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1" r:id="rId3"/>
    <p:sldId id="263" r:id="rId4"/>
    <p:sldId id="272" r:id="rId5"/>
    <p:sldId id="274" r:id="rId6"/>
    <p:sldId id="275" r:id="rId7"/>
    <p:sldId id="297" r:id="rId8"/>
    <p:sldId id="298" r:id="rId9"/>
    <p:sldId id="295" r:id="rId10"/>
    <p:sldId id="280" r:id="rId11"/>
    <p:sldId id="283" r:id="rId12"/>
    <p:sldId id="296" r:id="rId13"/>
    <p:sldId id="29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34" d="100"/>
          <a:sy n="134" d="100"/>
        </p:scale>
        <p:origin x="81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7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C281-CE11-4A5B-9B1F-CE168332B855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77B1-6AEF-41EB-BE32-3A9B23064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85800"/>
            <a:ext cx="5384800" cy="3028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28604" y="4071934"/>
            <a:ext cx="6042534" cy="43862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11307DD4-73B9-48A5-95D9-4CC4431E3117}" type="datetime1">
              <a:rPr kumimoji="0" lang="en-US" smtClean="0">
                <a:solidFill>
                  <a:srgbClr val="FFFFFF"/>
                </a:solidFill>
              </a:rPr>
              <a:pPr algn="ctr"/>
              <a:t>6/1/2022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able Placeholder 14"/>
          <p:cNvSpPr>
            <a:spLocks noGrp="1"/>
          </p:cNvSpPr>
          <p:nvPr>
            <p:ph type="tbl" sz="quarter" idx="11"/>
          </p:nvPr>
        </p:nvSpPr>
        <p:spPr>
          <a:xfrm>
            <a:off x="428625" y="1000125"/>
            <a:ext cx="8501093" cy="3286125"/>
          </a:xfrm>
        </p:spPr>
        <p:txBody>
          <a:bodyPr/>
          <a:lstStyle>
            <a:lvl1pPr algn="ctr">
              <a:buFontTx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Char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14404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497580"/>
            <a:ext cx="1453896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00444"/>
            <a:ext cx="7315200" cy="457200"/>
          </a:xfrm>
        </p:spPr>
        <p:txBody>
          <a:bodyPr anchor="ctr">
            <a:normAutofit/>
          </a:bodyPr>
          <a:lstStyle>
            <a:lvl1pPr algn="ctr" eaLnBrk="1" latinLnBrk="0" hangingPunct="1">
              <a:buNone/>
              <a:defRPr kumimoji="0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571625" y="0"/>
            <a:ext cx="7572375" cy="335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Logo_Truong_clea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296" y="4071948"/>
            <a:ext cx="1456024" cy="10715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1421ABC-34C8-4138-B426-FA1D678550E3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14281" y="1352550"/>
            <a:ext cx="8765945" cy="32766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1421ABC-34C8-4138-B426-FA1D678550E3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04715" y="1714494"/>
            <a:ext cx="8789159" cy="2914656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76448" y="1132764"/>
            <a:ext cx="8231074" cy="428635"/>
          </a:xfrm>
        </p:spPr>
        <p:txBody>
          <a:bodyPr>
            <a:noAutofit/>
          </a:bodyPr>
          <a:lstStyle>
            <a:lvl1pPr>
              <a:buFontTx/>
              <a:buNone/>
              <a:defRPr sz="2800" b="1" u="sng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noFill/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sz="3200" b="1" cap="none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0E8F9997-BFFE-4C8D-B425-26D75535D8C8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pic>
        <p:nvPicPr>
          <p:cNvPr id="11" name="Picture 10" descr="Logo_Truon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081" y="19463"/>
            <a:ext cx="852047" cy="8520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18110"/>
            <a:ext cx="7477148" cy="739128"/>
          </a:xfrm>
        </p:spPr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2012" y="1352551"/>
            <a:ext cx="4080681" cy="3268624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63069" y="1352549"/>
            <a:ext cx="4094328" cy="3268625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 sz="1300"/>
            </a:lvl1pPr>
            <a:extLst/>
          </a:lstStyle>
          <a:p>
            <a:fld id="{6F0D6FBF-EDB6-4F34-AE3E-5D85C92CA43E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78904" y="842353"/>
            <a:ext cx="533400" cy="31058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8667" y="1129382"/>
            <a:ext cx="8403585" cy="33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16200000" flipH="1">
            <a:off x="2803224" y="2923307"/>
            <a:ext cx="3510900" cy="104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18110"/>
            <a:ext cx="7480196" cy="739128"/>
          </a:xfrm>
        </p:spPr>
        <p:txBody>
          <a:bodyPr anchor="t">
            <a:normAutofit/>
          </a:bodyPr>
          <a:lstStyle>
            <a:lvl1pPr eaLnBrk="1" latinLnBrk="0" hangingPunct="1">
              <a:defRPr kumimoji="0" sz="320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5720" y="1924333"/>
            <a:ext cx="4381560" cy="2568411"/>
          </a:xfrm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57752" y="1910687"/>
            <a:ext cx="4000528" cy="2582058"/>
          </a:xfrm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 sz="1300"/>
            </a:lvl1pPr>
            <a:extLst/>
          </a:lstStyle>
          <a:p>
            <a:fld id="{60107828-A532-403A-A032-D7D57176CDDB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178904" y="842353"/>
            <a:ext cx="533400" cy="31058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285719" y="1306314"/>
            <a:ext cx="4381815" cy="530352"/>
          </a:xfrm>
          <a:solidFill>
            <a:srgbClr val="0070C0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57752" y="1306314"/>
            <a:ext cx="4000528" cy="530352"/>
          </a:xfrm>
          <a:solidFill>
            <a:schemeClr val="accent2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85786" y="1142990"/>
            <a:ext cx="8358214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3118829" y="2806004"/>
            <a:ext cx="3319828" cy="104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441C53F8-4112-4F93-A2E1-FBE838F42B45}" type="datetime1">
              <a:rPr lang="en-US" smtClean="0"/>
              <a:pPr/>
              <a:t>6/1/2022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18110"/>
            <a:ext cx="7334272" cy="739128"/>
          </a:xfrm>
        </p:spPr>
        <p:txBody>
          <a:bodyPr anchor="t">
            <a:normAutofit/>
          </a:bodyPr>
          <a:lstStyle>
            <a:lvl1pPr algn="l" eaLnBrk="1" latinLnBrk="0" hangingPunct="1">
              <a:buNone/>
              <a:defRPr kumimoji="0" sz="3200" b="1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34389CE-8DDE-4C6E-8DF1-1BA3654326BE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 eaLnBrk="1" latinLnBrk="0" hangingPunct="1">
              <a:defRPr kumimoj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944" y="1419375"/>
            <a:ext cx="1963602" cy="31242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37160" tIns="182880" rIns="137160" bIns="91440">
            <a:normAutofit/>
          </a:bodyPr>
          <a:lstStyle>
            <a:lvl1pPr marL="0" indent="0" eaLnBrk="1" latinLnBrk="0" hangingPunct="1">
              <a:spcAft>
                <a:spcPts val="1000"/>
              </a:spcAft>
              <a:buNone/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5984" y="1428750"/>
            <a:ext cx="6572296" cy="32004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sz="2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14404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000">
                <a:solidFill>
                  <a:schemeClr val="bg1"/>
                </a:solidFill>
              </a:defRPr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00444"/>
            <a:ext cx="7315200" cy="457200"/>
          </a:xfrm>
          <a:noFill/>
        </p:spPr>
        <p:txBody>
          <a:bodyPr anchor="ctr">
            <a:normAutofit/>
          </a:bodyPr>
          <a:lstStyle>
            <a:lvl1pPr algn="ctr" eaLnBrk="1" latinLnBrk="0" hangingPunct="1">
              <a:buNone/>
              <a:defRPr kumimoji="0" sz="2400" b="1">
                <a:solidFill>
                  <a:schemeClr val="bg1"/>
                </a:solidFill>
                <a:effectLst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pic>
        <p:nvPicPr>
          <p:cNvPr id="16" name="Picture 15" descr="Logo_Truong_clea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296" y="4071948"/>
            <a:ext cx="1456024" cy="10715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4716" y="1285866"/>
            <a:ext cx="8720920" cy="33089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18190" y="4764973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C112582C-D834-4DF3-8C43-EA8D529D3F8F}" type="datetime1">
              <a:rPr kumimoji="0" lang="en-US" smtClean="0"/>
              <a:pPr/>
              <a:t>6/1/2022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1791" y="4764828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1358" y="1107728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14347" y="972171"/>
            <a:ext cx="8437727" cy="146946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8904" y="842353"/>
            <a:ext cx="533400" cy="260889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85851" y="118110"/>
            <a:ext cx="7719925" cy="81056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11" name="Picture 10" descr="Logo_Truong_clea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213" y="15369"/>
            <a:ext cx="857223" cy="8721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20040" indent="-320040" algn="just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SzPct val="75000"/>
        <a:buFont typeface="Wingdings" pitchFamily="2" charset="2"/>
        <a:buChar char="q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just" rtl="0" eaLnBrk="1" latinLnBrk="0" hangingPunct="1">
        <a:lnSpc>
          <a:spcPct val="110000"/>
        </a:lnSpc>
        <a:spcBef>
          <a:spcPts val="550"/>
        </a:spcBef>
        <a:buClr>
          <a:srgbClr val="FF0000"/>
        </a:buClr>
        <a:buSzPct val="75000"/>
        <a:buFont typeface="Wingdings" pitchFamily="2" charset="2"/>
        <a:buChar char="v"/>
        <a:defRPr kumimoji="0"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just" rtl="0" eaLnBrk="1" latinLnBrk="0" hangingPunct="1">
        <a:lnSpc>
          <a:spcPct val="110000"/>
        </a:lnSpc>
        <a:spcBef>
          <a:spcPts val="500"/>
        </a:spcBef>
        <a:buClr>
          <a:srgbClr val="002060"/>
        </a:buClr>
        <a:buSzPct val="75000"/>
        <a:buFont typeface="Wingdings" pitchFamily="2" charset="2"/>
        <a:buChar char="Ø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lnSpc>
          <a:spcPct val="110000"/>
        </a:lnSpc>
        <a:spcBef>
          <a:spcPts val="400"/>
        </a:spcBef>
        <a:buClr>
          <a:schemeClr val="accent3"/>
        </a:buClr>
        <a:buSzPct val="75000"/>
        <a:buFont typeface="Courier New" pitchFamily="49" charset="0"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lnSpc>
          <a:spcPct val="110000"/>
        </a:lnSpc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b="1" dirty="0" err="1"/>
              <a:t>Hà</a:t>
            </a:r>
            <a:r>
              <a:rPr lang="en-US" sz="1800" b="1" dirty="0"/>
              <a:t> </a:t>
            </a:r>
            <a:r>
              <a:rPr lang="en-US" sz="1800" b="1" dirty="0" err="1"/>
              <a:t>Nội</a:t>
            </a:r>
            <a:r>
              <a:rPr lang="en-US" sz="1800" b="1" dirty="0"/>
              <a:t>, </a:t>
            </a:r>
            <a:r>
              <a:rPr lang="en-US" sz="1800" b="1" err="1"/>
              <a:t>tháng</a:t>
            </a:r>
            <a:r>
              <a:rPr lang="en-US" sz="1800" b="1"/>
              <a:t> 6 </a:t>
            </a:r>
            <a:r>
              <a:rPr lang="en-US" sz="1800" b="1" dirty="0" err="1"/>
              <a:t>năm</a:t>
            </a:r>
            <a:r>
              <a:rPr lang="en-US" sz="1800" b="1" dirty="0"/>
              <a:t>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842963"/>
            <a:ext cx="533400" cy="320675"/>
          </a:xfrm>
        </p:spPr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142405"/>
            <a:ext cx="82868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CÔNG TẮC CẢM ỨNG THÔNG MINH SỬ DỤNG MODULE ESP32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Nguyễn Đức Mạnh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Th.</a:t>
            </a:r>
            <a:r>
              <a:rPr lang="en-US" sz="2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Phạm Thị Thanh Huyền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3097-E1A5-4A2F-8E9E-9C83C609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B7CB9-D6A3-4F36-BEDE-277A26DD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67F53-7F50-4E4E-9F3E-D12C7E9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1AB7A8-3ECB-1354-7F01-615220680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Mô hình chạy ổn định với các nút nhấn cảm ứng điện dung không chạm</a:t>
            </a:r>
          </a:p>
          <a:p>
            <a:r>
              <a:rPr lang="en-US"/>
              <a:t>Mô hình có thể đáp ứng nhanh với tần số nhấn nhả thử nghiệm cao</a:t>
            </a:r>
          </a:p>
          <a:p>
            <a:r>
              <a:rPr lang="en-US"/>
              <a:t>Thao tác nhiều sự kiện nhấn nút cùng một lúc</a:t>
            </a:r>
          </a:p>
          <a:p>
            <a:r>
              <a:rPr lang="en-US"/>
              <a:t>Điều khiển bằng web trên điện thoại hoặc máy tính</a:t>
            </a:r>
          </a:p>
        </p:txBody>
      </p:sp>
    </p:spTree>
    <p:extLst>
      <p:ext uri="{BB962C8B-B14F-4D97-AF65-F5344CB8AC3E}">
        <p14:creationId xmlns:p14="http://schemas.microsoft.com/office/powerpoint/2010/main" val="21672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3097-E1A5-4A2F-8E9E-9C83C609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 đề tài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B7CB9-D6A3-4F36-BEDE-277A26DD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67F53-7F50-4E4E-9F3E-D12C7E9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1AB7A8-3ECB-1354-7F01-6152206801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9831" y="1488373"/>
            <a:ext cx="8765945" cy="3276600"/>
          </a:xfrm>
        </p:spPr>
        <p:txBody>
          <a:bodyPr/>
          <a:lstStyle/>
          <a:p>
            <a:r>
              <a:rPr lang="en-US"/>
              <a:t>Phát triển đa nền tảng (Android, IOS)</a:t>
            </a:r>
          </a:p>
          <a:p>
            <a:r>
              <a:rPr lang="en-US"/>
              <a:t>Phát triển các chức năng cấu hình ngay trên điện thoại</a:t>
            </a:r>
          </a:p>
          <a:p>
            <a:r>
              <a:rPr lang="vi-VN"/>
              <a:t>Phát triển nhiều giao thức hơn nữa thay vì chỉ sử dụng MQTT để trong tất cả các trường hợp</a:t>
            </a:r>
            <a:endParaRPr lang="en-US"/>
          </a:p>
          <a:p>
            <a:r>
              <a:rPr lang="en-US"/>
              <a:t>Điều khiển và giám sát thêm các thiết bị khác, các loại thiết bị có công suất lớn</a:t>
            </a:r>
          </a:p>
        </p:txBody>
      </p:sp>
    </p:spTree>
    <p:extLst>
      <p:ext uri="{BB962C8B-B14F-4D97-AF65-F5344CB8AC3E}">
        <p14:creationId xmlns:p14="http://schemas.microsoft.com/office/powerpoint/2010/main" val="7893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2B7EB-D21C-4056-8F67-AF0ABB92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FBF-EDB6-4F34-AE3E-5D85C92CA43E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20DD6-7FBA-4518-915A-5BD0C53D2343}"/>
              </a:ext>
            </a:extLst>
          </p:cNvPr>
          <p:cNvSpPr txBox="1"/>
          <p:nvPr/>
        </p:nvSpPr>
        <p:spPr>
          <a:xfrm>
            <a:off x="1475656" y="1720767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vi-VN" sz="4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2304" y="1779662"/>
            <a:ext cx="6696744" cy="230425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2600"/>
              <a:t>Lý </a:t>
            </a:r>
            <a:r>
              <a:rPr lang="en-US" sz="2600" dirty="0"/>
              <a:t>do </a:t>
            </a:r>
            <a:r>
              <a:rPr lang="en-US" sz="2600" dirty="0" err="1"/>
              <a:t>lựa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tài</a:t>
            </a:r>
            <a:r>
              <a:rPr lang="en-US" sz="2600" dirty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/>
              <a:t>Cơ </a:t>
            </a:r>
            <a:r>
              <a:rPr lang="en-US" sz="2600" dirty="0" err="1"/>
              <a:t>sở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thuyết</a:t>
            </a:r>
            <a:endParaRPr lang="en-US" sz="2600" dirty="0"/>
          </a:p>
          <a:p>
            <a:pPr marL="571500" indent="-571500">
              <a:buFont typeface="+mj-lt"/>
              <a:buAutoNum type="romanUcPeriod"/>
            </a:pPr>
            <a:r>
              <a:rPr lang="en-US" sz="2600"/>
              <a:t>Thiết kế mô hình hệ thống đếm và phân loại sản phẩm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732-5772-40A6-A442-E93D128D5B20}" type="datetime1">
              <a:rPr kumimoji="0"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Đặt vấn 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me WiFi Smart Curtain Touch Switch Wireless Remote Control For Google  Alexa | DGC Store | Tiki">
            <a:extLst>
              <a:ext uri="{FF2B5EF4-FFF2-40B4-BE49-F238E27FC236}">
                <a16:creationId xmlns:a16="http://schemas.microsoft.com/office/drawing/2014/main" id="{D50A7074-DCC1-7FDA-156F-26553C1CA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 bwMode="auto">
          <a:xfrm>
            <a:off x="625054" y="1414760"/>
            <a:ext cx="3418712" cy="30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ce history &amp; Review on Touch Screen Sensor LED light Switch 220V 1/2/3  Gang Glass Wall Touch Switch Control Panel Module EU UK Standard NO Dimmer  | AliExpress Seller - MALITAI Official">
            <a:extLst>
              <a:ext uri="{FF2B5EF4-FFF2-40B4-BE49-F238E27FC236}">
                <a16:creationId xmlns:a16="http://schemas.microsoft.com/office/drawing/2014/main" id="{5A5D634A-5659-7160-35CA-4407ED3AF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2" y="1419622"/>
            <a:ext cx="3960440" cy="30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C84A0-8309-2852-0B34-53B7C2A1FD5B}"/>
              </a:ext>
            </a:extLst>
          </p:cNvPr>
          <p:cNvSpPr txBox="1"/>
          <p:nvPr/>
        </p:nvSpPr>
        <p:spPr>
          <a:xfrm>
            <a:off x="2127684" y="457544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loại nút nhấn thông minh trên thị trường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đối tượng nghiên cứu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5D987-3442-431C-9EC7-77B41AA6A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1797" y="1208524"/>
            <a:ext cx="5258395" cy="3276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err="1"/>
              <a:t>Các</a:t>
            </a:r>
            <a:r>
              <a:rPr lang="en-US" sz="2600" b="1" dirty="0"/>
              <a:t> </a:t>
            </a:r>
            <a:r>
              <a:rPr lang="en-US" sz="2600" b="1" dirty="0" err="1"/>
              <a:t>đối</a:t>
            </a:r>
            <a:r>
              <a:rPr lang="en-US" sz="2600" b="1" dirty="0"/>
              <a:t> </a:t>
            </a:r>
            <a:r>
              <a:rPr lang="en-US" sz="2600" b="1" dirty="0" err="1"/>
              <a:t>tượng</a:t>
            </a:r>
            <a:r>
              <a:rPr lang="en-US" sz="2600" b="1" dirty="0"/>
              <a:t> </a:t>
            </a:r>
            <a:r>
              <a:rPr lang="en-US" sz="2600" b="1" dirty="0" err="1"/>
              <a:t>nghiên</a:t>
            </a:r>
            <a:r>
              <a:rPr lang="en-US" sz="2600" b="1" dirty="0"/>
              <a:t> </a:t>
            </a:r>
            <a:r>
              <a:rPr lang="en-US" sz="2600" b="1" dirty="0" err="1"/>
              <a:t>cứu</a:t>
            </a:r>
            <a:r>
              <a:rPr lang="en-US" sz="2600" b="1" dirty="0"/>
              <a:t>: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ESP32 Devkit V1</a:t>
            </a:r>
            <a:r>
              <a:rPr lang="en-US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.</a:t>
            </a:r>
            <a:endParaRPr lang="en-US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Touch chạm.</a:t>
            </a:r>
            <a:endParaRPr lang="vi-VN" u="none" strike="noStrike" dirty="0"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Relay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MQTT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Giao diện Web</a:t>
            </a:r>
            <a:endParaRPr lang="en-US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1BAA-5227-4318-B12F-F01E7114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khối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AED72-04AF-45A1-8F75-443FEAE6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2800A-6546-4E4D-9D68-444373D2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D4FD0-711C-C836-F7E8-C3227F917E44}"/>
              </a:ext>
            </a:extLst>
          </p:cNvPr>
          <p:cNvGrpSpPr/>
          <p:nvPr/>
        </p:nvGrpSpPr>
        <p:grpSpPr>
          <a:xfrm>
            <a:off x="1973108" y="1275253"/>
            <a:ext cx="5197783" cy="3626642"/>
            <a:chOff x="1287887" y="856442"/>
            <a:chExt cx="7401776" cy="51644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588C7-E135-337F-91E5-8DF62E5F1FA6}"/>
                </a:ext>
              </a:extLst>
            </p:cNvPr>
            <p:cNvSpPr/>
            <p:nvPr/>
          </p:nvSpPr>
          <p:spPr>
            <a:xfrm>
              <a:off x="1287887" y="2627292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Khối nguồn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E2BFD-142E-934B-15BC-1184748D028F}"/>
                </a:ext>
              </a:extLst>
            </p:cNvPr>
            <p:cNvSpPr/>
            <p:nvPr/>
          </p:nvSpPr>
          <p:spPr>
            <a:xfrm>
              <a:off x="3953813" y="2743198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Khối xử lý </a:t>
              </a:r>
            </a:p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trung tâm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5FA960-60FC-D468-7A5F-A42FA3B1E020}"/>
                </a:ext>
              </a:extLst>
            </p:cNvPr>
            <p:cNvSpPr/>
            <p:nvPr/>
          </p:nvSpPr>
          <p:spPr>
            <a:xfrm>
              <a:off x="3953813" y="856442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Khối Relay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4186D6-49F5-47B9-A677-6FDDDC11FBED}"/>
                </a:ext>
              </a:extLst>
            </p:cNvPr>
            <p:cNvSpPr/>
            <p:nvPr/>
          </p:nvSpPr>
          <p:spPr>
            <a:xfrm>
              <a:off x="3953814" y="4629954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Khối nút nhấn</a:t>
              </a:r>
            </a:p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(Touch)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4142C9-03A9-A1FA-C66D-CBAD57118C06}"/>
                </a:ext>
              </a:extLst>
            </p:cNvPr>
            <p:cNvSpPr/>
            <p:nvPr/>
          </p:nvSpPr>
          <p:spPr>
            <a:xfrm>
              <a:off x="6912379" y="2876548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Khối Webserver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403A51-31DF-F8AE-B658-29BAB0EA9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005" y="3271227"/>
              <a:ext cx="746975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34B312-3DEF-BE37-4549-EECC01D6C5BD}"/>
                </a:ext>
              </a:extLst>
            </p:cNvPr>
            <p:cNvCxnSpPr>
              <a:cxnSpLocks/>
            </p:cNvCxnSpPr>
            <p:nvPr/>
          </p:nvCxnSpPr>
          <p:spPr>
            <a:xfrm>
              <a:off x="2176528" y="5325406"/>
              <a:ext cx="17772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2095C6-0276-E90B-CDAD-1D3CC0C10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529" y="4018212"/>
              <a:ext cx="0" cy="1307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208FA7-89B2-AA84-17EF-C91ECCD95D59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76528" y="1708066"/>
              <a:ext cx="1" cy="919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32B119-0DA6-AEEC-2372-2A0410753B42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4842455" y="4134117"/>
              <a:ext cx="1" cy="495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C3AF3E-F7F4-ABF8-803C-B3DA26B3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30" y="3429000"/>
              <a:ext cx="1012603" cy="9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FB8C93-5E6F-2E08-EC84-0D633642DD43}"/>
                </a:ext>
              </a:extLst>
            </p:cNvPr>
            <p:cNvCxnSpPr/>
            <p:nvPr/>
          </p:nvCxnSpPr>
          <p:spPr>
            <a:xfrm>
              <a:off x="2176528" y="1708066"/>
              <a:ext cx="17064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6D5003-A00E-1247-4915-AA0B6F0C5939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4842455" y="2247361"/>
              <a:ext cx="0" cy="495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56764C-4E96-F5F3-5B65-3372137208C5}"/>
                </a:ext>
              </a:extLst>
            </p:cNvPr>
            <p:cNvCxnSpPr/>
            <p:nvPr/>
          </p:nvCxnSpPr>
          <p:spPr>
            <a:xfrm flipH="1">
              <a:off x="5801930" y="3713480"/>
              <a:ext cx="10396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6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6614-E264-778E-487C-A19FF626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nguyên lý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9EE87-2431-251F-14B0-1B24FE4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FE72-8383-CE17-A467-B395EB9B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AC628-196E-EBF7-0087-6B5C6767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7190"/>
            <a:ext cx="7740352" cy="3477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75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6614-E264-778E-487C-A19FF626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mạch 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9EE87-2431-251F-14B0-1B24FE4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FE72-8383-CE17-A467-B395EB9B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64C05-FD0F-946D-666A-075631B3D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3"/>
          <a:stretch/>
        </p:blipFill>
        <p:spPr bwMode="auto">
          <a:xfrm rot="5400000">
            <a:off x="1607038" y="1238850"/>
            <a:ext cx="3030378" cy="31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D6D9E-F23B-9609-1F50-9FA9C1EE2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8" t="38804" b="2704"/>
          <a:stretch/>
        </p:blipFill>
        <p:spPr bwMode="auto">
          <a:xfrm rot="5400000">
            <a:off x="5325308" y="2273598"/>
            <a:ext cx="1877760" cy="2232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6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đồ thuật toán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6/1/2022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65128-76C5-2B3A-3797-58E859645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51443"/>
            <a:ext cx="1964502" cy="39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85B4-FD24-4087-A2BE-A0F5DA72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thực tế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ADA4A-1E7B-4CB5-B79B-0EE0A6FC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2BA6C3F-D543-4FB9-A650-E46587172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03874"/>
              </p:ext>
            </p:extLst>
          </p:nvPr>
        </p:nvGraphicFramePr>
        <p:xfrm>
          <a:off x="1249920" y="2571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57574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7376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483DEC9-A047-3E1D-7890-30A8C24E6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63" y="1275606"/>
            <a:ext cx="4958674" cy="3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u_Slide_BVLuanV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Mau_Slide_BVLuanVan</Template>
  <TotalTime>0</TotalTime>
  <Words>295</Words>
  <Application>Microsoft Office PowerPoint</Application>
  <PresentationFormat>On-screen Show (16:9)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Tw Cen MT</vt:lpstr>
      <vt:lpstr>Wingdings</vt:lpstr>
      <vt:lpstr>Times New Roman</vt:lpstr>
      <vt:lpstr>Calibri</vt:lpstr>
      <vt:lpstr>Tahoma</vt:lpstr>
      <vt:lpstr>Courier New</vt:lpstr>
      <vt:lpstr>Mau_Slide_BVLuanVan</vt:lpstr>
      <vt:lpstr>PowerPoint Presentation</vt:lpstr>
      <vt:lpstr>Nội dung trình bày</vt:lpstr>
      <vt:lpstr>Đặt vấn đề</vt:lpstr>
      <vt:lpstr>Các đối tượng nghiên cứu</vt:lpstr>
      <vt:lpstr>Sơ đồ khối</vt:lpstr>
      <vt:lpstr>Sơ đồ nguyên lý</vt:lpstr>
      <vt:lpstr>Sơ đồ mạch in</vt:lpstr>
      <vt:lpstr>Lưu đồ thuật toán</vt:lpstr>
      <vt:lpstr>Mô hình thực tế</vt:lpstr>
      <vt:lpstr>Kết quả đạt được</vt:lpstr>
      <vt:lpstr>Hướng phát triển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Mẫu bảo vệ luận văn</dc:subject>
  <dc:creator/>
  <cp:lastModifiedBy/>
  <cp:revision>1</cp:revision>
  <dcterms:created xsi:type="dcterms:W3CDTF">2013-09-27T02:12:58Z</dcterms:created>
  <dcterms:modified xsi:type="dcterms:W3CDTF">2022-06-01T09:23:56Z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