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1" r:id="rId3"/>
    <p:sldId id="263" r:id="rId4"/>
    <p:sldId id="272" r:id="rId5"/>
    <p:sldId id="297" r:id="rId6"/>
    <p:sldId id="295" r:id="rId7"/>
    <p:sldId id="296" r:id="rId8"/>
    <p:sldId id="274" r:id="rId9"/>
    <p:sldId id="300" r:id="rId10"/>
    <p:sldId id="299" r:id="rId11"/>
    <p:sldId id="298" r:id="rId12"/>
    <p:sldId id="303" r:id="rId13"/>
    <p:sldId id="30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8902" autoAdjust="0"/>
  </p:normalViewPr>
  <p:slideViewPr>
    <p:cSldViewPr>
      <p:cViewPr varScale="1">
        <p:scale>
          <a:sx n="87" d="100"/>
          <a:sy n="87" d="100"/>
        </p:scale>
        <p:origin x="79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7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C281-CE11-4A5B-9B1F-CE168332B855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77B1-6AEF-41EB-BE32-3A9B23064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85800"/>
            <a:ext cx="5384800" cy="3028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28604" y="4071934"/>
            <a:ext cx="6042534" cy="4386266"/>
          </a:xfrm>
        </p:spPr>
        <p:txBody>
          <a:bodyPr>
            <a:normAutofit/>
          </a:bodyPr>
          <a:lstStyle/>
          <a:p>
            <a:r>
              <a:rPr lang="en-US"/>
              <a:t>3 phần….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11307DD4-73B9-48A5-95D9-4CC4431E3117}" type="datetime1">
              <a:rPr kumimoji="0" lang="en-US" smtClean="0">
                <a:solidFill>
                  <a:srgbClr val="FFFFFF"/>
                </a:solidFill>
              </a:rPr>
              <a:pPr algn="ctr"/>
              <a:t>5/26/2022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able Placeholder 14"/>
          <p:cNvSpPr>
            <a:spLocks noGrp="1"/>
          </p:cNvSpPr>
          <p:nvPr>
            <p:ph type="tbl" sz="quarter" idx="11"/>
          </p:nvPr>
        </p:nvSpPr>
        <p:spPr>
          <a:xfrm>
            <a:off x="428625" y="1000125"/>
            <a:ext cx="8501093" cy="3286125"/>
          </a:xfrm>
        </p:spPr>
        <p:txBody>
          <a:bodyPr/>
          <a:lstStyle>
            <a:lvl1pPr algn="ctr">
              <a:buFontTx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Char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497580"/>
            <a:ext cx="1453896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571625" y="0"/>
            <a:ext cx="7572375" cy="335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14281" y="1352550"/>
            <a:ext cx="8765945" cy="32766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04715" y="1714494"/>
            <a:ext cx="8789159" cy="2914656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76448" y="1132764"/>
            <a:ext cx="8231074" cy="428635"/>
          </a:xfrm>
        </p:spPr>
        <p:txBody>
          <a:bodyPr>
            <a:noAutofit/>
          </a:bodyPr>
          <a:lstStyle>
            <a:lvl1pPr>
              <a:buFontTx/>
              <a:buNone/>
              <a:defRPr sz="2800" b="1" u="sng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sz="3200" b="1" cap="none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0E8F9997-BFFE-4C8D-B425-26D75535D8C8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pic>
        <p:nvPicPr>
          <p:cNvPr id="11" name="Picture 10" descr="Logo_Truon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081" y="19463"/>
            <a:ext cx="852047" cy="8520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77148" cy="739128"/>
          </a:xfrm>
        </p:spPr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2012" y="1352551"/>
            <a:ext cx="4080681" cy="3268624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63069" y="1352549"/>
            <a:ext cx="4094328" cy="3268625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F0D6FBF-EDB6-4F34-AE3E-5D85C92CA43E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8667" y="1129382"/>
            <a:ext cx="8403585" cy="33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6200000" flipH="1">
            <a:off x="2803224" y="2923307"/>
            <a:ext cx="3510900" cy="104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80196" cy="739128"/>
          </a:xfrm>
        </p:spPr>
        <p:txBody>
          <a:bodyPr anchor="t">
            <a:normAutofit/>
          </a:bodyPr>
          <a:lstStyle>
            <a:lvl1pPr eaLnBrk="1" latinLnBrk="0" hangingPunct="1">
              <a:defRPr kumimoji="0" sz="320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5720" y="1924333"/>
            <a:ext cx="4381560" cy="2568411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57752" y="1910687"/>
            <a:ext cx="4000528" cy="2582058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0107828-A532-403A-A032-D7D57176CDDB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85719" y="1306314"/>
            <a:ext cx="4381815" cy="530352"/>
          </a:xfrm>
          <a:solidFill>
            <a:srgbClr val="0070C0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57752" y="1306314"/>
            <a:ext cx="4000528" cy="530352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5786" y="1142990"/>
            <a:ext cx="835821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3118829" y="2806004"/>
            <a:ext cx="3319828" cy="104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441C53F8-4112-4F93-A2E1-FBE838F42B45}" type="datetime1">
              <a:rPr lang="en-US" smtClean="0"/>
              <a:pPr/>
              <a:t>5/26/2022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18110"/>
            <a:ext cx="7334272" cy="739128"/>
          </a:xfrm>
        </p:spPr>
        <p:txBody>
          <a:bodyPr anchor="t">
            <a:normAutofit/>
          </a:bodyPr>
          <a:lstStyle>
            <a:lvl1pPr algn="l" eaLnBrk="1" latinLnBrk="0" hangingPunct="1">
              <a:buNone/>
              <a:defRPr kumimoji="0" sz="3200" b="1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34389CE-8DDE-4C6E-8DF1-1BA3654326BE}" type="datetime1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 eaLnBrk="1" latinLnBrk="0" hangingPunct="1">
              <a:defRPr kumimoj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944" y="1419375"/>
            <a:ext cx="1963602" cy="31242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37160" tIns="182880" rIns="137160" bIns="91440">
            <a:normAutofit/>
          </a:bodyPr>
          <a:lstStyle>
            <a:lvl1pPr marL="0" indent="0" eaLnBrk="1" latinLnBrk="0" hangingPunct="1">
              <a:spcAft>
                <a:spcPts val="1000"/>
              </a:spcAft>
              <a:buNone/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5984" y="1428750"/>
            <a:ext cx="6572296" cy="32004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sz="2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  <a:noFill/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pic>
        <p:nvPicPr>
          <p:cNvPr id="16" name="Picture 15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4716" y="1285866"/>
            <a:ext cx="8720920" cy="33089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18190" y="4764973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C112582C-D834-4DF3-8C43-EA8D529D3F8F}" type="datetime1">
              <a:rPr kumimoji="0" lang="en-US" smtClean="0"/>
              <a:pPr/>
              <a:t>5/26/2022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1791" y="4764828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1358" y="110772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14347" y="972171"/>
            <a:ext cx="8437727" cy="146946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8904" y="842353"/>
            <a:ext cx="533400" cy="26088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85851" y="118110"/>
            <a:ext cx="7719925" cy="81056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11" name="Picture 10" descr="Logo_Truong_clea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213" y="15369"/>
            <a:ext cx="857223" cy="8721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20040" indent="-320040" algn="just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SzPct val="75000"/>
        <a:buFont typeface="Wingdings" pitchFamily="2" charset="2"/>
        <a:buChar char="q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just" rtl="0" eaLnBrk="1" latinLnBrk="0" hangingPunct="1">
        <a:lnSpc>
          <a:spcPct val="110000"/>
        </a:lnSpc>
        <a:spcBef>
          <a:spcPts val="550"/>
        </a:spcBef>
        <a:buClr>
          <a:srgbClr val="FF0000"/>
        </a:buClr>
        <a:buSzPct val="75000"/>
        <a:buFont typeface="Wingdings" pitchFamily="2" charset="2"/>
        <a:buChar char="v"/>
        <a:defRPr kumimoji="0"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just" rtl="0" eaLnBrk="1" latinLnBrk="0" hangingPunct="1">
        <a:lnSpc>
          <a:spcPct val="110000"/>
        </a:lnSpc>
        <a:spcBef>
          <a:spcPts val="500"/>
        </a:spcBef>
        <a:buClr>
          <a:srgbClr val="002060"/>
        </a:buClr>
        <a:buSzPct val="75000"/>
        <a:buFont typeface="Wingdings" pitchFamily="2" charset="2"/>
        <a:buChar char="Ø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lnSpc>
          <a:spcPct val="110000"/>
        </a:lnSpc>
        <a:spcBef>
          <a:spcPts val="400"/>
        </a:spcBef>
        <a:buClr>
          <a:schemeClr val="accent3"/>
        </a:buClr>
        <a:buSzPct val="75000"/>
        <a:buFont typeface="Courier New" pitchFamily="49" charset="0"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lnSpc>
          <a:spcPct val="110000"/>
        </a:lnSpc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b="1" dirty="0" err="1"/>
              <a:t>Hà</a:t>
            </a:r>
            <a:r>
              <a:rPr lang="en-US" sz="1800" b="1" dirty="0"/>
              <a:t> </a:t>
            </a:r>
            <a:r>
              <a:rPr lang="en-US" sz="1800" b="1" dirty="0" err="1"/>
              <a:t>Nội</a:t>
            </a:r>
            <a:r>
              <a:rPr lang="en-US" sz="1800" b="1"/>
              <a:t>, Tháng 05 </a:t>
            </a:r>
            <a:r>
              <a:rPr lang="en-US" sz="1800" b="1" dirty="0" err="1"/>
              <a:t>năm</a:t>
            </a:r>
            <a:r>
              <a:rPr lang="en-US" sz="1800" b="1" dirty="0"/>
              <a:t>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42963"/>
            <a:ext cx="533400" cy="320675"/>
          </a:xfrm>
        </p:spPr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142405"/>
            <a:ext cx="82868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đề tài: </a:t>
            </a: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 ĐIỀU KHIỂN ĐÈN VÀ RÈM CỬA THÔNG MINH SỬ DỤNG </a:t>
            </a:r>
          </a:p>
          <a:p>
            <a:pPr algn="ctr"/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ĐIỀU KHIỂN ESP32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333625"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Vinh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Th.</a:t>
            </a:r>
            <a:r>
              <a:rPr lang="en-US" sz="24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Dương Thị Hằng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9460" y="1491630"/>
            <a:ext cx="6985080" cy="291465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Thiết kế thành công mô hình: Đèn và rèm cửa thông minh</a:t>
            </a:r>
          </a:p>
          <a:p>
            <a:r>
              <a:rPr lang="en-US"/>
              <a:t>Thiết kế thành công phần mềm điều khiển và giám sát</a:t>
            </a:r>
          </a:p>
          <a:p>
            <a:r>
              <a:rPr lang="en-US"/>
              <a:t>Mô hình có khả năng ứng dụng cao trong thực tế</a:t>
            </a:r>
          </a:p>
          <a:p>
            <a:r>
              <a:rPr lang="en-US"/>
              <a:t>Lập trình vi điều khiển ESP32 và ứng dụng vào mô hình thực tế</a:t>
            </a:r>
          </a:p>
          <a:p>
            <a:r>
              <a:rPr lang="en-US"/>
              <a:t>Kết hợp điều khiển qua webserver để tăng tính ứng dụng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 của đề tài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600" y="1515130"/>
            <a:ext cx="7596996" cy="31448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Phát triển trên nền tảng điện thoại (Android, IOS)</a:t>
            </a:r>
          </a:p>
          <a:p>
            <a:pPr>
              <a:lnSpc>
                <a:spcPct val="120000"/>
              </a:lnSpc>
            </a:pPr>
            <a:r>
              <a:rPr lang="en-US" sz="2000"/>
              <a:t>Kết nối nhiều hệ thống đèn và rèm với nhau</a:t>
            </a:r>
          </a:p>
          <a:p>
            <a:pPr>
              <a:lnSpc>
                <a:spcPct val="120000"/>
              </a:lnSpc>
            </a:pPr>
            <a:r>
              <a:rPr lang="en-US" sz="2000"/>
              <a:t>Cải thiện độ trễ khi điều khiển bằng Web</a:t>
            </a:r>
          </a:p>
          <a:p>
            <a:pPr>
              <a:lnSpc>
                <a:spcPct val="120000"/>
              </a:lnSpc>
            </a:pPr>
            <a:r>
              <a:rPr lang="en-US" sz="2000"/>
              <a:t>Ứng dụng sản phẩm vào trong thực tế</a:t>
            </a:r>
          </a:p>
          <a:p>
            <a:pPr>
              <a:lnSpc>
                <a:spcPct val="120000"/>
              </a:lnSpc>
            </a:pPr>
            <a:r>
              <a:rPr lang="vi-VN" sz="2000"/>
              <a:t>Xây dựng các lộ đèn có thể điều chỉnh được độ sáng (Dim)</a:t>
            </a:r>
          </a:p>
          <a:p>
            <a:pPr>
              <a:lnSpc>
                <a:spcPct val="120000"/>
              </a:lnSpc>
            </a:pPr>
            <a:r>
              <a:rPr lang="vi-VN" sz="2000"/>
              <a:t>Kết hợp hệ thống với các loại nút nhấn cảm ứng thông minh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42963"/>
            <a:ext cx="533400" cy="320675"/>
          </a:xfrm>
        </p:spPr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938F7-C651-2AB3-892D-DACECD417481}"/>
              </a:ext>
            </a:extLst>
          </p:cNvPr>
          <p:cNvSpPr txBox="1"/>
          <p:nvPr/>
        </p:nvSpPr>
        <p:spPr>
          <a:xfrm>
            <a:off x="1104900" y="1910030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vi-VN" sz="4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732-5772-40A6-A442-E93D128D5B20}" type="datetime1">
              <a:rPr kumimoji="0"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6">
            <a:extLst>
              <a:ext uri="{FF2B5EF4-FFF2-40B4-BE49-F238E27FC236}">
                <a16:creationId xmlns:a16="http://schemas.microsoft.com/office/drawing/2014/main" id="{DE422EAC-6AB8-CD91-991F-BF03E0B1129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1265864"/>
            <a:ext cx="4876800" cy="882650"/>
            <a:chOff x="1296" y="1824"/>
            <a:chExt cx="2976" cy="432"/>
          </a:xfrm>
        </p:grpSpPr>
        <p:sp>
          <p:nvSpPr>
            <p:cNvPr id="9" name="AutoShape 47">
              <a:extLst>
                <a:ext uri="{FF2B5EF4-FFF2-40B4-BE49-F238E27FC236}">
                  <a16:creationId xmlns:a16="http://schemas.microsoft.com/office/drawing/2014/main" id="{095657E6-FD11-F376-9497-09277966E0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AutoShape 48">
              <a:extLst>
                <a:ext uri="{FF2B5EF4-FFF2-40B4-BE49-F238E27FC236}">
                  <a16:creationId xmlns:a16="http://schemas.microsoft.com/office/drawing/2014/main" id="{C48E616D-17B0-0C65-9419-76DF171726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Text Box 49">
              <a:extLst>
                <a:ext uri="{FF2B5EF4-FFF2-40B4-BE49-F238E27FC236}">
                  <a16:creationId xmlns:a16="http://schemas.microsoft.com/office/drawing/2014/main" id="{61841CC3-B405-179C-8651-409721381E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33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Tổng quan về đề tài</a:t>
              </a:r>
            </a:p>
          </p:txBody>
        </p:sp>
        <p:sp>
          <p:nvSpPr>
            <p:cNvPr id="12" name="Text Box 50">
              <a:extLst>
                <a:ext uri="{FF2B5EF4-FFF2-40B4-BE49-F238E27FC236}">
                  <a16:creationId xmlns:a16="http://schemas.microsoft.com/office/drawing/2014/main" id="{37E7FAFC-8707-586A-F8B8-2E464685DBF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74" y="1923"/>
              <a:ext cx="275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471EB53A-4805-04C8-99E7-0A8C00D7B80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372955"/>
            <a:ext cx="4949825" cy="877888"/>
            <a:chOff x="1296" y="1824"/>
            <a:chExt cx="2976" cy="432"/>
          </a:xfrm>
        </p:grpSpPr>
        <p:sp>
          <p:nvSpPr>
            <p:cNvPr id="14" name="AutoShape 52">
              <a:extLst>
                <a:ext uri="{FF2B5EF4-FFF2-40B4-BE49-F238E27FC236}">
                  <a16:creationId xmlns:a16="http://schemas.microsoft.com/office/drawing/2014/main" id="{144C244B-3012-E36B-29C5-4FB8FBE9B0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AutoShape 53">
              <a:extLst>
                <a:ext uri="{FF2B5EF4-FFF2-40B4-BE49-F238E27FC236}">
                  <a16:creationId xmlns:a16="http://schemas.microsoft.com/office/drawing/2014/main" id="{1C54E030-434B-D211-80BD-1271BAB339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" name="Text Box 54">
              <a:extLst>
                <a:ext uri="{FF2B5EF4-FFF2-40B4-BE49-F238E27FC236}">
                  <a16:creationId xmlns:a16="http://schemas.microsoft.com/office/drawing/2014/main" id="{E5B025ED-2CDF-66E6-B0D2-8751792D3C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Thiết kế hệ thống</a:t>
              </a:r>
            </a:p>
          </p:txBody>
        </p:sp>
        <p:sp>
          <p:nvSpPr>
            <p:cNvPr id="17" name="Text Box 55">
              <a:extLst>
                <a:ext uri="{FF2B5EF4-FFF2-40B4-BE49-F238E27FC236}">
                  <a16:creationId xmlns:a16="http://schemas.microsoft.com/office/drawing/2014/main" id="{82857BCD-1F93-7935-7183-7822F10419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7" y="191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56">
            <a:extLst>
              <a:ext uri="{FF2B5EF4-FFF2-40B4-BE49-F238E27FC236}">
                <a16:creationId xmlns:a16="http://schemas.microsoft.com/office/drawing/2014/main" id="{667800D0-55E2-3C21-EB6A-EF364A94B495}"/>
              </a:ext>
            </a:extLst>
          </p:cNvPr>
          <p:cNvGrpSpPr>
            <a:grpSpLocks/>
          </p:cNvGrpSpPr>
          <p:nvPr/>
        </p:nvGrpSpPr>
        <p:grpSpPr bwMode="auto">
          <a:xfrm>
            <a:off x="1723769" y="3550784"/>
            <a:ext cx="4949825" cy="927100"/>
            <a:chOff x="1296" y="1824"/>
            <a:chExt cx="2976" cy="432"/>
          </a:xfrm>
        </p:grpSpPr>
        <p:sp>
          <p:nvSpPr>
            <p:cNvPr id="19" name="AutoShape 57">
              <a:extLst>
                <a:ext uri="{FF2B5EF4-FFF2-40B4-BE49-F238E27FC236}">
                  <a16:creationId xmlns:a16="http://schemas.microsoft.com/office/drawing/2014/main" id="{4AAE0D4A-F258-B7DC-E384-BF7512EB34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0" name="AutoShape 58">
              <a:extLst>
                <a:ext uri="{FF2B5EF4-FFF2-40B4-BE49-F238E27FC236}">
                  <a16:creationId xmlns:a16="http://schemas.microsoft.com/office/drawing/2014/main" id="{ACED52B8-2BAC-2C5F-0F10-3A2D0A2888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CB62ABE0-21B9-C1DE-7A11-C82BEFF2F5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7" y="1956"/>
              <a:ext cx="253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Kết luận và hướng phát triển</a:t>
              </a:r>
            </a:p>
          </p:txBody>
        </p: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F3287E4F-D549-A6DB-D0C6-454EB2BCB2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943"/>
              <a:ext cx="249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82CB4-9BE1-D4CE-6203-21F3691109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281" y="1352550"/>
            <a:ext cx="2197479" cy="4991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Đặt vấn đề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5CB22-5B23-20DC-7A99-CFE339F203E1}"/>
              </a:ext>
            </a:extLst>
          </p:cNvPr>
          <p:cNvSpPr txBox="1"/>
          <p:nvPr/>
        </p:nvSpPr>
        <p:spPr>
          <a:xfrm>
            <a:off x="899592" y="4261702"/>
            <a:ext cx="32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Hệ thống rèm cửa thông minh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1D044-7D1C-7FD1-579C-E0E3D9A4CF78}"/>
              </a:ext>
            </a:extLst>
          </p:cNvPr>
          <p:cNvSpPr txBox="1"/>
          <p:nvPr/>
        </p:nvSpPr>
        <p:spPr>
          <a:xfrm>
            <a:off x="5652120" y="426170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Hệ thống đèn thông minh</a:t>
            </a:r>
          </a:p>
        </p:txBody>
      </p:sp>
      <p:pic>
        <p:nvPicPr>
          <p:cNvPr id="2050" name="Picture 2" descr="Giới thiệu về hệ thống rèm tự động - Thiết bị công nghệ 247">
            <a:extLst>
              <a:ext uri="{FF2B5EF4-FFF2-40B4-BE49-F238E27FC236}">
                <a16:creationId xmlns:a16="http://schemas.microsoft.com/office/drawing/2014/main" id="{59A4DC78-0E85-F2DE-E256-453BC360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5" y="1996891"/>
            <a:ext cx="386673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ệ thống chiếu sáng thông minh là gì? Lợi ích và cách hoạt động?">
            <a:extLst>
              <a:ext uri="{FF2B5EF4-FFF2-40B4-BE49-F238E27FC236}">
                <a16:creationId xmlns:a16="http://schemas.microsoft.com/office/drawing/2014/main" id="{40013B3F-6325-5EA6-BDAA-3B7D6431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9" y="1990709"/>
            <a:ext cx="3744416" cy="231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83ECD-5F7C-6DFD-9DB4-71DD9DD51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614"/>
            <a:ext cx="5777362" cy="36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nguyên 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EDA0C-6454-8FE1-A7BB-083F1165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5760640" cy="3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mạch 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783C1-FE8A-ABAA-6179-70858388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55" y="1491630"/>
            <a:ext cx="3413996" cy="309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04D66-380B-2EA4-1E79-74A26009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54" y="1491629"/>
            <a:ext cx="3413996" cy="3104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FFC433-6272-6C00-B1F6-835A1291A216}"/>
              </a:ext>
            </a:extLst>
          </p:cNvPr>
          <p:cNvSpPr txBox="1"/>
          <p:nvPr/>
        </p:nvSpPr>
        <p:spPr>
          <a:xfrm>
            <a:off x="1899307" y="4589456"/>
            <a:ext cx="13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Sơ đồ 2D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36ABC-1345-63EB-1944-7CFC9BCEC858}"/>
              </a:ext>
            </a:extLst>
          </p:cNvPr>
          <p:cNvSpPr txBox="1"/>
          <p:nvPr/>
        </p:nvSpPr>
        <p:spPr>
          <a:xfrm>
            <a:off x="6444208" y="4589456"/>
            <a:ext cx="1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Sơ đồ 3D</a:t>
            </a:r>
          </a:p>
        </p:txBody>
      </p:sp>
    </p:spTree>
    <p:extLst>
      <p:ext uri="{BB962C8B-B14F-4D97-AF65-F5344CB8AC3E}">
        <p14:creationId xmlns:p14="http://schemas.microsoft.com/office/powerpoint/2010/main" val="25514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43CD5A-B5D7-C712-D92F-F8DB8F3896E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đồ thuật toán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807671" y="477655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nút nhấn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8187E-A79B-53CA-95DD-D27D9E14D9E0}"/>
              </a:ext>
            </a:extLst>
          </p:cNvPr>
          <p:cNvSpPr txBox="1"/>
          <p:nvPr/>
        </p:nvSpPr>
        <p:spPr>
          <a:xfrm>
            <a:off x="4644008" y="4717229"/>
            <a:ext cx="32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sự kiện nhận về từ MQTT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C5E0A-1096-6686-5A5F-C4307CF7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11" y="778178"/>
            <a:ext cx="2522053" cy="3882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C0C7F-2A0D-981B-B968-B005E5F2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0" y="656344"/>
            <a:ext cx="2126381" cy="4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thực tế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3453310" y="4155926"/>
            <a:ext cx="33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thực tế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36904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thực tế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5/26/2022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2339122" y="408391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 điều khiển và giám sát hệ thống trên máy tính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9DFC48-2673-79D8-6BEB-66558561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4" y="1574944"/>
            <a:ext cx="6946392" cy="24482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7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u_Slide_BVLuanV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Mau_Slide_BVLuanVan</Template>
  <TotalTime>0</TotalTime>
  <Words>315</Words>
  <Application>Microsoft Office PowerPoint</Application>
  <PresentationFormat>On-screen Show (16:9)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</vt:lpstr>
      <vt:lpstr>Courier New</vt:lpstr>
      <vt:lpstr>Times New Roman</vt:lpstr>
      <vt:lpstr>Arial</vt:lpstr>
      <vt:lpstr>Tw Cen MT</vt:lpstr>
      <vt:lpstr>Tahoma</vt:lpstr>
      <vt:lpstr>Calibri</vt:lpstr>
      <vt:lpstr>Mau_Slide_BVLuanVan</vt:lpstr>
      <vt:lpstr>PowerPoint Presentation</vt:lpstr>
      <vt:lpstr>Nội dung trình bày</vt:lpstr>
      <vt:lpstr>Tổng quan về đề tài</vt:lpstr>
      <vt:lpstr>Sơ đồ khối</vt:lpstr>
      <vt:lpstr>Sơ đồ nguyên lý</vt:lpstr>
      <vt:lpstr>Sơ đồ mạch in</vt:lpstr>
      <vt:lpstr>Lưu đồ thuật toán</vt:lpstr>
      <vt:lpstr>Mô hình thực tế</vt:lpstr>
      <vt:lpstr>Mô hình thực tế</vt:lpstr>
      <vt:lpstr>Kết luận</vt:lpstr>
      <vt:lpstr>Hướng phát triển của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Mẫu bảo vệ luận văn</dc:subject>
  <dc:creator/>
  <cp:lastModifiedBy/>
  <cp:revision>1</cp:revision>
  <dcterms:created xsi:type="dcterms:W3CDTF">2013-09-27T02:12:58Z</dcterms:created>
  <dcterms:modified xsi:type="dcterms:W3CDTF">2022-05-26T08:38:23Z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