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7" r:id="rId2"/>
    <p:sldId id="284" r:id="rId3"/>
    <p:sldId id="285" r:id="rId4"/>
    <p:sldId id="287" r:id="rId5"/>
    <p:sldId id="288" r:id="rId6"/>
    <p:sldId id="289" r:id="rId7"/>
    <p:sldId id="291" r:id="rId8"/>
    <p:sldId id="292" r:id="rId9"/>
    <p:sldId id="294" r:id="rId10"/>
    <p:sldId id="293" r:id="rId11"/>
    <p:sldId id="296" r:id="rId12"/>
    <p:sldId id="297" r:id="rId13"/>
    <p:sldId id="295" r:id="rId14"/>
    <p:sldId id="286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Oswald" panose="02000503000000000000" pitchFamily="2" charset="0"/>
      <p:regular r:id="rId21"/>
      <p:bold r:id="rId22"/>
    </p:embeddedFont>
    <p:embeddedFont>
      <p:font typeface="Roboto Condensed" panose="02000000000000000000" pitchFamily="2" charset="0"/>
      <p:regular r:id="rId23"/>
      <p:bold r:id="rId24"/>
      <p:italic r:id="rId25"/>
      <p:boldItalic r:id="rId26"/>
    </p:embeddedFont>
    <p:embeddedFont>
      <p:font typeface="Sitka Small" panose="02000505000000020004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96BF"/>
    <a:srgbClr val="FF9900"/>
    <a:srgbClr val="81D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35C892-EDC9-47E4-AB41-F1AFDE017B42}">
  <a:tblStyle styleId="{FC35C892-EDC9-47E4-AB41-F1AFDE017B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083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249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398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036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206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12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365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874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810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700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120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846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1325717" y="342077"/>
            <a:ext cx="7231067" cy="11067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lt"/>
              </a:rPr>
              <a:t>Trường Đại Học Công Nghiệp Hà Nội</a:t>
            </a:r>
            <a:br>
              <a:rPr lang="en">
                <a:latin typeface="+mj-lt"/>
              </a:rPr>
            </a:br>
            <a:r>
              <a:rPr lang="en">
                <a:latin typeface="+mj-lt"/>
              </a:rPr>
              <a:t>Khoa Điện Tử</a:t>
            </a:r>
            <a:endParaRPr>
              <a:latin typeface="+mj-lt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78B110-AB58-AC65-F8D5-00DA3D832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86" y="192504"/>
            <a:ext cx="979321" cy="979321"/>
          </a:xfrm>
          <a:prstGeom prst="rect">
            <a:avLst/>
          </a:prstGeom>
        </p:spPr>
      </p:pic>
      <p:sp>
        <p:nvSpPr>
          <p:cNvPr id="14" name="Google Shape;172;p13">
            <a:extLst>
              <a:ext uri="{FF2B5EF4-FFF2-40B4-BE49-F238E27FC236}">
                <a16:creationId xmlns:a16="http://schemas.microsoft.com/office/drawing/2014/main" id="{EBE043B9-B0CE-DD75-CBC0-CF8C2FB4BCC5}"/>
              </a:ext>
            </a:extLst>
          </p:cNvPr>
          <p:cNvSpPr txBox="1">
            <a:spLocks/>
          </p:cNvSpPr>
          <p:nvPr/>
        </p:nvSpPr>
        <p:spPr>
          <a:xfrm>
            <a:off x="2962015" y="1559370"/>
            <a:ext cx="3958470" cy="61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>
                <a:latin typeface="+mj-lt"/>
              </a:rPr>
              <a:t>Đồ Án Tốt Nghiệp</a:t>
            </a:r>
            <a:endParaRPr lang="vi-VN">
              <a:latin typeface="+mj-lt"/>
            </a:endParaRPr>
          </a:p>
        </p:txBody>
      </p:sp>
      <p:sp>
        <p:nvSpPr>
          <p:cNvPr id="15" name="Google Shape;172;p13">
            <a:extLst>
              <a:ext uri="{FF2B5EF4-FFF2-40B4-BE49-F238E27FC236}">
                <a16:creationId xmlns:a16="http://schemas.microsoft.com/office/drawing/2014/main" id="{E1943DA0-9A08-DD6F-562C-B8B4BB1172CE}"/>
              </a:ext>
            </a:extLst>
          </p:cNvPr>
          <p:cNvSpPr txBox="1">
            <a:spLocks/>
          </p:cNvSpPr>
          <p:nvPr/>
        </p:nvSpPr>
        <p:spPr>
          <a:xfrm>
            <a:off x="954729" y="2282058"/>
            <a:ext cx="7973041" cy="924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2400">
                <a:latin typeface="+mj-lt"/>
              </a:rPr>
              <a:t>Thiết kế mô hình thu thập dữ liệu nhiệt độ, độ ẩm hiển thị trên LCD và điện thoại</a:t>
            </a:r>
            <a:endParaRPr lang="vi-VN" sz="2400">
              <a:latin typeface="+mj-lt"/>
            </a:endParaRPr>
          </a:p>
        </p:txBody>
      </p:sp>
      <p:sp>
        <p:nvSpPr>
          <p:cNvPr id="17" name="Google Shape;172;p13">
            <a:extLst>
              <a:ext uri="{FF2B5EF4-FFF2-40B4-BE49-F238E27FC236}">
                <a16:creationId xmlns:a16="http://schemas.microsoft.com/office/drawing/2014/main" id="{D2E124B2-7404-6171-5192-965D87B0BF0D}"/>
              </a:ext>
            </a:extLst>
          </p:cNvPr>
          <p:cNvSpPr txBox="1">
            <a:spLocks/>
          </p:cNvSpPr>
          <p:nvPr/>
        </p:nvSpPr>
        <p:spPr>
          <a:xfrm>
            <a:off x="3258044" y="3617476"/>
            <a:ext cx="4564563" cy="496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2000">
                <a:latin typeface="+mj-lt"/>
              </a:rPr>
              <a:t>GVHD: TS. Trần Đình Thông</a:t>
            </a:r>
            <a:endParaRPr lang="vi-VN" sz="2000">
              <a:latin typeface="+mj-lt"/>
            </a:endParaRPr>
          </a:p>
        </p:txBody>
      </p:sp>
      <p:sp>
        <p:nvSpPr>
          <p:cNvPr id="18" name="Google Shape;172;p13">
            <a:extLst>
              <a:ext uri="{FF2B5EF4-FFF2-40B4-BE49-F238E27FC236}">
                <a16:creationId xmlns:a16="http://schemas.microsoft.com/office/drawing/2014/main" id="{CE1C1015-1077-AD61-1A49-80DB99FE60C2}"/>
              </a:ext>
            </a:extLst>
          </p:cNvPr>
          <p:cNvSpPr txBox="1">
            <a:spLocks/>
          </p:cNvSpPr>
          <p:nvPr/>
        </p:nvSpPr>
        <p:spPr>
          <a:xfrm>
            <a:off x="3341836" y="3939818"/>
            <a:ext cx="3461117" cy="496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2000">
                <a:latin typeface="+mj-lt"/>
              </a:rPr>
              <a:t>SVTH: Phạm Văn Trí</a:t>
            </a:r>
            <a:endParaRPr lang="vi-VN" sz="200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2840863" y="105031"/>
            <a:ext cx="458617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n-lt"/>
              </a:rPr>
              <a:t>Giao diện trên máy tính</a:t>
            </a:r>
            <a:endParaRPr>
              <a:latin typeface="+mn-lt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10</a:t>
            </a:fld>
            <a:endParaRPr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096C1E-BD42-3C53-6D7F-A35DC7865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65" y="968570"/>
            <a:ext cx="6699390" cy="35597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5390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2840863" y="105031"/>
            <a:ext cx="458617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n-lt"/>
              </a:rPr>
              <a:t>Ưu điểm của hệ thống</a:t>
            </a:r>
            <a:endParaRPr>
              <a:latin typeface="+mn-lt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11</a:t>
            </a:fld>
            <a:endParaRPr>
              <a:latin typeface="+mn-lt"/>
            </a:endParaRPr>
          </a:p>
        </p:txBody>
      </p:sp>
      <p:sp>
        <p:nvSpPr>
          <p:cNvPr id="5" name="Google Shape;203;p17">
            <a:extLst>
              <a:ext uri="{FF2B5EF4-FFF2-40B4-BE49-F238E27FC236}">
                <a16:creationId xmlns:a16="http://schemas.microsoft.com/office/drawing/2014/main" id="{D28F7381-0EE6-948D-FA3C-C476BC9137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3298" y="1096425"/>
            <a:ext cx="8309928" cy="3189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US" sz="2800">
                <a:latin typeface="+mn-lt"/>
              </a:rPr>
              <a:t>M</a:t>
            </a:r>
            <a:r>
              <a:rPr lang="vi-VN" sz="2800">
                <a:latin typeface="+mn-lt"/>
              </a:rPr>
              <a:t>ô hình có tính mới, có tính ứng dụng cao ngay cả trong công nghiệp cũng như trong đời sống hàng ngày. </a:t>
            </a:r>
            <a:endParaRPr sz="2800">
              <a:latin typeface="+mn-l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-US" sz="2800">
                <a:latin typeface="+mn-lt"/>
              </a:rPr>
              <a:t>Có thể kết hợp với các mô hình khác để tao nên một số sản phẩm có nhiều ứng dụng cao hơn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-US" sz="2800">
                <a:latin typeface="+mn-lt"/>
              </a:rPr>
              <a:t>L</a:t>
            </a:r>
            <a:r>
              <a:rPr lang="vi-VN" sz="2800">
                <a:latin typeface="+mn-lt"/>
              </a:rPr>
              <a:t>oại bỏ được hệ thống ghi chép bằng tay, dữ liệu trên giấy về nhiệt độ và độ ẩm</a:t>
            </a:r>
            <a:endParaRPr sz="2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085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2840863" y="105031"/>
            <a:ext cx="536900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n-lt"/>
              </a:rPr>
              <a:t>Nhược điểm của hệ thống</a:t>
            </a:r>
            <a:endParaRPr>
              <a:latin typeface="+mn-lt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12</a:t>
            </a:fld>
            <a:endParaRPr>
              <a:latin typeface="+mn-lt"/>
            </a:endParaRPr>
          </a:p>
        </p:txBody>
      </p:sp>
      <p:sp>
        <p:nvSpPr>
          <p:cNvPr id="5" name="Google Shape;203;p17">
            <a:extLst>
              <a:ext uri="{FF2B5EF4-FFF2-40B4-BE49-F238E27FC236}">
                <a16:creationId xmlns:a16="http://schemas.microsoft.com/office/drawing/2014/main" id="{D28F7381-0EE6-948D-FA3C-C476BC9137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3298" y="1096425"/>
            <a:ext cx="8309928" cy="3189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US" sz="2800">
                <a:latin typeface="+mn-lt"/>
              </a:rPr>
              <a:t>Đề tài ở mức mô hình, ứng dụng trong công nghiệp cần có thêm các tiêu chuẩn cao hơn</a:t>
            </a:r>
            <a:endParaRPr sz="2800">
              <a:latin typeface="+mn-l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-US" sz="2800">
                <a:latin typeface="+mn-lt"/>
              </a:rPr>
              <a:t>Chưa thử nghiệm được ở nhiều môi trường khác nhau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-US" sz="2800">
                <a:latin typeface="+mn-lt"/>
              </a:rPr>
              <a:t>Đề tài mang tính riêng lẻ, cần kết hợp với các hệ thống khác để đạt hiệu quả cao</a:t>
            </a:r>
          </a:p>
        </p:txBody>
      </p:sp>
    </p:spTree>
    <p:extLst>
      <p:ext uri="{BB962C8B-B14F-4D97-AF65-F5344CB8AC3E}">
        <p14:creationId xmlns:p14="http://schemas.microsoft.com/office/powerpoint/2010/main" val="1736438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2985215" y="164475"/>
            <a:ext cx="1928863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n-lt"/>
              </a:rPr>
              <a:t>Kết luận</a:t>
            </a:r>
            <a:endParaRPr>
              <a:latin typeface="+mn-l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34C4CF-DCDF-40EA-A4EA-5C6A873E1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955" y="1046919"/>
            <a:ext cx="8690089" cy="3452717"/>
          </a:xfrm>
        </p:spPr>
        <p:txBody>
          <a:bodyPr/>
          <a:lstStyle/>
          <a:p>
            <a:pPr marL="342900" lvl="0" indent="-342900">
              <a:lnSpc>
                <a:spcPct val="200000"/>
              </a:lnSpc>
              <a:buFont typeface="Sitka Small" panose="02000505000000020004" pitchFamily="2" charset="0"/>
              <a:buChar char="-"/>
            </a:pPr>
            <a:r>
              <a:rPr lang="en-US" b="1">
                <a:latin typeface="+mn-lt"/>
              </a:rPr>
              <a:t>Thiết kế thành công mô hình thu thập dữ liệu nhiệt độ và độ ẩm </a:t>
            </a:r>
          </a:p>
          <a:p>
            <a:pPr marL="342900" lvl="0" indent="-342900">
              <a:lnSpc>
                <a:spcPct val="200000"/>
              </a:lnSpc>
              <a:buFont typeface="Sitka Small" panose="02000505000000020004" pitchFamily="2" charset="0"/>
              <a:buChar char="-"/>
            </a:pPr>
            <a:r>
              <a:rPr lang="en-US" b="1">
                <a:latin typeface="+mn-lt"/>
              </a:rPr>
              <a:t>Mạch đo nhiệt độ và độ ẩm chính xác</a:t>
            </a:r>
          </a:p>
          <a:p>
            <a:pPr marL="342900" lvl="0" indent="-342900">
              <a:lnSpc>
                <a:spcPct val="200000"/>
              </a:lnSpc>
              <a:buFont typeface="Sitka Small" panose="02000505000000020004" pitchFamily="2" charset="0"/>
              <a:buChar char="-"/>
            </a:pPr>
            <a:r>
              <a:rPr lang="en-US" b="1">
                <a:latin typeface="+mn-lt"/>
              </a:rPr>
              <a:t>Thời gian lấy mẫu nhanh với nhiệt độ độ ẩm hiển thị lên LCD</a:t>
            </a:r>
          </a:p>
          <a:p>
            <a:pPr marL="342900" lvl="0" indent="-342900">
              <a:lnSpc>
                <a:spcPct val="200000"/>
              </a:lnSpc>
              <a:buFont typeface="Sitka Small" panose="02000505000000020004" pitchFamily="2" charset="0"/>
              <a:buChar char="-"/>
            </a:pPr>
            <a:r>
              <a:rPr lang="en-US" b="1">
                <a:latin typeface="+mn-lt"/>
              </a:rPr>
              <a:t>Giao diện hiển thị trên Blynk App trực quan, dễ dàng sử dụng</a:t>
            </a:r>
            <a:endParaRPr lang="en-US" b="1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13</a:t>
            </a:fld>
            <a:endParaRPr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8924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88A35-A109-91A7-E51E-BDC1D2454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009" y="1802281"/>
            <a:ext cx="6995981" cy="1341586"/>
          </a:xfrm>
        </p:spPr>
        <p:txBody>
          <a:bodyPr/>
          <a:lstStyle/>
          <a:p>
            <a:r>
              <a:rPr lang="en-US" sz="4000">
                <a:latin typeface="+mj-lt"/>
              </a:rPr>
              <a:t>Cảm ơn thầy cô và các bạn </a:t>
            </a:r>
            <a:br>
              <a:rPr lang="en-US" sz="4000">
                <a:latin typeface="+mj-lt"/>
              </a:rPr>
            </a:br>
            <a:r>
              <a:rPr lang="en-US" sz="4000">
                <a:latin typeface="+mj-lt"/>
              </a:rPr>
              <a:t>đã chú ý lắng nghe 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D2AEC-AD79-E40A-3044-7AB589C5F1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025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3248352" y="238056"/>
            <a:ext cx="2284097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n-lt"/>
              </a:rPr>
              <a:t>Đặt vấn đề</a:t>
            </a:r>
            <a:endParaRPr>
              <a:latin typeface="+mn-lt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2</a:t>
            </a:fld>
            <a:endParaRPr>
              <a:latin typeface="+mn-lt"/>
            </a:endParaRPr>
          </a:p>
        </p:txBody>
      </p:sp>
      <p:pic>
        <p:nvPicPr>
          <p:cNvPr id="1026" name="Picture 2" descr="Đồng hồ đo nhiệt độ độ ẩm cơ học không cần dùng pin">
            <a:extLst>
              <a:ext uri="{FF2B5EF4-FFF2-40B4-BE49-F238E27FC236}">
                <a16:creationId xmlns:a16="http://schemas.microsoft.com/office/drawing/2014/main" id="{B19BFEB8-5A53-F342-4B67-F120DEF0F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8" t="13266" r="5908" b="13387"/>
          <a:stretch/>
        </p:blipFill>
        <p:spPr bwMode="auto">
          <a:xfrm>
            <a:off x="677575" y="1444809"/>
            <a:ext cx="3438109" cy="293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ặng Kèm Pin - Nhiệt kế điện tử đo nhiệt độ và độ ẩm phòng ngủ cho bé, đồng  hồ báo thức cho mẹ | Shopee Việt Nam">
            <a:extLst>
              <a:ext uri="{FF2B5EF4-FFF2-40B4-BE49-F238E27FC236}">
                <a16:creationId xmlns:a16="http://schemas.microsoft.com/office/drawing/2014/main" id="{3F912EF5-6BDE-BE6A-876B-EFC341414F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5" b="5046"/>
          <a:stretch/>
        </p:blipFill>
        <p:spPr bwMode="auto">
          <a:xfrm>
            <a:off x="4572000" y="1444809"/>
            <a:ext cx="3471812" cy="296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B31770-E5FB-A534-ECEF-FED45CD182F5}"/>
              </a:ext>
            </a:extLst>
          </p:cNvPr>
          <p:cNvSpPr txBox="1"/>
          <p:nvPr/>
        </p:nvSpPr>
        <p:spPr>
          <a:xfrm>
            <a:off x="1181266" y="1129528"/>
            <a:ext cx="243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3796BF"/>
                </a:solidFill>
              </a:rPr>
              <a:t>Nhiệt độ độ ẩm vườn cây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592886-8EED-F54B-735B-6138A7755E95}"/>
              </a:ext>
            </a:extLst>
          </p:cNvPr>
          <p:cNvSpPr txBox="1"/>
          <p:nvPr/>
        </p:nvSpPr>
        <p:spPr>
          <a:xfrm>
            <a:off x="4822325" y="1137032"/>
            <a:ext cx="2999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3796BF"/>
                </a:solidFill>
              </a:rPr>
              <a:t>Nhiệt độ độ ẩm nhà thông minh</a:t>
            </a:r>
          </a:p>
        </p:txBody>
      </p:sp>
    </p:spTree>
    <p:extLst>
      <p:ext uri="{BB962C8B-B14F-4D97-AF65-F5344CB8AC3E}">
        <p14:creationId xmlns:p14="http://schemas.microsoft.com/office/powerpoint/2010/main" val="224864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n-lt"/>
              </a:rPr>
              <a:t>Tổng quan về đề tài</a:t>
            </a:r>
            <a:endParaRPr>
              <a:latin typeface="+mn-lt"/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7152126" cy="2018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US" sz="2800">
                <a:latin typeface="+mn-lt"/>
              </a:rPr>
              <a:t>Vi điều khiển ESP32</a:t>
            </a:r>
            <a:endParaRPr sz="2800">
              <a:latin typeface="+mn-l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-US" sz="2800">
                <a:latin typeface="+mn-lt"/>
              </a:rPr>
              <a:t>Cảm biến nhiệt độ độ ẩm DHT22</a:t>
            </a:r>
            <a:endParaRPr sz="2800">
              <a:latin typeface="+mn-l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-US" sz="2800">
                <a:latin typeface="+mn-lt"/>
              </a:rPr>
              <a:t>Màn hình LCD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-US" sz="2800">
                <a:latin typeface="+mn-lt"/>
              </a:rPr>
              <a:t>Ứng dụng Blynk IoT</a:t>
            </a:r>
            <a:endParaRPr sz="2800">
              <a:latin typeface="+mn-lt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3</a:t>
            </a:fld>
            <a:endParaRPr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316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3609525" y="107516"/>
            <a:ext cx="23721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n-lt"/>
              </a:rPr>
              <a:t>Sơ đồ khối</a:t>
            </a:r>
            <a:endParaRPr>
              <a:latin typeface="+mn-lt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4</a:t>
            </a:fld>
            <a:endParaRPr>
              <a:latin typeface="+mn-lt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3882E46-C342-A4BF-11EA-DAF241F2B363}"/>
              </a:ext>
            </a:extLst>
          </p:cNvPr>
          <p:cNvGrpSpPr/>
          <p:nvPr/>
        </p:nvGrpSpPr>
        <p:grpSpPr>
          <a:xfrm>
            <a:off x="1493301" y="921704"/>
            <a:ext cx="5848212" cy="3964825"/>
            <a:chOff x="1374890" y="934861"/>
            <a:chExt cx="5848212" cy="3964825"/>
          </a:xfrm>
        </p:grpSpPr>
        <p:sp>
          <p:nvSpPr>
            <p:cNvPr id="9" name="Google Shape;766;p40">
              <a:extLst>
                <a:ext uri="{FF2B5EF4-FFF2-40B4-BE49-F238E27FC236}">
                  <a16:creationId xmlns:a16="http://schemas.microsoft.com/office/drawing/2014/main" id="{6198867F-1169-D130-6453-8F47AA5AA6D6}"/>
                </a:ext>
              </a:extLst>
            </p:cNvPr>
            <p:cNvSpPr/>
            <p:nvPr/>
          </p:nvSpPr>
          <p:spPr>
            <a:xfrm>
              <a:off x="6178709" y="1147187"/>
              <a:ext cx="722518" cy="1281494"/>
            </a:xfrm>
            <a:custGeom>
              <a:avLst/>
              <a:gdLst/>
              <a:ahLst/>
              <a:cxnLst/>
              <a:rect l="l" t="t" r="r" b="b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C793EDB-037D-190C-B6F0-440CC644B9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1382" y="1694668"/>
              <a:ext cx="17460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FDDC014-7D2F-5BBB-4925-CD4ABB32615B}"/>
                </a:ext>
              </a:extLst>
            </p:cNvPr>
            <p:cNvCxnSpPr>
              <a:cxnSpLocks/>
            </p:cNvCxnSpPr>
            <p:nvPr/>
          </p:nvCxnSpPr>
          <p:spPr>
            <a:xfrm>
              <a:off x="4241382" y="2000469"/>
              <a:ext cx="17460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3" name="TextBox 23">
              <a:extLst>
                <a:ext uri="{FF2B5EF4-FFF2-40B4-BE49-F238E27FC236}">
                  <a16:creationId xmlns:a16="http://schemas.microsoft.com/office/drawing/2014/main" id="{3AF16468-1A1D-F7A1-3637-4ABA05ACBA71}"/>
                </a:ext>
              </a:extLst>
            </p:cNvPr>
            <p:cNvSpPr txBox="1"/>
            <p:nvPr/>
          </p:nvSpPr>
          <p:spPr>
            <a:xfrm>
              <a:off x="4688244" y="1415332"/>
              <a:ext cx="852303" cy="34876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400" b="1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Request</a:t>
              </a:r>
              <a:endPara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24">
              <a:extLst>
                <a:ext uri="{FF2B5EF4-FFF2-40B4-BE49-F238E27FC236}">
                  <a16:creationId xmlns:a16="http://schemas.microsoft.com/office/drawing/2014/main" id="{B5A81075-A534-72FA-CBB8-7E07A294B8AA}"/>
                </a:ext>
              </a:extLst>
            </p:cNvPr>
            <p:cNvSpPr txBox="1"/>
            <p:nvPr/>
          </p:nvSpPr>
          <p:spPr>
            <a:xfrm>
              <a:off x="4664408" y="1933492"/>
              <a:ext cx="964425" cy="27454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400" b="1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Response</a:t>
              </a:r>
              <a:endPara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6" name="Picture 15" descr="Blynk (legacy) - Ứng dụng trên Google Play">
              <a:extLst>
                <a:ext uri="{FF2B5EF4-FFF2-40B4-BE49-F238E27FC236}">
                  <a16:creationId xmlns:a16="http://schemas.microsoft.com/office/drawing/2014/main" id="{F27AE428-88FF-6100-A43E-667EB937A3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7104" y="1415332"/>
              <a:ext cx="792760" cy="792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4">
              <a:extLst>
                <a:ext uri="{FF2B5EF4-FFF2-40B4-BE49-F238E27FC236}">
                  <a16:creationId xmlns:a16="http://schemas.microsoft.com/office/drawing/2014/main" id="{D2149469-7319-31B0-52F7-8A6102C75223}"/>
                </a:ext>
              </a:extLst>
            </p:cNvPr>
            <p:cNvSpPr txBox="1"/>
            <p:nvPr/>
          </p:nvSpPr>
          <p:spPr>
            <a:xfrm>
              <a:off x="3108104" y="1040778"/>
              <a:ext cx="1106901" cy="38565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400" b="1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Blynk Server</a:t>
              </a:r>
              <a:endPara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D62CAB0-D2D0-9801-3F46-B95ADCA9FC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3483" y="2279848"/>
              <a:ext cx="0" cy="335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41765D-B428-4642-0AF7-191E1D77B9DE}"/>
                </a:ext>
              </a:extLst>
            </p:cNvPr>
            <p:cNvSpPr/>
            <p:nvPr/>
          </p:nvSpPr>
          <p:spPr>
            <a:xfrm>
              <a:off x="1647274" y="2988337"/>
              <a:ext cx="882650" cy="615950"/>
            </a:xfrm>
            <a:prstGeom prst="rect">
              <a:avLst/>
            </a:prstGeom>
            <a:solidFill>
              <a:srgbClr val="81D1EC"/>
            </a:solidFill>
            <a:ln>
              <a:solidFill>
                <a:srgbClr val="3796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DHT22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F9B4B38-ECED-BB29-DC71-FECD085A64FA}"/>
                </a:ext>
              </a:extLst>
            </p:cNvPr>
            <p:cNvSpPr/>
            <p:nvPr/>
          </p:nvSpPr>
          <p:spPr>
            <a:xfrm>
              <a:off x="3196674" y="2988337"/>
              <a:ext cx="882650" cy="615950"/>
            </a:xfrm>
            <a:prstGeom prst="rect">
              <a:avLst/>
            </a:prstGeom>
            <a:solidFill>
              <a:srgbClr val="81D1EC"/>
            </a:solidFill>
            <a:ln>
              <a:solidFill>
                <a:srgbClr val="3796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ESP32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5078E-2CF8-C8B6-7FFE-7FADF4D0EA1D}"/>
                </a:ext>
              </a:extLst>
            </p:cNvPr>
            <p:cNvSpPr/>
            <p:nvPr/>
          </p:nvSpPr>
          <p:spPr>
            <a:xfrm>
              <a:off x="3162158" y="4171863"/>
              <a:ext cx="882650" cy="615950"/>
            </a:xfrm>
            <a:prstGeom prst="rect">
              <a:avLst/>
            </a:prstGeom>
            <a:solidFill>
              <a:srgbClr val="81D1EC"/>
            </a:solidFill>
            <a:ln>
              <a:solidFill>
                <a:srgbClr val="3796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Nguồn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96D097B-F507-4905-5D00-75889DA35A0D}"/>
                </a:ext>
              </a:extLst>
            </p:cNvPr>
            <p:cNvSpPr/>
            <p:nvPr/>
          </p:nvSpPr>
          <p:spPr>
            <a:xfrm>
              <a:off x="4755065" y="2988337"/>
              <a:ext cx="882650" cy="615950"/>
            </a:xfrm>
            <a:prstGeom prst="rect">
              <a:avLst/>
            </a:prstGeom>
            <a:solidFill>
              <a:srgbClr val="81D1EC"/>
            </a:solidFill>
            <a:ln>
              <a:solidFill>
                <a:srgbClr val="3796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LCD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0E7236E-F4F8-B1B6-7C7F-38C9B5393D88}"/>
                </a:ext>
              </a:extLst>
            </p:cNvPr>
            <p:cNvCxnSpPr/>
            <p:nvPr/>
          </p:nvCxnSpPr>
          <p:spPr>
            <a:xfrm>
              <a:off x="2583810" y="3296312"/>
              <a:ext cx="524294" cy="0"/>
            </a:xfrm>
            <a:prstGeom prst="straightConnector1">
              <a:avLst/>
            </a:prstGeom>
            <a:ln>
              <a:solidFill>
                <a:srgbClr val="3796B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A55285F-B3A7-EFC1-867A-16A320937A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3483" y="3686837"/>
              <a:ext cx="0" cy="377076"/>
            </a:xfrm>
            <a:prstGeom prst="straightConnector1">
              <a:avLst/>
            </a:prstGeom>
            <a:ln w="19050">
              <a:solidFill>
                <a:srgbClr val="3796B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D95B3BE-7AD1-A839-DB86-FA936567C97B}"/>
                </a:ext>
              </a:extLst>
            </p:cNvPr>
            <p:cNvCxnSpPr>
              <a:cxnSpLocks/>
            </p:cNvCxnSpPr>
            <p:nvPr/>
          </p:nvCxnSpPr>
          <p:spPr>
            <a:xfrm>
              <a:off x="4215005" y="3296312"/>
              <a:ext cx="454475" cy="0"/>
            </a:xfrm>
            <a:prstGeom prst="straightConnector1">
              <a:avLst/>
            </a:prstGeom>
            <a:ln>
              <a:solidFill>
                <a:srgbClr val="3796B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031B8D-7CF3-ADA1-61AA-24F46410F486}"/>
                </a:ext>
              </a:extLst>
            </p:cNvPr>
            <p:cNvSpPr txBox="1"/>
            <p:nvPr/>
          </p:nvSpPr>
          <p:spPr>
            <a:xfrm>
              <a:off x="2520818" y="3001236"/>
              <a:ext cx="7048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1-wire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6E4D7A6-70A4-5943-C48D-65BC13CAC508}"/>
                </a:ext>
              </a:extLst>
            </p:cNvPr>
            <p:cNvSpPr txBox="1"/>
            <p:nvPr/>
          </p:nvSpPr>
          <p:spPr>
            <a:xfrm>
              <a:off x="3603483" y="3770139"/>
              <a:ext cx="4758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5V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A0BB1BA-0CFC-1E61-0C95-A947335097BE}"/>
                </a:ext>
              </a:extLst>
            </p:cNvPr>
            <p:cNvSpPr txBox="1"/>
            <p:nvPr/>
          </p:nvSpPr>
          <p:spPr>
            <a:xfrm>
              <a:off x="4193640" y="2954183"/>
              <a:ext cx="4758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I2C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2714E19-F420-DEDE-E97E-8F2A2C195D3B}"/>
                </a:ext>
              </a:extLst>
            </p:cNvPr>
            <p:cNvSpPr txBox="1"/>
            <p:nvPr/>
          </p:nvSpPr>
          <p:spPr>
            <a:xfrm>
              <a:off x="3637999" y="2279848"/>
              <a:ext cx="650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HTTP</a:t>
              </a:r>
            </a:p>
          </p:txBody>
        </p:sp>
        <p:sp>
          <p:nvSpPr>
            <p:cNvPr id="57" name="TextBox 24">
              <a:extLst>
                <a:ext uri="{FF2B5EF4-FFF2-40B4-BE49-F238E27FC236}">
                  <a16:creationId xmlns:a16="http://schemas.microsoft.com/office/drawing/2014/main" id="{E118CA46-0FD1-B6EE-A95E-328DD849504D}"/>
                </a:ext>
              </a:extLst>
            </p:cNvPr>
            <p:cNvSpPr txBox="1"/>
            <p:nvPr/>
          </p:nvSpPr>
          <p:spPr>
            <a:xfrm>
              <a:off x="6154873" y="2479387"/>
              <a:ext cx="914958" cy="38565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400" b="1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Blynk IoT</a:t>
              </a:r>
              <a:endPara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53C85AB-65D3-B573-6FF1-451469E74ABE}"/>
                </a:ext>
              </a:extLst>
            </p:cNvPr>
            <p:cNvSpPr/>
            <p:nvPr/>
          </p:nvSpPr>
          <p:spPr>
            <a:xfrm>
              <a:off x="1374890" y="934861"/>
              <a:ext cx="5848212" cy="3964825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833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2840863" y="105031"/>
            <a:ext cx="346227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n-lt"/>
              </a:rPr>
              <a:t>Sơ đồ nguyên lý</a:t>
            </a:r>
            <a:endParaRPr>
              <a:latin typeface="+mn-lt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5</a:t>
            </a:fld>
            <a:endParaRPr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E4C6A7-B967-7EF5-2574-70DF91235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172" y="903973"/>
            <a:ext cx="6901656" cy="404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8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2840863" y="105031"/>
            <a:ext cx="346227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n-lt"/>
              </a:rPr>
              <a:t>Lưu đồ thuật toán</a:t>
            </a:r>
            <a:endParaRPr>
              <a:latin typeface="+mn-lt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6</a:t>
            </a:fld>
            <a:endParaRPr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D24023-2F3B-A2D5-A5CD-A9A226EE9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165" y="706789"/>
            <a:ext cx="1829892" cy="426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6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2840863" y="105031"/>
            <a:ext cx="346227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n-lt"/>
              </a:rPr>
              <a:t>Sơ đồ mạch in</a:t>
            </a:r>
            <a:endParaRPr>
              <a:latin typeface="+mn-lt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7</a:t>
            </a:fld>
            <a:endParaRPr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01E05B-4EA8-3761-E3BC-83B9C45D8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39016" y="1146889"/>
            <a:ext cx="2892248" cy="34001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0BDF60-ED97-66A9-EEF8-EE83F9FC3C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20" t="4883" r="5040" b="1528"/>
          <a:stretch/>
        </p:blipFill>
        <p:spPr>
          <a:xfrm rot="5400000">
            <a:off x="5050265" y="1102130"/>
            <a:ext cx="2892248" cy="34896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6AD07D-31CC-A318-E843-6F7BA4361CB6}"/>
              </a:ext>
            </a:extLst>
          </p:cNvPr>
          <p:cNvSpPr txBox="1"/>
          <p:nvPr/>
        </p:nvSpPr>
        <p:spPr>
          <a:xfrm>
            <a:off x="1841957" y="4368070"/>
            <a:ext cx="998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Dạng 2D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859386-6BF8-A052-9BAD-0F76B06B9B61}"/>
              </a:ext>
            </a:extLst>
          </p:cNvPr>
          <p:cNvSpPr txBox="1"/>
          <p:nvPr/>
        </p:nvSpPr>
        <p:spPr>
          <a:xfrm>
            <a:off x="5803684" y="4368069"/>
            <a:ext cx="998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Dạng 3D</a:t>
            </a:r>
          </a:p>
        </p:txBody>
      </p:sp>
    </p:spTree>
    <p:extLst>
      <p:ext uri="{BB962C8B-B14F-4D97-AF65-F5344CB8AC3E}">
        <p14:creationId xmlns:p14="http://schemas.microsoft.com/office/powerpoint/2010/main" val="2899199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2840863" y="105031"/>
            <a:ext cx="346227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n-lt"/>
              </a:rPr>
              <a:t>Mô hình thực tế</a:t>
            </a:r>
            <a:endParaRPr>
              <a:latin typeface="+mn-lt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8</a:t>
            </a:fld>
            <a:endParaRPr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882E16B-92DC-3448-86ED-101CB3FC2BCB}"/>
              </a:ext>
            </a:extLst>
          </p:cNvPr>
          <p:cNvGrpSpPr/>
          <p:nvPr/>
        </p:nvGrpSpPr>
        <p:grpSpPr>
          <a:xfrm>
            <a:off x="1300944" y="785731"/>
            <a:ext cx="6369490" cy="4214360"/>
            <a:chOff x="0" y="0"/>
            <a:chExt cx="6467557" cy="439748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2C0FED0-AEDA-32C2-DB71-5D47E847E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287844" cy="438837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076BC17-E412-DF3C-8D36-51D9BFA7E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7543" y="9103"/>
              <a:ext cx="3180014" cy="43883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574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2840863" y="105031"/>
            <a:ext cx="4803258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n-lt"/>
              </a:rPr>
              <a:t>Giao diện trên điện thoại</a:t>
            </a:r>
            <a:endParaRPr>
              <a:latin typeface="+mn-lt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9</a:t>
            </a:fld>
            <a:endParaRPr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E705BC1-B569-EE44-36F1-BFDE4CB3D5A0}"/>
              </a:ext>
            </a:extLst>
          </p:cNvPr>
          <p:cNvGrpSpPr/>
          <p:nvPr/>
        </p:nvGrpSpPr>
        <p:grpSpPr>
          <a:xfrm>
            <a:off x="1778944" y="785731"/>
            <a:ext cx="5586112" cy="4159093"/>
            <a:chOff x="1893548" y="794455"/>
            <a:chExt cx="5586112" cy="41590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EF1652-D9E2-AF9E-C3BD-0EF729DD87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689"/>
            <a:stretch/>
          </p:blipFill>
          <p:spPr>
            <a:xfrm>
              <a:off x="1893548" y="794455"/>
              <a:ext cx="2338745" cy="415909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AFF4C15-81F9-5DD8-F3C2-14CFB4C5E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47864" y="794455"/>
              <a:ext cx="3131796" cy="41590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4831169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343</Words>
  <Application>Microsoft Office PowerPoint</Application>
  <PresentationFormat>On-screen Show (16:9)</PresentationFormat>
  <Paragraphs>62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Arial</vt:lpstr>
      <vt:lpstr>Sitka Small</vt:lpstr>
      <vt:lpstr>Roboto Condensed</vt:lpstr>
      <vt:lpstr>Oswald</vt:lpstr>
      <vt:lpstr>Times New Roman</vt:lpstr>
      <vt:lpstr>Wolsey template</vt:lpstr>
      <vt:lpstr>Trường Đại Học Công Nghiệp Hà Nội Khoa Điện Tử</vt:lpstr>
      <vt:lpstr>Đặt vấn đề</vt:lpstr>
      <vt:lpstr>Tổng quan về đề tài</vt:lpstr>
      <vt:lpstr>Sơ đồ khối</vt:lpstr>
      <vt:lpstr>Sơ đồ nguyên lý</vt:lpstr>
      <vt:lpstr>Lưu đồ thuật toán</vt:lpstr>
      <vt:lpstr>Sơ đồ mạch in</vt:lpstr>
      <vt:lpstr>Mô hình thực tế</vt:lpstr>
      <vt:lpstr>Giao diện trên điện thoại</vt:lpstr>
      <vt:lpstr>Giao diện trên máy tính</vt:lpstr>
      <vt:lpstr>Ưu điểm của hệ thống</vt:lpstr>
      <vt:lpstr>Nhược điểm của hệ thống</vt:lpstr>
      <vt:lpstr>Kết luận</vt:lpstr>
      <vt:lpstr>Cảm ơn thầy cô và các bạn  đã chú ý lắng nghe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Thinh</cp:lastModifiedBy>
  <cp:revision>10</cp:revision>
  <dcterms:modified xsi:type="dcterms:W3CDTF">2022-06-03T14:42:35Z</dcterms:modified>
</cp:coreProperties>
</file>