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8" r:id="rId2"/>
    <p:sldId id="273" r:id="rId3"/>
    <p:sldId id="324" r:id="rId4"/>
    <p:sldId id="325" r:id="rId5"/>
    <p:sldId id="326" r:id="rId6"/>
    <p:sldId id="328" r:id="rId7"/>
    <p:sldId id="327" r:id="rId8"/>
    <p:sldId id="329" r:id="rId9"/>
    <p:sldId id="330" r:id="rId10"/>
    <p:sldId id="332" r:id="rId11"/>
    <p:sldId id="333" r:id="rId12"/>
    <p:sldId id="311"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800"/>
    <a:srgbClr val="C4FF1D"/>
    <a:srgbClr val="75A7D5"/>
    <a:srgbClr val="183550"/>
    <a:srgbClr val="7EADD8"/>
    <a:srgbClr val="D17100"/>
    <a:srgbClr val="594029"/>
    <a:srgbClr val="5C4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0578" autoAdjust="0"/>
  </p:normalViewPr>
  <p:slideViewPr>
    <p:cSldViewPr>
      <p:cViewPr>
        <p:scale>
          <a:sx n="100" d="100"/>
          <a:sy n="100" d="100"/>
        </p:scale>
        <p:origin x="1002" y="-2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4E2BFFC-179A-4DA5-A2FF-EF6606765F17}" type="datetimeFigureOut">
              <a:rPr lang="en-US"/>
              <a:pPr>
                <a:defRPr/>
              </a:pPr>
              <a:t>5/26/2022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B979B6-8E7C-4E90-8C9D-F537DFD7086F}" type="slidenum">
              <a:rPr lang="en-US"/>
              <a:pPr>
                <a:defRPr/>
              </a:pPr>
              <a:t>‹#›</a:t>
            </a:fld>
            <a:endParaRPr lang="en-US"/>
          </a:p>
        </p:txBody>
      </p:sp>
    </p:spTree>
    <p:extLst>
      <p:ext uri="{BB962C8B-B14F-4D97-AF65-F5344CB8AC3E}">
        <p14:creationId xmlns:p14="http://schemas.microsoft.com/office/powerpoint/2010/main" val="37077317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15000"/>
              </a:lnSpc>
              <a:spcBef>
                <a:spcPts val="0"/>
              </a:spcBef>
              <a:spcAft>
                <a:spcPts val="800"/>
              </a:spcAft>
              <a:buFont typeface="Wingdings" panose="05000000000000000000" pitchFamily="2" charset="2"/>
              <a:buChar char="§"/>
            </a:pPr>
            <a:r>
              <a:rPr lang="en-US" sz="1200">
                <a:ea typeface="Calibri" panose="020F0502020204030204" pitchFamily="34" charset="0"/>
              </a:rPr>
              <a:t>Phương pháp phân loại sản phẩm truyền thống yêu cầu không gian làm việc rộng hơn.</a:t>
            </a:r>
          </a:p>
          <a:p>
            <a:pPr marL="342900" indent="-342900">
              <a:lnSpc>
                <a:spcPct val="115000"/>
              </a:lnSpc>
              <a:spcBef>
                <a:spcPts val="0"/>
              </a:spcBef>
              <a:spcAft>
                <a:spcPts val="800"/>
              </a:spcAft>
              <a:buFont typeface="Wingdings" panose="05000000000000000000" pitchFamily="2" charset="2"/>
              <a:buChar char="§"/>
            </a:pPr>
            <a:r>
              <a:rPr lang="en-US" sz="1200"/>
              <a:t>Thời gian phân loại sản phẩm lâu và dễ xảy ra sai sót, nhầm lẫn.</a:t>
            </a:r>
          </a:p>
          <a:p>
            <a:pPr marL="342900" indent="-342900">
              <a:lnSpc>
                <a:spcPct val="115000"/>
              </a:lnSpc>
              <a:spcBef>
                <a:spcPts val="0"/>
              </a:spcBef>
              <a:spcAft>
                <a:spcPts val="800"/>
              </a:spcAft>
              <a:buFont typeface="Wingdings" panose="05000000000000000000" pitchFamily="2" charset="2"/>
              <a:buChar char="§"/>
            </a:pPr>
            <a:r>
              <a:rPr lang="en-US" sz="1200"/>
              <a:t>Tốn nhiều chi phí cho việc thuê nhân công và diện tích.</a:t>
            </a:r>
          </a:p>
          <a:p>
            <a:pPr>
              <a:lnSpc>
                <a:spcPct val="115000"/>
              </a:lnSpc>
              <a:spcBef>
                <a:spcPts val="0"/>
              </a:spcBef>
              <a:spcAft>
                <a:spcPts val="800"/>
              </a:spcAft>
              <a:buFont typeface="Wingdings" panose="05000000000000000000" pitchFamily="2" charset="2"/>
              <a:buChar char="à"/>
            </a:pPr>
            <a:r>
              <a:rPr lang="en-US" sz="1200" b="1">
                <a:solidFill>
                  <a:srgbClr val="000000"/>
                </a:solidFill>
                <a:ea typeface="Malgun Gothic" panose="020B0503020000020004" pitchFamily="34" charset="-127"/>
              </a:rPr>
              <a:t>Ý tưởng, giải pháp: </a:t>
            </a:r>
          </a:p>
          <a:p>
            <a:pPr marL="0" indent="0">
              <a:lnSpc>
                <a:spcPct val="115000"/>
              </a:lnSpc>
              <a:spcBef>
                <a:spcPts val="0"/>
              </a:spcBef>
              <a:spcAft>
                <a:spcPts val="800"/>
              </a:spcAft>
              <a:buNone/>
            </a:pPr>
            <a:r>
              <a:rPr lang="en-US" sz="1200"/>
              <a:t>Xây dựng dây chuyền phân loại sản phẩm theo chiều cao nhờ cảm biến hồng ngoại nhằm chia sản phẩm ra các nhóm có cùng thuộc tính với nhau để thực hiện đóng gói hay loại bỏ sản phẩm ko đạt chất lượng. </a:t>
            </a:r>
            <a:endParaRPr lang="en-US"/>
          </a:p>
        </p:txBody>
      </p:sp>
      <p:sp>
        <p:nvSpPr>
          <p:cNvPr id="4" name="Slide Number Placeholder 3"/>
          <p:cNvSpPr>
            <a:spLocks noGrp="1"/>
          </p:cNvSpPr>
          <p:nvPr>
            <p:ph type="sldNum" sz="quarter" idx="5"/>
          </p:nvPr>
        </p:nvSpPr>
        <p:spPr/>
        <p:txBody>
          <a:bodyPr/>
          <a:lstStyle/>
          <a:p>
            <a:pPr>
              <a:defRPr/>
            </a:pPr>
            <a:fld id="{42B979B6-8E7C-4E90-8C9D-F537DFD7086F}" type="slidenum">
              <a:rPr lang="en-US" smtClean="0"/>
              <a:pPr>
                <a:defRPr/>
              </a:pPr>
              <a:t>3</a:t>
            </a:fld>
            <a:endParaRPr lang="en-US"/>
          </a:p>
        </p:txBody>
      </p:sp>
    </p:spTree>
    <p:extLst>
      <p:ext uri="{BB962C8B-B14F-4D97-AF65-F5344CB8AC3E}">
        <p14:creationId xmlns:p14="http://schemas.microsoft.com/office/powerpoint/2010/main" val="350342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3"/>
          <p:cNvSpPr/>
          <p:nvPr userDrawn="1"/>
        </p:nvSpPr>
        <p:spPr>
          <a:xfrm>
            <a:off x="213784" y="144464"/>
            <a:ext cx="11775016" cy="6561137"/>
          </a:xfrm>
          <a:prstGeom prst="roundRect">
            <a:avLst>
              <a:gd name="adj" fmla="val 3912"/>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4A7C39A-A897-4205-A1A2-A8B7004734B9}" type="datetimeFigureOut">
              <a:rPr lang="en-US"/>
              <a:pPr>
                <a:defRPr/>
              </a:pPr>
              <a:t>5/26/2022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438964-873E-48CD-B809-D0495F2FB63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6887F3F-AA3B-44D7-A2DA-5A18E8AF66DC}" type="datetimeFigureOut">
              <a:rPr lang="en-US"/>
              <a:pPr>
                <a:defRPr/>
              </a:pPr>
              <a:t>5/26/2022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641899-B3D5-4B51-83C6-BA8A096608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48BAEBC-DA05-4611-8697-827B5A6B8B98}" type="datetimeFigureOut">
              <a:rPr lang="en-US"/>
              <a:pPr>
                <a:defRPr/>
              </a:pPr>
              <a:t>5/26/2022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047E3B-7B75-4559-B157-C7C7CF8F466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6DBEA30-6327-49A2-B44E-FDE8C303038D}" type="datetimeFigureOut">
              <a:rPr lang="en-US"/>
              <a:pPr>
                <a:defRPr/>
              </a:pPr>
              <a:t>5/26/2022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6D47A4-D426-42EB-B1A7-D696A364C51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36E7B0C-1890-4BF1-9CB4-D72629C2E4C7}" type="datetimeFigureOut">
              <a:rPr lang="en-US"/>
              <a:pPr>
                <a:defRPr/>
              </a:pPr>
              <a:t>5/26/2022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F05388-CF32-439E-9C26-230A50D5B6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F4D342E-19AA-44C7-ABE5-D1EECD6B7139}" type="datetimeFigureOut">
              <a:rPr lang="en-US"/>
              <a:pPr>
                <a:defRPr/>
              </a:pPr>
              <a:t>5/26/2022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9F9750-9D39-4036-88C9-4C02927A49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FC5C8A7-0D9F-4745-ABAF-69E902C24926}" type="datetimeFigureOut">
              <a:rPr lang="en-US"/>
              <a:pPr>
                <a:defRPr/>
              </a:pPr>
              <a:t>5/26/2022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C18A45-80BD-49CF-AE78-5C695A94CC9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03420" y="24360"/>
            <a:ext cx="8901111" cy="806789"/>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4CB2FD0-AC7D-4CB9-AF95-82E3C13A4088}" type="datetimeFigureOut">
              <a:rPr lang="en-US"/>
              <a:pPr>
                <a:defRPr/>
              </a:pPr>
              <a:t>5/26/2022</a:t>
            </a:fld>
            <a:endParaRPr lang="en-US"/>
          </a:p>
        </p:txBody>
      </p:sp>
      <p:sp>
        <p:nvSpPr>
          <p:cNvPr id="5" name="Slide Number Placeholder 5"/>
          <p:cNvSpPr>
            <a:spLocks noGrp="1"/>
          </p:cNvSpPr>
          <p:nvPr>
            <p:ph type="sldNum" sz="quarter" idx="12"/>
          </p:nvPr>
        </p:nvSpPr>
        <p:spPr/>
        <p:txBody>
          <a:bodyPr/>
          <a:lstStyle>
            <a:lvl1pPr>
              <a:defRPr/>
            </a:lvl1pPr>
          </a:lstStyle>
          <a:p>
            <a:pPr>
              <a:defRPr/>
            </a:pPr>
            <a:fld id="{1DD13C45-2421-4665-A05E-9B68F38098E4}" type="slidenum">
              <a:rPr lang="en-US"/>
              <a:pPr>
                <a:defRPr/>
              </a:pPr>
              <a:t>‹#›</a:t>
            </a:fld>
            <a:endParaRPr lang="en-US"/>
          </a:p>
        </p:txBody>
      </p:sp>
      <p:sp>
        <p:nvSpPr>
          <p:cNvPr id="7" name="Footer Placeholder 4">
            <a:extLst>
              <a:ext uri="{FF2B5EF4-FFF2-40B4-BE49-F238E27FC236}">
                <a16:creationId xmlns:a16="http://schemas.microsoft.com/office/drawing/2014/main" id="{FF9E3306-643F-7039-79B0-30AFCA6B9A03}"/>
              </a:ext>
            </a:extLst>
          </p:cNvPr>
          <p:cNvSpPr txBox="1">
            <a:spLocks/>
          </p:cNvSpPr>
          <p:nvPr userDrawn="1"/>
        </p:nvSpPr>
        <p:spPr>
          <a:xfrm>
            <a:off x="3454400" y="6492875"/>
            <a:ext cx="5599152"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5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altLang="ko-KR" b="1">
                <a:ea typeface="HY목판L" pitchFamily="18" charset="-127"/>
              </a:rPr>
              <a:t>Ha Noi University of Industry-HaUI</a:t>
            </a:r>
          </a:p>
          <a:p>
            <a:endParaRPr lang="en-US" dirty="0"/>
          </a:p>
        </p:txBody>
      </p:sp>
      <p:cxnSp>
        <p:nvCxnSpPr>
          <p:cNvPr id="9" name="Straight Connector 8">
            <a:extLst>
              <a:ext uri="{FF2B5EF4-FFF2-40B4-BE49-F238E27FC236}">
                <a16:creationId xmlns:a16="http://schemas.microsoft.com/office/drawing/2014/main" id="{EC5DEAF4-E961-7E63-E5E6-230ABA3BA750}"/>
              </a:ext>
            </a:extLst>
          </p:cNvPr>
          <p:cNvCxnSpPr/>
          <p:nvPr userDrawn="1"/>
        </p:nvCxnSpPr>
        <p:spPr>
          <a:xfrm>
            <a:off x="459582" y="6346826"/>
            <a:ext cx="11272836"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12ED44-0821-72A2-6DA6-CBB55886C3F8}"/>
              </a:ext>
            </a:extLst>
          </p:cNvPr>
          <p:cNvCxnSpPr/>
          <p:nvPr userDrawn="1"/>
        </p:nvCxnSpPr>
        <p:spPr>
          <a:xfrm>
            <a:off x="850900" y="818799"/>
            <a:ext cx="110363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611F7F8-1723-81C1-934D-66DD4CFE7118}"/>
              </a:ext>
            </a:extLst>
          </p:cNvPr>
          <p:cNvPicPr>
            <a:picLocks noChangeAspect="1"/>
          </p:cNvPicPr>
          <p:nvPr userDrawn="1"/>
        </p:nvPicPr>
        <p:blipFill>
          <a:blip r:embed="rId2"/>
          <a:stretch>
            <a:fillRect/>
          </a:stretch>
        </p:blipFill>
        <p:spPr>
          <a:xfrm>
            <a:off x="12720" y="4559"/>
            <a:ext cx="1618404" cy="80471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1FF711-3B26-4CBA-8C6F-26E061F21A13}" type="datetimeFigureOut">
              <a:rPr lang="en-US"/>
              <a:pPr>
                <a:defRPr/>
              </a:pPr>
              <a:t>5/26/2022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9B1D47E-CE57-468E-8EFA-98B2548C9B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72C65F-CA75-4972-B8D4-A61D5C21FADF}" type="datetimeFigureOut">
              <a:rPr lang="en-US"/>
              <a:pPr>
                <a:defRPr/>
              </a:pPr>
              <a:t>5/26/2022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0A0386-7B89-42AE-B4A4-68B4BEAF0BD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3938167-8B0C-42D9-B7D8-7BAFC1C8766A}" type="datetimeFigureOut">
              <a:rPr lang="en-US"/>
              <a:pPr>
                <a:defRPr/>
              </a:pPr>
              <a:t>5/26/2022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DFB6DA-DF38-4721-B5AB-81958F0BC8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35000">
              <a:schemeClr val="bg1">
                <a:tint val="80000"/>
                <a:satMod val="300000"/>
              </a:schemeClr>
            </a:gs>
            <a:gs pos="100000">
              <a:schemeClr val="bg1">
                <a:shade val="30000"/>
                <a:satMod val="200000"/>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cs typeface="+mn-cs"/>
              </a:defRPr>
            </a:lvl1pPr>
          </a:lstStyle>
          <a:p>
            <a:pPr>
              <a:defRPr/>
            </a:pPr>
            <a:fld id="{3DB27B17-DF5B-4052-AF52-E22451543DC1}" type="datetimeFigureOut">
              <a:rPr lang="en-US"/>
              <a:pPr>
                <a:defRPr/>
              </a:pPr>
              <a:t>5/26/2022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mn-lt"/>
                <a:cs typeface="+mn-cs"/>
              </a:defRPr>
            </a:lvl1pPr>
          </a:lstStyle>
          <a:p>
            <a:pPr>
              <a:defRPr/>
            </a:pPr>
            <a:fld id="{3FB8D138-3015-437F-96CA-A9A3E213BC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457" y="411866"/>
            <a:ext cx="1468668" cy="1416934"/>
          </a:xfrm>
          <a:prstGeom prst="rect">
            <a:avLst/>
          </a:prstGeom>
        </p:spPr>
      </p:pic>
      <p:sp>
        <p:nvSpPr>
          <p:cNvPr id="6" name="Rectangle 5"/>
          <p:cNvSpPr/>
          <p:nvPr/>
        </p:nvSpPr>
        <p:spPr>
          <a:xfrm>
            <a:off x="3091541" y="2228273"/>
            <a:ext cx="6096000" cy="661207"/>
          </a:xfrm>
          <a:prstGeom prst="rect">
            <a:avLst/>
          </a:prstGeom>
        </p:spPr>
        <p:txBody>
          <a:bodyPr>
            <a:spAutoFit/>
          </a:bodyPr>
          <a:lstStyle/>
          <a:p>
            <a:pPr algn="ctr">
              <a:lnSpc>
                <a:spcPct val="150000"/>
              </a:lnSpc>
              <a:spcAft>
                <a:spcPts val="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 ÁN TỐT NGHIỆP</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 Box 816"/>
          <p:cNvSpPr txBox="1">
            <a:spLocks noChangeArrowheads="1"/>
          </p:cNvSpPr>
          <p:nvPr/>
        </p:nvSpPr>
        <p:spPr bwMode="auto">
          <a:xfrm>
            <a:off x="2405741" y="319234"/>
            <a:ext cx="7467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BỘ CÔNG THƯƠNG</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TRƯỜNG ĐẠI HỌC CÔNG NGHIỆP HÀ NỘI</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KHOA ĐIỆN TỬ </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1314993" y="2982593"/>
            <a:ext cx="9649097" cy="1133965"/>
          </a:xfrm>
          <a:prstGeom prst="rect">
            <a:avLst/>
          </a:prstGeom>
        </p:spPr>
        <p:txBody>
          <a:bodyPr wrap="square">
            <a:spAutoFit/>
          </a:bodyPr>
          <a:lstStyle/>
          <a:p>
            <a:pPr algn="ctr">
              <a:lnSpc>
                <a:spcPct val="150000"/>
              </a:lnSpc>
              <a:spcAft>
                <a:spcPts val="1000"/>
              </a:spcAft>
            </a:pPr>
            <a:r>
              <a:rPr lang="en-US" sz="2400" b="1">
                <a:latin typeface="Times New Roman" panose="02020603050405020304" pitchFamily="18" charset="0"/>
                <a:ea typeface="Calibri" panose="020F0502020204030204" pitchFamily="34" charset="0"/>
                <a:cs typeface="Times New Roman" panose="02020603050405020304" pitchFamily="18" charset="0"/>
              </a:rPr>
              <a:t>“THIẾT KẾ MÔ HÌNH BĂNG CHUYỀN ĐẾM VÀ PHÂN LOẠI SẢN PHẨM THEO CHIỀU CAO  SỬ DỤNG ARDUINO UNO R3”</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3700326" y="4568857"/>
            <a:ext cx="6096000" cy="1473288"/>
          </a:xfrm>
          <a:prstGeom prst="rect">
            <a:avLst/>
          </a:prstGeom>
        </p:spPr>
        <p:txBody>
          <a:bodyPr>
            <a:spAutoFit/>
          </a:bodyPr>
          <a:lstStyle/>
          <a:p>
            <a:pPr>
              <a:lnSpc>
                <a:spcPct val="150000"/>
              </a:lnSpc>
              <a:spcBef>
                <a:spcPts val="100"/>
              </a:spcBef>
              <a:spcAft>
                <a:spcPts val="100"/>
              </a:spcAft>
            </a:pPr>
            <a:r>
              <a:rPr lang="en-US" sz="2000" b="1">
                <a:latin typeface="Times New Roman" panose="02020603050405020304" pitchFamily="18" charset="0"/>
                <a:ea typeface="Calibri" panose="020F0502020204030204" pitchFamily="34" charset="0"/>
                <a:cs typeface="Times New Roman" panose="02020603050405020304" pitchFamily="18" charset="0"/>
              </a:rPr>
              <a:t>Giáo viên hướng dẫn: 	ThS. Nguyễn Thị Thu Hà</a:t>
            </a:r>
          </a:p>
          <a:p>
            <a:pPr>
              <a:lnSpc>
                <a:spcPct val="150000"/>
              </a:lnSpc>
              <a:spcBef>
                <a:spcPts val="100"/>
              </a:spcBef>
              <a:spcAft>
                <a:spcPts val="100"/>
              </a:spcAft>
            </a:pPr>
            <a:r>
              <a:rPr lang="en-US" sz="2000" b="1">
                <a:latin typeface="Times New Roman" panose="02020603050405020304" pitchFamily="18" charset="0"/>
                <a:ea typeface="Calibri" panose="020F0502020204030204" pitchFamily="34" charset="0"/>
                <a:cs typeface="Times New Roman" panose="02020603050405020304" pitchFamily="18" charset="0"/>
              </a:rPr>
              <a:t>Sinh viên thực hiện:         Trần Bội Châu</a:t>
            </a:r>
          </a:p>
          <a:p>
            <a:pPr>
              <a:lnSpc>
                <a:spcPct val="150000"/>
              </a:lnSpc>
              <a:spcBef>
                <a:spcPts val="100"/>
              </a:spcBef>
              <a:spcAft>
                <a:spcPts val="100"/>
              </a:spcAft>
            </a:pPr>
            <a:r>
              <a:rPr lang="en-US" sz="2000" b="1">
                <a:latin typeface="Times New Roman" panose="02020603050405020304" pitchFamily="18" charset="0"/>
                <a:ea typeface="Calibri" panose="020F0502020204030204" pitchFamily="34" charset="0"/>
                <a:cs typeface="Times New Roman" panose="02020603050405020304" pitchFamily="18" charset="0"/>
              </a:rPr>
              <a:t>Mã sinh viên:                    2018605506</a:t>
            </a:r>
          </a:p>
        </p:txBody>
      </p:sp>
      <p:pic>
        <p:nvPicPr>
          <p:cNvPr id="3" name="Picture 2">
            <a:extLst>
              <a:ext uri="{FF2B5EF4-FFF2-40B4-BE49-F238E27FC236}">
                <a16:creationId xmlns:a16="http://schemas.microsoft.com/office/drawing/2014/main" id="{5007CCAC-F1EC-CB87-8A0B-2A857DE5E9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281448"/>
            <a:ext cx="1416166" cy="1416166"/>
          </a:xfrm>
          <a:prstGeom prst="rect">
            <a:avLst/>
          </a:prstGeom>
        </p:spPr>
      </p:pic>
    </p:spTree>
    <p:extLst>
      <p:ext uri="{BB962C8B-B14F-4D97-AF65-F5344CB8AC3E}">
        <p14:creationId xmlns:p14="http://schemas.microsoft.com/office/powerpoint/2010/main" val="16017439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a:xfrm>
            <a:off x="1803420" y="24360"/>
            <a:ext cx="9702780" cy="806789"/>
          </a:xfrm>
        </p:spPr>
        <p:txBody>
          <a:bodyPr/>
          <a:lstStyle/>
          <a:p>
            <a:r>
              <a:rPr lang="en-US" b="1"/>
              <a:t>Kết quả đạt được</a:t>
            </a:r>
          </a:p>
        </p:txBody>
      </p:sp>
      <p:sp>
        <p:nvSpPr>
          <p:cNvPr id="3" name="Content Placeholder 2">
            <a:extLst>
              <a:ext uri="{FF2B5EF4-FFF2-40B4-BE49-F238E27FC236}">
                <a16:creationId xmlns:a16="http://schemas.microsoft.com/office/drawing/2014/main" id="{9E7277FD-ADC0-B12B-8213-0699128D276B}"/>
              </a:ext>
            </a:extLst>
          </p:cNvPr>
          <p:cNvSpPr>
            <a:spLocks noGrp="1"/>
          </p:cNvSpPr>
          <p:nvPr>
            <p:ph idx="4294967295"/>
          </p:nvPr>
        </p:nvSpPr>
        <p:spPr>
          <a:xfrm>
            <a:off x="1143000" y="1524000"/>
            <a:ext cx="9906000" cy="4114800"/>
          </a:xfrm>
        </p:spPr>
        <p:txBody>
          <a:bodyPr/>
          <a:lstStyle/>
          <a:p>
            <a:pPr marL="0" indent="0">
              <a:buFont typeface="Arial" charset="0"/>
              <a:buNone/>
            </a:pPr>
            <a:r>
              <a:rPr lang="en-US" sz="3600" b="1"/>
              <a:t>Kết quả đạt được</a:t>
            </a:r>
          </a:p>
          <a:p>
            <a:pPr>
              <a:buFont typeface="Arial" panose="020B0604020202020204" pitchFamily="34" charset="0"/>
              <a:buChar char="•"/>
            </a:pPr>
            <a:r>
              <a:rPr lang="en-US" sz="3200"/>
              <a:t>Thiết kế thành công mô hình phân loại sản phẩm theo chiều cao</a:t>
            </a:r>
          </a:p>
          <a:p>
            <a:pPr>
              <a:buFont typeface="Arial" panose="020B0604020202020204" pitchFamily="34" charset="0"/>
              <a:buChar char="•"/>
            </a:pPr>
            <a:r>
              <a:rPr lang="en-US" sz="3200"/>
              <a:t>Giao tiếp được Arduino với LCD, servo, L298N…</a:t>
            </a:r>
          </a:p>
          <a:p>
            <a:pPr>
              <a:buFont typeface="Arial" panose="020B0604020202020204" pitchFamily="34" charset="0"/>
              <a:buChar char="•"/>
            </a:pPr>
            <a:r>
              <a:rPr lang="en-US" sz="3200"/>
              <a:t>Mô hình hoạt động ổn định</a:t>
            </a:r>
          </a:p>
          <a:p>
            <a:pPr>
              <a:buFont typeface="Arial" panose="020B0604020202020204" pitchFamily="34" charset="0"/>
              <a:buChar char="•"/>
            </a:pPr>
            <a:r>
              <a:rPr lang="en-US" sz="3200"/>
              <a:t>Phân loại thành công sản phẩm thấp, trung bình và cao</a:t>
            </a:r>
          </a:p>
          <a:p>
            <a:pPr algn="just">
              <a:lnSpc>
                <a:spcPct val="150000"/>
              </a:lnSpc>
              <a:spcBef>
                <a:spcPts val="600"/>
              </a:spcBef>
              <a:buClr>
                <a:srgbClr val="000000"/>
              </a:buClr>
              <a:buSzPts val="1400"/>
              <a:buFont typeface="Arial" panose="020B0604020202020204" pitchFamily="34" charset="0"/>
              <a:buChar char="•"/>
            </a:pPr>
            <a:endParaRPr lang="vi-VN" sz="4400" b="1" dirty="0"/>
          </a:p>
        </p:txBody>
      </p:sp>
    </p:spTree>
    <p:extLst>
      <p:ext uri="{BB962C8B-B14F-4D97-AF65-F5344CB8AC3E}">
        <p14:creationId xmlns:p14="http://schemas.microsoft.com/office/powerpoint/2010/main" val="148610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a:xfrm>
            <a:off x="1803420" y="24360"/>
            <a:ext cx="9702780" cy="806789"/>
          </a:xfrm>
        </p:spPr>
        <p:txBody>
          <a:bodyPr/>
          <a:lstStyle/>
          <a:p>
            <a:r>
              <a:rPr lang="en-US" b="1"/>
              <a:t>Hướng phát triển đề tài</a:t>
            </a:r>
          </a:p>
        </p:txBody>
      </p:sp>
      <p:sp>
        <p:nvSpPr>
          <p:cNvPr id="3" name="Content Placeholder 2">
            <a:extLst>
              <a:ext uri="{FF2B5EF4-FFF2-40B4-BE49-F238E27FC236}">
                <a16:creationId xmlns:a16="http://schemas.microsoft.com/office/drawing/2014/main" id="{9E7277FD-ADC0-B12B-8213-0699128D276B}"/>
              </a:ext>
            </a:extLst>
          </p:cNvPr>
          <p:cNvSpPr>
            <a:spLocks noGrp="1"/>
          </p:cNvSpPr>
          <p:nvPr>
            <p:ph idx="4294967295"/>
          </p:nvPr>
        </p:nvSpPr>
        <p:spPr>
          <a:xfrm>
            <a:off x="1143000" y="1524000"/>
            <a:ext cx="10363200" cy="4114800"/>
          </a:xfrm>
        </p:spPr>
        <p:txBody>
          <a:bodyPr/>
          <a:lstStyle/>
          <a:p>
            <a:pPr marL="0" indent="0">
              <a:buFont typeface="Arial" charset="0"/>
              <a:buNone/>
            </a:pPr>
            <a:r>
              <a:rPr lang="en-US" sz="3600" b="1"/>
              <a:t>Kết quả đạt được</a:t>
            </a:r>
          </a:p>
          <a:p>
            <a:pPr>
              <a:buFont typeface="Arial" panose="020B0604020202020204" pitchFamily="34" charset="0"/>
              <a:buChar char="•"/>
            </a:pPr>
            <a:r>
              <a:rPr lang="en-US"/>
              <a:t>Thiết kế với công suất cao hơn nhằm ứng dụng vào thực tế</a:t>
            </a:r>
          </a:p>
          <a:p>
            <a:pPr>
              <a:buFont typeface="Arial" panose="020B0604020202020204" pitchFamily="34" charset="0"/>
              <a:buChar char="•"/>
            </a:pPr>
            <a:r>
              <a:rPr lang="en-US" sz="3200"/>
              <a:t>Lưu trữ dữ liệu, điều khiển từ xa</a:t>
            </a:r>
          </a:p>
          <a:p>
            <a:pPr>
              <a:buFont typeface="Arial" panose="020B0604020202020204" pitchFamily="34" charset="0"/>
              <a:buChar char="•"/>
            </a:pPr>
            <a:r>
              <a:rPr lang="en-US" sz="3200"/>
              <a:t>Cải thiện các phần về cơ khí, về điều khiển</a:t>
            </a:r>
          </a:p>
          <a:p>
            <a:pPr>
              <a:buFont typeface="Arial" panose="020B0604020202020204" pitchFamily="34" charset="0"/>
              <a:buChar char="•"/>
            </a:pPr>
            <a:r>
              <a:rPr lang="en-US" sz="3200"/>
              <a:t>Phát triển phân loại theo nhiều dạng khác nhau</a:t>
            </a:r>
          </a:p>
          <a:p>
            <a:pPr algn="just">
              <a:lnSpc>
                <a:spcPct val="150000"/>
              </a:lnSpc>
              <a:spcBef>
                <a:spcPts val="600"/>
              </a:spcBef>
              <a:buClr>
                <a:srgbClr val="000000"/>
              </a:buClr>
              <a:buSzPts val="1400"/>
              <a:buFont typeface="Arial" panose="020B0604020202020204" pitchFamily="34" charset="0"/>
              <a:buChar char="•"/>
            </a:pPr>
            <a:endParaRPr lang="vi-VN" sz="4400" b="1" dirty="0"/>
          </a:p>
        </p:txBody>
      </p:sp>
    </p:spTree>
    <p:extLst>
      <p:ext uri="{BB962C8B-B14F-4D97-AF65-F5344CB8AC3E}">
        <p14:creationId xmlns:p14="http://schemas.microsoft.com/office/powerpoint/2010/main" val="228398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1059"/>
            <a:ext cx="9365673" cy="6836941"/>
          </a:xfrm>
          <a:prstGeom prst="rect">
            <a:avLst/>
          </a:prstGeom>
        </p:spPr>
      </p:pic>
    </p:spTree>
    <p:extLst>
      <p:ext uri="{BB962C8B-B14F-4D97-AF65-F5344CB8AC3E}">
        <p14:creationId xmlns:p14="http://schemas.microsoft.com/office/powerpoint/2010/main" val="32082279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24200" y="1630096"/>
            <a:ext cx="5718175" cy="989013"/>
            <a:chOff x="3106739" y="1409700"/>
            <a:chExt cx="5718175" cy="989013"/>
          </a:xfrm>
        </p:grpSpPr>
        <p:sp>
          <p:nvSpPr>
            <p:cNvPr id="4" name="Round Same Side Corner Rectangle 3"/>
            <p:cNvSpPr/>
            <p:nvPr/>
          </p:nvSpPr>
          <p:spPr>
            <a:xfrm rot="16200000">
              <a:off x="4968876" y="-452437"/>
              <a:ext cx="989013" cy="4713287"/>
            </a:xfrm>
            <a:prstGeom prst="round2SameRect">
              <a:avLst>
                <a:gd name="adj1" fmla="val 23321"/>
                <a:gd name="adj2" fmla="val 0"/>
              </a:avLst>
            </a:prstGeom>
            <a:gradFill flip="none" rotWithShape="1">
              <a:gsLst>
                <a:gs pos="0">
                  <a:schemeClr val="accent3"/>
                </a:gs>
                <a:gs pos="99000">
                  <a:schemeClr val="accent3">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7" name="Round Same Side Corner Rectangle 6"/>
            <p:cNvSpPr/>
            <p:nvPr/>
          </p:nvSpPr>
          <p:spPr>
            <a:xfrm rot="5400000" flipH="1">
              <a:off x="7827963" y="1401763"/>
              <a:ext cx="989013" cy="1004888"/>
            </a:xfrm>
            <a:prstGeom prst="round2SameRect">
              <a:avLst>
                <a:gd name="adj1" fmla="val 34679"/>
                <a:gd name="adj2" fmla="val 0"/>
              </a:avLst>
            </a:prstGeom>
            <a:gradFill flip="none" rotWithShape="1">
              <a:gsLst>
                <a:gs pos="0">
                  <a:schemeClr val="accent3">
                    <a:lumMod val="75000"/>
                  </a:schemeClr>
                </a:gs>
                <a:gs pos="100000">
                  <a:schemeClr val="accent3"/>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252" name="TextBox 8"/>
            <p:cNvSpPr txBox="1">
              <a:spLocks noChangeArrowheads="1"/>
            </p:cNvSpPr>
            <p:nvPr/>
          </p:nvSpPr>
          <p:spPr bwMode="auto">
            <a:xfrm>
              <a:off x="8111177" y="1549470"/>
              <a:ext cx="327333" cy="707886"/>
            </a:xfrm>
            <a:prstGeom prst="rect">
              <a:avLst/>
            </a:prstGeom>
            <a:noFill/>
            <a:ln w="9525">
              <a:noFill/>
              <a:miter lim="800000"/>
              <a:headEnd/>
              <a:tailEnd/>
            </a:ln>
          </p:spPr>
          <p:txBody>
            <a:bodyPr wrap="none" anchor="ctr">
              <a:spAutoFit/>
            </a:bodyPr>
            <a:lstStyle/>
            <a:p>
              <a:pPr algn="ctr"/>
              <a:r>
                <a:rPr lang="vi-VN" sz="4000" b="1">
                  <a:solidFill>
                    <a:schemeClr val="bg1"/>
                  </a:solidFill>
                  <a:latin typeface="Arial" panose="020B0604020202020204" pitchFamily="34" charset="0"/>
                  <a:cs typeface="Arial" panose="020B0604020202020204" pitchFamily="34" charset="0"/>
                </a:rPr>
                <a:t>I</a:t>
              </a:r>
              <a:endParaRPr lang="en-US" sz="4000" b="1">
                <a:solidFill>
                  <a:schemeClr val="bg1"/>
                </a:solidFill>
                <a:latin typeface="Arial" panose="020B0604020202020204" pitchFamily="34" charset="0"/>
                <a:cs typeface="Arial" panose="020B0604020202020204" pitchFamily="34" charset="0"/>
              </a:endParaRPr>
            </a:p>
          </p:txBody>
        </p:sp>
        <p:sp>
          <p:nvSpPr>
            <p:cNvPr id="10256" name="Rectangle 32"/>
            <p:cNvSpPr>
              <a:spLocks noChangeArrowheads="1"/>
            </p:cNvSpPr>
            <p:nvPr/>
          </p:nvSpPr>
          <p:spPr bwMode="auto">
            <a:xfrm>
              <a:off x="3300734" y="1631225"/>
              <a:ext cx="3779837" cy="584775"/>
            </a:xfrm>
            <a:prstGeom prst="rect">
              <a:avLst/>
            </a:prstGeom>
            <a:noFill/>
            <a:ln w="9525">
              <a:noFill/>
              <a:miter lim="800000"/>
              <a:headEnd/>
              <a:tailEnd/>
            </a:ln>
          </p:spPr>
          <p:txBody>
            <a:bodyPr>
              <a:spAutoFit/>
            </a:bodyPr>
            <a:lstStyle/>
            <a:p>
              <a:pPr algn="ctr"/>
              <a:r>
                <a:rPr lang="en-US" sz="3200">
                  <a:solidFill>
                    <a:schemeClr val="bg1"/>
                  </a:solidFill>
                  <a:latin typeface="Arial" panose="020B0604020202020204" pitchFamily="34" charset="0"/>
                  <a:cs typeface="Arial" panose="020B0604020202020204" pitchFamily="34" charset="0"/>
                </a:rPr>
                <a:t>Tổng quan về đề tài</a:t>
              </a:r>
              <a:endParaRPr lang="en-US" sz="3200">
                <a:latin typeface="Arial" panose="020B0604020202020204" pitchFamily="34" charset="0"/>
                <a:cs typeface="Arial" panose="020B0604020202020204" pitchFamily="34" charset="0"/>
              </a:endParaRPr>
            </a:p>
          </p:txBody>
        </p:sp>
      </p:grpSp>
      <p:grpSp>
        <p:nvGrpSpPr>
          <p:cNvPr id="3" name="Group 2"/>
          <p:cNvGrpSpPr/>
          <p:nvPr/>
        </p:nvGrpSpPr>
        <p:grpSpPr>
          <a:xfrm>
            <a:off x="3124199" y="2815959"/>
            <a:ext cx="5718175" cy="989013"/>
            <a:chOff x="3106738" y="2595563"/>
            <a:chExt cx="5718175" cy="989013"/>
          </a:xfrm>
        </p:grpSpPr>
        <p:sp>
          <p:nvSpPr>
            <p:cNvPr id="27" name="Round Same Side Corner Rectangle 26"/>
            <p:cNvSpPr/>
            <p:nvPr/>
          </p:nvSpPr>
          <p:spPr>
            <a:xfrm rot="16200000">
              <a:off x="4968876" y="733426"/>
              <a:ext cx="989012" cy="4713287"/>
            </a:xfrm>
            <a:prstGeom prst="round2SameRect">
              <a:avLst>
                <a:gd name="adj1" fmla="val 23321"/>
                <a:gd name="adj2" fmla="val 0"/>
              </a:avLst>
            </a:prstGeom>
            <a:gradFill flip="none" rotWithShape="1">
              <a:gsLst>
                <a:gs pos="0">
                  <a:schemeClr val="accent2"/>
                </a:gs>
                <a:gs pos="99000">
                  <a:schemeClr val="accent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28" name="Round Same Side Corner Rectangle 27"/>
            <p:cNvSpPr/>
            <p:nvPr/>
          </p:nvSpPr>
          <p:spPr>
            <a:xfrm rot="5400000" flipH="1">
              <a:off x="7827963" y="2587625"/>
              <a:ext cx="989012" cy="1004888"/>
            </a:xfrm>
            <a:prstGeom prst="round2SameRect">
              <a:avLst>
                <a:gd name="adj1" fmla="val 34679"/>
                <a:gd name="adj2" fmla="val 0"/>
              </a:avLst>
            </a:prstGeom>
            <a:gradFill flip="none" rotWithShape="1">
              <a:gsLst>
                <a:gs pos="0">
                  <a:schemeClr val="accent2">
                    <a:lumMod val="75000"/>
                  </a:schemeClr>
                </a:gs>
                <a:gs pos="100000">
                  <a:schemeClr val="accent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253" name="TextBox 33"/>
            <p:cNvSpPr txBox="1">
              <a:spLocks noChangeArrowheads="1"/>
            </p:cNvSpPr>
            <p:nvPr/>
          </p:nvSpPr>
          <p:spPr bwMode="auto">
            <a:xfrm>
              <a:off x="8039844" y="2735333"/>
              <a:ext cx="470000" cy="707886"/>
            </a:xfrm>
            <a:prstGeom prst="rect">
              <a:avLst/>
            </a:prstGeom>
            <a:noFill/>
            <a:ln w="9525">
              <a:noFill/>
              <a:miter lim="800000"/>
              <a:headEnd/>
              <a:tailEnd/>
            </a:ln>
          </p:spPr>
          <p:txBody>
            <a:bodyPr wrap="none" anchor="ctr">
              <a:spAutoFit/>
            </a:bodyPr>
            <a:lstStyle/>
            <a:p>
              <a:pPr algn="ctr"/>
              <a:r>
                <a:rPr lang="vi-VN" sz="4000" b="1">
                  <a:solidFill>
                    <a:schemeClr val="bg1"/>
                  </a:solidFill>
                  <a:latin typeface="Arial" panose="020B0604020202020204" pitchFamily="34" charset="0"/>
                  <a:cs typeface="Arial" panose="020B0604020202020204" pitchFamily="34" charset="0"/>
                </a:rPr>
                <a:t>II</a:t>
              </a:r>
              <a:endParaRPr lang="en-US" sz="4000" b="1">
                <a:solidFill>
                  <a:schemeClr val="bg1"/>
                </a:solidFill>
                <a:latin typeface="Arial" panose="020B0604020202020204" pitchFamily="34" charset="0"/>
                <a:cs typeface="Arial" panose="020B0604020202020204" pitchFamily="34" charset="0"/>
              </a:endParaRPr>
            </a:p>
          </p:txBody>
        </p:sp>
        <p:sp>
          <p:nvSpPr>
            <p:cNvPr id="10257" name="Rectangle 37"/>
            <p:cNvSpPr>
              <a:spLocks noChangeArrowheads="1"/>
            </p:cNvSpPr>
            <p:nvPr/>
          </p:nvSpPr>
          <p:spPr bwMode="auto">
            <a:xfrm>
              <a:off x="3129547" y="2824095"/>
              <a:ext cx="3779837" cy="584775"/>
            </a:xfrm>
            <a:prstGeom prst="rect">
              <a:avLst/>
            </a:prstGeom>
            <a:noFill/>
            <a:ln w="9525">
              <a:noFill/>
              <a:miter lim="800000"/>
              <a:headEnd/>
              <a:tailEnd/>
            </a:ln>
          </p:spPr>
          <p:txBody>
            <a:bodyPr>
              <a:spAutoFit/>
            </a:bodyPr>
            <a:lstStyle/>
            <a:p>
              <a:pPr algn="ctr"/>
              <a:r>
                <a:rPr lang="en-US" sz="3200">
                  <a:solidFill>
                    <a:schemeClr val="bg1"/>
                  </a:solidFill>
                  <a:latin typeface="Arial" panose="020B0604020202020204" pitchFamily="34" charset="0"/>
                  <a:cs typeface="Arial" panose="020B0604020202020204" pitchFamily="34" charset="0"/>
                </a:rPr>
                <a:t>Thiết kế hệ thống</a:t>
              </a:r>
            </a:p>
          </p:txBody>
        </p:sp>
      </p:grpSp>
      <p:grpSp>
        <p:nvGrpSpPr>
          <p:cNvPr id="5" name="Group 4"/>
          <p:cNvGrpSpPr/>
          <p:nvPr/>
        </p:nvGrpSpPr>
        <p:grpSpPr>
          <a:xfrm>
            <a:off x="3124200" y="4038334"/>
            <a:ext cx="5718175" cy="987426"/>
            <a:chOff x="3106739" y="3817938"/>
            <a:chExt cx="5718175" cy="987426"/>
          </a:xfrm>
        </p:grpSpPr>
        <p:sp>
          <p:nvSpPr>
            <p:cNvPr id="29" name="Round Same Side Corner Rectangle 28"/>
            <p:cNvSpPr/>
            <p:nvPr/>
          </p:nvSpPr>
          <p:spPr>
            <a:xfrm rot="16200000">
              <a:off x="4969670" y="1955008"/>
              <a:ext cx="987425" cy="4713287"/>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30" name="Round Same Side Corner Rectangle 29"/>
            <p:cNvSpPr/>
            <p:nvPr/>
          </p:nvSpPr>
          <p:spPr>
            <a:xfrm rot="5400000" flipH="1">
              <a:off x="7828757" y="3809207"/>
              <a:ext cx="987425"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254" name="TextBox 34"/>
            <p:cNvSpPr txBox="1">
              <a:spLocks noChangeArrowheads="1"/>
            </p:cNvSpPr>
            <p:nvPr/>
          </p:nvSpPr>
          <p:spPr bwMode="auto">
            <a:xfrm>
              <a:off x="7968510" y="3957708"/>
              <a:ext cx="612668" cy="707886"/>
            </a:xfrm>
            <a:prstGeom prst="rect">
              <a:avLst/>
            </a:prstGeom>
            <a:noFill/>
            <a:ln w="9525">
              <a:noFill/>
              <a:miter lim="800000"/>
              <a:headEnd/>
              <a:tailEnd/>
            </a:ln>
          </p:spPr>
          <p:txBody>
            <a:bodyPr wrap="none" anchor="ctr">
              <a:spAutoFit/>
            </a:bodyPr>
            <a:lstStyle/>
            <a:p>
              <a:pPr algn="ctr"/>
              <a:r>
                <a:rPr lang="vi-VN" sz="4000" b="1">
                  <a:solidFill>
                    <a:schemeClr val="bg1"/>
                  </a:solidFill>
                  <a:latin typeface="Arial" panose="020B0604020202020204" pitchFamily="34" charset="0"/>
                  <a:cs typeface="Arial" panose="020B0604020202020204" pitchFamily="34" charset="0"/>
                </a:rPr>
                <a:t>III</a:t>
              </a:r>
              <a:endParaRPr lang="en-US" sz="4000" b="1">
                <a:solidFill>
                  <a:schemeClr val="bg1"/>
                </a:solidFill>
                <a:latin typeface="Arial" panose="020B0604020202020204" pitchFamily="34" charset="0"/>
                <a:cs typeface="Arial" panose="020B0604020202020204" pitchFamily="34" charset="0"/>
              </a:endParaRPr>
            </a:p>
          </p:txBody>
        </p:sp>
        <p:sp>
          <p:nvSpPr>
            <p:cNvPr id="10258" name="Rectangle 38"/>
            <p:cNvSpPr>
              <a:spLocks noChangeArrowheads="1"/>
            </p:cNvSpPr>
            <p:nvPr/>
          </p:nvSpPr>
          <p:spPr bwMode="auto">
            <a:xfrm>
              <a:off x="3215082" y="4001800"/>
              <a:ext cx="3779837" cy="584775"/>
            </a:xfrm>
            <a:prstGeom prst="rect">
              <a:avLst/>
            </a:prstGeom>
            <a:noFill/>
            <a:ln w="9525">
              <a:noFill/>
              <a:miter lim="800000"/>
              <a:headEnd/>
              <a:tailEnd/>
            </a:ln>
          </p:spPr>
          <p:txBody>
            <a:bodyPr>
              <a:spAutoFit/>
            </a:bodyPr>
            <a:lstStyle/>
            <a:p>
              <a:pPr algn="ctr"/>
              <a:r>
                <a:rPr lang="en-US" sz="3200">
                  <a:solidFill>
                    <a:schemeClr val="bg1"/>
                  </a:solidFill>
                  <a:latin typeface="Arial" panose="020B0604020202020204" pitchFamily="34" charset="0"/>
                  <a:cs typeface="Arial" panose="020B0604020202020204" pitchFamily="34" charset="0"/>
                </a:rPr>
                <a:t>Kết quả đạt được</a:t>
              </a:r>
              <a:endParaRPr lang="en-US" sz="3200">
                <a:latin typeface="Arial" panose="020B0604020202020204" pitchFamily="34" charset="0"/>
                <a:cs typeface="Arial" panose="020B0604020202020204" pitchFamily="34" charset="0"/>
              </a:endParaRPr>
            </a:p>
          </p:txBody>
        </p:sp>
      </p:grpSp>
      <p:grpSp>
        <p:nvGrpSpPr>
          <p:cNvPr id="6" name="Group 5"/>
          <p:cNvGrpSpPr/>
          <p:nvPr/>
        </p:nvGrpSpPr>
        <p:grpSpPr>
          <a:xfrm>
            <a:off x="3124200" y="5224196"/>
            <a:ext cx="5718175" cy="987426"/>
            <a:chOff x="3106739" y="5003800"/>
            <a:chExt cx="5718175" cy="987426"/>
          </a:xfrm>
        </p:grpSpPr>
        <p:sp>
          <p:nvSpPr>
            <p:cNvPr id="31" name="Round Same Side Corner Rectangle 30"/>
            <p:cNvSpPr/>
            <p:nvPr/>
          </p:nvSpPr>
          <p:spPr>
            <a:xfrm rot="16200000">
              <a:off x="4969670" y="3140870"/>
              <a:ext cx="987425" cy="4713287"/>
            </a:xfrm>
            <a:prstGeom prst="round2SameRect">
              <a:avLst>
                <a:gd name="adj1" fmla="val 23321"/>
                <a:gd name="adj2" fmla="val 0"/>
              </a:avLst>
            </a:prstGeom>
            <a:gradFill flip="none" rotWithShape="1">
              <a:gsLst>
                <a:gs pos="0">
                  <a:schemeClr val="accent1"/>
                </a:gs>
                <a:gs pos="99000">
                  <a:schemeClr val="accent1">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32" name="Round Same Side Corner Rectangle 31"/>
            <p:cNvSpPr/>
            <p:nvPr/>
          </p:nvSpPr>
          <p:spPr>
            <a:xfrm rot="5400000" flipH="1">
              <a:off x="7828757" y="4995069"/>
              <a:ext cx="987425" cy="1004888"/>
            </a:xfrm>
            <a:prstGeom prst="round2SameRect">
              <a:avLst>
                <a:gd name="adj1" fmla="val 34679"/>
                <a:gd name="adj2" fmla="val 0"/>
              </a:avLst>
            </a:prstGeom>
            <a:gradFill flip="none" rotWithShape="1">
              <a:gsLst>
                <a:gs pos="0">
                  <a:schemeClr val="accent1">
                    <a:lumMod val="75000"/>
                  </a:schemeClr>
                </a:gs>
                <a:gs pos="100000">
                  <a:schemeClr val="accent1"/>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0255" name="TextBox 35"/>
            <p:cNvSpPr txBox="1">
              <a:spLocks noChangeArrowheads="1"/>
            </p:cNvSpPr>
            <p:nvPr/>
          </p:nvSpPr>
          <p:spPr bwMode="auto">
            <a:xfrm>
              <a:off x="7940458" y="5143570"/>
              <a:ext cx="668773" cy="707886"/>
            </a:xfrm>
            <a:prstGeom prst="rect">
              <a:avLst/>
            </a:prstGeom>
            <a:noFill/>
            <a:ln w="9525">
              <a:noFill/>
              <a:miter lim="800000"/>
              <a:headEnd/>
              <a:tailEnd/>
            </a:ln>
          </p:spPr>
          <p:txBody>
            <a:bodyPr wrap="none" anchor="ctr">
              <a:spAutoFit/>
            </a:bodyPr>
            <a:lstStyle/>
            <a:p>
              <a:pPr algn="ctr"/>
              <a:r>
                <a:rPr lang="vi-VN" sz="4000" b="1">
                  <a:solidFill>
                    <a:schemeClr val="bg1"/>
                  </a:solidFill>
                  <a:latin typeface="Arial" panose="020B0604020202020204" pitchFamily="34" charset="0"/>
                  <a:cs typeface="Arial" panose="020B0604020202020204" pitchFamily="34" charset="0"/>
                </a:rPr>
                <a:t>IV</a:t>
              </a:r>
              <a:endParaRPr lang="en-US" sz="4000" b="1">
                <a:solidFill>
                  <a:schemeClr val="bg1"/>
                </a:solidFill>
                <a:latin typeface="Arial" panose="020B0604020202020204" pitchFamily="34" charset="0"/>
                <a:cs typeface="Arial" panose="020B0604020202020204" pitchFamily="34" charset="0"/>
              </a:endParaRPr>
            </a:p>
          </p:txBody>
        </p:sp>
        <p:sp>
          <p:nvSpPr>
            <p:cNvPr id="10259" name="Rectangle 39"/>
            <p:cNvSpPr>
              <a:spLocks noChangeArrowheads="1"/>
            </p:cNvSpPr>
            <p:nvPr/>
          </p:nvSpPr>
          <p:spPr bwMode="auto">
            <a:xfrm>
              <a:off x="3417998" y="5205125"/>
              <a:ext cx="4462244" cy="584775"/>
            </a:xfrm>
            <a:prstGeom prst="rect">
              <a:avLst/>
            </a:prstGeom>
            <a:noFill/>
            <a:ln w="9525">
              <a:noFill/>
              <a:miter lim="800000"/>
              <a:headEnd/>
              <a:tailEnd/>
            </a:ln>
          </p:spPr>
          <p:txBody>
            <a:bodyPr wrap="square">
              <a:spAutoFit/>
            </a:bodyPr>
            <a:lstStyle/>
            <a:p>
              <a:pPr algn="ctr"/>
              <a:r>
                <a:rPr lang="en-US" sz="3200">
                  <a:solidFill>
                    <a:schemeClr val="bg1"/>
                  </a:solidFill>
                  <a:latin typeface="Arial" panose="020B0604020202020204" pitchFamily="34" charset="0"/>
                  <a:cs typeface="Arial" panose="020B0604020202020204" pitchFamily="34" charset="0"/>
                </a:rPr>
                <a:t>Hướng phát triển đề tài</a:t>
              </a:r>
              <a:endParaRPr lang="en-US" sz="3200">
                <a:latin typeface="Arial" panose="020B0604020202020204" pitchFamily="34" charset="0"/>
                <a:cs typeface="Arial" panose="020B0604020202020204" pitchFamily="34" charset="0"/>
              </a:endParaRPr>
            </a:p>
          </p:txBody>
        </p:sp>
      </p:grpSp>
      <p:sp>
        <p:nvSpPr>
          <p:cNvPr id="10" name="Title 9">
            <a:extLst>
              <a:ext uri="{FF2B5EF4-FFF2-40B4-BE49-F238E27FC236}">
                <a16:creationId xmlns:a16="http://schemas.microsoft.com/office/drawing/2014/main" id="{ED25EDE9-980B-07D4-FBEB-3AD784502B94}"/>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Nội dung thuyết trình</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ppt_x"/>
                                          </p:val>
                                        </p:tav>
                                        <p:tav tm="100000">
                                          <p:val>
                                            <p:strVal val="#ppt_x"/>
                                          </p:val>
                                        </p:tav>
                                      </p:tavLst>
                                    </p:anim>
                                    <p:anim calcmode="lin" valueType="num">
                                      <p:cBhvr additive="base">
                                        <p:cTn id="18" dur="10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fill="hold"/>
                                        <p:tgtEl>
                                          <p:spTgt spid="6"/>
                                        </p:tgtEl>
                                        <p:attrNameLst>
                                          <p:attrName>ppt_x</p:attrName>
                                        </p:attrNameLst>
                                      </p:cBhvr>
                                      <p:tavLst>
                                        <p:tav tm="0">
                                          <p:val>
                                            <p:strVal val="#ppt_x"/>
                                          </p:val>
                                        </p:tav>
                                        <p:tav tm="100000">
                                          <p:val>
                                            <p:strVal val="#ppt_x"/>
                                          </p:val>
                                        </p:tav>
                                      </p:tavLst>
                                    </p:anim>
                                    <p:anim calcmode="lin" valueType="num">
                                      <p:cBhvr additive="base">
                                        <p:cTn id="23"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B290-83A6-501B-EE6B-1B272A13BC38}"/>
              </a:ext>
            </a:extLst>
          </p:cNvPr>
          <p:cNvSpPr>
            <a:spLocks noGrp="1"/>
          </p:cNvSpPr>
          <p:nvPr>
            <p:ph type="title"/>
          </p:nvPr>
        </p:nvSpPr>
        <p:spPr/>
        <p:txBody>
          <a:bodyPr/>
          <a:lstStyle/>
          <a:p>
            <a:r>
              <a:rPr lang="en-US" b="1"/>
              <a:t>Đặt vấn đề</a:t>
            </a:r>
          </a:p>
        </p:txBody>
      </p:sp>
      <p:pic>
        <p:nvPicPr>
          <p:cNvPr id="1028" name="Picture 4" descr="Xuất khẩu nông sản đạt 8 tỷ USD trong 2 tháng đầu năm 2022">
            <a:extLst>
              <a:ext uri="{FF2B5EF4-FFF2-40B4-BE49-F238E27FC236}">
                <a16:creationId xmlns:a16="http://schemas.microsoft.com/office/drawing/2014/main" id="{B4498C92-924B-DD1A-04A8-EE4BE6ACF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5791200" cy="40718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ây chuyền phân loại sản phẩm theo kích thước, màu sắc, mã vạch">
            <a:extLst>
              <a:ext uri="{FF2B5EF4-FFF2-40B4-BE49-F238E27FC236}">
                <a16:creationId xmlns:a16="http://schemas.microsoft.com/office/drawing/2014/main" id="{3614D382-8386-C777-AFCE-7087B808D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581753"/>
            <a:ext cx="5181600" cy="40718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9493E4-432B-FC71-79DC-6200559148B0}"/>
              </a:ext>
            </a:extLst>
          </p:cNvPr>
          <p:cNvSpPr txBox="1"/>
          <p:nvPr/>
        </p:nvSpPr>
        <p:spPr>
          <a:xfrm>
            <a:off x="1219200" y="5867400"/>
            <a:ext cx="3352800" cy="369332"/>
          </a:xfrm>
          <a:prstGeom prst="rect">
            <a:avLst/>
          </a:prstGeom>
          <a:noFill/>
        </p:spPr>
        <p:txBody>
          <a:bodyPr wrap="square" rtlCol="0">
            <a:spAutoFit/>
          </a:bodyPr>
          <a:lstStyle/>
          <a:p>
            <a:r>
              <a:rPr lang="en-US" b="1"/>
              <a:t>Phân loại sản phẩm truyền thống</a:t>
            </a:r>
          </a:p>
        </p:txBody>
      </p:sp>
      <p:sp>
        <p:nvSpPr>
          <p:cNvPr id="8" name="TextBox 7">
            <a:extLst>
              <a:ext uri="{FF2B5EF4-FFF2-40B4-BE49-F238E27FC236}">
                <a16:creationId xmlns:a16="http://schemas.microsoft.com/office/drawing/2014/main" id="{B8F5EFB6-35BE-F825-45AE-EE7B918E0C89}"/>
              </a:ext>
            </a:extLst>
          </p:cNvPr>
          <p:cNvSpPr txBox="1"/>
          <p:nvPr/>
        </p:nvSpPr>
        <p:spPr>
          <a:xfrm>
            <a:off x="7848600" y="5867400"/>
            <a:ext cx="3047998" cy="369332"/>
          </a:xfrm>
          <a:prstGeom prst="rect">
            <a:avLst/>
          </a:prstGeom>
          <a:noFill/>
        </p:spPr>
        <p:txBody>
          <a:bodyPr wrap="square" rtlCol="0">
            <a:spAutoFit/>
          </a:bodyPr>
          <a:lstStyle/>
          <a:p>
            <a:r>
              <a:rPr lang="en-US" b="1"/>
              <a:t>Phân loại sản phẩm hiện đại</a:t>
            </a:r>
          </a:p>
        </p:txBody>
      </p:sp>
    </p:spTree>
    <p:extLst>
      <p:ext uri="{BB962C8B-B14F-4D97-AF65-F5344CB8AC3E}">
        <p14:creationId xmlns:p14="http://schemas.microsoft.com/office/powerpoint/2010/main" val="125556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p:txBody>
          <a:bodyPr/>
          <a:lstStyle/>
          <a:p>
            <a:r>
              <a:rPr lang="en-US"/>
              <a:t>Tổng quan về đề tài</a:t>
            </a:r>
          </a:p>
        </p:txBody>
      </p:sp>
      <p:sp>
        <p:nvSpPr>
          <p:cNvPr id="3" name="Content Placeholder 2">
            <a:extLst>
              <a:ext uri="{FF2B5EF4-FFF2-40B4-BE49-F238E27FC236}">
                <a16:creationId xmlns:a16="http://schemas.microsoft.com/office/drawing/2014/main" id="{9E7277FD-ADC0-B12B-8213-0699128D276B}"/>
              </a:ext>
            </a:extLst>
          </p:cNvPr>
          <p:cNvSpPr>
            <a:spLocks noGrp="1"/>
          </p:cNvSpPr>
          <p:nvPr>
            <p:ph idx="4294967295"/>
          </p:nvPr>
        </p:nvSpPr>
        <p:spPr>
          <a:xfrm>
            <a:off x="990600" y="1600200"/>
            <a:ext cx="9982200" cy="4525963"/>
          </a:xfrm>
        </p:spPr>
        <p:txBody>
          <a:bodyPr/>
          <a:lstStyle/>
          <a:p>
            <a:r>
              <a:rPr lang="en-US"/>
              <a:t>Đề tài t</a:t>
            </a:r>
            <a:r>
              <a:rPr lang="vi-VN"/>
              <a:t>hực hiện theo dạng mô hình mô phỏng dây truyền băng tải phân loại sản phẩm theo chiều cao</a:t>
            </a:r>
          </a:p>
          <a:p>
            <a:r>
              <a:rPr lang="en-US"/>
              <a:t>Dựa trên </a:t>
            </a:r>
            <a:r>
              <a:rPr lang="vi-VN"/>
              <a:t>nguyên lý thông qua cảm biến độ hồng ngoại để truyền tín hiệu cho hệ thống để biết vật cao hay thấp, tự động đẩy vật vào </a:t>
            </a:r>
            <a:r>
              <a:rPr lang="en-US"/>
              <a:t>máng</a:t>
            </a:r>
            <a:r>
              <a:rPr lang="vi-VN"/>
              <a:t> chứa sản phẩm đó</a:t>
            </a:r>
          </a:p>
          <a:p>
            <a:endParaRPr lang="en-US"/>
          </a:p>
        </p:txBody>
      </p:sp>
    </p:spTree>
    <p:extLst>
      <p:ext uri="{BB962C8B-B14F-4D97-AF65-F5344CB8AC3E}">
        <p14:creationId xmlns:p14="http://schemas.microsoft.com/office/powerpoint/2010/main" val="351496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a:xfrm>
            <a:off x="1803420" y="24360"/>
            <a:ext cx="9702780" cy="806789"/>
          </a:xfrm>
        </p:spPr>
        <p:txBody>
          <a:bodyPr/>
          <a:lstStyle/>
          <a:p>
            <a:r>
              <a:rPr lang="en-US" b="1"/>
              <a:t>Các linh kiện chính sử dụng trong mạch</a:t>
            </a:r>
          </a:p>
        </p:txBody>
      </p:sp>
      <p:sp>
        <p:nvSpPr>
          <p:cNvPr id="3" name="Content Placeholder 2">
            <a:extLst>
              <a:ext uri="{FF2B5EF4-FFF2-40B4-BE49-F238E27FC236}">
                <a16:creationId xmlns:a16="http://schemas.microsoft.com/office/drawing/2014/main" id="{9E7277FD-ADC0-B12B-8213-0699128D276B}"/>
              </a:ext>
            </a:extLst>
          </p:cNvPr>
          <p:cNvSpPr>
            <a:spLocks noGrp="1"/>
          </p:cNvSpPr>
          <p:nvPr>
            <p:ph idx="4294967295"/>
          </p:nvPr>
        </p:nvSpPr>
        <p:spPr>
          <a:xfrm>
            <a:off x="1143000" y="1524000"/>
            <a:ext cx="9906000" cy="4114800"/>
          </a:xfrm>
        </p:spPr>
        <p:txBody>
          <a:bodyPr/>
          <a:lstStyle/>
          <a:p>
            <a:pPr>
              <a:buFont typeface="Wingdings" panose="05000000000000000000" pitchFamily="2" charset="2"/>
              <a:buChar char="§"/>
            </a:pPr>
            <a:r>
              <a:rPr lang="en-US"/>
              <a:t>Arduino Uno R3</a:t>
            </a:r>
          </a:p>
          <a:p>
            <a:pPr>
              <a:buFont typeface="Wingdings" panose="05000000000000000000" pitchFamily="2" charset="2"/>
              <a:buChar char="§"/>
            </a:pPr>
            <a:r>
              <a:rPr lang="en-US"/>
              <a:t>Nguồn 5V và nguồn 24V</a:t>
            </a:r>
          </a:p>
          <a:p>
            <a:pPr>
              <a:buFont typeface="Wingdings" panose="05000000000000000000" pitchFamily="2" charset="2"/>
              <a:buChar char="§"/>
            </a:pPr>
            <a:r>
              <a:rPr lang="en-US"/>
              <a:t>Động cơ Servo </a:t>
            </a:r>
          </a:p>
          <a:p>
            <a:pPr>
              <a:buFont typeface="Wingdings" panose="05000000000000000000" pitchFamily="2" charset="2"/>
              <a:buChar char="§"/>
            </a:pPr>
            <a:r>
              <a:rPr lang="en-US"/>
              <a:t>Băng tải và động cơ DC</a:t>
            </a:r>
          </a:p>
          <a:p>
            <a:pPr>
              <a:buFont typeface="Wingdings" panose="05000000000000000000" pitchFamily="2" charset="2"/>
              <a:buChar char="§"/>
            </a:pPr>
            <a:r>
              <a:rPr lang="en-US"/>
              <a:t>Cảm biến vật cản hồng ngoại</a:t>
            </a:r>
          </a:p>
          <a:p>
            <a:pPr>
              <a:buFont typeface="Wingdings" panose="05000000000000000000" pitchFamily="2" charset="2"/>
              <a:buChar char="§"/>
            </a:pPr>
            <a:r>
              <a:rPr lang="en-US"/>
              <a:t>Màn hình LCD 16x2</a:t>
            </a:r>
          </a:p>
          <a:p>
            <a:pPr>
              <a:buFont typeface="Wingdings" panose="05000000000000000000" pitchFamily="2" charset="2"/>
              <a:buChar char="§"/>
            </a:pPr>
            <a:r>
              <a:rPr lang="en-US"/>
              <a:t>Module L298N</a:t>
            </a:r>
          </a:p>
          <a:p>
            <a:pPr>
              <a:buFont typeface="Wingdings" panose="05000000000000000000" pitchFamily="2" charset="2"/>
              <a:buChar char="§"/>
            </a:pPr>
            <a:endParaRPr lang="vi-VN"/>
          </a:p>
          <a:p>
            <a:endParaRPr lang="en-US"/>
          </a:p>
        </p:txBody>
      </p:sp>
    </p:spTree>
    <p:extLst>
      <p:ext uri="{BB962C8B-B14F-4D97-AF65-F5344CB8AC3E}">
        <p14:creationId xmlns:p14="http://schemas.microsoft.com/office/powerpoint/2010/main" val="244762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p:txBody>
          <a:bodyPr/>
          <a:lstStyle/>
          <a:p>
            <a:r>
              <a:rPr lang="en-US" b="1"/>
              <a:t>Sơ đồ khối của hệ thống</a:t>
            </a:r>
          </a:p>
        </p:txBody>
      </p:sp>
      <p:pic>
        <p:nvPicPr>
          <p:cNvPr id="6" name="Picture 5">
            <a:extLst>
              <a:ext uri="{FF2B5EF4-FFF2-40B4-BE49-F238E27FC236}">
                <a16:creationId xmlns:a16="http://schemas.microsoft.com/office/drawing/2014/main" id="{AADDF751-C78A-96FC-5D08-A3C04796C9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2882" y="990600"/>
            <a:ext cx="6786236" cy="5162284"/>
          </a:xfrm>
          <a:prstGeom prst="rect">
            <a:avLst/>
          </a:prstGeom>
          <a:noFill/>
        </p:spPr>
      </p:pic>
    </p:spTree>
    <p:extLst>
      <p:ext uri="{BB962C8B-B14F-4D97-AF65-F5344CB8AC3E}">
        <p14:creationId xmlns:p14="http://schemas.microsoft.com/office/powerpoint/2010/main" val="47985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p:txBody>
          <a:bodyPr/>
          <a:lstStyle/>
          <a:p>
            <a:r>
              <a:rPr lang="en-US" b="1"/>
              <a:t>Sơ đồ nguyên lý hệ thống</a:t>
            </a:r>
          </a:p>
        </p:txBody>
      </p:sp>
      <p:pic>
        <p:nvPicPr>
          <p:cNvPr id="7" name="Picture 6">
            <a:extLst>
              <a:ext uri="{FF2B5EF4-FFF2-40B4-BE49-F238E27FC236}">
                <a16:creationId xmlns:a16="http://schemas.microsoft.com/office/drawing/2014/main" id="{9CD2BC0C-82CD-E314-61E9-333FF64083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90600"/>
            <a:ext cx="6466948" cy="5118808"/>
          </a:xfrm>
          <a:prstGeom prst="rect">
            <a:avLst/>
          </a:prstGeom>
          <a:noFill/>
          <a:ln>
            <a:noFill/>
          </a:ln>
        </p:spPr>
      </p:pic>
    </p:spTree>
    <p:extLst>
      <p:ext uri="{BB962C8B-B14F-4D97-AF65-F5344CB8AC3E}">
        <p14:creationId xmlns:p14="http://schemas.microsoft.com/office/powerpoint/2010/main" val="39917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p:txBody>
          <a:bodyPr/>
          <a:lstStyle/>
          <a:p>
            <a:r>
              <a:rPr lang="en-US" b="1"/>
              <a:t>Sơ đồ mạch in</a:t>
            </a:r>
          </a:p>
        </p:txBody>
      </p:sp>
      <p:pic>
        <p:nvPicPr>
          <p:cNvPr id="3" name="Picture 2">
            <a:extLst>
              <a:ext uri="{FF2B5EF4-FFF2-40B4-BE49-F238E27FC236}">
                <a16:creationId xmlns:a16="http://schemas.microsoft.com/office/drawing/2014/main" id="{21B214AA-D0F8-F80B-3849-1D574853A3B7}"/>
              </a:ext>
            </a:extLst>
          </p:cNvPr>
          <p:cNvPicPr>
            <a:picLocks noChangeAspect="1"/>
          </p:cNvPicPr>
          <p:nvPr/>
        </p:nvPicPr>
        <p:blipFill>
          <a:blip r:embed="rId2"/>
          <a:stretch>
            <a:fillRect/>
          </a:stretch>
        </p:blipFill>
        <p:spPr>
          <a:xfrm>
            <a:off x="1524000" y="1665433"/>
            <a:ext cx="4114800" cy="3820967"/>
          </a:xfrm>
          <a:prstGeom prst="rect">
            <a:avLst/>
          </a:prstGeom>
        </p:spPr>
      </p:pic>
      <p:pic>
        <p:nvPicPr>
          <p:cNvPr id="4" name="Picture 3">
            <a:extLst>
              <a:ext uri="{FF2B5EF4-FFF2-40B4-BE49-F238E27FC236}">
                <a16:creationId xmlns:a16="http://schemas.microsoft.com/office/drawing/2014/main" id="{EE027D12-A91E-F3A8-64EA-524EF0B7E2F8}"/>
              </a:ext>
            </a:extLst>
          </p:cNvPr>
          <p:cNvPicPr>
            <a:picLocks noChangeAspect="1"/>
          </p:cNvPicPr>
          <p:nvPr/>
        </p:nvPicPr>
        <p:blipFill rotWithShape="1">
          <a:blip r:embed="rId3"/>
          <a:srcRect l="1782" t="1361" r="1994" b="1905"/>
          <a:stretch/>
        </p:blipFill>
        <p:spPr>
          <a:xfrm>
            <a:off x="6324600" y="1665433"/>
            <a:ext cx="4114800" cy="3810001"/>
          </a:xfrm>
          <a:prstGeom prst="rect">
            <a:avLst/>
          </a:prstGeom>
        </p:spPr>
      </p:pic>
      <p:sp>
        <p:nvSpPr>
          <p:cNvPr id="5" name="TextBox 4">
            <a:extLst>
              <a:ext uri="{FF2B5EF4-FFF2-40B4-BE49-F238E27FC236}">
                <a16:creationId xmlns:a16="http://schemas.microsoft.com/office/drawing/2014/main" id="{0AA64267-2428-81A8-EBD5-A631A6932AD2}"/>
              </a:ext>
            </a:extLst>
          </p:cNvPr>
          <p:cNvSpPr txBox="1"/>
          <p:nvPr/>
        </p:nvSpPr>
        <p:spPr>
          <a:xfrm>
            <a:off x="3048000" y="5638800"/>
            <a:ext cx="1066800" cy="381000"/>
          </a:xfrm>
          <a:prstGeom prst="rect">
            <a:avLst/>
          </a:prstGeom>
          <a:noFill/>
        </p:spPr>
        <p:txBody>
          <a:bodyPr wrap="square" rtlCol="0">
            <a:spAutoFit/>
          </a:bodyPr>
          <a:lstStyle/>
          <a:p>
            <a:r>
              <a:rPr lang="en-US" b="1"/>
              <a:t>Dạng 2D</a:t>
            </a:r>
          </a:p>
        </p:txBody>
      </p:sp>
      <p:sp>
        <p:nvSpPr>
          <p:cNvPr id="8" name="TextBox 7">
            <a:extLst>
              <a:ext uri="{FF2B5EF4-FFF2-40B4-BE49-F238E27FC236}">
                <a16:creationId xmlns:a16="http://schemas.microsoft.com/office/drawing/2014/main" id="{0C3B996B-9F15-CB76-4728-BB924D16031A}"/>
              </a:ext>
            </a:extLst>
          </p:cNvPr>
          <p:cNvSpPr txBox="1"/>
          <p:nvPr/>
        </p:nvSpPr>
        <p:spPr>
          <a:xfrm>
            <a:off x="8039102" y="5638800"/>
            <a:ext cx="1219200" cy="381000"/>
          </a:xfrm>
          <a:prstGeom prst="rect">
            <a:avLst/>
          </a:prstGeom>
          <a:noFill/>
        </p:spPr>
        <p:txBody>
          <a:bodyPr wrap="square" rtlCol="0">
            <a:spAutoFit/>
          </a:bodyPr>
          <a:lstStyle/>
          <a:p>
            <a:r>
              <a:rPr lang="en-US" b="1"/>
              <a:t>Dạng 3D</a:t>
            </a:r>
          </a:p>
        </p:txBody>
      </p:sp>
    </p:spTree>
    <p:extLst>
      <p:ext uri="{BB962C8B-B14F-4D97-AF65-F5344CB8AC3E}">
        <p14:creationId xmlns:p14="http://schemas.microsoft.com/office/powerpoint/2010/main" val="379781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CB4-8B40-5F20-70EF-FFAD6BE49AF3}"/>
              </a:ext>
            </a:extLst>
          </p:cNvPr>
          <p:cNvSpPr>
            <a:spLocks noGrp="1"/>
          </p:cNvSpPr>
          <p:nvPr>
            <p:ph type="title"/>
          </p:nvPr>
        </p:nvSpPr>
        <p:spPr/>
        <p:txBody>
          <a:bodyPr/>
          <a:lstStyle/>
          <a:p>
            <a:r>
              <a:rPr lang="en-US" b="1"/>
              <a:t>Lưu đồ thuật toán</a:t>
            </a:r>
          </a:p>
        </p:txBody>
      </p:sp>
      <p:pic>
        <p:nvPicPr>
          <p:cNvPr id="7" name="Picture 6">
            <a:extLst>
              <a:ext uri="{FF2B5EF4-FFF2-40B4-BE49-F238E27FC236}">
                <a16:creationId xmlns:a16="http://schemas.microsoft.com/office/drawing/2014/main" id="{3E88195B-B2F2-A1CD-992B-34AD983D20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990600"/>
            <a:ext cx="7210425" cy="5264851"/>
          </a:xfrm>
          <a:prstGeom prst="rect">
            <a:avLst/>
          </a:prstGeom>
          <a:noFill/>
          <a:ln>
            <a:noFill/>
          </a:ln>
        </p:spPr>
      </p:pic>
    </p:spTree>
    <p:extLst>
      <p:ext uri="{BB962C8B-B14F-4D97-AF65-F5344CB8AC3E}">
        <p14:creationId xmlns:p14="http://schemas.microsoft.com/office/powerpoint/2010/main" val="2619507386"/>
      </p:ext>
    </p:extLst>
  </p:cSld>
  <p:clrMapOvr>
    <a:masterClrMapping/>
  </p:clrMapOvr>
</p:sld>
</file>

<file path=ppt/theme/theme1.xml><?xml version="1.0" encoding="utf-8"?>
<a:theme xmlns:a="http://schemas.openxmlformats.org/drawingml/2006/main" name="1_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3380</TotalTime>
  <Words>431</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1_Office Theme</vt:lpstr>
      <vt:lpstr>PowerPoint Presentation</vt:lpstr>
      <vt:lpstr>Nội dung thuyết trình</vt:lpstr>
      <vt:lpstr>Đặt vấn đề</vt:lpstr>
      <vt:lpstr>Tổng quan về đề tài</vt:lpstr>
      <vt:lpstr>Các linh kiện chính sử dụng trong mạch</vt:lpstr>
      <vt:lpstr>Sơ đồ khối của hệ thống</vt:lpstr>
      <vt:lpstr>Sơ đồ nguyên lý hệ thống</vt:lpstr>
      <vt:lpstr>Sơ đồ mạch in</vt:lpstr>
      <vt:lpstr>Lưu đồ thuật toán</vt:lpstr>
      <vt:lpstr>Kết quả đạt được</vt:lpstr>
      <vt:lpstr>Hướng phát triển đề tài</vt:lpstr>
      <vt:lpstr>PowerPoint Presentation</vt:lpstr>
    </vt:vector>
  </TitlesOfParts>
  <Company>vienlaptop115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Thinh</cp:lastModifiedBy>
  <cp:revision>296</cp:revision>
  <dcterms:created xsi:type="dcterms:W3CDTF">2014-05-08T07:15:53Z</dcterms:created>
  <dcterms:modified xsi:type="dcterms:W3CDTF">2022-05-26T03:09:19Z</dcterms:modified>
</cp:coreProperties>
</file>