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86" r:id="rId7"/>
    <p:sldId id="287" r:id="rId8"/>
    <p:sldId id="288" r:id="rId9"/>
    <p:sldId id="315" r:id="rId10"/>
    <p:sldId id="260" r:id="rId11"/>
    <p:sldId id="342" r:id="rId12"/>
    <p:sldId id="344" r:id="rId13"/>
    <p:sldId id="345" r:id="rId14"/>
    <p:sldId id="343" r:id="rId15"/>
    <p:sldId id="346" r:id="rId16"/>
    <p:sldId id="261" r:id="rId17"/>
    <p:sldId id="262" r:id="rId18"/>
    <p:sldId id="352" r:id="rId19"/>
    <p:sldId id="263" r:id="rId20"/>
    <p:sldId id="264" r:id="rId21"/>
    <p:sldId id="347" r:id="rId22"/>
    <p:sldId id="348" r:id="rId23"/>
    <p:sldId id="349" r:id="rId24"/>
    <p:sldId id="350" r:id="rId25"/>
    <p:sldId id="351" r:id="rId26"/>
    <p:sldId id="276" r:id="rId27"/>
    <p:sldId id="277" r:id="rId28"/>
    <p:sldId id="278" r:id="rId29"/>
    <p:sldId id="279" r:id="rId30"/>
    <p:sldId id="280" r:id="rId31"/>
    <p:sldId id="285" r:id="rId32"/>
  </p:sldIdLst>
  <p:sldSz cx="9144000" cy="5143500"/>
  <p:notesSz cx="6858000" cy="9144000"/>
  <p:embeddedFontLst>
    <p:embeddedFont>
      <p:font typeface="Nixie One" panose="02000503080000020004"/>
      <p:regular r:id="rId36"/>
    </p:embeddedFont>
    <p:embeddedFont>
      <p:font typeface="Varela Round" panose="00000500000000000000"/>
      <p:regular r:id="rId37"/>
    </p:embeddedFont>
    <p:embeddedFont>
      <p:font typeface="Malgun Gothic" panose="020B0503020000020004" charset="-127"/>
      <p:regular r:id="rId38"/>
    </p:embeddedFont>
    <p:embeddedFont>
      <p:font typeface="Microsoft JhengHei" panose="020B0604030504040204" charset="-120"/>
      <p:regular r:id="rId39"/>
    </p:embeddedFont>
    <p:embeddedFont>
      <p:font typeface="Microsoft YaHei" panose="020B0503020204020204" charset="-122"/>
      <p:regular r:id="rId40"/>
    </p:embeddedFont>
    <p:embeddedFont>
      <p:font typeface="Montserrat" panose="0000050000000000000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9.fntdata"/><Relationship Id="rId43" Type="http://schemas.openxmlformats.org/officeDocument/2006/relationships/font" Target="fonts/font8.fntdata"/><Relationship Id="rId42" Type="http://schemas.openxmlformats.org/officeDocument/2006/relationships/font" Target="fonts/font7.fntdata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8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ed75ccf_09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ed75ccf_0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10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ed75ccf_01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5ed75ccf_01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73d26f0f7c_17_5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73d26f0f7c_17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1"/>
          <p:cNvSpPr txBox="1"/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12"/>
          <p:cNvSpPr txBox="1"/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3"/>
          <p:cNvSpPr txBox="1"/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 txBox="1"/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FFFFFF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rPr>
              <a:t>“</a:t>
            </a:r>
            <a:endParaRPr sz="9600">
              <a:solidFill>
                <a:srgbClr val="FFFFFF"/>
              </a:solidFill>
              <a:latin typeface="Nixie One" panose="02000503080000020004"/>
              <a:ea typeface="Nixie One" panose="02000503080000020004"/>
              <a:cs typeface="Nixie One" panose="02000503080000020004"/>
              <a:sym typeface="Nixie One" panose="02000503080000020004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4"/>
          <p:cNvSpPr txBox="1"/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5"/>
          <p:cNvSpPr txBox="1"/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6"/>
          <p:cNvSpPr txBox="1"/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7"/>
          <p:cNvSpPr txBox="1"/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8"/>
          <p:cNvSpPr txBox="1"/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9"/>
          <p:cNvSpPr txBox="1"/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0"/>
          <p:cNvSpPr txBox="1"/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10"/>
          <p:cNvSpPr txBox="1"/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 panose="02000503080000020004"/>
              <a:buNone/>
              <a:defRPr sz="1800">
                <a:solidFill>
                  <a:srgbClr val="617A86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 panose="02000503080000020004"/>
              <a:buNone/>
              <a:defRPr sz="1800">
                <a:solidFill>
                  <a:srgbClr val="617A86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 panose="02000503080000020004"/>
              <a:buNone/>
              <a:defRPr sz="1800">
                <a:solidFill>
                  <a:srgbClr val="617A86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 panose="02000503080000020004"/>
              <a:buNone/>
              <a:defRPr sz="1800">
                <a:solidFill>
                  <a:srgbClr val="617A86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 panose="02000503080000020004"/>
              <a:buNone/>
              <a:defRPr sz="1800">
                <a:solidFill>
                  <a:srgbClr val="617A86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 panose="02000503080000020004"/>
              <a:buNone/>
              <a:defRPr sz="1800">
                <a:solidFill>
                  <a:srgbClr val="617A86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 panose="02000503080000020004"/>
              <a:buNone/>
              <a:defRPr sz="1800">
                <a:solidFill>
                  <a:srgbClr val="617A86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 panose="02000503080000020004"/>
              <a:buNone/>
              <a:defRPr sz="1800">
                <a:solidFill>
                  <a:srgbClr val="617A86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 panose="02000503080000020004"/>
              <a:buNone/>
              <a:defRPr sz="1800">
                <a:solidFill>
                  <a:srgbClr val="617A86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◎"/>
              <a:defRPr sz="2400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◉"/>
              <a:defRPr sz="2400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￮"/>
              <a:defRPr sz="2400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2255425" y="83866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atin typeface="Malgun Gothic" panose="020B0503020000020004" charset="-127"/>
                <a:ea typeface="Malgun Gothic" panose="020B0503020000020004" charset="-127"/>
              </a:rPr>
              <a:t>Thuyết trình nhóm 5</a:t>
            </a:r>
            <a:endParaRPr lang="en-US" altLang="en-GB" b="1">
              <a:latin typeface="Malgun Gothic" panose="020B0503020000020004" charset="-127"/>
              <a:ea typeface="Malgun Gothic" panose="020B0503020000020004" charset="-127"/>
            </a:endParaRPr>
          </a:p>
        </p:txBody>
      </p:sp>
      <p:sp>
        <p:nvSpPr>
          <p:cNvPr id="1" name="Google Shape;195;p13"/>
          <p:cNvSpPr txBox="1"/>
          <p:nvPr/>
        </p:nvSpPr>
        <p:spPr>
          <a:xfrm>
            <a:off x="2255520" y="2512060"/>
            <a:ext cx="4632960" cy="13900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 panose="02000503080000020004"/>
              <a:buNone/>
              <a:defRPr sz="4800" b="0" i="0" u="none" strike="noStrike" cap="none">
                <a:solidFill>
                  <a:srgbClr val="617A86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 panose="02000503080000020004"/>
              <a:buNone/>
              <a:defRPr sz="6000" b="0" i="0" u="none" strike="noStrike" cap="none">
                <a:solidFill>
                  <a:srgbClr val="617A86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 panose="02000503080000020004"/>
              <a:buNone/>
              <a:defRPr sz="6000" b="0" i="0" u="none" strike="noStrike" cap="none">
                <a:solidFill>
                  <a:srgbClr val="617A86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 panose="02000503080000020004"/>
              <a:buNone/>
              <a:defRPr sz="6000" b="0" i="0" u="none" strike="noStrike" cap="none">
                <a:solidFill>
                  <a:srgbClr val="617A86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 panose="02000503080000020004"/>
              <a:buNone/>
              <a:defRPr sz="6000" b="0" i="0" u="none" strike="noStrike" cap="none">
                <a:solidFill>
                  <a:srgbClr val="617A86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 panose="02000503080000020004"/>
              <a:buNone/>
              <a:defRPr sz="6000" b="0" i="0" u="none" strike="noStrike" cap="none">
                <a:solidFill>
                  <a:srgbClr val="617A86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 panose="02000503080000020004"/>
              <a:buNone/>
              <a:defRPr sz="6000" b="0" i="0" u="none" strike="noStrike" cap="none">
                <a:solidFill>
                  <a:srgbClr val="617A86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 panose="02000503080000020004"/>
              <a:buNone/>
              <a:defRPr sz="6000" b="0" i="0" u="none" strike="noStrike" cap="none">
                <a:solidFill>
                  <a:srgbClr val="617A86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6000"/>
              <a:buFont typeface="Nixie One" panose="02000503080000020004"/>
              <a:buNone/>
              <a:defRPr sz="6000" b="0" i="0" u="none" strike="noStrike" cap="none">
                <a:solidFill>
                  <a:srgbClr val="617A86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>
                <a:latin typeface="Microsoft JhengHei" panose="020B0604030504040204" charset="-120"/>
                <a:ea typeface="Microsoft JhengHei" panose="020B0604030504040204" charset="-120"/>
              </a:rPr>
              <a:t>	Các thành viên:</a:t>
            </a:r>
            <a:endParaRPr lang="en-US" altLang="en-GB" sz="1700" b="1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25" b="1">
                <a:latin typeface="Microsoft JhengHei" panose="020B0604030504040204" charset="-120"/>
                <a:ea typeface="Microsoft JhengHei" panose="020B0604030504040204" charset="-120"/>
              </a:rPr>
              <a:t>- Nguyễn Khôi Nguyên.</a:t>
            </a:r>
            <a:endParaRPr lang="en-US" altLang="en-GB" sz="2125" b="1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25" b="1">
                <a:latin typeface="Microsoft JhengHei" panose="020B0604030504040204" charset="-120"/>
                <a:ea typeface="Microsoft JhengHei" panose="020B0604030504040204" charset="-120"/>
              </a:rPr>
              <a:t>- Lê Quang Toàn.</a:t>
            </a:r>
            <a:endParaRPr lang="en-US" altLang="en-GB" sz="2125" b="1">
              <a:latin typeface="Microsoft JhengHei" panose="020B0604030504040204" charset="-120"/>
              <a:ea typeface="Microsoft JhengHei" panose="020B0604030504040204" charset="-120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125" b="1">
                <a:latin typeface="Microsoft JhengHei" panose="020B0604030504040204" charset="-120"/>
                <a:ea typeface="Microsoft JhengHei" panose="020B0604030504040204" charset="-120"/>
              </a:rPr>
              <a:t>- Trần Minh Phúc.</a:t>
            </a:r>
            <a:endParaRPr lang="en-US" altLang="en-GB" sz="2125" b="1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Text Placeholder 0"/>
          <p:cNvSpPr/>
          <p:nvPr>
            <p:ph type="body" idx="1"/>
          </p:nvPr>
        </p:nvSpPr>
        <p:spPr>
          <a:xfrm>
            <a:off x="1246225" y="51470"/>
            <a:ext cx="6651600" cy="519600"/>
          </a:xfrm>
        </p:spPr>
        <p:txBody>
          <a:bodyPr/>
          <a:p>
            <a:r>
              <a:rPr lang="en-US" sz="3300"/>
              <a:t>Các plugin</a:t>
            </a:r>
            <a:endParaRPr lang="en-US" sz="33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5210" y="2722245"/>
            <a:ext cx="3321685" cy="1316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90" y="866775"/>
            <a:ext cx="3506470" cy="1381760"/>
          </a:xfrm>
          <a:prstGeom prst="rect">
            <a:avLst/>
          </a:prstGeom>
        </p:spPr>
      </p:pic>
      <p:sp>
        <p:nvSpPr>
          <p:cNvPr id="9" name="Google Shape;211;p15"/>
          <p:cNvSpPr txBox="1"/>
          <p:nvPr/>
        </p:nvSpPr>
        <p:spPr>
          <a:xfrm>
            <a:off x="5024755" y="1209675"/>
            <a:ext cx="3577590" cy="1366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◎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◉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￮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>
                <a:srgbClr val="2B618C"/>
              </a:buClr>
              <a:buFont typeface="Wingdings" panose="05000000000000000000" charset="0"/>
              <a:buChar char="§"/>
            </a:pPr>
            <a:r>
              <a:rPr lang="en-US" altLang="en-GB" sz="1800"/>
              <a:t>Dùng để tạo ra các Froms 1 cách dễ dàng và đẹp.</a:t>
            </a:r>
            <a:endParaRPr lang="en-US" altLang="en-GB" sz="1800"/>
          </a:p>
        </p:txBody>
      </p:sp>
      <p:sp>
        <p:nvSpPr>
          <p:cNvPr id="2" name="Google Shape;211;p15"/>
          <p:cNvSpPr txBox="1"/>
          <p:nvPr/>
        </p:nvSpPr>
        <p:spPr>
          <a:xfrm>
            <a:off x="919480" y="3048000"/>
            <a:ext cx="3577590" cy="1366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◎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◉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￮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>
                <a:srgbClr val="2B618C"/>
              </a:buClr>
              <a:buFont typeface="Wingdings" panose="05000000000000000000" charset="0"/>
              <a:buChar char="§"/>
            </a:pPr>
            <a:r>
              <a:rPr lang="en-US" altLang="en-GB" sz="1800"/>
              <a:t>Dùng để customizer theme  framework của wordpress.</a:t>
            </a:r>
            <a:endParaRPr lang="en-US" altLang="en-GB" sz="180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Text Placeholder 0"/>
          <p:cNvSpPr/>
          <p:nvPr>
            <p:ph type="body" idx="1"/>
          </p:nvPr>
        </p:nvSpPr>
        <p:spPr>
          <a:xfrm>
            <a:off x="1246225" y="51470"/>
            <a:ext cx="6651600" cy="519600"/>
          </a:xfrm>
        </p:spPr>
        <p:txBody>
          <a:bodyPr/>
          <a:p>
            <a:r>
              <a:rPr lang="en-US" sz="3300"/>
              <a:t>Các plugin</a:t>
            </a:r>
            <a:endParaRPr lang="en-US" sz="33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0" y="2634615"/>
            <a:ext cx="3643630" cy="13614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950" y="813435"/>
            <a:ext cx="3709670" cy="1353820"/>
          </a:xfrm>
          <a:prstGeom prst="rect">
            <a:avLst/>
          </a:prstGeom>
        </p:spPr>
      </p:pic>
      <p:sp>
        <p:nvSpPr>
          <p:cNvPr id="9" name="Google Shape;211;p15"/>
          <p:cNvSpPr txBox="1"/>
          <p:nvPr/>
        </p:nvSpPr>
        <p:spPr>
          <a:xfrm>
            <a:off x="1138555" y="1247775"/>
            <a:ext cx="3577590" cy="1366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◎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◉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￮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>
                <a:srgbClr val="2B618C"/>
              </a:buClr>
              <a:buFont typeface="Wingdings" panose="05000000000000000000" charset="0"/>
              <a:buChar char="§"/>
            </a:pPr>
            <a:r>
              <a:rPr lang="en-US" altLang="en-GB" sz="1800"/>
              <a:t>Dùng để custom fields của wordpress.</a:t>
            </a:r>
            <a:endParaRPr lang="en-US" altLang="en-GB" sz="1800"/>
          </a:p>
        </p:txBody>
      </p:sp>
      <p:sp>
        <p:nvSpPr>
          <p:cNvPr id="2" name="Google Shape;211;p15"/>
          <p:cNvSpPr txBox="1"/>
          <p:nvPr/>
        </p:nvSpPr>
        <p:spPr>
          <a:xfrm>
            <a:off x="4806950" y="2898775"/>
            <a:ext cx="3577590" cy="1366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◎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◉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￮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>
                <a:srgbClr val="2B618C"/>
              </a:buClr>
              <a:buFont typeface="Wingdings" panose="05000000000000000000" charset="0"/>
              <a:buChar char="§"/>
            </a:pPr>
            <a:r>
              <a:rPr lang="en-US" altLang="en-GB" sz="1800"/>
              <a:t>Dùng để tạo ra các Forms với giao diện kéo &amp; thả dễ dàng.</a:t>
            </a:r>
            <a:endParaRPr lang="en-US" altLang="en-GB" sz="180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Text Placeholder 0"/>
          <p:cNvSpPr/>
          <p:nvPr>
            <p:ph type="body" idx="1"/>
          </p:nvPr>
        </p:nvSpPr>
        <p:spPr>
          <a:xfrm>
            <a:off x="1246225" y="51470"/>
            <a:ext cx="6651600" cy="519600"/>
          </a:xfrm>
        </p:spPr>
        <p:txBody>
          <a:bodyPr/>
          <a:p>
            <a:r>
              <a:rPr lang="en-US" sz="3300"/>
              <a:t>Các plugin</a:t>
            </a:r>
            <a:endParaRPr lang="en-US" sz="330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857250"/>
            <a:ext cx="3675380" cy="13817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280" y="2767330"/>
            <a:ext cx="3676015" cy="1380490"/>
          </a:xfrm>
          <a:prstGeom prst="rect">
            <a:avLst/>
          </a:prstGeom>
        </p:spPr>
      </p:pic>
      <p:sp>
        <p:nvSpPr>
          <p:cNvPr id="21" name="Google Shape;211;p15"/>
          <p:cNvSpPr txBox="1"/>
          <p:nvPr/>
        </p:nvSpPr>
        <p:spPr>
          <a:xfrm>
            <a:off x="4878705" y="1209675"/>
            <a:ext cx="3577590" cy="1366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◎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◉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￮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>
                <a:srgbClr val="2B618C"/>
              </a:buClr>
              <a:buFont typeface="Wingdings" panose="05000000000000000000" charset="0"/>
              <a:buChar char="§"/>
            </a:pPr>
            <a:r>
              <a:rPr lang="en-US" altLang="en-GB" sz="1800"/>
              <a:t>Dùng shortcodes để dễ dàng chỉnh sửa hơn.</a:t>
            </a:r>
            <a:endParaRPr lang="en-US" altLang="en-GB" sz="1800"/>
          </a:p>
        </p:txBody>
      </p:sp>
      <p:sp>
        <p:nvSpPr>
          <p:cNvPr id="22" name="Google Shape;211;p15"/>
          <p:cNvSpPr txBox="1"/>
          <p:nvPr/>
        </p:nvSpPr>
        <p:spPr>
          <a:xfrm>
            <a:off x="1104900" y="3086100"/>
            <a:ext cx="3577590" cy="1366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◎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◉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￮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>
                <a:srgbClr val="2B618C"/>
              </a:buClr>
              <a:buFont typeface="Wingdings" panose="05000000000000000000" charset="0"/>
              <a:buChar char="§"/>
            </a:pPr>
            <a:r>
              <a:rPr lang="en-US" altLang="en-GB" sz="1800"/>
              <a:t>Dùng để xem nhanh các sản phẩm.</a:t>
            </a:r>
            <a:endParaRPr lang="en-US" altLang="en-GB" sz="180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ctrTitle"/>
          </p:nvPr>
        </p:nvSpPr>
        <p:spPr>
          <a:xfrm>
            <a:off x="1774385" y="2636815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lt"/>
                <a:ea typeface="Varela Round" panose="00000500000000000000"/>
                <a:cs typeface="+mj-lt"/>
                <a:sym typeface="Varela Round" panose="00000500000000000000"/>
              </a:rPr>
              <a:t>Giới thiệu về đồ án</a:t>
            </a:r>
            <a:endParaRPr lang="en-US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ACC3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3</a:t>
            </a:r>
            <a:endParaRPr lang="en-US" sz="9600" b="1">
              <a:solidFill>
                <a:srgbClr val="00ACC3"/>
              </a:solidFill>
              <a:latin typeface="Varela Round" panose="00000500000000000000"/>
              <a:ea typeface="Varela Round" panose="00000500000000000000"/>
              <a:cs typeface="Varela Round" panose="00000500000000000000"/>
              <a:sym typeface="Varela Round" panose="00000500000000000000"/>
            </a:endParaRPr>
          </a:p>
        </p:txBody>
      </p:sp>
      <p:sp>
        <p:nvSpPr>
          <p:cNvPr id="221" name="Google Shape;221;p16"/>
          <p:cNvSpPr txBox="1"/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3259455" y="194945"/>
            <a:ext cx="4865370" cy="641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Microsoft JhengHei" panose="020B0604030504040204" charset="-120"/>
                <a:ea typeface="Microsoft JhengHei" panose="020B0604030504040204" charset="-120"/>
              </a:rPr>
              <a:t>Sơ đồ mô tả hệ thống</a:t>
            </a:r>
            <a:endParaRPr lang="en-GB" sz="330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34" name="Google Shape;234;p18"/>
          <p:cNvSpPr txBox="1"/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-2147482609" name="Picture -2147482610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945" y="893445"/>
            <a:ext cx="6161405" cy="3743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ctrTitle" idx="4294967295"/>
          </p:nvPr>
        </p:nvSpPr>
        <p:spPr>
          <a:xfrm>
            <a:off x="1304925" y="-35560"/>
            <a:ext cx="6534150" cy="721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Microsoft JhengHei" panose="020B0604030504040204" charset="-120"/>
                <a:ea typeface="Microsoft JhengHei" panose="020B0604030504040204" charset="-120"/>
              </a:rPr>
              <a:t>Sơ đồ cây chức năng hệ thống</a:t>
            </a:r>
            <a:endParaRPr lang="en-GB" sz="330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533400" y="182880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19"/>
          <p:cNvSpPr/>
          <p:nvPr/>
        </p:nvSpPr>
        <p:spPr>
          <a:xfrm>
            <a:off x="7515225" y="2201725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19"/>
          <p:cNvSpPr txBox="1"/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Picture 0" descr="123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730885"/>
            <a:ext cx="6734175" cy="39128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2910205" y="213995"/>
            <a:ext cx="3323590" cy="641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300">
                <a:latin typeface="Microsoft JhengHei" panose="020B0604030504040204" charset="-120"/>
                <a:ea typeface="Microsoft JhengHei" panose="020B0604030504040204" charset="-120"/>
              </a:rPr>
              <a:t>Phần Login</a:t>
            </a:r>
            <a:endParaRPr lang="en-US" altLang="en-GB" sz="330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58" name="Google Shape;258;p20"/>
          <p:cNvSpPr txBox="1"/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2910205" y="213995"/>
            <a:ext cx="3323590" cy="641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300">
                <a:latin typeface="Microsoft JhengHei" panose="020B0604030504040204" charset="-120"/>
                <a:ea typeface="Microsoft JhengHei" panose="020B0604030504040204" charset="-120"/>
              </a:rPr>
              <a:t>Phần Header</a:t>
            </a:r>
            <a:endParaRPr lang="en-US" altLang="en-GB" sz="330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58" name="Google Shape;258;p20"/>
          <p:cNvSpPr txBox="1"/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3234690" y="271145"/>
            <a:ext cx="2674620" cy="641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300">
                <a:latin typeface="Microsoft JhengHei" panose="020B0604030504040204" charset="-120"/>
                <a:ea typeface="Microsoft JhengHei" panose="020B0604030504040204" charset="-120"/>
              </a:rPr>
              <a:t>Phần Footer</a:t>
            </a:r>
            <a:endParaRPr lang="en-US" altLang="en-GB" sz="330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67" name="Google Shape;267;p21"/>
          <p:cNvSpPr txBox="1"/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2910205" y="213995"/>
            <a:ext cx="3323590" cy="641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300">
                <a:latin typeface="Microsoft JhengHei" panose="020B0604030504040204" charset="-120"/>
                <a:ea typeface="Microsoft JhengHei" panose="020B0604030504040204" charset="-120"/>
              </a:rPr>
              <a:t>Phần Widget</a:t>
            </a:r>
            <a:endParaRPr lang="en-US" altLang="en-GB" sz="330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58" name="Google Shape;258;p20"/>
          <p:cNvSpPr txBox="1"/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/>
        </p:nvSpPr>
        <p:spPr>
          <a:xfrm>
            <a:off x="2783205" y="1720215"/>
            <a:ext cx="3576955" cy="662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200">
                <a:solidFill>
                  <a:srgbClr val="617A86"/>
                </a:solidFill>
                <a:latin typeface="+mj-lt"/>
                <a:ea typeface="Varela Round" panose="00000500000000000000"/>
                <a:cs typeface="+mj-lt"/>
                <a:sym typeface="Varela Round" panose="00000500000000000000"/>
              </a:rPr>
              <a:t>1. Giới thiệu về WordPress</a:t>
            </a:r>
            <a:endParaRPr lang="en-US" sz="2200">
              <a:solidFill>
                <a:srgbClr val="617A86"/>
              </a:solidFill>
              <a:latin typeface="+mj-lt"/>
              <a:ea typeface="Varela Round" panose="00000500000000000000"/>
              <a:cs typeface="+mj-lt"/>
              <a:sym typeface="Varela Round" panose="00000500000000000000"/>
            </a:endParaRPr>
          </a:p>
        </p:txBody>
      </p:sp>
      <p:sp>
        <p:nvSpPr>
          <p:cNvPr id="204" name="Google Shape;204;p14"/>
          <p:cNvSpPr txBox="1"/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203;p14"/>
          <p:cNvSpPr txBox="1"/>
          <p:nvPr/>
        </p:nvSpPr>
        <p:spPr>
          <a:xfrm>
            <a:off x="2782570" y="2383155"/>
            <a:ext cx="5258435" cy="662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200">
                <a:solidFill>
                  <a:srgbClr val="617A86"/>
                </a:solidFill>
                <a:latin typeface="+mj-lt"/>
                <a:ea typeface="Varela Round" panose="00000500000000000000"/>
                <a:cs typeface="+mj-lt"/>
                <a:sym typeface="Varela Round" panose="00000500000000000000"/>
              </a:rPr>
              <a:t>2. Giới thiệu về Các plugin đã sử dụng </a:t>
            </a:r>
            <a:endParaRPr lang="en-US" sz="2200">
              <a:solidFill>
                <a:srgbClr val="617A86"/>
              </a:solidFill>
              <a:latin typeface="+mj-lt"/>
              <a:ea typeface="Varela Round" panose="00000500000000000000"/>
              <a:cs typeface="+mj-lt"/>
              <a:sym typeface="Varela Round" panose="00000500000000000000"/>
            </a:endParaRPr>
          </a:p>
        </p:txBody>
      </p:sp>
      <p:sp>
        <p:nvSpPr>
          <p:cNvPr id="2" name="Google Shape;203;p14"/>
          <p:cNvSpPr txBox="1"/>
          <p:nvPr/>
        </p:nvSpPr>
        <p:spPr>
          <a:xfrm>
            <a:off x="2783205" y="3046095"/>
            <a:ext cx="3576955" cy="662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200">
                <a:solidFill>
                  <a:srgbClr val="617A86"/>
                </a:solidFill>
                <a:latin typeface="+mj-lt"/>
                <a:ea typeface="Varela Round" panose="00000500000000000000"/>
                <a:cs typeface="+mj-lt"/>
                <a:sym typeface="Varela Round" panose="00000500000000000000"/>
              </a:rPr>
              <a:t>3. Giới thiệu về Đồ án</a:t>
            </a:r>
            <a:endParaRPr lang="en-US" sz="2200">
              <a:solidFill>
                <a:srgbClr val="617A86"/>
              </a:solidFill>
              <a:latin typeface="+mj-lt"/>
              <a:ea typeface="Varela Round" panose="00000500000000000000"/>
              <a:cs typeface="+mj-lt"/>
              <a:sym typeface="Varela Round" panose="000005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2910205" y="213995"/>
            <a:ext cx="3323590" cy="641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300">
                <a:latin typeface="Microsoft JhengHei" panose="020B0604030504040204" charset="-120"/>
                <a:ea typeface="Microsoft JhengHei" panose="020B0604030504040204" charset="-120"/>
              </a:rPr>
              <a:t>Phần Sản phẩm</a:t>
            </a:r>
            <a:endParaRPr lang="en-US" altLang="en-GB" sz="330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58" name="Google Shape;258;p20"/>
          <p:cNvSpPr txBox="1"/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2463165" y="213995"/>
            <a:ext cx="4741545" cy="641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300">
                <a:latin typeface="Microsoft JhengHei" panose="020B0604030504040204" charset="-120"/>
                <a:ea typeface="Microsoft JhengHei" panose="020B0604030504040204" charset="-120"/>
              </a:rPr>
              <a:t>Phần sản phẩm chi tiết</a:t>
            </a:r>
            <a:endParaRPr lang="en-US" altLang="en-GB" sz="330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58" name="Google Shape;258;p20"/>
          <p:cNvSpPr txBox="1"/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2910205" y="213995"/>
            <a:ext cx="3742690" cy="641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300">
                <a:latin typeface="Microsoft JhengHei" panose="020B0604030504040204" charset="-120"/>
                <a:ea typeface="Microsoft JhengHei" panose="020B0604030504040204" charset="-120"/>
              </a:rPr>
              <a:t>Phần Comments</a:t>
            </a:r>
            <a:endParaRPr lang="en-US" altLang="en-GB" sz="330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58" name="Google Shape;258;p20"/>
          <p:cNvSpPr txBox="1"/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2910205" y="213995"/>
            <a:ext cx="3323590" cy="641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300">
                <a:latin typeface="Microsoft JhengHei" panose="020B0604030504040204" charset="-120"/>
                <a:ea typeface="Microsoft JhengHei" panose="020B0604030504040204" charset="-120"/>
              </a:rPr>
              <a:t>Phần Giỏ hàng</a:t>
            </a:r>
            <a:endParaRPr lang="en-US" altLang="en-GB" sz="3300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258" name="Google Shape;258;p20"/>
          <p:cNvSpPr txBox="1"/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/>
          <p:nvPr/>
        </p:nvSpPr>
        <p:spPr>
          <a:xfrm>
            <a:off x="3710416" y="395275"/>
            <a:ext cx="1723167" cy="3457530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2" name="Google Shape;402;p33"/>
          <p:cNvSpPr txBox="1"/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rPr>
              <a:t>Android project</a:t>
            </a:r>
            <a:endParaRPr sz="1800">
              <a:latin typeface="Nixie One" panose="02000503080000020004"/>
              <a:ea typeface="Nixie One" panose="02000503080000020004"/>
              <a:cs typeface="Nixie One" panose="02000503080000020004"/>
              <a:sym typeface="Nixie One" panose="02000503080000020004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03" name="Google Shape;403;p33"/>
          <p:cNvSpPr/>
          <p:nvPr/>
        </p:nvSpPr>
        <p:spPr>
          <a:xfrm>
            <a:off x="3790577" y="685225"/>
            <a:ext cx="1568100" cy="278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9999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 panose="00000500000000000000"/>
              <a:ea typeface="Varela Round" panose="00000500000000000000"/>
              <a:cs typeface="Varela Round" panose="00000500000000000000"/>
              <a:sym typeface="Varela Round" panose="00000500000000000000"/>
            </a:endParaRPr>
          </a:p>
        </p:txBody>
      </p:sp>
      <p:sp>
        <p:nvSpPr>
          <p:cNvPr id="404" name="Google Shape;404;p33"/>
          <p:cNvSpPr txBox="1"/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/>
          <p:nvPr/>
        </p:nvSpPr>
        <p:spPr>
          <a:xfrm>
            <a:off x="3788232" y="501312"/>
            <a:ext cx="1590814" cy="3347752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34"/>
          <p:cNvSpPr/>
          <p:nvPr/>
        </p:nvSpPr>
        <p:spPr>
          <a:xfrm>
            <a:off x="3899464" y="979924"/>
            <a:ext cx="1364700" cy="2413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9999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 panose="00000500000000000000"/>
              <a:ea typeface="Varela Round" panose="00000500000000000000"/>
              <a:cs typeface="Varela Round" panose="00000500000000000000"/>
              <a:sym typeface="Varela Round" panose="00000500000000000000"/>
            </a:endParaRPr>
          </a:p>
        </p:txBody>
      </p:sp>
      <p:sp>
        <p:nvSpPr>
          <p:cNvPr id="411" name="Google Shape;411;p34"/>
          <p:cNvSpPr txBox="1"/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rPr>
              <a:t>iPhone project</a:t>
            </a:r>
            <a:endParaRPr sz="1800">
              <a:latin typeface="Nixie One" panose="02000503080000020004"/>
              <a:ea typeface="Nixie One" panose="02000503080000020004"/>
              <a:cs typeface="Nixie One" panose="02000503080000020004"/>
              <a:sym typeface="Nixie One" panose="02000503080000020004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12" name="Google Shape;412;p34"/>
          <p:cNvSpPr txBox="1"/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/>
          <p:nvPr/>
        </p:nvSpPr>
        <p:spPr>
          <a:xfrm>
            <a:off x="3299799" y="285749"/>
            <a:ext cx="2554445" cy="361241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35"/>
          <p:cNvSpPr/>
          <p:nvPr/>
        </p:nvSpPr>
        <p:spPr>
          <a:xfrm>
            <a:off x="3471076" y="621678"/>
            <a:ext cx="2211900" cy="2957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9999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 panose="00000500000000000000"/>
              <a:ea typeface="Varela Round" panose="00000500000000000000"/>
              <a:cs typeface="Varela Round" panose="00000500000000000000"/>
              <a:sym typeface="Varela Round" panose="00000500000000000000"/>
            </a:endParaRPr>
          </a:p>
        </p:txBody>
      </p:sp>
      <p:sp>
        <p:nvSpPr>
          <p:cNvPr id="419" name="Google Shape;419;p35"/>
          <p:cNvSpPr txBox="1"/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rPr>
              <a:t>Tablet project</a:t>
            </a:r>
            <a:endParaRPr sz="1800">
              <a:latin typeface="Nixie One" panose="02000503080000020004"/>
              <a:ea typeface="Nixie One" panose="02000503080000020004"/>
              <a:cs typeface="Nixie One" panose="02000503080000020004"/>
              <a:sym typeface="Nixie One" panose="02000503080000020004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20" name="Google Shape;420;p35"/>
          <p:cNvSpPr txBox="1"/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/>
          <p:nvPr/>
        </p:nvSpPr>
        <p:spPr>
          <a:xfrm>
            <a:off x="2222325" y="250226"/>
            <a:ext cx="4699257" cy="365842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6" name="Google Shape;426;p36"/>
          <p:cNvSpPr/>
          <p:nvPr/>
        </p:nvSpPr>
        <p:spPr>
          <a:xfrm>
            <a:off x="2418946" y="442756"/>
            <a:ext cx="4305900" cy="2749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999999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 panose="00000500000000000000"/>
              <a:ea typeface="Varela Round" panose="00000500000000000000"/>
              <a:cs typeface="Varela Round" panose="00000500000000000000"/>
              <a:sym typeface="Varela Round" panose="00000500000000000000"/>
            </a:endParaRPr>
          </a:p>
        </p:txBody>
      </p:sp>
      <p:sp>
        <p:nvSpPr>
          <p:cNvPr id="427" name="Google Shape;427;p36"/>
          <p:cNvSpPr txBox="1"/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rPr>
              <a:t>Desktop project</a:t>
            </a:r>
            <a:endParaRPr sz="1800">
              <a:latin typeface="Nixie One" panose="02000503080000020004"/>
              <a:ea typeface="Nixie One" panose="02000503080000020004"/>
              <a:cs typeface="Nixie One" panose="02000503080000020004"/>
              <a:sym typeface="Nixie One" panose="02000503080000020004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28" name="Google Shape;428;p36"/>
          <p:cNvSpPr txBox="1"/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Thanks!</a:t>
            </a:r>
            <a:endParaRPr sz="4800"/>
          </a:p>
        </p:txBody>
      </p:sp>
      <p:sp>
        <p:nvSpPr>
          <p:cNvPr id="434" name="Google Shape;434;p37"/>
          <p:cNvSpPr txBox="1"/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00ACC3"/>
                </a:solidFill>
              </a:rPr>
              <a:t>Any questions?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435" name="Google Shape;435;p37"/>
          <p:cNvSpPr txBox="1"/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/>
              <a:t>You can find me at </a:t>
            </a:r>
            <a:r>
              <a:rPr lang="en-US" sz="1400"/>
              <a:t>Group 5</a:t>
            </a:r>
            <a:endParaRPr lang="en-US" sz="1400"/>
          </a:p>
        </p:txBody>
      </p:sp>
      <p:sp>
        <p:nvSpPr>
          <p:cNvPr id="436" name="Google Shape;436;p37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p37"/>
          <p:cNvSpPr txBox="1"/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2"/>
          <p:cNvSpPr txBox="1"/>
          <p:nvPr/>
        </p:nvSpPr>
        <p:spPr>
          <a:xfrm>
            <a:off x="1106170" y="2333625"/>
            <a:ext cx="6931660" cy="686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Cám ơn các bạn đã theo dõi</a:t>
            </a:r>
            <a:endParaRPr lang="en-US" sz="2800" b="1">
              <a:solidFill>
                <a:srgbClr val="434343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lt"/>
                <a:ea typeface="Varela Round" panose="00000500000000000000"/>
                <a:cs typeface="+mj-lt"/>
                <a:sym typeface="Varela Round" panose="00000500000000000000"/>
              </a:rPr>
              <a:t>Giới thiệu về WordPress</a:t>
            </a:r>
            <a:endParaRPr lang="en-GB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rgbClr val="00ACC3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1</a:t>
            </a:r>
            <a:endParaRPr sz="9600" b="1">
              <a:solidFill>
                <a:srgbClr val="00ACC3"/>
              </a:solidFill>
              <a:latin typeface="Varela Round" panose="00000500000000000000"/>
              <a:ea typeface="Varela Round" panose="00000500000000000000"/>
              <a:cs typeface="Varela Round" panose="00000500000000000000"/>
              <a:sym typeface="Varela Round" panose="00000500000000000000"/>
            </a:endParaRPr>
          </a:p>
        </p:txBody>
      </p:sp>
      <p:sp>
        <p:nvSpPr>
          <p:cNvPr id="221" name="Google Shape;221;p16"/>
          <p:cNvSpPr txBox="1"/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Subtitle 0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ctrTitle" idx="4294967295"/>
          </p:nvPr>
        </p:nvSpPr>
        <p:spPr>
          <a:xfrm>
            <a:off x="685800" y="19396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icrosoft YaHei" panose="020B0503020204020204" charset="-122"/>
                <a:ea typeface="Microsoft YaHei" panose="020B0503020204020204" charset="-122"/>
              </a:rPr>
              <a:t>Giới thiệu về WordPress</a:t>
            </a:r>
            <a:endParaRPr lang="en-US" sz="4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2" name="Picture 1" descr="wordpress-histo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6605" y="1564005"/>
            <a:ext cx="4014470" cy="2555240"/>
          </a:xfrm>
          <a:prstGeom prst="rect">
            <a:avLst/>
          </a:prstGeom>
        </p:spPr>
      </p:pic>
      <p:sp>
        <p:nvSpPr>
          <p:cNvPr id="211" name="Google Shape;211;p15"/>
          <p:cNvSpPr txBox="1"/>
          <p:nvPr>
            <p:ph type="body" idx="4294967295"/>
          </p:nvPr>
        </p:nvSpPr>
        <p:spPr>
          <a:xfrm>
            <a:off x="1017270" y="1353185"/>
            <a:ext cx="3569335" cy="2976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sz="1800"/>
              <a:t>- </a:t>
            </a:r>
            <a:r>
              <a:rPr lang="en-GB" sz="1800"/>
              <a:t>WordPress là một phần mềm mã nguồn mở (miễn phí) được viết bằng ngôn ngữ PHP và hệ quản trị cơ sở dữ liệu MySQL. </a:t>
            </a:r>
            <a:r>
              <a:rPr lang="en-US" altLang="en-GB" sz="1800"/>
              <a:t>Phần mềm quản lý nội</a:t>
            </a:r>
            <a:r>
              <a:rPr lang="en-GB" sz="1800"/>
              <a:t> dung(CMS) mà bạn có thể sử dụng để tạo ra các trang web. </a:t>
            </a:r>
            <a:endParaRPr lang="en-GB" sz="18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sz="1800"/>
              <a:t>- </a:t>
            </a:r>
            <a:r>
              <a:rPr lang="en-GB" sz="1800"/>
              <a:t>Nói một cách đơn giản đó là một công cụ giúp bạn làm một trang web, blog hoặc tin tức cho riêng bạn.</a:t>
            </a:r>
            <a:endParaRPr lang="en-GB" sz="18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en-GB" sz="1800"/>
          </a:p>
        </p:txBody>
      </p:sp>
      <p:sp>
        <p:nvSpPr>
          <p:cNvPr id="213" name="Google Shape;213;p15"/>
          <p:cNvSpPr txBox="1"/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ctrTitle" idx="4294967295"/>
          </p:nvPr>
        </p:nvSpPr>
        <p:spPr>
          <a:xfrm>
            <a:off x="834390" y="-199390"/>
            <a:ext cx="7407275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Microsoft YaHei" panose="020B0503020204020204" charset="-122"/>
                <a:ea typeface="Microsoft YaHei" panose="020B0503020204020204" charset="-122"/>
              </a:rPr>
              <a:t>Ưu  điểm của WordPress</a:t>
            </a:r>
            <a:endParaRPr lang="en-US" sz="33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1" name="Google Shape;211;p15"/>
          <p:cNvSpPr txBox="1"/>
          <p:nvPr>
            <p:ph type="body" idx="4294967295"/>
          </p:nvPr>
        </p:nvSpPr>
        <p:spPr>
          <a:xfrm>
            <a:off x="834390" y="960120"/>
            <a:ext cx="6947535" cy="194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i="1"/>
              <a:t>Ưu điểm:</a:t>
            </a:r>
            <a:endParaRPr lang="en-US" sz="1800"/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1800"/>
              <a:t>Mã nguồn mở và miễn phí.</a:t>
            </a:r>
            <a:endParaRPr lang="en-US" sz="1800"/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1800">
                <a:sym typeface="+mn-ea"/>
              </a:rPr>
              <a:t>Giao diện trực quan.</a:t>
            </a:r>
            <a:endParaRPr lang="en-US" sz="1800"/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1800"/>
              <a:t>không cần kiến thức lập trình quá nhiều.</a:t>
            </a:r>
            <a:endParaRPr lang="en-US" sz="1800"/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1800"/>
              <a:t>có nhiều plugin trợ giúp.</a:t>
            </a:r>
            <a:endParaRPr lang="en-US" sz="1800"/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1800"/>
              <a:t>Thích hợp cho những người mới tạo và quản lý trang web.</a:t>
            </a:r>
            <a:endParaRPr lang="en-US" sz="1800"/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1800"/>
              <a:t>Tối ưu hóa SEO.</a:t>
            </a:r>
            <a:endParaRPr lang="en-US" sz="1800"/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1800"/>
              <a:t>Hệ thống Theme đa dạng, phong phú.</a:t>
            </a:r>
            <a:endParaRPr lang="en-US" sz="1800"/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endParaRPr lang="en-US" sz="1800"/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endParaRPr sz="18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en-GB" sz="1800"/>
          </a:p>
        </p:txBody>
      </p:sp>
      <p:sp>
        <p:nvSpPr>
          <p:cNvPr id="213" name="Google Shape;213;p15"/>
          <p:cNvSpPr txBox="1"/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ctrTitle" idx="4294967295"/>
          </p:nvPr>
        </p:nvSpPr>
        <p:spPr>
          <a:xfrm>
            <a:off x="834390" y="-199390"/>
            <a:ext cx="7407275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Microsoft YaHei" panose="020B0503020204020204" charset="-122"/>
                <a:ea typeface="Microsoft YaHei" panose="020B0503020204020204" charset="-122"/>
              </a:rPr>
              <a:t>Nhược điểm của WordPress</a:t>
            </a:r>
            <a:endParaRPr lang="en-US" sz="33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13" name="Google Shape;213;p15"/>
          <p:cNvSpPr txBox="1"/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211;p15"/>
          <p:cNvSpPr txBox="1"/>
          <p:nvPr/>
        </p:nvSpPr>
        <p:spPr>
          <a:xfrm>
            <a:off x="915670" y="870585"/>
            <a:ext cx="7042150" cy="1620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◎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◉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￮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i="1"/>
              <a:t>Nhược điểm:</a:t>
            </a:r>
            <a:endParaRPr lang="en-US" sz="1800"/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1800"/>
              <a:t>Vì mã nguồn mở nên hacker dễ dàng tìm thấy kẽ hở và điểm yếu về bảo mật, khiến cho những website này dễ bị hack hơn.</a:t>
            </a:r>
            <a:endParaRPr lang="en-US" sz="1800"/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1800">
                <a:sym typeface="+mn-ea"/>
              </a:rPr>
              <a:t>Do xây dựng cho những người dùng phổ thông nên ko đủ đặc sắc cho các hệ thống lớn.</a:t>
            </a:r>
            <a:endParaRPr lang="en-US" sz="1800">
              <a:sym typeface="+mn-ea"/>
            </a:endParaRP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1800"/>
              <a:t>WordPress thiếu khả năng quản lý người dùng cơ bản và phân chia vai trò.</a:t>
            </a:r>
            <a:r>
              <a:rPr lang="en-US" sz="1800">
                <a:sym typeface="+mn-ea"/>
              </a:rPr>
              <a:t> Mặc dù ta có sử dụng plugin để khắc phục.</a:t>
            </a:r>
            <a:endParaRPr lang="en-US" sz="1800">
              <a:sym typeface="+mn-ea"/>
            </a:endParaRP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1800"/>
              <a:t>Theme của WordPress khó chỉnh sửa, trừ khi bạn hiểu được bạn đang làm gì.</a:t>
            </a:r>
            <a:endParaRPr lang="en-US" sz="1800"/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1800"/>
              <a:t>Bộ nhớ của WordPress có hiệu suất thấp nên cần sử dụng cẩn thận.</a:t>
            </a:r>
            <a:endParaRPr lang="en-US" sz="1800"/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endParaRPr lang="en-US" sz="1800"/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Wingdings" panose="05000000000000000000" charset="0"/>
              <a:buChar char="§"/>
            </a:pPr>
            <a:endParaRPr sz="18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en-GB" sz="1800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type="ctrTitle"/>
          </p:nvPr>
        </p:nvSpPr>
        <p:spPr>
          <a:xfrm>
            <a:off x="1774385" y="295114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lt"/>
                <a:ea typeface="Varela Round" panose="00000500000000000000"/>
                <a:cs typeface="+mj-lt"/>
                <a:sym typeface="Varela Round" panose="00000500000000000000"/>
              </a:rPr>
              <a:t>Giới thiệu về các plugin đã sử dụng trong đồ án</a:t>
            </a:r>
            <a:endParaRPr lang="en-US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00ACC3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rPr>
              <a:t>2</a:t>
            </a:r>
            <a:endParaRPr lang="en-US" sz="9600" b="1">
              <a:solidFill>
                <a:srgbClr val="00ACC3"/>
              </a:solidFill>
              <a:latin typeface="Varela Round" panose="00000500000000000000"/>
              <a:ea typeface="Varela Round" panose="00000500000000000000"/>
              <a:cs typeface="Varela Round" panose="00000500000000000000"/>
              <a:sym typeface="Varela Round" panose="00000500000000000000"/>
            </a:endParaRPr>
          </a:p>
        </p:txBody>
      </p:sp>
      <p:sp>
        <p:nvSpPr>
          <p:cNvPr id="221" name="Google Shape;221;p16"/>
          <p:cNvSpPr txBox="1"/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Text Placeholder 0"/>
          <p:cNvSpPr/>
          <p:nvPr>
            <p:ph type="body" idx="1"/>
          </p:nvPr>
        </p:nvSpPr>
        <p:spPr>
          <a:xfrm>
            <a:off x="1246225" y="51470"/>
            <a:ext cx="6651600" cy="519600"/>
          </a:xfrm>
        </p:spPr>
        <p:txBody>
          <a:bodyPr/>
          <a:p>
            <a:r>
              <a:rPr lang="en-US" sz="3300"/>
              <a:t>Các plugin</a:t>
            </a:r>
            <a:endParaRPr lang="en-US" sz="33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55" y="2722245"/>
            <a:ext cx="3505835" cy="1316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190" y="866775"/>
            <a:ext cx="3228340" cy="1366520"/>
          </a:xfrm>
          <a:prstGeom prst="rect">
            <a:avLst/>
          </a:prstGeom>
        </p:spPr>
      </p:pic>
      <p:sp>
        <p:nvSpPr>
          <p:cNvPr id="9" name="Google Shape;211;p15"/>
          <p:cNvSpPr txBox="1"/>
          <p:nvPr/>
        </p:nvSpPr>
        <p:spPr>
          <a:xfrm>
            <a:off x="1138555" y="1247775"/>
            <a:ext cx="3577590" cy="1366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◎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◉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￮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>
                <a:srgbClr val="2B618C"/>
              </a:buClr>
              <a:buFont typeface="Wingdings" panose="05000000000000000000" charset="0"/>
              <a:buChar char="§"/>
            </a:pPr>
            <a:r>
              <a:rPr lang="en-US" altLang="en-GB" sz="1800"/>
              <a:t>Dùng để sao lưu dữ liệu đề phòng xảy ra trục trặc.</a:t>
            </a:r>
            <a:endParaRPr lang="en-US" altLang="en-GB" sz="1800"/>
          </a:p>
        </p:txBody>
      </p:sp>
      <p:sp>
        <p:nvSpPr>
          <p:cNvPr id="10" name="Google Shape;211;p15"/>
          <p:cNvSpPr txBox="1"/>
          <p:nvPr/>
        </p:nvSpPr>
        <p:spPr>
          <a:xfrm>
            <a:off x="4949190" y="2965450"/>
            <a:ext cx="3577590" cy="1366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◎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◉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￮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>
                <a:srgbClr val="2B618C"/>
              </a:buClr>
              <a:buFont typeface="Wingdings" panose="05000000000000000000" charset="0"/>
              <a:buChar char="§"/>
            </a:pPr>
            <a:r>
              <a:rPr lang="en-US" altLang="en-GB" sz="1800"/>
              <a:t>Có thể hiển thị các bình luận sản phẩm trên facebook.</a:t>
            </a:r>
            <a:endParaRPr lang="en-US" altLang="en-GB" sz="180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Text Placeholder 0"/>
          <p:cNvSpPr/>
          <p:nvPr>
            <p:ph type="body" idx="1"/>
          </p:nvPr>
        </p:nvSpPr>
        <p:spPr>
          <a:xfrm>
            <a:off x="1246225" y="51470"/>
            <a:ext cx="6651600" cy="519600"/>
          </a:xfrm>
        </p:spPr>
        <p:txBody>
          <a:bodyPr/>
          <a:p>
            <a:r>
              <a:rPr lang="en-US" sz="3300"/>
              <a:t>Các plugin</a:t>
            </a:r>
            <a:endParaRPr lang="en-US" sz="33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350" y="814070"/>
            <a:ext cx="3643630" cy="13531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15" y="2634615"/>
            <a:ext cx="3643630" cy="1383030"/>
          </a:xfrm>
          <a:prstGeom prst="rect">
            <a:avLst/>
          </a:prstGeom>
        </p:spPr>
      </p:pic>
      <p:sp>
        <p:nvSpPr>
          <p:cNvPr id="19" name="Google Shape;211;p15"/>
          <p:cNvSpPr txBox="1"/>
          <p:nvPr/>
        </p:nvSpPr>
        <p:spPr>
          <a:xfrm>
            <a:off x="4711065" y="990600"/>
            <a:ext cx="3577590" cy="1366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◎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◉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￮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>
                <a:srgbClr val="2B618C"/>
              </a:buClr>
              <a:buFont typeface="Wingdings" panose="05000000000000000000" charset="0"/>
              <a:buChar char="§"/>
            </a:pPr>
            <a:r>
              <a:rPr lang="en-US" altLang="en-GB" sz="1800"/>
              <a:t>Dùng để sử dụng icon và image lên wordpress 1 cách dễ dàng hơn.</a:t>
            </a:r>
            <a:endParaRPr lang="en-US" altLang="en-GB" sz="1800"/>
          </a:p>
        </p:txBody>
      </p:sp>
      <p:sp>
        <p:nvSpPr>
          <p:cNvPr id="20" name="Google Shape;211;p15"/>
          <p:cNvSpPr txBox="1"/>
          <p:nvPr/>
        </p:nvSpPr>
        <p:spPr>
          <a:xfrm>
            <a:off x="1014730" y="2981325"/>
            <a:ext cx="3577590" cy="13665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◎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◉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￮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●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○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 panose="00000500000000000000"/>
              <a:buChar char="■"/>
              <a:defRPr sz="2400" b="0" i="0" u="none" strike="noStrike" cap="none">
                <a:solidFill>
                  <a:srgbClr val="617A86"/>
                </a:solidFill>
                <a:latin typeface="Varela Round" panose="00000500000000000000"/>
                <a:ea typeface="Varela Round" panose="00000500000000000000"/>
                <a:cs typeface="Varela Round" panose="00000500000000000000"/>
                <a:sym typeface="Varela Round" panose="00000500000000000000"/>
              </a:defRPr>
            </a:lvl9pPr>
          </a:lstStyle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Clr>
                <a:srgbClr val="2B618C"/>
              </a:buClr>
              <a:buFont typeface="Wingdings" panose="05000000000000000000" charset="0"/>
              <a:buChar char="§"/>
            </a:pPr>
            <a:r>
              <a:rPr lang="en-US" altLang="en-GB" sz="1800"/>
              <a:t>Có chức năng như các trang web bán hàng online khác.</a:t>
            </a:r>
            <a:endParaRPr lang="en-US" altLang="en-GB" sz="18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2581</Words>
  <Application>WPS Presentation</Application>
  <PresentationFormat/>
  <Paragraphs>190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SimSun</vt:lpstr>
      <vt:lpstr>Wingdings</vt:lpstr>
      <vt:lpstr>Arial</vt:lpstr>
      <vt:lpstr>Nixie One</vt:lpstr>
      <vt:lpstr>Varela Round</vt:lpstr>
      <vt:lpstr>Malgun Gothic</vt:lpstr>
      <vt:lpstr>Microsoft JhengHei</vt:lpstr>
      <vt:lpstr>Microsoft YaHei</vt:lpstr>
      <vt:lpstr>Wingdings</vt:lpstr>
      <vt:lpstr>Arial Unicode MS</vt:lpstr>
      <vt:lpstr>Calibri</vt:lpstr>
      <vt:lpstr>Montserrat</vt:lpstr>
      <vt:lpstr>Malgun Gothic Semilight</vt:lpstr>
      <vt:lpstr>Puck template</vt:lpstr>
      <vt:lpstr>Thuyết trình nhóm 5</vt:lpstr>
      <vt:lpstr>PowerPoint 演示文稿</vt:lpstr>
      <vt:lpstr>Giới thiệu về WordPress</vt:lpstr>
      <vt:lpstr>Giới thiệu về WordPress</vt:lpstr>
      <vt:lpstr>Ưu  điểm của WordPress</vt:lpstr>
      <vt:lpstr>Nhược điểm của WordPress</vt:lpstr>
      <vt:lpstr>Giới thiệu về các plugin đã sử dụng trong đồ án</vt:lpstr>
      <vt:lpstr>You can also split your content</vt:lpstr>
      <vt:lpstr>PowerPoint 演示文稿</vt:lpstr>
      <vt:lpstr>PowerPoint 演示文稿</vt:lpstr>
      <vt:lpstr>PowerPoint 演示文稿</vt:lpstr>
      <vt:lpstr>PowerPoint 演示文稿</vt:lpstr>
      <vt:lpstr>Giới thiệu về các plugin đã sử dụng trong đồ án</vt:lpstr>
      <vt:lpstr>This is a slide title</vt:lpstr>
      <vt:lpstr>Big concept</vt:lpstr>
      <vt:lpstr>Phần Header</vt:lpstr>
      <vt:lpstr>You can also split your content</vt:lpstr>
      <vt:lpstr>In two or three columns</vt:lpstr>
      <vt:lpstr>Phần Header</vt:lpstr>
      <vt:lpstr>Phần Header</vt:lpstr>
      <vt:lpstr>Phần Header</vt:lpstr>
      <vt:lpstr>Phần Header</vt:lpstr>
      <vt:lpstr>Phần Header</vt:lpstr>
      <vt:lpstr>PowerPoint 演示文稿</vt:lpstr>
      <vt:lpstr>PowerPoint 演示文稿</vt:lpstr>
      <vt:lpstr>PowerPoint 演示文稿</vt:lpstr>
      <vt:lpstr>PowerPoint 演示文稿</vt:lpstr>
      <vt:lpstr>Thanks!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Thuyết trình nhóm 5</dc:title>
  <dc:creator/>
  <cp:lastModifiedBy>PC</cp:lastModifiedBy>
  <cp:revision>3</cp:revision>
  <dcterms:created xsi:type="dcterms:W3CDTF">2021-01-08T16:23:00Z</dcterms:created>
  <dcterms:modified xsi:type="dcterms:W3CDTF">2021-01-09T02:30:09Z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