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601200" cy="12801600" type="A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ill Sans Bold" panose="020B0604020202020204" charset="0"/>
      <p:regular r:id="rId7"/>
    </p:embeddedFont>
    <p:embeddedFont>
      <p:font typeface="Gill Sans Light" panose="020B0604020202020204" charset="0"/>
      <p:regular r:id="rId8"/>
    </p:embeddedFon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280675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56135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842025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12270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1403375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168405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1964726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2245401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4" userDrawn="1">
          <p15:clr>
            <a:srgbClr val="A4A3A4"/>
          </p15:clr>
        </p15:guide>
        <p15:guide id="2" pos="1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3060" y="84"/>
      </p:cViewPr>
      <p:guideLst>
        <p:guide orient="horz" pos="1294"/>
        <p:guide pos="1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85" y="1275977"/>
            <a:ext cx="4937760" cy="8804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369" y="2327563"/>
            <a:ext cx="4066391" cy="1049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3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7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69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4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1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90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11619" y="164489"/>
            <a:ext cx="1307054" cy="35046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456" y="164489"/>
            <a:ext cx="3824344" cy="35046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81" y="2639427"/>
            <a:ext cx="4937760" cy="815788"/>
          </a:xfrm>
        </p:spPr>
        <p:txBody>
          <a:bodyPr anchor="t"/>
          <a:lstStyle>
            <a:lvl1pPr algn="l">
              <a:defRPr sz="23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881" y="1740919"/>
            <a:ext cx="4937760" cy="898508"/>
          </a:xfrm>
        </p:spPr>
        <p:txBody>
          <a:bodyPr anchor="b"/>
          <a:lstStyle>
            <a:lvl1pPr marL="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1pPr>
            <a:lvl2pPr marL="273817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2pPr>
            <a:lvl3pPr marL="54763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3pPr>
            <a:lvl4pPr marL="821451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4pPr>
            <a:lvl5pPr marL="1095268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5pPr>
            <a:lvl6pPr marL="1369085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6pPr>
            <a:lvl7pPr marL="1642902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7pPr>
            <a:lvl8pPr marL="1916720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8pPr>
            <a:lvl9pPr marL="2190537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56" y="958409"/>
            <a:ext cx="2565699" cy="2710737"/>
          </a:xfrm>
        </p:spPr>
        <p:txBody>
          <a:bodyPr/>
          <a:lstStyle>
            <a:lvl1pPr>
              <a:defRPr sz="1677"/>
            </a:lvl1pPr>
            <a:lvl2pPr>
              <a:defRPr sz="1437"/>
            </a:lvl2pPr>
            <a:lvl3pPr>
              <a:defRPr sz="1198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974" y="958409"/>
            <a:ext cx="2565699" cy="2710737"/>
          </a:xfrm>
        </p:spPr>
        <p:txBody>
          <a:bodyPr/>
          <a:lstStyle>
            <a:lvl1pPr>
              <a:defRPr sz="1677"/>
            </a:lvl1pPr>
            <a:lvl2pPr>
              <a:defRPr sz="1437"/>
            </a:lvl2pPr>
            <a:lvl3pPr>
              <a:defRPr sz="1198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456" y="919426"/>
            <a:ext cx="2566708" cy="3831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817" indent="0">
              <a:buNone/>
              <a:defRPr sz="1198" b="1"/>
            </a:lvl2pPr>
            <a:lvl3pPr marL="547634" indent="0">
              <a:buNone/>
              <a:defRPr sz="1078" b="1"/>
            </a:lvl3pPr>
            <a:lvl4pPr marL="821451" indent="0">
              <a:buNone/>
              <a:defRPr sz="958" b="1"/>
            </a:lvl4pPr>
            <a:lvl5pPr marL="1095268" indent="0">
              <a:buNone/>
              <a:defRPr sz="958" b="1"/>
            </a:lvl5pPr>
            <a:lvl6pPr marL="1369085" indent="0">
              <a:buNone/>
              <a:defRPr sz="958" b="1"/>
            </a:lvl6pPr>
            <a:lvl7pPr marL="1642902" indent="0">
              <a:buNone/>
              <a:defRPr sz="958" b="1"/>
            </a:lvl7pPr>
            <a:lvl8pPr marL="1916720" indent="0">
              <a:buNone/>
              <a:defRPr sz="958" b="1"/>
            </a:lvl8pPr>
            <a:lvl9pPr marL="2190537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456" y="1302599"/>
            <a:ext cx="2566708" cy="2366547"/>
          </a:xfrm>
        </p:spPr>
        <p:txBody>
          <a:bodyPr/>
          <a:lstStyle>
            <a:lvl1pPr>
              <a:defRPr sz="1437"/>
            </a:lvl1pPr>
            <a:lvl2pPr>
              <a:defRPr sz="1198"/>
            </a:lvl2pPr>
            <a:lvl3pPr>
              <a:defRPr sz="1078"/>
            </a:lvl3pPr>
            <a:lvl4pPr>
              <a:defRPr sz="958"/>
            </a:lvl4pPr>
            <a:lvl5pPr>
              <a:defRPr sz="958"/>
            </a:lvl5pPr>
            <a:lvl6pPr>
              <a:defRPr sz="958"/>
            </a:lvl6pPr>
            <a:lvl7pPr>
              <a:defRPr sz="958"/>
            </a:lvl7pPr>
            <a:lvl8pPr>
              <a:defRPr sz="958"/>
            </a:lvl8pPr>
            <a:lvl9pPr>
              <a:defRPr sz="9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0957" y="919426"/>
            <a:ext cx="2567716" cy="3831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817" indent="0">
              <a:buNone/>
              <a:defRPr sz="1198" b="1"/>
            </a:lvl2pPr>
            <a:lvl3pPr marL="547634" indent="0">
              <a:buNone/>
              <a:defRPr sz="1078" b="1"/>
            </a:lvl3pPr>
            <a:lvl4pPr marL="821451" indent="0">
              <a:buNone/>
              <a:defRPr sz="958" b="1"/>
            </a:lvl4pPr>
            <a:lvl5pPr marL="1095268" indent="0">
              <a:buNone/>
              <a:defRPr sz="958" b="1"/>
            </a:lvl5pPr>
            <a:lvl6pPr marL="1369085" indent="0">
              <a:buNone/>
              <a:defRPr sz="958" b="1"/>
            </a:lvl6pPr>
            <a:lvl7pPr marL="1642902" indent="0">
              <a:buNone/>
              <a:defRPr sz="958" b="1"/>
            </a:lvl7pPr>
            <a:lvl8pPr marL="1916720" indent="0">
              <a:buNone/>
              <a:defRPr sz="958" b="1"/>
            </a:lvl8pPr>
            <a:lvl9pPr marL="2190537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0957" y="1302599"/>
            <a:ext cx="2567716" cy="2366547"/>
          </a:xfrm>
        </p:spPr>
        <p:txBody>
          <a:bodyPr/>
          <a:lstStyle>
            <a:lvl1pPr>
              <a:defRPr sz="1437"/>
            </a:lvl1pPr>
            <a:lvl2pPr>
              <a:defRPr sz="1198"/>
            </a:lvl2pPr>
            <a:lvl3pPr>
              <a:defRPr sz="1078"/>
            </a:lvl3pPr>
            <a:lvl4pPr>
              <a:defRPr sz="958"/>
            </a:lvl4pPr>
            <a:lvl5pPr>
              <a:defRPr sz="958"/>
            </a:lvl5pPr>
            <a:lvl6pPr>
              <a:defRPr sz="958"/>
            </a:lvl6pPr>
            <a:lvl7pPr>
              <a:defRPr sz="958"/>
            </a:lvl7pPr>
            <a:lvl8pPr>
              <a:defRPr sz="958"/>
            </a:lvl8pPr>
            <a:lvl9pPr>
              <a:defRPr sz="9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7" y="163538"/>
            <a:ext cx="1911164" cy="695987"/>
          </a:xfrm>
        </p:spPr>
        <p:txBody>
          <a:bodyPr anchor="b"/>
          <a:lstStyle>
            <a:lvl1pPr algn="l">
              <a:defRPr sz="11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208" y="163538"/>
            <a:ext cx="3247465" cy="3505608"/>
          </a:xfrm>
        </p:spPr>
        <p:txBody>
          <a:bodyPr/>
          <a:lstStyle>
            <a:lvl1pPr>
              <a:defRPr sz="1916"/>
            </a:lvl1pPr>
            <a:lvl2pPr>
              <a:defRPr sz="1677"/>
            </a:lvl2pPr>
            <a:lvl3pPr>
              <a:defRPr sz="143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457" y="859525"/>
            <a:ext cx="1911164" cy="2809621"/>
          </a:xfrm>
        </p:spPr>
        <p:txBody>
          <a:bodyPr/>
          <a:lstStyle>
            <a:lvl1pPr marL="0" indent="0">
              <a:buNone/>
              <a:defRPr sz="838"/>
            </a:lvl1pPr>
            <a:lvl2pPr marL="273817" indent="0">
              <a:buNone/>
              <a:defRPr sz="719"/>
            </a:lvl2pPr>
            <a:lvl3pPr marL="547634" indent="0">
              <a:buNone/>
              <a:defRPr sz="599"/>
            </a:lvl3pPr>
            <a:lvl4pPr marL="821451" indent="0">
              <a:buNone/>
              <a:defRPr sz="539"/>
            </a:lvl4pPr>
            <a:lvl5pPr marL="1095268" indent="0">
              <a:buNone/>
              <a:defRPr sz="539"/>
            </a:lvl5pPr>
            <a:lvl6pPr marL="1369085" indent="0">
              <a:buNone/>
              <a:defRPr sz="539"/>
            </a:lvl6pPr>
            <a:lvl7pPr marL="1642902" indent="0">
              <a:buNone/>
              <a:defRPr sz="539"/>
            </a:lvl7pPr>
            <a:lvl8pPr marL="1916720" indent="0">
              <a:buNone/>
              <a:defRPr sz="539"/>
            </a:lvl8pPr>
            <a:lvl9pPr marL="2190537" indent="0">
              <a:buNone/>
              <a:defRPr sz="5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30" y="2875226"/>
            <a:ext cx="3485478" cy="339437"/>
          </a:xfrm>
        </p:spPr>
        <p:txBody>
          <a:bodyPr anchor="b"/>
          <a:lstStyle>
            <a:lvl1pPr algn="l">
              <a:defRPr sz="11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630" y="367010"/>
            <a:ext cx="3485478" cy="2464479"/>
          </a:xfrm>
        </p:spPr>
        <p:txBody>
          <a:bodyPr/>
          <a:lstStyle>
            <a:lvl1pPr marL="0" indent="0">
              <a:buNone/>
              <a:defRPr sz="1916"/>
            </a:lvl1pPr>
            <a:lvl2pPr marL="273817" indent="0">
              <a:buNone/>
              <a:defRPr sz="1677"/>
            </a:lvl2pPr>
            <a:lvl3pPr marL="547634" indent="0">
              <a:buNone/>
              <a:defRPr sz="1437"/>
            </a:lvl3pPr>
            <a:lvl4pPr marL="821451" indent="0">
              <a:buNone/>
              <a:defRPr sz="1198"/>
            </a:lvl4pPr>
            <a:lvl5pPr marL="1095268" indent="0">
              <a:buNone/>
              <a:defRPr sz="1198"/>
            </a:lvl5pPr>
            <a:lvl6pPr marL="1369085" indent="0">
              <a:buNone/>
              <a:defRPr sz="1198"/>
            </a:lvl6pPr>
            <a:lvl7pPr marL="1642902" indent="0">
              <a:buNone/>
              <a:defRPr sz="1198"/>
            </a:lvl7pPr>
            <a:lvl8pPr marL="1916720" indent="0">
              <a:buNone/>
              <a:defRPr sz="1198"/>
            </a:lvl8pPr>
            <a:lvl9pPr marL="2190537" indent="0">
              <a:buNone/>
              <a:defRPr sz="11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30" y="3214663"/>
            <a:ext cx="3485478" cy="482056"/>
          </a:xfrm>
        </p:spPr>
        <p:txBody>
          <a:bodyPr/>
          <a:lstStyle>
            <a:lvl1pPr marL="0" indent="0">
              <a:buNone/>
              <a:defRPr sz="838"/>
            </a:lvl1pPr>
            <a:lvl2pPr marL="273817" indent="0">
              <a:buNone/>
              <a:defRPr sz="719"/>
            </a:lvl2pPr>
            <a:lvl3pPr marL="547634" indent="0">
              <a:buNone/>
              <a:defRPr sz="599"/>
            </a:lvl3pPr>
            <a:lvl4pPr marL="821451" indent="0">
              <a:buNone/>
              <a:defRPr sz="539"/>
            </a:lvl4pPr>
            <a:lvl5pPr marL="1095268" indent="0">
              <a:buNone/>
              <a:defRPr sz="539"/>
            </a:lvl5pPr>
            <a:lvl6pPr marL="1369085" indent="0">
              <a:buNone/>
              <a:defRPr sz="539"/>
            </a:lvl6pPr>
            <a:lvl7pPr marL="1642902" indent="0">
              <a:buNone/>
              <a:defRPr sz="539"/>
            </a:lvl7pPr>
            <a:lvl8pPr marL="1916720" indent="0">
              <a:buNone/>
              <a:defRPr sz="539"/>
            </a:lvl8pPr>
            <a:lvl9pPr marL="2190537" indent="0">
              <a:buNone/>
              <a:defRPr sz="5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457" y="164489"/>
            <a:ext cx="5228216" cy="68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457" y="958409"/>
            <a:ext cx="5228216" cy="271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0456" y="3807012"/>
            <a:ext cx="1355464" cy="21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4786" y="3807012"/>
            <a:ext cx="1839558" cy="21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3209" y="3807012"/>
            <a:ext cx="1355464" cy="21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7634" rtl="0" eaLnBrk="1" latinLnBrk="0" hangingPunct="1">
        <a:spcBef>
          <a:spcPct val="0"/>
        </a:spcBef>
        <a:buNone/>
        <a:defRPr sz="2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363" indent="-205363" algn="l" defTabSz="547634" rtl="0" eaLnBrk="1" latinLnBrk="0" hangingPunct="1">
        <a:spcBef>
          <a:spcPct val="20000"/>
        </a:spcBef>
        <a:buFont typeface="Arial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1pPr>
      <a:lvl2pPr marL="444953" indent="-171136" algn="l" defTabSz="547634" rtl="0" eaLnBrk="1" latinLnBrk="0" hangingPunct="1">
        <a:spcBef>
          <a:spcPct val="20000"/>
        </a:spcBef>
        <a:buFont typeface="Arial" pitchFamily="34" charset="0"/>
        <a:buChar char="–"/>
        <a:defRPr sz="1677" kern="1200">
          <a:solidFill>
            <a:schemeClr val="tx1"/>
          </a:solidFill>
          <a:latin typeface="+mn-lt"/>
          <a:ea typeface="+mn-ea"/>
          <a:cs typeface="+mn-cs"/>
        </a:defRPr>
      </a:lvl2pPr>
      <a:lvl3pPr marL="684543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958360" indent="-136909" algn="l" defTabSz="547634" rtl="0" eaLnBrk="1" latinLnBrk="0" hangingPunct="1">
        <a:spcBef>
          <a:spcPct val="20000"/>
        </a:spcBef>
        <a:buFont typeface="Arial" pitchFamily="34" charset="0"/>
        <a:buChar char="–"/>
        <a:defRPr sz="1198" kern="1200">
          <a:solidFill>
            <a:schemeClr val="tx1"/>
          </a:solidFill>
          <a:latin typeface="+mn-lt"/>
          <a:ea typeface="+mn-ea"/>
          <a:cs typeface="+mn-cs"/>
        </a:defRPr>
      </a:lvl4pPr>
      <a:lvl5pPr marL="1232177" indent="-136909" algn="l" defTabSz="547634" rtl="0" eaLnBrk="1" latinLnBrk="0" hangingPunct="1">
        <a:spcBef>
          <a:spcPct val="20000"/>
        </a:spcBef>
        <a:buFont typeface="Arial" pitchFamily="34" charset="0"/>
        <a:buChar char="»"/>
        <a:defRPr sz="1198" kern="1200">
          <a:solidFill>
            <a:schemeClr val="tx1"/>
          </a:solidFill>
          <a:latin typeface="+mn-lt"/>
          <a:ea typeface="+mn-ea"/>
          <a:cs typeface="+mn-cs"/>
        </a:defRPr>
      </a:lvl5pPr>
      <a:lvl6pPr marL="1505994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6pPr>
      <a:lvl7pPr marL="1779811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7pPr>
      <a:lvl8pPr marL="2053628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8pPr>
      <a:lvl9pPr marL="2327445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1pPr>
      <a:lvl2pPr marL="273817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47634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3pPr>
      <a:lvl4pPr marL="821451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095268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369085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642902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1916720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190537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9"/>
          <p:cNvGrpSpPr/>
          <p:nvPr/>
        </p:nvGrpSpPr>
        <p:grpSpPr>
          <a:xfrm>
            <a:off x="495518" y="4370570"/>
            <a:ext cx="3929590" cy="1606379"/>
            <a:chOff x="0" y="0"/>
            <a:chExt cx="1175659" cy="48059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175659" cy="480598"/>
            </a:xfrm>
            <a:custGeom>
              <a:avLst/>
              <a:gdLst/>
              <a:ahLst/>
              <a:cxnLst/>
              <a:rect l="l" t="t" r="r" b="b"/>
              <a:pathLst>
                <a:path w="1175659" h="480598">
                  <a:moveTo>
                    <a:pt x="0" y="0"/>
                  </a:moveTo>
                  <a:lnTo>
                    <a:pt x="1175659" y="0"/>
                  </a:lnTo>
                  <a:lnTo>
                    <a:pt x="1175659" y="480598"/>
                  </a:lnTo>
                  <a:lnTo>
                    <a:pt x="0" y="4805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85E9B"/>
              </a:solidFill>
              <a:prstDash val="solid"/>
              <a:miter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85725"/>
              <a:ext cx="1175659" cy="566323"/>
            </a:xfrm>
            <a:prstGeom prst="rect">
              <a:avLst/>
            </a:prstGeom>
          </p:spPr>
          <p:txBody>
            <a:bodyPr lIns="30426" tIns="30426" rIns="30426" bIns="30426" rtlCol="0" anchor="ctr"/>
            <a:lstStyle/>
            <a:p>
              <a:pPr algn="ctr">
                <a:lnSpc>
                  <a:spcPts val="1677"/>
                </a:lnSpc>
              </a:pPr>
              <a:endParaRPr sz="662"/>
            </a:p>
          </p:txBody>
        </p:sp>
      </p:grpSp>
      <p:sp>
        <p:nvSpPr>
          <p:cNvPr id="2" name="Freeform 2"/>
          <p:cNvSpPr/>
          <p:nvPr/>
        </p:nvSpPr>
        <p:spPr>
          <a:xfrm>
            <a:off x="0" y="-27076"/>
            <a:ext cx="9601200" cy="1856546"/>
          </a:xfrm>
          <a:custGeom>
            <a:avLst/>
            <a:gdLst/>
            <a:ahLst/>
            <a:cxnLst/>
            <a:rect l="l" t="t" r="r" b="b"/>
            <a:pathLst>
              <a:path w="15199611" h="15199611">
                <a:moveTo>
                  <a:pt x="0" y="0"/>
                </a:moveTo>
                <a:lnTo>
                  <a:pt x="15199611" y="0"/>
                </a:lnTo>
                <a:lnTo>
                  <a:pt x="15199611" y="15199611"/>
                </a:lnTo>
                <a:lnTo>
                  <a:pt x="0" y="15199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40519" y="-31060"/>
            <a:ext cx="2430719" cy="608769"/>
          </a:xfrm>
          <a:custGeom>
            <a:avLst/>
            <a:gdLst/>
            <a:ahLst/>
            <a:cxnLst/>
            <a:rect l="l" t="t" r="r" b="b"/>
            <a:pathLst>
              <a:path w="4058433" h="1016426">
                <a:moveTo>
                  <a:pt x="0" y="0"/>
                </a:moveTo>
                <a:lnTo>
                  <a:pt x="4058433" y="0"/>
                </a:lnTo>
                <a:lnTo>
                  <a:pt x="4058433" y="1016426"/>
                </a:lnTo>
                <a:lnTo>
                  <a:pt x="0" y="1016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49642" b="-14964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26081" y="0"/>
            <a:ext cx="2351319" cy="527385"/>
          </a:xfrm>
          <a:custGeom>
            <a:avLst/>
            <a:gdLst/>
            <a:ahLst/>
            <a:cxnLst/>
            <a:rect l="l" t="t" r="r" b="b"/>
            <a:pathLst>
              <a:path w="3925863" h="880544">
                <a:moveTo>
                  <a:pt x="0" y="0"/>
                </a:moveTo>
                <a:lnTo>
                  <a:pt x="3925863" y="0"/>
                </a:lnTo>
                <a:lnTo>
                  <a:pt x="3925863" y="880544"/>
                </a:lnTo>
                <a:lnTo>
                  <a:pt x="0" y="880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8746" b="-474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34455" y="6804311"/>
            <a:ext cx="8736483" cy="4337237"/>
            <a:chOff x="0" y="0"/>
            <a:chExt cx="2613791" cy="12976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3791" cy="1297620"/>
            </a:xfrm>
            <a:custGeom>
              <a:avLst/>
              <a:gdLst/>
              <a:ahLst/>
              <a:cxnLst/>
              <a:rect l="l" t="t" r="r" b="b"/>
              <a:pathLst>
                <a:path w="2613791" h="1297620">
                  <a:moveTo>
                    <a:pt x="0" y="0"/>
                  </a:moveTo>
                  <a:lnTo>
                    <a:pt x="2613791" y="0"/>
                  </a:lnTo>
                  <a:lnTo>
                    <a:pt x="2613791" y="1297620"/>
                  </a:lnTo>
                  <a:lnTo>
                    <a:pt x="0" y="12976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85E9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2613791" cy="1383344"/>
            </a:xfrm>
            <a:prstGeom prst="rect">
              <a:avLst/>
            </a:prstGeom>
          </p:spPr>
          <p:txBody>
            <a:bodyPr lIns="30426" tIns="30426" rIns="30426" bIns="30426" rtlCol="0" anchor="ctr"/>
            <a:lstStyle/>
            <a:p>
              <a:pPr algn="ctr">
                <a:lnSpc>
                  <a:spcPts val="1677"/>
                </a:lnSpc>
              </a:pPr>
              <a:endParaRPr sz="662"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01" y="8269919"/>
            <a:ext cx="4066910" cy="303939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1833" y="7165218"/>
            <a:ext cx="3417735" cy="2808946"/>
          </a:xfrm>
          <a:prstGeom prst="rect">
            <a:avLst/>
          </a:prstGeom>
        </p:spPr>
      </p:pic>
      <p:sp>
        <p:nvSpPr>
          <p:cNvPr id="10" name="Freeform 10"/>
          <p:cNvSpPr/>
          <p:nvPr/>
        </p:nvSpPr>
        <p:spPr>
          <a:xfrm>
            <a:off x="7858634" y="10362564"/>
            <a:ext cx="247720" cy="282111"/>
          </a:xfrm>
          <a:custGeom>
            <a:avLst/>
            <a:gdLst/>
            <a:ahLst/>
            <a:cxnLst/>
            <a:rect l="l" t="t" r="r" b="b"/>
            <a:pathLst>
              <a:path w="413604" h="471025">
                <a:moveTo>
                  <a:pt x="0" y="0"/>
                </a:moveTo>
                <a:lnTo>
                  <a:pt x="413604" y="0"/>
                </a:lnTo>
                <a:lnTo>
                  <a:pt x="413604" y="471024"/>
                </a:lnTo>
                <a:lnTo>
                  <a:pt x="0" y="47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0" y="-27076"/>
            <a:ext cx="1022741" cy="767056"/>
          </a:xfrm>
          <a:custGeom>
            <a:avLst/>
            <a:gdLst/>
            <a:ahLst/>
            <a:cxnLst/>
            <a:rect l="l" t="t" r="r" b="b"/>
            <a:pathLst>
              <a:path w="1707612" h="1280709">
                <a:moveTo>
                  <a:pt x="0" y="0"/>
                </a:moveTo>
                <a:lnTo>
                  <a:pt x="1707612" y="0"/>
                </a:lnTo>
                <a:lnTo>
                  <a:pt x="1707612" y="1280709"/>
                </a:lnTo>
                <a:lnTo>
                  <a:pt x="0" y="128070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083088" y="6122655"/>
            <a:ext cx="3259318" cy="816290"/>
          </a:xfrm>
          <a:custGeom>
            <a:avLst/>
            <a:gdLst/>
            <a:ahLst/>
            <a:cxnLst/>
            <a:rect l="l" t="t" r="r" b="b"/>
            <a:pathLst>
              <a:path w="5441897" h="1362912">
                <a:moveTo>
                  <a:pt x="0" y="0"/>
                </a:moveTo>
                <a:lnTo>
                  <a:pt x="5441897" y="0"/>
                </a:lnTo>
                <a:lnTo>
                  <a:pt x="5441897" y="1362912"/>
                </a:lnTo>
                <a:lnTo>
                  <a:pt x="0" y="13629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149642" b="-149642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604950" y="6461858"/>
            <a:ext cx="3109944" cy="390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9"/>
              </a:lnSpc>
            </a:pPr>
            <a:r>
              <a:rPr lang="en-US" sz="2378" spc="380">
                <a:solidFill>
                  <a:srgbClr val="4D5F81"/>
                </a:solidFill>
                <a:latin typeface="Gill Sans Bold"/>
              </a:rPr>
              <a:t>RÉSULTATS</a:t>
            </a:r>
          </a:p>
        </p:txBody>
      </p:sp>
      <p:sp>
        <p:nvSpPr>
          <p:cNvPr id="14" name="Freeform 14"/>
          <p:cNvSpPr/>
          <p:nvPr/>
        </p:nvSpPr>
        <p:spPr>
          <a:xfrm>
            <a:off x="0" y="12445033"/>
            <a:ext cx="9601200" cy="366961"/>
          </a:xfrm>
          <a:custGeom>
            <a:avLst/>
            <a:gdLst/>
            <a:ahLst/>
            <a:cxnLst/>
            <a:rect l="l" t="t" r="r" b="b"/>
            <a:pathLst>
              <a:path w="15833828" h="15833828">
                <a:moveTo>
                  <a:pt x="0" y="0"/>
                </a:moveTo>
                <a:lnTo>
                  <a:pt x="15833827" y="0"/>
                </a:lnTo>
                <a:lnTo>
                  <a:pt x="15833827" y="15833827"/>
                </a:lnTo>
                <a:lnTo>
                  <a:pt x="0" y="15833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39610" y="11666391"/>
            <a:ext cx="8479989" cy="628599"/>
            <a:chOff x="0" y="0"/>
            <a:chExt cx="2537053" cy="18806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37053" cy="188065"/>
            </a:xfrm>
            <a:custGeom>
              <a:avLst/>
              <a:gdLst/>
              <a:ahLst/>
              <a:cxnLst/>
              <a:rect l="l" t="t" r="r" b="b"/>
              <a:pathLst>
                <a:path w="2537053" h="188065">
                  <a:moveTo>
                    <a:pt x="0" y="0"/>
                  </a:moveTo>
                  <a:lnTo>
                    <a:pt x="2537053" y="0"/>
                  </a:lnTo>
                  <a:lnTo>
                    <a:pt x="2537053" y="188065"/>
                  </a:lnTo>
                  <a:lnTo>
                    <a:pt x="0" y="1880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85E9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2537053" cy="273790"/>
            </a:xfrm>
            <a:prstGeom prst="rect">
              <a:avLst/>
            </a:prstGeom>
          </p:spPr>
          <p:txBody>
            <a:bodyPr lIns="30426" tIns="30426" rIns="30426" bIns="30426" rtlCol="0" anchor="ctr"/>
            <a:lstStyle/>
            <a:p>
              <a:pPr algn="ctr">
                <a:lnSpc>
                  <a:spcPts val="1677"/>
                </a:lnSpc>
              </a:pPr>
              <a:endParaRPr sz="662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72790" y="11707498"/>
            <a:ext cx="8275313" cy="542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585" spc="111">
                <a:solidFill>
                  <a:srgbClr val="4D5F81"/>
                </a:solidFill>
                <a:latin typeface="Gill Sans Light"/>
              </a:rPr>
              <a:t>Notre application répond donc correctement à la demande de notre client, la BPGO. Elle permet d’identifier les profils de clients susceptibles d’apporter de l’argent frais.</a:t>
            </a:r>
          </a:p>
        </p:txBody>
      </p:sp>
      <p:sp>
        <p:nvSpPr>
          <p:cNvPr id="19" name="Freeform 19"/>
          <p:cNvSpPr/>
          <p:nvPr/>
        </p:nvSpPr>
        <p:spPr>
          <a:xfrm>
            <a:off x="862693" y="8171531"/>
            <a:ext cx="3107324" cy="17114"/>
          </a:xfrm>
          <a:custGeom>
            <a:avLst/>
            <a:gdLst/>
            <a:ahLst/>
            <a:cxnLst/>
            <a:rect l="l" t="t" r="r" b="b"/>
            <a:pathLst>
              <a:path w="5188121" h="28575">
                <a:moveTo>
                  <a:pt x="0" y="0"/>
                </a:moveTo>
                <a:lnTo>
                  <a:pt x="5188121" y="0"/>
                </a:lnTo>
                <a:lnTo>
                  <a:pt x="518812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t="-9028076" b="-9028076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30451" y="7289016"/>
            <a:ext cx="179438" cy="467729"/>
          </a:xfrm>
          <a:custGeom>
            <a:avLst/>
            <a:gdLst/>
            <a:ahLst/>
            <a:cxnLst/>
            <a:rect l="l" t="t" r="r" b="b"/>
            <a:pathLst>
              <a:path w="299597" h="780940">
                <a:moveTo>
                  <a:pt x="0" y="0"/>
                </a:moveTo>
                <a:lnTo>
                  <a:pt x="299596" y="0"/>
                </a:lnTo>
                <a:lnTo>
                  <a:pt x="299596" y="780939"/>
                </a:lnTo>
                <a:lnTo>
                  <a:pt x="0" y="78093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944749" y="7384109"/>
            <a:ext cx="276678" cy="372060"/>
          </a:xfrm>
          <a:custGeom>
            <a:avLst/>
            <a:gdLst/>
            <a:ahLst/>
            <a:cxnLst/>
            <a:rect l="l" t="t" r="r" b="b"/>
            <a:pathLst>
              <a:path w="461953" h="621208">
                <a:moveTo>
                  <a:pt x="0" y="0"/>
                </a:moveTo>
                <a:lnTo>
                  <a:pt x="461954" y="0"/>
                </a:lnTo>
                <a:lnTo>
                  <a:pt x="461954" y="621208"/>
                </a:lnTo>
                <a:lnTo>
                  <a:pt x="0" y="62120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3000946">
            <a:off x="1821124" y="7392945"/>
            <a:ext cx="299620" cy="354389"/>
          </a:xfrm>
          <a:custGeom>
            <a:avLst/>
            <a:gdLst/>
            <a:ahLst/>
            <a:cxnLst/>
            <a:rect l="l" t="t" r="r" b="b"/>
            <a:pathLst>
              <a:path w="500258" h="591703">
                <a:moveTo>
                  <a:pt x="0" y="0"/>
                </a:moveTo>
                <a:lnTo>
                  <a:pt x="500258" y="0"/>
                </a:lnTo>
                <a:lnTo>
                  <a:pt x="500258" y="591703"/>
                </a:lnTo>
                <a:lnTo>
                  <a:pt x="0" y="5917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5400000">
            <a:off x="2682483" y="8917616"/>
            <a:ext cx="3944493" cy="21726"/>
          </a:xfrm>
          <a:custGeom>
            <a:avLst/>
            <a:gdLst/>
            <a:ahLst/>
            <a:cxnLst/>
            <a:rect l="l" t="t" r="r" b="b"/>
            <a:pathLst>
              <a:path w="6585895" h="36274">
                <a:moveTo>
                  <a:pt x="0" y="0"/>
                </a:moveTo>
                <a:lnTo>
                  <a:pt x="6585895" y="0"/>
                </a:lnTo>
                <a:lnTo>
                  <a:pt x="6585895" y="36274"/>
                </a:lnTo>
                <a:lnTo>
                  <a:pt x="0" y="362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t="-9028076" b="-9028076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5635973" y="9923251"/>
            <a:ext cx="3107324" cy="17114"/>
          </a:xfrm>
          <a:custGeom>
            <a:avLst/>
            <a:gdLst/>
            <a:ahLst/>
            <a:cxnLst/>
            <a:rect l="l" t="t" r="r" b="b"/>
            <a:pathLst>
              <a:path w="5188121" h="28575">
                <a:moveTo>
                  <a:pt x="0" y="0"/>
                </a:moveTo>
                <a:lnTo>
                  <a:pt x="5188121" y="0"/>
                </a:lnTo>
                <a:lnTo>
                  <a:pt x="518812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t="-9028076" b="-9028076"/>
            </a:stretch>
          </a:blipFill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4173302" y="3082472"/>
            <a:ext cx="2541593" cy="622690"/>
          </a:xfrm>
          <a:prstGeom prst="rect">
            <a:avLst/>
          </a:prstGeom>
        </p:spPr>
      </p:pic>
      <p:sp>
        <p:nvSpPr>
          <p:cNvPr id="26" name="Freeform 26"/>
          <p:cNvSpPr/>
          <p:nvPr/>
        </p:nvSpPr>
        <p:spPr>
          <a:xfrm>
            <a:off x="738317" y="4451134"/>
            <a:ext cx="787140" cy="581927"/>
          </a:xfrm>
          <a:custGeom>
            <a:avLst/>
            <a:gdLst/>
            <a:ahLst/>
            <a:cxnLst/>
            <a:rect l="l" t="t" r="r" b="b"/>
            <a:pathLst>
              <a:path w="1314242" h="971611">
                <a:moveTo>
                  <a:pt x="0" y="0"/>
                </a:moveTo>
                <a:lnTo>
                  <a:pt x="1314242" y="0"/>
                </a:lnTo>
                <a:lnTo>
                  <a:pt x="1314242" y="971611"/>
                </a:lnTo>
                <a:lnTo>
                  <a:pt x="0" y="971611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20150" r="-11279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632624" y="5135541"/>
            <a:ext cx="876895" cy="876895"/>
          </a:xfrm>
          <a:custGeom>
            <a:avLst/>
            <a:gdLst/>
            <a:ahLst/>
            <a:cxnLst/>
            <a:rect l="l" t="t" r="r" b="b"/>
            <a:pathLst>
              <a:path w="1464101" h="1464101">
                <a:moveTo>
                  <a:pt x="0" y="0"/>
                </a:moveTo>
                <a:lnTo>
                  <a:pt x="1464100" y="0"/>
                </a:lnTo>
                <a:lnTo>
                  <a:pt x="1464100" y="1464101"/>
                </a:lnTo>
                <a:lnTo>
                  <a:pt x="0" y="146410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218441" y="4469019"/>
            <a:ext cx="3645375" cy="1388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585" spc="111">
                <a:solidFill>
                  <a:srgbClr val="4D5F81"/>
                </a:solidFill>
                <a:latin typeface="Gill Sans Light"/>
              </a:rPr>
              <a:t>L’analyse des données a été réalisée à l'aide de </a:t>
            </a:r>
            <a:r>
              <a:rPr lang="en-US" sz="1585" spc="111">
                <a:solidFill>
                  <a:srgbClr val="4D5F81"/>
                </a:solidFill>
                <a:latin typeface="Gill Sans Bold"/>
              </a:rPr>
              <a:t>graphiques Excel</a:t>
            </a:r>
            <a:r>
              <a:rPr lang="en-US" sz="1585" spc="111">
                <a:solidFill>
                  <a:srgbClr val="4D5F81"/>
                </a:solidFill>
                <a:latin typeface="Gill Sans Light"/>
              </a:rPr>
              <a:t>, du </a:t>
            </a:r>
            <a:r>
              <a:rPr lang="en-US" sz="1585" spc="111">
                <a:solidFill>
                  <a:srgbClr val="4D5F81"/>
                </a:solidFill>
                <a:latin typeface="Gill Sans Bold"/>
              </a:rPr>
              <a:t>Khi-2</a:t>
            </a:r>
            <a:r>
              <a:rPr lang="en-US" sz="1585" spc="111">
                <a:solidFill>
                  <a:srgbClr val="4D5F81"/>
                </a:solidFill>
                <a:latin typeface="Gill Sans Light"/>
              </a:rPr>
              <a:t> et du </a:t>
            </a:r>
            <a:r>
              <a:rPr lang="en-US" sz="1585" spc="111">
                <a:solidFill>
                  <a:srgbClr val="4D5F81"/>
                </a:solidFill>
                <a:latin typeface="Gill Sans Bold"/>
              </a:rPr>
              <a:t>V2 Cramer. </a:t>
            </a:r>
            <a:r>
              <a:rPr lang="en-US" sz="1585" spc="111">
                <a:solidFill>
                  <a:srgbClr val="4D5F81"/>
                </a:solidFill>
                <a:latin typeface="Gill Sans Light"/>
              </a:rPr>
              <a:t>Ils nous ont permis de déterminer</a:t>
            </a:r>
            <a:r>
              <a:rPr lang="en-US" sz="1585" spc="111">
                <a:solidFill>
                  <a:srgbClr val="4D5F81"/>
                </a:solidFill>
                <a:latin typeface="Gill Sans Bold"/>
              </a:rPr>
              <a:t> </a:t>
            </a:r>
            <a:r>
              <a:rPr lang="en-US" sz="1585" spc="111">
                <a:solidFill>
                  <a:srgbClr val="4D5F81"/>
                </a:solidFill>
                <a:latin typeface="Gill Sans Light"/>
              </a:rPr>
              <a:t>l'existence des </a:t>
            </a:r>
            <a:r>
              <a:rPr lang="en-US" sz="1585" spc="111">
                <a:solidFill>
                  <a:srgbClr val="4D5F81"/>
                </a:solidFill>
                <a:latin typeface="Gill Sans Bold"/>
              </a:rPr>
              <a:t>liens</a:t>
            </a:r>
            <a:r>
              <a:rPr lang="en-US" sz="1585" spc="111">
                <a:solidFill>
                  <a:srgbClr val="4D5F81"/>
                </a:solidFill>
                <a:latin typeface="Gill Sans Light"/>
              </a:rPr>
              <a:t> entre les variables.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97111" y="4469019"/>
            <a:ext cx="2646519" cy="1388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585" spc="111" dirty="0">
                <a:solidFill>
                  <a:srgbClr val="4D5F81"/>
                </a:solidFill>
                <a:latin typeface="Gill Sans Bold"/>
              </a:rPr>
              <a:t>Power Bi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permet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créer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des rapports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interactifs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.</a:t>
            </a:r>
          </a:p>
          <a:p>
            <a:pPr algn="just">
              <a:lnSpc>
                <a:spcPts val="2220"/>
              </a:lnSpc>
            </a:pPr>
            <a:endParaRPr lang="en-US" sz="1585" spc="111" dirty="0">
              <a:solidFill>
                <a:srgbClr val="4D5F81"/>
              </a:solidFill>
              <a:latin typeface="Gill Sans Light"/>
            </a:endParaRPr>
          </a:p>
          <a:p>
            <a:pPr algn="just">
              <a:lnSpc>
                <a:spcPts val="2220"/>
              </a:lnSpc>
            </a:pPr>
            <a:r>
              <a:rPr lang="en-US" sz="1585" spc="111" dirty="0">
                <a:solidFill>
                  <a:srgbClr val="4D5F81"/>
                </a:solidFill>
                <a:latin typeface="Gill Sans Bold"/>
              </a:rPr>
              <a:t>Excel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permet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créer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des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graphiques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et des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calculs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442635" y="2382883"/>
            <a:ext cx="8767804" cy="1290569"/>
            <a:chOff x="0" y="0"/>
            <a:chExt cx="2623162" cy="3861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623162" cy="386114"/>
            </a:xfrm>
            <a:custGeom>
              <a:avLst/>
              <a:gdLst/>
              <a:ahLst/>
              <a:cxnLst/>
              <a:rect l="l" t="t" r="r" b="b"/>
              <a:pathLst>
                <a:path w="2623162" h="386114">
                  <a:moveTo>
                    <a:pt x="0" y="0"/>
                  </a:moveTo>
                  <a:lnTo>
                    <a:pt x="2623162" y="0"/>
                  </a:lnTo>
                  <a:lnTo>
                    <a:pt x="2623162" y="386114"/>
                  </a:lnTo>
                  <a:lnTo>
                    <a:pt x="0" y="3861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85E9B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2623162" cy="471839"/>
            </a:xfrm>
            <a:prstGeom prst="rect">
              <a:avLst/>
            </a:prstGeom>
          </p:spPr>
          <p:txBody>
            <a:bodyPr lIns="30426" tIns="30426" rIns="30426" bIns="30426" rtlCol="0" anchor="ctr"/>
            <a:lstStyle/>
            <a:p>
              <a:pPr algn="ctr">
                <a:lnSpc>
                  <a:spcPts val="1677"/>
                </a:lnSpc>
              </a:pPr>
              <a:endParaRPr sz="662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738958" y="10287217"/>
            <a:ext cx="975077" cy="383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6"/>
              </a:lnSpc>
            </a:pPr>
            <a:r>
              <a:rPr lang="en-US" sz="2276">
                <a:solidFill>
                  <a:srgbClr val="4D5F81"/>
                </a:solidFill>
                <a:latin typeface="Open Sans Bold"/>
              </a:rPr>
              <a:t>44 180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94912" y="10131823"/>
            <a:ext cx="3268904" cy="15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"/>
              </a:lnSpc>
              <a:spcBef>
                <a:spcPct val="0"/>
              </a:spcBef>
            </a:pPr>
            <a:r>
              <a:rPr lang="en-US" sz="898" spc="144">
                <a:solidFill>
                  <a:srgbClr val="4D5F81"/>
                </a:solidFill>
                <a:latin typeface="Gill Sans Bold"/>
              </a:rPr>
              <a:t>ENDETTEMENT MOYEN DU PROFIL TYPE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62693" y="7471537"/>
            <a:ext cx="1011995" cy="20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sz="1198">
                <a:solidFill>
                  <a:srgbClr val="0693E3"/>
                </a:solidFill>
                <a:latin typeface="Gill Sans Light"/>
              </a:rPr>
              <a:t>Homme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932754" y="7471537"/>
            <a:ext cx="1011995" cy="20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sz="1198">
                <a:solidFill>
                  <a:srgbClr val="0693E3"/>
                </a:solidFill>
                <a:latin typeface="Gill Sans Light"/>
              </a:rPr>
              <a:t>Marié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197738" y="7471537"/>
            <a:ext cx="1011995" cy="20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sz="1198">
                <a:solidFill>
                  <a:srgbClr val="0693E3"/>
                </a:solidFill>
                <a:latin typeface="Gill Sans Light"/>
              </a:rPr>
              <a:t>51 - 60 ans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822487" y="6965427"/>
            <a:ext cx="1023340" cy="15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7"/>
              </a:lnSpc>
              <a:spcBef>
                <a:spcPct val="0"/>
              </a:spcBef>
            </a:pPr>
            <a:r>
              <a:rPr lang="en-US" sz="898" spc="143">
                <a:solidFill>
                  <a:srgbClr val="4D5F81"/>
                </a:solidFill>
                <a:latin typeface="Gill Sans Bold"/>
              </a:rPr>
              <a:t>PROFIL TYPE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62818" y="677227"/>
            <a:ext cx="7262210" cy="93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2738" spc="438" dirty="0">
                <a:solidFill>
                  <a:srgbClr val="D9D9D9"/>
                </a:solidFill>
                <a:latin typeface="Gill Sans Bold"/>
              </a:rPr>
              <a:t>PROFIL TYPE DES DÉTENTEURS DE LIVRETS BOOSTÉS</a:t>
            </a:r>
          </a:p>
        </p:txBody>
      </p:sp>
      <p:sp>
        <p:nvSpPr>
          <p:cNvPr id="40" name="Freeform 40"/>
          <p:cNvSpPr/>
          <p:nvPr/>
        </p:nvSpPr>
        <p:spPr>
          <a:xfrm>
            <a:off x="3945307" y="2039505"/>
            <a:ext cx="1868595" cy="467986"/>
          </a:xfrm>
          <a:custGeom>
            <a:avLst/>
            <a:gdLst/>
            <a:ahLst/>
            <a:cxnLst/>
            <a:rect l="l" t="t" r="r" b="b"/>
            <a:pathLst>
              <a:path w="3119886" h="781369">
                <a:moveTo>
                  <a:pt x="0" y="0"/>
                </a:moveTo>
                <a:lnTo>
                  <a:pt x="3119886" y="0"/>
                </a:lnTo>
                <a:lnTo>
                  <a:pt x="3119886" y="781369"/>
                </a:lnTo>
                <a:lnTo>
                  <a:pt x="0" y="781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149642" b="-149642"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4292262" y="2054468"/>
            <a:ext cx="1236370" cy="390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9"/>
              </a:lnSpc>
            </a:pPr>
            <a:r>
              <a:rPr lang="en-US" sz="2378" spc="380">
                <a:solidFill>
                  <a:srgbClr val="4D5F81"/>
                </a:solidFill>
                <a:latin typeface="Gill Sans Bold"/>
              </a:rPr>
              <a:t>SUJET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62807" y="2444738"/>
            <a:ext cx="8445609" cy="110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Le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projet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confié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par la Banque Populaire Grand Ouest vise à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analyser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les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caractéristiques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des clients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afin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d'</a:t>
            </a:r>
            <a:r>
              <a:rPr lang="en-US" sz="1585" spc="111" dirty="0" err="1">
                <a:solidFill>
                  <a:srgbClr val="4D5F81"/>
                </a:solidFill>
                <a:latin typeface="Gill Sans Bold"/>
              </a:rPr>
              <a:t>identifier</a:t>
            </a:r>
            <a:r>
              <a:rPr lang="en-US" sz="1585" spc="111" dirty="0">
                <a:solidFill>
                  <a:srgbClr val="4D5F81"/>
                </a:solidFill>
                <a:latin typeface="Gill Sans Bold"/>
              </a:rPr>
              <a:t> le </a:t>
            </a:r>
            <a:r>
              <a:rPr lang="en-US" sz="1585" spc="111" dirty="0" err="1">
                <a:solidFill>
                  <a:srgbClr val="4D5F81"/>
                </a:solidFill>
                <a:latin typeface="Gill Sans Bold"/>
              </a:rPr>
              <a:t>profil</a:t>
            </a:r>
            <a:r>
              <a:rPr lang="en-US" sz="1585" spc="111" dirty="0">
                <a:solidFill>
                  <a:srgbClr val="4D5F81"/>
                </a:solidFill>
                <a:latin typeface="Gill Sans Bold"/>
              </a:rPr>
              <a:t> type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ceux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qui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apportent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des </a:t>
            </a:r>
            <a:r>
              <a:rPr lang="en-US" sz="1585" spc="111" dirty="0" err="1">
                <a:solidFill>
                  <a:srgbClr val="4D5F81"/>
                </a:solidFill>
                <a:latin typeface="Gill Sans Bold"/>
              </a:rPr>
              <a:t>liquidités</a:t>
            </a:r>
            <a:r>
              <a:rPr lang="en-US" sz="1585" spc="111" dirty="0">
                <a:solidFill>
                  <a:srgbClr val="4D5F81"/>
                </a:solidFill>
                <a:latin typeface="Gill Sans Bold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Bold"/>
              </a:rPr>
              <a:t>fraîches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à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leur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Bold"/>
              </a:rPr>
              <a:t>livret</a:t>
            </a:r>
            <a:r>
              <a:rPr lang="en-US" sz="1585" spc="111" dirty="0">
                <a:solidFill>
                  <a:srgbClr val="4D5F81"/>
                </a:solidFill>
                <a:latin typeface="Gill Sans Bold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Bold"/>
              </a:rPr>
              <a:t>boosté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.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Ces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liquidités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sont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essentielles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au bon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fonctionnement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de la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banque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,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d'où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l'importance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d'identifier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ces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 </a:t>
            </a:r>
            <a:r>
              <a:rPr lang="en-US" sz="1585" spc="111" dirty="0" err="1">
                <a:solidFill>
                  <a:srgbClr val="4D5F81"/>
                </a:solidFill>
                <a:latin typeface="Gill Sans Light"/>
              </a:rPr>
              <a:t>profils</a:t>
            </a:r>
            <a:r>
              <a:rPr lang="en-US" sz="1585" spc="111" dirty="0">
                <a:solidFill>
                  <a:srgbClr val="4D5F81"/>
                </a:solidFill>
                <a:latin typeface="Gill Sans Light"/>
              </a:rPr>
              <a:t>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910447" y="6965427"/>
            <a:ext cx="4179821" cy="15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7"/>
              </a:lnSpc>
              <a:spcBef>
                <a:spcPct val="0"/>
              </a:spcBef>
            </a:pPr>
            <a:r>
              <a:rPr lang="en-US" sz="898" spc="143">
                <a:solidFill>
                  <a:srgbClr val="4D5F81"/>
                </a:solidFill>
                <a:latin typeface="Gill Sans Bold"/>
              </a:rPr>
              <a:t>NOMBRE DE PRODUITS QUE DETIENT LE PROFIL TYPE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53122" y="8349521"/>
            <a:ext cx="2228977" cy="15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7"/>
              </a:lnSpc>
              <a:spcBef>
                <a:spcPct val="0"/>
              </a:spcBef>
            </a:pPr>
            <a:r>
              <a:rPr lang="en-US" sz="898" spc="143">
                <a:solidFill>
                  <a:srgbClr val="4D5F81"/>
                </a:solidFill>
                <a:latin typeface="Gill Sans Bold"/>
              </a:rPr>
              <a:t>PROFESSION DU PROFIL TYPE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751908" y="12549098"/>
            <a:ext cx="8445609" cy="15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58"/>
              </a:lnSpc>
            </a:pPr>
            <a:r>
              <a:rPr lang="en-US" sz="898" spc="63">
                <a:solidFill>
                  <a:srgbClr val="D9D9D9"/>
                </a:solidFill>
                <a:latin typeface="Gill Sans Light"/>
              </a:rPr>
              <a:t> Loris Bouet, Quentin Cheyrouze, Louison Guillot, Alice Leblanc, Romane Lequeux, Edgar Pateloux, Soline Thomas​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5078825" y="4370570"/>
            <a:ext cx="3929590" cy="1606379"/>
            <a:chOff x="0" y="0"/>
            <a:chExt cx="1175659" cy="48059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175659" cy="480598"/>
            </a:xfrm>
            <a:custGeom>
              <a:avLst/>
              <a:gdLst/>
              <a:ahLst/>
              <a:cxnLst/>
              <a:rect l="l" t="t" r="r" b="b"/>
              <a:pathLst>
                <a:path w="1175659" h="480598">
                  <a:moveTo>
                    <a:pt x="0" y="0"/>
                  </a:moveTo>
                  <a:lnTo>
                    <a:pt x="1175659" y="0"/>
                  </a:lnTo>
                  <a:lnTo>
                    <a:pt x="1175659" y="480598"/>
                  </a:lnTo>
                  <a:lnTo>
                    <a:pt x="0" y="4805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85E9B"/>
              </a:solidFill>
              <a:prstDash val="solid"/>
              <a:miter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85725"/>
              <a:ext cx="1175659" cy="566323"/>
            </a:xfrm>
            <a:prstGeom prst="rect">
              <a:avLst/>
            </a:prstGeom>
          </p:spPr>
          <p:txBody>
            <a:bodyPr lIns="30426" tIns="30426" rIns="30426" bIns="30426" rtlCol="0" anchor="ctr"/>
            <a:lstStyle/>
            <a:p>
              <a:pPr algn="ctr">
                <a:lnSpc>
                  <a:spcPts val="1677"/>
                </a:lnSpc>
              </a:pPr>
              <a:endParaRPr sz="662"/>
            </a:p>
          </p:txBody>
        </p:sp>
      </p:grpSp>
      <p:sp>
        <p:nvSpPr>
          <p:cNvPr id="52" name="Freeform 52"/>
          <p:cNvSpPr/>
          <p:nvPr/>
        </p:nvSpPr>
        <p:spPr>
          <a:xfrm>
            <a:off x="1526015" y="3972509"/>
            <a:ext cx="1868595" cy="467986"/>
          </a:xfrm>
          <a:custGeom>
            <a:avLst/>
            <a:gdLst/>
            <a:ahLst/>
            <a:cxnLst/>
            <a:rect l="l" t="t" r="r" b="b"/>
            <a:pathLst>
              <a:path w="3119886" h="781369">
                <a:moveTo>
                  <a:pt x="0" y="0"/>
                </a:moveTo>
                <a:lnTo>
                  <a:pt x="3119886" y="0"/>
                </a:lnTo>
                <a:lnTo>
                  <a:pt x="3119886" y="781369"/>
                </a:lnTo>
                <a:lnTo>
                  <a:pt x="0" y="781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149642" b="-149642"/>
            </a:stretch>
          </a:blipFill>
        </p:spPr>
      </p:sp>
      <p:sp>
        <p:nvSpPr>
          <p:cNvPr id="53" name="TextBox 53"/>
          <p:cNvSpPr txBox="1"/>
          <p:nvPr/>
        </p:nvSpPr>
        <p:spPr>
          <a:xfrm>
            <a:off x="1718532" y="4028143"/>
            <a:ext cx="1483562" cy="390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9"/>
              </a:lnSpc>
            </a:pPr>
            <a:r>
              <a:rPr lang="en-US" sz="2378" spc="380">
                <a:solidFill>
                  <a:srgbClr val="4D5F81"/>
                </a:solidFill>
                <a:latin typeface="Gill Sans Bold"/>
              </a:rPr>
              <a:t>OUTILS</a:t>
            </a:r>
          </a:p>
        </p:txBody>
      </p:sp>
      <p:sp>
        <p:nvSpPr>
          <p:cNvPr id="54" name="Freeform 54"/>
          <p:cNvSpPr/>
          <p:nvPr/>
        </p:nvSpPr>
        <p:spPr>
          <a:xfrm>
            <a:off x="5929389" y="3956174"/>
            <a:ext cx="2141936" cy="536443"/>
          </a:xfrm>
          <a:custGeom>
            <a:avLst/>
            <a:gdLst/>
            <a:ahLst/>
            <a:cxnLst/>
            <a:rect l="l" t="t" r="r" b="b"/>
            <a:pathLst>
              <a:path w="3576268" h="895669">
                <a:moveTo>
                  <a:pt x="0" y="0"/>
                </a:moveTo>
                <a:lnTo>
                  <a:pt x="3576268" y="0"/>
                </a:lnTo>
                <a:lnTo>
                  <a:pt x="3576268" y="895669"/>
                </a:lnTo>
                <a:lnTo>
                  <a:pt x="0" y="895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149642" b="-149642"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6112628" y="4028143"/>
            <a:ext cx="1958697" cy="390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9"/>
              </a:lnSpc>
            </a:pPr>
            <a:r>
              <a:rPr lang="en-US" sz="2378" spc="380">
                <a:solidFill>
                  <a:srgbClr val="4D5F81"/>
                </a:solidFill>
                <a:latin typeface="Gill Sans Bold"/>
              </a:rPr>
              <a:t>ANALYSE</a:t>
            </a:r>
          </a:p>
        </p:txBody>
      </p:sp>
      <p:sp>
        <p:nvSpPr>
          <p:cNvPr id="56" name="Freeform 56"/>
          <p:cNvSpPr/>
          <p:nvPr/>
        </p:nvSpPr>
        <p:spPr>
          <a:xfrm>
            <a:off x="4034407" y="11177173"/>
            <a:ext cx="2368067" cy="593078"/>
          </a:xfrm>
          <a:custGeom>
            <a:avLst/>
            <a:gdLst/>
            <a:ahLst/>
            <a:cxnLst/>
            <a:rect l="l" t="t" r="r" b="b"/>
            <a:pathLst>
              <a:path w="3953826" h="990228">
                <a:moveTo>
                  <a:pt x="0" y="0"/>
                </a:moveTo>
                <a:lnTo>
                  <a:pt x="3953826" y="0"/>
                </a:lnTo>
                <a:lnTo>
                  <a:pt x="3953826" y="990228"/>
                </a:lnTo>
                <a:lnTo>
                  <a:pt x="0" y="9902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149642" b="-149642"/>
            </a:stretch>
          </a:blipFill>
        </p:spPr>
      </p:sp>
      <p:sp>
        <p:nvSpPr>
          <p:cNvPr id="57" name="Freeform 57"/>
          <p:cNvSpPr/>
          <p:nvPr/>
        </p:nvSpPr>
        <p:spPr>
          <a:xfrm>
            <a:off x="3160565" y="11141548"/>
            <a:ext cx="2368067" cy="593078"/>
          </a:xfrm>
          <a:custGeom>
            <a:avLst/>
            <a:gdLst/>
            <a:ahLst/>
            <a:cxnLst/>
            <a:rect l="l" t="t" r="r" b="b"/>
            <a:pathLst>
              <a:path w="3953826" h="990228">
                <a:moveTo>
                  <a:pt x="0" y="0"/>
                </a:moveTo>
                <a:lnTo>
                  <a:pt x="3953826" y="0"/>
                </a:lnTo>
                <a:lnTo>
                  <a:pt x="3953826" y="990227"/>
                </a:lnTo>
                <a:lnTo>
                  <a:pt x="0" y="9902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149642" b="-149642"/>
            </a:stretch>
          </a:blipFill>
        </p:spPr>
      </p:sp>
      <p:sp>
        <p:nvSpPr>
          <p:cNvPr id="58" name="TextBox 58"/>
          <p:cNvSpPr txBox="1"/>
          <p:nvPr/>
        </p:nvSpPr>
        <p:spPr>
          <a:xfrm>
            <a:off x="3446602" y="11301283"/>
            <a:ext cx="3645375" cy="390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9"/>
              </a:lnSpc>
            </a:pPr>
            <a:r>
              <a:rPr lang="en-US" sz="2378" spc="380">
                <a:solidFill>
                  <a:srgbClr val="4D5F81"/>
                </a:solidFill>
                <a:latin typeface="Gill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190</Words>
  <Application>Microsoft Office PowerPoint</Application>
  <PresentationFormat>A3 (297 x 420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Gill Sans Bold</vt:lpstr>
      <vt:lpstr>Calibri</vt:lpstr>
      <vt:lpstr>Gill Sans Light</vt:lpstr>
      <vt:lpstr>Open Sans Bold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Soline Thomas</dc:creator>
  <cp:lastModifiedBy>Soline Thomas</cp:lastModifiedBy>
  <cp:revision>6</cp:revision>
  <dcterms:created xsi:type="dcterms:W3CDTF">2006-08-16T00:00:00Z</dcterms:created>
  <dcterms:modified xsi:type="dcterms:W3CDTF">2024-06-05T08:01:29Z</dcterms:modified>
  <dc:identifier>DAGGgkf6GoA</dc:identifier>
</cp:coreProperties>
</file>