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B392"/>
    <a:srgbClr val="AF937B"/>
    <a:srgbClr val="857166"/>
    <a:srgbClr val="5B4434"/>
    <a:srgbClr val="575A4A"/>
    <a:srgbClr val="6462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73" d="100"/>
          <a:sy n="73" d="100"/>
        </p:scale>
        <p:origin x="1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925FF-8447-432F-B348-A0FD74C3C4DB}"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vi-VN"/>
        </a:p>
      </dgm:t>
    </dgm:pt>
    <dgm:pt modelId="{6DE617AC-6E6D-45FB-BA9F-CA0EB6871BB1}">
      <dgm:prSet phldrT="[Text]"/>
      <dgm:spPr/>
      <dgm:t>
        <a:bodyPr/>
        <a:lstStyle/>
        <a:p>
          <a:r>
            <a:rPr lang="en-GB"/>
            <a:t>Sơ đồ Use-Case nghiệp vụ </a:t>
          </a:r>
          <a:endParaRPr lang="vi-VN"/>
        </a:p>
      </dgm:t>
    </dgm:pt>
    <dgm:pt modelId="{37AE2F61-BAD0-4E1D-B677-0E8A5F04A643}" type="parTrans" cxnId="{01374A11-716D-4412-BC58-02741A5C0CD3}">
      <dgm:prSet/>
      <dgm:spPr/>
      <dgm:t>
        <a:bodyPr/>
        <a:lstStyle/>
        <a:p>
          <a:endParaRPr lang="vi-VN"/>
        </a:p>
      </dgm:t>
    </dgm:pt>
    <dgm:pt modelId="{B3037F5E-CC09-4A05-8E2D-4A897A772583}" type="sibTrans" cxnId="{01374A11-716D-4412-BC58-02741A5C0CD3}">
      <dgm:prSet/>
      <dgm:spPr/>
      <dgm:t>
        <a:bodyPr/>
        <a:lstStyle/>
        <a:p>
          <a:endParaRPr lang="vi-VN"/>
        </a:p>
      </dgm:t>
    </dgm:pt>
    <dgm:pt modelId="{98DA8AAA-0B65-420C-947E-A8B2A6ABE65C}">
      <dgm:prSet phldrT="[Text]"/>
      <dgm:spPr/>
      <dgm:t>
        <a:bodyPr/>
        <a:lstStyle/>
        <a:p>
          <a:r>
            <a:rPr lang="en-GB"/>
            <a:t>Mô hình Use-case hệ thống </a:t>
          </a:r>
          <a:endParaRPr lang="vi-VN"/>
        </a:p>
      </dgm:t>
    </dgm:pt>
    <dgm:pt modelId="{8C68D334-B0A1-4E30-98CB-1EC751C6B515}" type="parTrans" cxnId="{87FD00FC-4E60-4077-90B5-26DBD309B043}">
      <dgm:prSet/>
      <dgm:spPr/>
      <dgm:t>
        <a:bodyPr/>
        <a:lstStyle/>
        <a:p>
          <a:endParaRPr lang="vi-VN"/>
        </a:p>
      </dgm:t>
    </dgm:pt>
    <dgm:pt modelId="{AB1F3B78-89EB-4DD5-B323-2CACB7D68F37}" type="sibTrans" cxnId="{87FD00FC-4E60-4077-90B5-26DBD309B043}">
      <dgm:prSet/>
      <dgm:spPr/>
      <dgm:t>
        <a:bodyPr/>
        <a:lstStyle/>
        <a:p>
          <a:endParaRPr lang="vi-VN"/>
        </a:p>
      </dgm:t>
    </dgm:pt>
    <dgm:pt modelId="{3DDC2AC2-C8E2-4EAF-8076-9A8A9668F963}">
      <dgm:prSet phldrT="[Text]"/>
      <dgm:spPr/>
      <dgm:t>
        <a:bodyPr/>
        <a:lstStyle/>
        <a:p>
          <a:r>
            <a:rPr lang="en-GB"/>
            <a:t>Lược đồ cơ sở dữ liệu </a:t>
          </a:r>
          <a:endParaRPr lang="vi-VN"/>
        </a:p>
      </dgm:t>
    </dgm:pt>
    <dgm:pt modelId="{7D030F27-6BD8-4E9F-BCEC-C4D825B458BC}" type="parTrans" cxnId="{D7590A76-87CE-41C3-8CCD-4859977BA84E}">
      <dgm:prSet/>
      <dgm:spPr/>
      <dgm:t>
        <a:bodyPr/>
        <a:lstStyle/>
        <a:p>
          <a:endParaRPr lang="vi-VN"/>
        </a:p>
      </dgm:t>
    </dgm:pt>
    <dgm:pt modelId="{D1F79C32-F5AF-4874-8D1E-2C0CC955C9AF}" type="sibTrans" cxnId="{D7590A76-87CE-41C3-8CCD-4859977BA84E}">
      <dgm:prSet/>
      <dgm:spPr/>
      <dgm:t>
        <a:bodyPr/>
        <a:lstStyle/>
        <a:p>
          <a:endParaRPr lang="vi-VN"/>
        </a:p>
      </dgm:t>
    </dgm:pt>
    <dgm:pt modelId="{628B549B-0E5E-4CA3-B34E-BFB2398E3CCD}">
      <dgm:prSet/>
      <dgm:spPr/>
      <dgm:t>
        <a:bodyPr/>
        <a:lstStyle/>
        <a:p>
          <a:r>
            <a:rPr lang="en-GB"/>
            <a:t>Sơ đồ lớp phân tích</a:t>
          </a:r>
          <a:endParaRPr lang="vi-VN"/>
        </a:p>
      </dgm:t>
    </dgm:pt>
    <dgm:pt modelId="{E7422224-05FF-4864-978A-DE7709F0CED3}" type="parTrans" cxnId="{D35756A4-73FE-4318-8B9C-8472FD054A50}">
      <dgm:prSet/>
      <dgm:spPr/>
      <dgm:t>
        <a:bodyPr/>
        <a:lstStyle/>
        <a:p>
          <a:endParaRPr lang="vi-VN"/>
        </a:p>
      </dgm:t>
    </dgm:pt>
    <dgm:pt modelId="{4BBE05C8-CF62-4A72-AAF3-CEF1F0C8ADD1}" type="sibTrans" cxnId="{D35756A4-73FE-4318-8B9C-8472FD054A50}">
      <dgm:prSet/>
      <dgm:spPr/>
      <dgm:t>
        <a:bodyPr/>
        <a:lstStyle/>
        <a:p>
          <a:endParaRPr lang="vi-VN"/>
        </a:p>
      </dgm:t>
    </dgm:pt>
    <dgm:pt modelId="{BECB48CF-0B72-4D8F-BFFD-01B96E6B71D0}" type="pres">
      <dgm:prSet presAssocID="{BE4925FF-8447-432F-B348-A0FD74C3C4DB}" presName="cycle" presStyleCnt="0">
        <dgm:presLayoutVars>
          <dgm:dir/>
          <dgm:resizeHandles val="exact"/>
        </dgm:presLayoutVars>
      </dgm:prSet>
      <dgm:spPr/>
    </dgm:pt>
    <dgm:pt modelId="{E2745915-B5C6-49C8-B03A-E3D177A07EDD}" type="pres">
      <dgm:prSet presAssocID="{6DE617AC-6E6D-45FB-BA9F-CA0EB6871BB1}" presName="node" presStyleLbl="node1" presStyleIdx="0" presStyleCnt="4">
        <dgm:presLayoutVars>
          <dgm:bulletEnabled val="1"/>
        </dgm:presLayoutVars>
      </dgm:prSet>
      <dgm:spPr/>
    </dgm:pt>
    <dgm:pt modelId="{CF78CB9D-F2F7-449D-B9EB-F35503DB9F81}" type="pres">
      <dgm:prSet presAssocID="{6DE617AC-6E6D-45FB-BA9F-CA0EB6871BB1}" presName="spNode" presStyleCnt="0"/>
      <dgm:spPr/>
    </dgm:pt>
    <dgm:pt modelId="{9429320B-0B2C-4241-B1D1-202C6C2B256A}" type="pres">
      <dgm:prSet presAssocID="{B3037F5E-CC09-4A05-8E2D-4A897A772583}" presName="sibTrans" presStyleLbl="sibTrans1D1" presStyleIdx="0" presStyleCnt="4"/>
      <dgm:spPr/>
    </dgm:pt>
    <dgm:pt modelId="{6157E353-E1A1-4A73-B5C7-A153BB2793C1}" type="pres">
      <dgm:prSet presAssocID="{98DA8AAA-0B65-420C-947E-A8B2A6ABE65C}" presName="node" presStyleLbl="node1" presStyleIdx="1" presStyleCnt="4">
        <dgm:presLayoutVars>
          <dgm:bulletEnabled val="1"/>
        </dgm:presLayoutVars>
      </dgm:prSet>
      <dgm:spPr/>
    </dgm:pt>
    <dgm:pt modelId="{A8F3B58F-5976-440F-9D7D-6FB3E485C9F5}" type="pres">
      <dgm:prSet presAssocID="{98DA8AAA-0B65-420C-947E-A8B2A6ABE65C}" presName="spNode" presStyleCnt="0"/>
      <dgm:spPr/>
    </dgm:pt>
    <dgm:pt modelId="{65072A0B-90F6-4296-B8B9-3284F59072C7}" type="pres">
      <dgm:prSet presAssocID="{AB1F3B78-89EB-4DD5-B323-2CACB7D68F37}" presName="sibTrans" presStyleLbl="sibTrans1D1" presStyleIdx="1" presStyleCnt="4"/>
      <dgm:spPr/>
    </dgm:pt>
    <dgm:pt modelId="{35D30454-B066-4E1C-909B-13E2C9A6D507}" type="pres">
      <dgm:prSet presAssocID="{3DDC2AC2-C8E2-4EAF-8076-9A8A9668F963}" presName="node" presStyleLbl="node1" presStyleIdx="2" presStyleCnt="4">
        <dgm:presLayoutVars>
          <dgm:bulletEnabled val="1"/>
        </dgm:presLayoutVars>
      </dgm:prSet>
      <dgm:spPr/>
    </dgm:pt>
    <dgm:pt modelId="{E7ACF514-3A8D-43CF-9BCC-411C4B755B80}" type="pres">
      <dgm:prSet presAssocID="{3DDC2AC2-C8E2-4EAF-8076-9A8A9668F963}" presName="spNode" presStyleCnt="0"/>
      <dgm:spPr/>
    </dgm:pt>
    <dgm:pt modelId="{3A3EF823-2D65-4052-892E-88E5585435EC}" type="pres">
      <dgm:prSet presAssocID="{D1F79C32-F5AF-4874-8D1E-2C0CC955C9AF}" presName="sibTrans" presStyleLbl="sibTrans1D1" presStyleIdx="2" presStyleCnt="4"/>
      <dgm:spPr/>
    </dgm:pt>
    <dgm:pt modelId="{97E17C9C-CC49-493B-9A82-57A0BB546EC0}" type="pres">
      <dgm:prSet presAssocID="{628B549B-0E5E-4CA3-B34E-BFB2398E3CCD}" presName="node" presStyleLbl="node1" presStyleIdx="3" presStyleCnt="4">
        <dgm:presLayoutVars>
          <dgm:bulletEnabled val="1"/>
        </dgm:presLayoutVars>
      </dgm:prSet>
      <dgm:spPr/>
    </dgm:pt>
    <dgm:pt modelId="{E409E6F9-383B-4100-8016-1FBF7E5533D4}" type="pres">
      <dgm:prSet presAssocID="{628B549B-0E5E-4CA3-B34E-BFB2398E3CCD}" presName="spNode" presStyleCnt="0"/>
      <dgm:spPr/>
    </dgm:pt>
    <dgm:pt modelId="{D160CC24-7122-4361-A737-DECDAAEE4DEC}" type="pres">
      <dgm:prSet presAssocID="{4BBE05C8-CF62-4A72-AAF3-CEF1F0C8ADD1}" presName="sibTrans" presStyleLbl="sibTrans1D1" presStyleIdx="3" presStyleCnt="4"/>
      <dgm:spPr/>
    </dgm:pt>
  </dgm:ptLst>
  <dgm:cxnLst>
    <dgm:cxn modelId="{40E40E05-168D-4EBF-A1F8-6C28EB7E83E9}" type="presOf" srcId="{B3037F5E-CC09-4A05-8E2D-4A897A772583}" destId="{9429320B-0B2C-4241-B1D1-202C6C2B256A}" srcOrd="0" destOrd="0" presId="urn:microsoft.com/office/officeart/2005/8/layout/cycle6"/>
    <dgm:cxn modelId="{01374A11-716D-4412-BC58-02741A5C0CD3}" srcId="{BE4925FF-8447-432F-B348-A0FD74C3C4DB}" destId="{6DE617AC-6E6D-45FB-BA9F-CA0EB6871BB1}" srcOrd="0" destOrd="0" parTransId="{37AE2F61-BAD0-4E1D-B677-0E8A5F04A643}" sibTransId="{B3037F5E-CC09-4A05-8E2D-4A897A772583}"/>
    <dgm:cxn modelId="{03411962-2AAE-47D4-A820-2DC2EA810609}" type="presOf" srcId="{4BBE05C8-CF62-4A72-AAF3-CEF1F0C8ADD1}" destId="{D160CC24-7122-4361-A737-DECDAAEE4DEC}" srcOrd="0" destOrd="0" presId="urn:microsoft.com/office/officeart/2005/8/layout/cycle6"/>
    <dgm:cxn modelId="{D449D463-D5B0-4B86-B9D1-66C20C6DA7E5}" type="presOf" srcId="{D1F79C32-F5AF-4874-8D1E-2C0CC955C9AF}" destId="{3A3EF823-2D65-4052-892E-88E5585435EC}" srcOrd="0" destOrd="0" presId="urn:microsoft.com/office/officeart/2005/8/layout/cycle6"/>
    <dgm:cxn modelId="{65ACA04A-C41E-4A9A-9FC5-558E57177896}" type="presOf" srcId="{AB1F3B78-89EB-4DD5-B323-2CACB7D68F37}" destId="{65072A0B-90F6-4296-B8B9-3284F59072C7}" srcOrd="0" destOrd="0" presId="urn:microsoft.com/office/officeart/2005/8/layout/cycle6"/>
    <dgm:cxn modelId="{FFC9EE4E-A619-4F91-BB65-ABB22BB85E27}" type="presOf" srcId="{98DA8AAA-0B65-420C-947E-A8B2A6ABE65C}" destId="{6157E353-E1A1-4A73-B5C7-A153BB2793C1}" srcOrd="0" destOrd="0" presId="urn:microsoft.com/office/officeart/2005/8/layout/cycle6"/>
    <dgm:cxn modelId="{D7590A76-87CE-41C3-8CCD-4859977BA84E}" srcId="{BE4925FF-8447-432F-B348-A0FD74C3C4DB}" destId="{3DDC2AC2-C8E2-4EAF-8076-9A8A9668F963}" srcOrd="2" destOrd="0" parTransId="{7D030F27-6BD8-4E9F-BCEC-C4D825B458BC}" sibTransId="{D1F79C32-F5AF-4874-8D1E-2C0CC955C9AF}"/>
    <dgm:cxn modelId="{ADD92687-F72A-46AD-A2A3-1D8BCE7110A6}" type="presOf" srcId="{6DE617AC-6E6D-45FB-BA9F-CA0EB6871BB1}" destId="{E2745915-B5C6-49C8-B03A-E3D177A07EDD}" srcOrd="0" destOrd="0" presId="urn:microsoft.com/office/officeart/2005/8/layout/cycle6"/>
    <dgm:cxn modelId="{3D5DE294-87F5-441D-8C25-BCB05368F580}" type="presOf" srcId="{BE4925FF-8447-432F-B348-A0FD74C3C4DB}" destId="{BECB48CF-0B72-4D8F-BFFD-01B96E6B71D0}" srcOrd="0" destOrd="0" presId="urn:microsoft.com/office/officeart/2005/8/layout/cycle6"/>
    <dgm:cxn modelId="{D35756A4-73FE-4318-8B9C-8472FD054A50}" srcId="{BE4925FF-8447-432F-B348-A0FD74C3C4DB}" destId="{628B549B-0E5E-4CA3-B34E-BFB2398E3CCD}" srcOrd="3" destOrd="0" parTransId="{E7422224-05FF-4864-978A-DE7709F0CED3}" sibTransId="{4BBE05C8-CF62-4A72-AAF3-CEF1F0C8ADD1}"/>
    <dgm:cxn modelId="{CFF82ACB-C76C-4B2A-ABA2-455CAFCABFCF}" type="presOf" srcId="{3DDC2AC2-C8E2-4EAF-8076-9A8A9668F963}" destId="{35D30454-B066-4E1C-909B-13E2C9A6D507}" srcOrd="0" destOrd="0" presId="urn:microsoft.com/office/officeart/2005/8/layout/cycle6"/>
    <dgm:cxn modelId="{32D79DD7-3F70-44D3-918E-B8B1FB6DC571}" type="presOf" srcId="{628B549B-0E5E-4CA3-B34E-BFB2398E3CCD}" destId="{97E17C9C-CC49-493B-9A82-57A0BB546EC0}" srcOrd="0" destOrd="0" presId="urn:microsoft.com/office/officeart/2005/8/layout/cycle6"/>
    <dgm:cxn modelId="{87FD00FC-4E60-4077-90B5-26DBD309B043}" srcId="{BE4925FF-8447-432F-B348-A0FD74C3C4DB}" destId="{98DA8AAA-0B65-420C-947E-A8B2A6ABE65C}" srcOrd="1" destOrd="0" parTransId="{8C68D334-B0A1-4E30-98CB-1EC751C6B515}" sibTransId="{AB1F3B78-89EB-4DD5-B323-2CACB7D68F37}"/>
    <dgm:cxn modelId="{BA7C5DE4-201C-4AA4-BA40-B3A73E86BDBB}" type="presParOf" srcId="{BECB48CF-0B72-4D8F-BFFD-01B96E6B71D0}" destId="{E2745915-B5C6-49C8-B03A-E3D177A07EDD}" srcOrd="0" destOrd="0" presId="urn:microsoft.com/office/officeart/2005/8/layout/cycle6"/>
    <dgm:cxn modelId="{20DB5A96-3C42-4BD3-AB33-1E834C604D03}" type="presParOf" srcId="{BECB48CF-0B72-4D8F-BFFD-01B96E6B71D0}" destId="{CF78CB9D-F2F7-449D-B9EB-F35503DB9F81}" srcOrd="1" destOrd="0" presId="urn:microsoft.com/office/officeart/2005/8/layout/cycle6"/>
    <dgm:cxn modelId="{AA86F7CF-23A6-449E-BAFC-72A46819C8DD}" type="presParOf" srcId="{BECB48CF-0B72-4D8F-BFFD-01B96E6B71D0}" destId="{9429320B-0B2C-4241-B1D1-202C6C2B256A}" srcOrd="2" destOrd="0" presId="urn:microsoft.com/office/officeart/2005/8/layout/cycle6"/>
    <dgm:cxn modelId="{27CD3561-A356-4620-B125-83E896AC1279}" type="presParOf" srcId="{BECB48CF-0B72-4D8F-BFFD-01B96E6B71D0}" destId="{6157E353-E1A1-4A73-B5C7-A153BB2793C1}" srcOrd="3" destOrd="0" presId="urn:microsoft.com/office/officeart/2005/8/layout/cycle6"/>
    <dgm:cxn modelId="{2FCA6788-0FBC-4C7E-A25A-61A4F6F961E8}" type="presParOf" srcId="{BECB48CF-0B72-4D8F-BFFD-01B96E6B71D0}" destId="{A8F3B58F-5976-440F-9D7D-6FB3E485C9F5}" srcOrd="4" destOrd="0" presId="urn:microsoft.com/office/officeart/2005/8/layout/cycle6"/>
    <dgm:cxn modelId="{F4DBB82B-7602-4DD5-882C-D733FC83738E}" type="presParOf" srcId="{BECB48CF-0B72-4D8F-BFFD-01B96E6B71D0}" destId="{65072A0B-90F6-4296-B8B9-3284F59072C7}" srcOrd="5" destOrd="0" presId="urn:microsoft.com/office/officeart/2005/8/layout/cycle6"/>
    <dgm:cxn modelId="{B331B8F4-0B84-4E04-B54A-953C532EAA60}" type="presParOf" srcId="{BECB48CF-0B72-4D8F-BFFD-01B96E6B71D0}" destId="{35D30454-B066-4E1C-909B-13E2C9A6D507}" srcOrd="6" destOrd="0" presId="urn:microsoft.com/office/officeart/2005/8/layout/cycle6"/>
    <dgm:cxn modelId="{8A28C52D-E298-4600-B1FC-91F005C7856D}" type="presParOf" srcId="{BECB48CF-0B72-4D8F-BFFD-01B96E6B71D0}" destId="{E7ACF514-3A8D-43CF-9BCC-411C4B755B80}" srcOrd="7" destOrd="0" presId="urn:microsoft.com/office/officeart/2005/8/layout/cycle6"/>
    <dgm:cxn modelId="{CE570CA5-9088-4E4F-A696-5DEA922E2B6F}" type="presParOf" srcId="{BECB48CF-0B72-4D8F-BFFD-01B96E6B71D0}" destId="{3A3EF823-2D65-4052-892E-88E5585435EC}" srcOrd="8" destOrd="0" presId="urn:microsoft.com/office/officeart/2005/8/layout/cycle6"/>
    <dgm:cxn modelId="{497468AC-3090-4F9D-922E-2827F9650B53}" type="presParOf" srcId="{BECB48CF-0B72-4D8F-BFFD-01B96E6B71D0}" destId="{97E17C9C-CC49-493B-9A82-57A0BB546EC0}" srcOrd="9" destOrd="0" presId="urn:microsoft.com/office/officeart/2005/8/layout/cycle6"/>
    <dgm:cxn modelId="{AAB5992C-E4AC-402A-8599-E16A89BB5077}" type="presParOf" srcId="{BECB48CF-0B72-4D8F-BFFD-01B96E6B71D0}" destId="{E409E6F9-383B-4100-8016-1FBF7E5533D4}" srcOrd="10" destOrd="0" presId="urn:microsoft.com/office/officeart/2005/8/layout/cycle6"/>
    <dgm:cxn modelId="{4228C1EF-0D4B-487A-B570-AEA1C67008CA}" type="presParOf" srcId="{BECB48CF-0B72-4D8F-BFFD-01B96E6B71D0}" destId="{D160CC24-7122-4361-A737-DECDAAEE4DE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45915-B5C6-49C8-B03A-E3D177A07EDD}">
      <dsp:nvSpPr>
        <dsp:cNvPr id="0" name=""/>
        <dsp:cNvSpPr/>
      </dsp:nvSpPr>
      <dsp:spPr>
        <a:xfrm>
          <a:off x="4339530" y="752"/>
          <a:ext cx="1945396" cy="1264507"/>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Sơ đồ Use-Case nghiệp vụ </a:t>
          </a:r>
          <a:endParaRPr lang="vi-VN" sz="2200" kern="1200"/>
        </a:p>
      </dsp:txBody>
      <dsp:txXfrm>
        <a:off x="4401258" y="62480"/>
        <a:ext cx="1821940" cy="1141051"/>
      </dsp:txXfrm>
    </dsp:sp>
    <dsp:sp modelId="{9429320B-0B2C-4241-B1D1-202C6C2B256A}">
      <dsp:nvSpPr>
        <dsp:cNvPr id="0" name=""/>
        <dsp:cNvSpPr/>
      </dsp:nvSpPr>
      <dsp:spPr>
        <a:xfrm>
          <a:off x="3223806" y="633006"/>
          <a:ext cx="4176844" cy="4176844"/>
        </a:xfrm>
        <a:custGeom>
          <a:avLst/>
          <a:gdLst/>
          <a:ahLst/>
          <a:cxnLst/>
          <a:rect l="0" t="0" r="0" b="0"/>
          <a:pathLst>
            <a:path>
              <a:moveTo>
                <a:pt x="3075122" y="247789"/>
              </a:moveTo>
              <a:arcTo wR="2088422" hR="2088422" stAng="17891655" swAng="2624902"/>
            </a:path>
          </a:pathLst>
        </a:custGeom>
        <a:noFill/>
        <a:ln w="6350" cap="flat" cmpd="sng" algn="in">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157E353-E1A1-4A73-B5C7-A153BB2793C1}">
      <dsp:nvSpPr>
        <dsp:cNvPr id="0" name=""/>
        <dsp:cNvSpPr/>
      </dsp:nvSpPr>
      <dsp:spPr>
        <a:xfrm>
          <a:off x="6427952" y="2089174"/>
          <a:ext cx="1945396" cy="1264507"/>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Mô hình Use-case hệ thống </a:t>
          </a:r>
          <a:endParaRPr lang="vi-VN" sz="2200" kern="1200"/>
        </a:p>
      </dsp:txBody>
      <dsp:txXfrm>
        <a:off x="6489680" y="2150902"/>
        <a:ext cx="1821940" cy="1141051"/>
      </dsp:txXfrm>
    </dsp:sp>
    <dsp:sp modelId="{65072A0B-90F6-4296-B8B9-3284F59072C7}">
      <dsp:nvSpPr>
        <dsp:cNvPr id="0" name=""/>
        <dsp:cNvSpPr/>
      </dsp:nvSpPr>
      <dsp:spPr>
        <a:xfrm>
          <a:off x="3223806" y="633006"/>
          <a:ext cx="4176844" cy="4176844"/>
        </a:xfrm>
        <a:custGeom>
          <a:avLst/>
          <a:gdLst/>
          <a:ahLst/>
          <a:cxnLst/>
          <a:rect l="0" t="0" r="0" b="0"/>
          <a:pathLst>
            <a:path>
              <a:moveTo>
                <a:pt x="4073982" y="2735768"/>
              </a:moveTo>
              <a:arcTo wR="2088422" hR="2088422" stAng="1083443" swAng="2624902"/>
            </a:path>
          </a:pathLst>
        </a:custGeom>
        <a:noFill/>
        <a:ln w="6350" cap="flat" cmpd="sng" algn="in">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D30454-B066-4E1C-909B-13E2C9A6D507}">
      <dsp:nvSpPr>
        <dsp:cNvPr id="0" name=""/>
        <dsp:cNvSpPr/>
      </dsp:nvSpPr>
      <dsp:spPr>
        <a:xfrm>
          <a:off x="4339530" y="4177596"/>
          <a:ext cx="1945396" cy="1264507"/>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Lược đồ cơ sở dữ liệu </a:t>
          </a:r>
          <a:endParaRPr lang="vi-VN" sz="2200" kern="1200"/>
        </a:p>
      </dsp:txBody>
      <dsp:txXfrm>
        <a:off x="4401258" y="4239324"/>
        <a:ext cx="1821940" cy="1141051"/>
      </dsp:txXfrm>
    </dsp:sp>
    <dsp:sp modelId="{3A3EF823-2D65-4052-892E-88E5585435EC}">
      <dsp:nvSpPr>
        <dsp:cNvPr id="0" name=""/>
        <dsp:cNvSpPr/>
      </dsp:nvSpPr>
      <dsp:spPr>
        <a:xfrm>
          <a:off x="3223806" y="633006"/>
          <a:ext cx="4176844" cy="4176844"/>
        </a:xfrm>
        <a:custGeom>
          <a:avLst/>
          <a:gdLst/>
          <a:ahLst/>
          <a:cxnLst/>
          <a:rect l="0" t="0" r="0" b="0"/>
          <a:pathLst>
            <a:path>
              <a:moveTo>
                <a:pt x="1101721" y="3929054"/>
              </a:moveTo>
              <a:arcTo wR="2088422" hR="2088422" stAng="7091655" swAng="2624902"/>
            </a:path>
          </a:pathLst>
        </a:custGeom>
        <a:noFill/>
        <a:ln w="6350" cap="flat" cmpd="sng" algn="in">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E17C9C-CC49-493B-9A82-57A0BB546EC0}">
      <dsp:nvSpPr>
        <dsp:cNvPr id="0" name=""/>
        <dsp:cNvSpPr/>
      </dsp:nvSpPr>
      <dsp:spPr>
        <a:xfrm>
          <a:off x="2251108" y="2089174"/>
          <a:ext cx="1945396" cy="1264507"/>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Sơ đồ lớp phân tích</a:t>
          </a:r>
          <a:endParaRPr lang="vi-VN" sz="2200" kern="1200"/>
        </a:p>
      </dsp:txBody>
      <dsp:txXfrm>
        <a:off x="2312836" y="2150902"/>
        <a:ext cx="1821940" cy="1141051"/>
      </dsp:txXfrm>
    </dsp:sp>
    <dsp:sp modelId="{D160CC24-7122-4361-A737-DECDAAEE4DEC}">
      <dsp:nvSpPr>
        <dsp:cNvPr id="0" name=""/>
        <dsp:cNvSpPr/>
      </dsp:nvSpPr>
      <dsp:spPr>
        <a:xfrm>
          <a:off x="3223806" y="633006"/>
          <a:ext cx="4176844" cy="4176844"/>
        </a:xfrm>
        <a:custGeom>
          <a:avLst/>
          <a:gdLst/>
          <a:ahLst/>
          <a:cxnLst/>
          <a:rect l="0" t="0" r="0" b="0"/>
          <a:pathLst>
            <a:path>
              <a:moveTo>
                <a:pt x="102861" y="1441075"/>
              </a:moveTo>
              <a:arcTo wR="2088422" hR="2088422" stAng="11883443" swAng="2624902"/>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a:pPr/>
              <a:t>5/25/2021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a:pPr/>
              <a:t>5/25/2021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pPr/>
              <a:t>5/25/2021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a:pPr/>
              <a:t>5/25/2021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a:pPr/>
              <a:t>5/25/2021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7986-8B03-4693-B9D4-B4DE78258DCA}"/>
              </a:ext>
            </a:extLst>
          </p:cNvPr>
          <p:cNvSpPr>
            <a:spLocks noGrp="1"/>
          </p:cNvSpPr>
          <p:nvPr>
            <p:ph type="ctrTitle"/>
          </p:nvPr>
        </p:nvSpPr>
        <p:spPr>
          <a:xfrm>
            <a:off x="1915127" y="803495"/>
            <a:ext cx="8361229" cy="2098226"/>
          </a:xfrm>
        </p:spPr>
        <p:txBody>
          <a:bodyPr/>
          <a:lstStyle/>
          <a:p>
            <a:r>
              <a:rPr lang="en-GB" sz="3400" b="1" err="1">
                <a:effectLst/>
                <a:latin typeface="Times New Roman" panose="02020603050405020304" pitchFamily="18" charset="0"/>
                <a:ea typeface="Calibri" panose="020F0502020204030204" pitchFamily="34" charset="0"/>
              </a:rPr>
              <a:t>Báo</a:t>
            </a:r>
            <a:r>
              <a:rPr lang="en-GB" sz="3400" b="1">
                <a:effectLst/>
                <a:latin typeface="Times New Roman" panose="02020603050405020304" pitchFamily="18" charset="0"/>
                <a:ea typeface="Calibri" panose="020F0502020204030204" pitchFamily="34" charset="0"/>
              </a:rPr>
              <a:t> </a:t>
            </a:r>
            <a:r>
              <a:rPr lang="en-GB" sz="3400" b="1" err="1">
                <a:effectLst/>
                <a:latin typeface="Times New Roman" panose="02020603050405020304" pitchFamily="18" charset="0"/>
                <a:ea typeface="Calibri" panose="020F0502020204030204" pitchFamily="34" charset="0"/>
              </a:rPr>
              <a:t>Cáo</a:t>
            </a:r>
            <a:r>
              <a:rPr lang="en-GB" sz="3400" b="1">
                <a:effectLst/>
                <a:latin typeface="Times New Roman" panose="02020603050405020304" pitchFamily="18" charset="0"/>
                <a:ea typeface="Calibri" panose="020F0502020204030204" pitchFamily="34" charset="0"/>
              </a:rPr>
              <a:t> </a:t>
            </a:r>
            <a:r>
              <a:rPr lang="en-GB" sz="3400" b="1" err="1">
                <a:effectLst/>
                <a:latin typeface="Times New Roman" panose="02020603050405020304" pitchFamily="18" charset="0"/>
                <a:ea typeface="Calibri" panose="020F0502020204030204" pitchFamily="34" charset="0"/>
              </a:rPr>
              <a:t>Tiểu</a:t>
            </a:r>
            <a:r>
              <a:rPr lang="en-GB" sz="3400" b="1">
                <a:effectLst/>
                <a:latin typeface="Times New Roman" panose="02020603050405020304" pitchFamily="18" charset="0"/>
                <a:ea typeface="Calibri" panose="020F0502020204030204" pitchFamily="34" charset="0"/>
              </a:rPr>
              <a:t> </a:t>
            </a:r>
            <a:r>
              <a:rPr lang="en-GB" sz="3400" b="1" err="1">
                <a:effectLst/>
                <a:latin typeface="Times New Roman" panose="02020603050405020304" pitchFamily="18" charset="0"/>
                <a:ea typeface="Calibri" panose="020F0502020204030204" pitchFamily="34" charset="0"/>
              </a:rPr>
              <a:t>Luận</a:t>
            </a:r>
            <a:br>
              <a:rPr lang="vi-VN" sz="3200" b="1">
                <a:effectLst/>
                <a:latin typeface="Times New Roman" panose="02020603050405020304" pitchFamily="18" charset="0"/>
                <a:ea typeface="Calibri" panose="020F0502020204030204" pitchFamily="34" charset="0"/>
              </a:rPr>
            </a:br>
            <a:br>
              <a:rPr lang="vi-VN" sz="1800">
                <a:effectLst/>
                <a:latin typeface="Times New Roman" panose="02020603050405020304" pitchFamily="18" charset="0"/>
                <a:ea typeface="Calibri" panose="020F0502020204030204" pitchFamily="34" charset="0"/>
              </a:rPr>
            </a:br>
            <a:r>
              <a:rPr lang="en-GB" sz="2600" spc="-20">
                <a:solidFill>
                  <a:srgbClr val="000000"/>
                </a:solidFill>
                <a:effectLst/>
                <a:latin typeface="Times New Roman" panose="02020603050405020304" pitchFamily="18" charset="0"/>
                <a:ea typeface="Calibri" panose="020F0502020204030204" pitchFamily="34" charset="0"/>
              </a:rPr>
              <a:t>Môn </a:t>
            </a:r>
            <a:r>
              <a:rPr lang="en-GB" sz="2600" spc="-20" err="1">
                <a:solidFill>
                  <a:srgbClr val="000000"/>
                </a:solidFill>
                <a:effectLst/>
                <a:latin typeface="Times New Roman" panose="02020603050405020304" pitchFamily="18" charset="0"/>
                <a:ea typeface="Calibri" panose="020F0502020204030204" pitchFamily="34" charset="0"/>
              </a:rPr>
              <a:t>học</a:t>
            </a:r>
            <a:r>
              <a:rPr lang="en-GB" sz="2600" spc="-20">
                <a:solidFill>
                  <a:srgbClr val="000000"/>
                </a:solidFill>
                <a:effectLst/>
                <a:latin typeface="Times New Roman" panose="02020603050405020304" pitchFamily="18" charset="0"/>
                <a:ea typeface="Calibri" panose="020F0502020204030204" pitchFamily="34" charset="0"/>
              </a:rPr>
              <a:t>: </a:t>
            </a:r>
            <a:r>
              <a:rPr lang="en-GB" sz="2600" spc="-20" err="1">
                <a:solidFill>
                  <a:srgbClr val="000000"/>
                </a:solidFill>
                <a:effectLst/>
                <a:latin typeface="Times New Roman" panose="02020603050405020304" pitchFamily="18" charset="0"/>
                <a:ea typeface="Calibri" panose="020F0502020204030204" pitchFamily="34" charset="0"/>
              </a:rPr>
              <a:t>Phân</a:t>
            </a:r>
            <a:r>
              <a:rPr lang="en-GB" sz="2600" spc="-20">
                <a:solidFill>
                  <a:srgbClr val="000000"/>
                </a:solidFill>
                <a:effectLst/>
                <a:latin typeface="Times New Roman" panose="02020603050405020304" pitchFamily="18" charset="0"/>
                <a:ea typeface="Calibri" panose="020F0502020204030204" pitchFamily="34" charset="0"/>
              </a:rPr>
              <a:t> </a:t>
            </a:r>
            <a:r>
              <a:rPr lang="en-GB" sz="2600" spc="-20" err="1">
                <a:solidFill>
                  <a:srgbClr val="000000"/>
                </a:solidFill>
                <a:effectLst/>
                <a:latin typeface="Times New Roman" panose="02020603050405020304" pitchFamily="18" charset="0"/>
                <a:ea typeface="Calibri" panose="020F0502020204030204" pitchFamily="34" charset="0"/>
              </a:rPr>
              <a:t>tích</a:t>
            </a:r>
            <a:r>
              <a:rPr lang="en-GB" sz="2600" spc="-20">
                <a:solidFill>
                  <a:srgbClr val="000000"/>
                </a:solidFill>
                <a:effectLst/>
                <a:latin typeface="Times New Roman" panose="02020603050405020304" pitchFamily="18" charset="0"/>
                <a:ea typeface="Calibri" panose="020F0502020204030204" pitchFamily="34" charset="0"/>
              </a:rPr>
              <a:t> </a:t>
            </a:r>
            <a:r>
              <a:rPr lang="en-GB" sz="2600" spc="-20" err="1">
                <a:solidFill>
                  <a:srgbClr val="000000"/>
                </a:solidFill>
                <a:effectLst/>
                <a:latin typeface="Times New Roman" panose="02020603050405020304" pitchFamily="18" charset="0"/>
                <a:ea typeface="Calibri" panose="020F0502020204030204" pitchFamily="34" charset="0"/>
              </a:rPr>
              <a:t>thiết</a:t>
            </a:r>
            <a:r>
              <a:rPr lang="en-GB" sz="2600" spc="-20">
                <a:solidFill>
                  <a:srgbClr val="000000"/>
                </a:solidFill>
                <a:effectLst/>
                <a:latin typeface="Times New Roman" panose="02020603050405020304" pitchFamily="18" charset="0"/>
                <a:ea typeface="Calibri" panose="020F0502020204030204" pitchFamily="34" charset="0"/>
              </a:rPr>
              <a:t> </a:t>
            </a:r>
            <a:r>
              <a:rPr lang="en-GB" sz="2600" spc="-20" err="1">
                <a:solidFill>
                  <a:srgbClr val="000000"/>
                </a:solidFill>
                <a:effectLst/>
                <a:latin typeface="Times New Roman" panose="02020603050405020304" pitchFamily="18" charset="0"/>
                <a:ea typeface="Calibri" panose="020F0502020204030204" pitchFamily="34" charset="0"/>
              </a:rPr>
              <a:t>kế</a:t>
            </a:r>
            <a:r>
              <a:rPr lang="en-GB" sz="2600" spc="-20">
                <a:solidFill>
                  <a:srgbClr val="000000"/>
                </a:solidFill>
                <a:effectLst/>
                <a:latin typeface="Times New Roman" panose="02020603050405020304" pitchFamily="18" charset="0"/>
                <a:ea typeface="Calibri" panose="020F0502020204030204" pitchFamily="34" charset="0"/>
              </a:rPr>
              <a:t> </a:t>
            </a:r>
            <a:r>
              <a:rPr lang="en-GB" sz="2600" spc="-20" err="1">
                <a:solidFill>
                  <a:srgbClr val="000000"/>
                </a:solidFill>
                <a:effectLst/>
                <a:latin typeface="Times New Roman" panose="02020603050405020304" pitchFamily="18" charset="0"/>
                <a:ea typeface="Calibri" panose="020F0502020204030204" pitchFamily="34" charset="0"/>
              </a:rPr>
              <a:t>hệ</a:t>
            </a:r>
            <a:r>
              <a:rPr lang="en-GB" sz="2600" spc="-20">
                <a:solidFill>
                  <a:srgbClr val="000000"/>
                </a:solidFill>
                <a:effectLst/>
                <a:latin typeface="Times New Roman" panose="02020603050405020304" pitchFamily="18" charset="0"/>
                <a:ea typeface="Calibri" panose="020F0502020204030204" pitchFamily="34" charset="0"/>
              </a:rPr>
              <a:t> </a:t>
            </a:r>
            <a:r>
              <a:rPr lang="en-GB" sz="2600" spc="-20" err="1">
                <a:solidFill>
                  <a:srgbClr val="000000"/>
                </a:solidFill>
                <a:effectLst/>
                <a:latin typeface="Times New Roman" panose="02020603050405020304" pitchFamily="18" charset="0"/>
                <a:ea typeface="Calibri" panose="020F0502020204030204" pitchFamily="34" charset="0"/>
              </a:rPr>
              <a:t>thống</a:t>
            </a:r>
            <a:endParaRPr lang="vi-VN" sz="2600"/>
          </a:p>
        </p:txBody>
      </p:sp>
      <p:sp>
        <p:nvSpPr>
          <p:cNvPr id="3" name="Subtitle 2">
            <a:extLst>
              <a:ext uri="{FF2B5EF4-FFF2-40B4-BE49-F238E27FC236}">
                <a16:creationId xmlns:a16="http://schemas.microsoft.com/office/drawing/2014/main" id="{D2465619-DA62-41CE-B60B-BA35DD2B45CF}"/>
              </a:ext>
            </a:extLst>
          </p:cNvPr>
          <p:cNvSpPr>
            <a:spLocks noGrp="1"/>
          </p:cNvSpPr>
          <p:nvPr>
            <p:ph type="subTitle" idx="1"/>
          </p:nvPr>
        </p:nvSpPr>
        <p:spPr>
          <a:xfrm>
            <a:off x="2679904" y="3294427"/>
            <a:ext cx="6831673" cy="1086237"/>
          </a:xfrm>
        </p:spPr>
        <p:txBody>
          <a:bodyPr>
            <a:noAutofit/>
          </a:bodyPr>
          <a:lstStyle/>
          <a:p>
            <a:pPr algn="l"/>
            <a:r>
              <a:rPr lang="vi-VN" sz="2000" b="1">
                <a:ln>
                  <a:noFill/>
                </a:ln>
                <a:effectLst/>
                <a:latin typeface="Times New Roman" panose="02020603050405020304" pitchFamily="18" charset="0"/>
                <a:ea typeface="Calibri" panose="020F0502020204030204" pitchFamily="34" charset="0"/>
              </a:rPr>
              <a:t>GVHD: </a:t>
            </a:r>
            <a:r>
              <a:rPr lang="en-GB" sz="2000" b="1" err="1">
                <a:effectLst/>
                <a:latin typeface="Times New Roman" panose="02020603050405020304" pitchFamily="18" charset="0"/>
                <a:ea typeface="Calibri" panose="020F0502020204030204" pitchFamily="34" charset="0"/>
              </a:rPr>
              <a:t>Nguyễn</a:t>
            </a:r>
            <a:r>
              <a:rPr lang="en-GB" sz="2000" b="1">
                <a:effectLst/>
                <a:latin typeface="Times New Roman" panose="02020603050405020304" pitchFamily="18" charset="0"/>
                <a:ea typeface="Calibri" panose="020F0502020204030204" pitchFamily="34" charset="0"/>
              </a:rPr>
              <a:t> </a:t>
            </a:r>
            <a:r>
              <a:rPr lang="en-GB" sz="2000" b="1" err="1">
                <a:effectLst/>
                <a:latin typeface="Times New Roman" panose="02020603050405020304" pitchFamily="18" charset="0"/>
                <a:ea typeface="Calibri" panose="020F0502020204030204" pitchFamily="34" charset="0"/>
              </a:rPr>
              <a:t>Văn</a:t>
            </a:r>
            <a:r>
              <a:rPr lang="en-GB" sz="2000" b="1">
                <a:effectLst/>
                <a:latin typeface="Times New Roman" panose="02020603050405020304" pitchFamily="18" charset="0"/>
                <a:ea typeface="Calibri" panose="020F0502020204030204" pitchFamily="34" charset="0"/>
              </a:rPr>
              <a:t> </a:t>
            </a:r>
            <a:r>
              <a:rPr lang="en-GB" sz="2000" b="1" err="1">
                <a:effectLst/>
                <a:latin typeface="Times New Roman" panose="02020603050405020304" pitchFamily="18" charset="0"/>
                <a:ea typeface="Calibri" panose="020F0502020204030204" pitchFamily="34" charset="0"/>
              </a:rPr>
              <a:t>Lễ</a:t>
            </a:r>
            <a:endParaRPr lang="vi-VN" sz="2000" b="1">
              <a:effectLst/>
              <a:latin typeface="Times New Roman" panose="02020603050405020304" pitchFamily="18" charset="0"/>
              <a:ea typeface="Calibri" panose="020F0502020204030204" pitchFamily="34" charset="0"/>
            </a:endParaRPr>
          </a:p>
          <a:p>
            <a:pPr marL="0" marR="237490" algn="l">
              <a:lnSpc>
                <a:spcPct val="115000"/>
              </a:lnSpc>
              <a:spcBef>
                <a:spcPts val="600"/>
              </a:spcBef>
              <a:spcAft>
                <a:spcPts val="600"/>
              </a:spcAft>
              <a:tabLst>
                <a:tab pos="1080135" algn="l"/>
                <a:tab pos="5311140" algn="ctr"/>
              </a:tabLst>
            </a:pPr>
            <a:r>
              <a:rPr lang="en-GB" sz="1600" b="1">
                <a:effectLst/>
                <a:latin typeface="Times New Roman" panose="02020603050405020304" pitchFamily="18" charset="0"/>
                <a:ea typeface="Calibri" panose="020F0502020204030204" pitchFamily="34" charset="0"/>
              </a:rPr>
              <a:t>SINH VIÊN THỰC HIỆN </a:t>
            </a:r>
            <a:endParaRPr lang="vi-VN" sz="1600">
              <a:effectLst/>
              <a:latin typeface="Times New Roman" panose="02020603050405020304" pitchFamily="18" charset="0"/>
              <a:ea typeface="Calibri" panose="020F0502020204030204" pitchFamily="34" charset="0"/>
            </a:endParaRPr>
          </a:p>
          <a:p>
            <a:pPr marR="237490" lvl="0" algn="l">
              <a:lnSpc>
                <a:spcPct val="115000"/>
              </a:lnSpc>
              <a:spcBef>
                <a:spcPts val="600"/>
              </a:spcBef>
              <a:spcAft>
                <a:spcPts val="0"/>
              </a:spcAft>
              <a:tabLst>
                <a:tab pos="1260475" algn="l"/>
                <a:tab pos="5311140" algn="ctr"/>
              </a:tabLst>
            </a:pPr>
            <a:r>
              <a:rPr lang="en-GB" sz="1600">
                <a:effectLst/>
                <a:latin typeface="Times New Roman" panose="02020603050405020304" pitchFamily="18" charset="0"/>
                <a:ea typeface="Calibri" panose="020F0502020204030204" pitchFamily="34" charset="0"/>
                <a:cs typeface="Times New Roman" panose="02020603050405020304" pitchFamily="18" charset="0"/>
              </a:rPr>
              <a:t>2001180490</a:t>
            </a:r>
            <a:r>
              <a:rPr lang="vi-VN" sz="1600">
                <a:effectLst/>
                <a:latin typeface="Times New Roman" panose="02020603050405020304" pitchFamily="18" charset="0"/>
                <a:ea typeface="Calibri" panose="020F0502020204030204" pitchFamily="34" charset="0"/>
                <a:cs typeface="Times New Roman" panose="02020603050405020304" pitchFamily="18" charset="0"/>
              </a:rPr>
              <a:t> -</a:t>
            </a:r>
            <a:r>
              <a:rPr lang="en-GB" sz="1600">
                <a:effectLst/>
                <a:latin typeface="Times New Roman" panose="02020603050405020304" pitchFamily="18" charset="0"/>
                <a:ea typeface="Calibri" panose="020F0502020204030204" pitchFamily="34" charset="0"/>
                <a:cs typeface="Times New Roman" panose="02020603050405020304" pitchFamily="18" charset="0"/>
              </a:rPr>
              <a:t> Lê </a:t>
            </a:r>
            <a:r>
              <a:rPr lang="en-GB" sz="1600" err="1">
                <a:effectLst/>
                <a:latin typeface="Times New Roman" panose="02020603050405020304" pitchFamily="18" charset="0"/>
                <a:ea typeface="Calibri" panose="020F0502020204030204" pitchFamily="34" charset="0"/>
                <a:cs typeface="Times New Roman" panose="02020603050405020304" pitchFamily="18" charset="0"/>
              </a:rPr>
              <a:t>Quốc</a:t>
            </a:r>
            <a:r>
              <a:rPr lang="en-GB" sz="1600">
                <a:effectLst/>
                <a:latin typeface="Times New Roman" panose="02020603050405020304" pitchFamily="18" charset="0"/>
                <a:ea typeface="Calibri" panose="020F0502020204030204" pitchFamily="34" charset="0"/>
                <a:cs typeface="Times New Roman" panose="02020603050405020304" pitchFamily="18" charset="0"/>
              </a:rPr>
              <a:t> Bảo </a:t>
            </a:r>
            <a:r>
              <a:rPr lang="vi-VN" sz="1600">
                <a:latin typeface="Times New Roman" panose="02020603050405020304" pitchFamily="18" charset="0"/>
                <a:ea typeface="Calibri" panose="020F0502020204030204" pitchFamily="34" charset="0"/>
                <a:cs typeface="Times New Roman" panose="02020603050405020304" pitchFamily="18" charset="0"/>
              </a:rPr>
              <a:t>- </a:t>
            </a:r>
            <a:r>
              <a:rPr lang="en-GB" sz="1600">
                <a:effectLst/>
                <a:latin typeface="Times New Roman" panose="02020603050405020304" pitchFamily="18" charset="0"/>
                <a:ea typeface="Calibri" panose="020F0502020204030204" pitchFamily="34" charset="0"/>
                <a:cs typeface="Times New Roman" panose="02020603050405020304" pitchFamily="18" charset="0"/>
              </a:rPr>
              <a:t>Lớp 09DHTH1</a:t>
            </a:r>
            <a:endParaRPr lang="vi-VN" sz="160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GB" sz="1600">
                <a:effectLst/>
                <a:latin typeface="Times New Roman" panose="02020603050405020304" pitchFamily="18" charset="0"/>
                <a:ea typeface="Calibri" panose="020F0502020204030204" pitchFamily="34" charset="0"/>
              </a:rPr>
              <a:t>2001180356</a:t>
            </a:r>
            <a:r>
              <a:rPr lang="vi-VN" sz="1600">
                <a:effectLst/>
                <a:latin typeface="Times New Roman" panose="02020603050405020304" pitchFamily="18" charset="0"/>
                <a:ea typeface="Calibri" panose="020F0502020204030204" pitchFamily="34" charset="0"/>
              </a:rPr>
              <a:t> - </a:t>
            </a:r>
            <a:r>
              <a:rPr lang="en-GB" sz="1600">
                <a:effectLst/>
                <a:latin typeface="Times New Roman" panose="02020603050405020304" pitchFamily="18" charset="0"/>
                <a:ea typeface="Calibri" panose="020F0502020204030204" pitchFamily="34" charset="0"/>
              </a:rPr>
              <a:t>Võ </a:t>
            </a:r>
            <a:r>
              <a:rPr lang="en-GB" sz="1600" err="1">
                <a:effectLst/>
                <a:latin typeface="Times New Roman" panose="02020603050405020304" pitchFamily="18" charset="0"/>
                <a:ea typeface="Calibri" panose="020F0502020204030204" pitchFamily="34" charset="0"/>
              </a:rPr>
              <a:t>Hồ</a:t>
            </a:r>
            <a:r>
              <a:rPr lang="en-GB" sz="1600">
                <a:effectLst/>
                <a:latin typeface="Times New Roman" panose="02020603050405020304" pitchFamily="18" charset="0"/>
                <a:ea typeface="Calibri" panose="020F0502020204030204" pitchFamily="34" charset="0"/>
              </a:rPr>
              <a:t> </a:t>
            </a:r>
            <a:r>
              <a:rPr lang="en-GB" sz="1600" err="1">
                <a:effectLst/>
                <a:latin typeface="Times New Roman" panose="02020603050405020304" pitchFamily="18" charset="0"/>
                <a:ea typeface="Calibri" panose="020F0502020204030204" pitchFamily="34" charset="0"/>
              </a:rPr>
              <a:t>Tấn</a:t>
            </a:r>
            <a:r>
              <a:rPr lang="en-GB" sz="1600">
                <a:effectLst/>
                <a:latin typeface="Times New Roman" panose="02020603050405020304" pitchFamily="18" charset="0"/>
                <a:ea typeface="Calibri" panose="020F0502020204030204" pitchFamily="34" charset="0"/>
              </a:rPr>
              <a:t> </a:t>
            </a:r>
            <a:r>
              <a:rPr lang="vi-VN" sz="1600">
                <a:effectLst/>
                <a:latin typeface="Times New Roman" panose="02020603050405020304" pitchFamily="18" charset="0"/>
                <a:ea typeface="Calibri" panose="020F0502020204030204" pitchFamily="34" charset="0"/>
              </a:rPr>
              <a:t>Tài -</a:t>
            </a:r>
            <a:r>
              <a:rPr lang="en-GB" sz="1600">
                <a:effectLst/>
                <a:latin typeface="Times New Roman" panose="02020603050405020304" pitchFamily="18" charset="0"/>
                <a:ea typeface="Calibri" panose="020F0502020204030204" pitchFamily="34" charset="0"/>
              </a:rPr>
              <a:t> </a:t>
            </a:r>
            <a:r>
              <a:rPr lang="en-GB" sz="1600" err="1">
                <a:effectLst/>
                <a:latin typeface="Times New Roman" panose="02020603050405020304" pitchFamily="18" charset="0"/>
                <a:ea typeface="Calibri" panose="020F0502020204030204" pitchFamily="34" charset="0"/>
              </a:rPr>
              <a:t>Lớp</a:t>
            </a:r>
            <a:r>
              <a:rPr lang="en-GB" sz="1600">
                <a:effectLst/>
                <a:latin typeface="Times New Roman" panose="02020603050405020304" pitchFamily="18" charset="0"/>
                <a:ea typeface="Calibri" panose="020F0502020204030204" pitchFamily="34" charset="0"/>
              </a:rPr>
              <a:t> 09DHTH3 </a:t>
            </a:r>
            <a:endParaRPr lang="vi-VN" sz="1600"/>
          </a:p>
        </p:txBody>
      </p:sp>
    </p:spTree>
    <p:extLst>
      <p:ext uri="{BB962C8B-B14F-4D97-AF65-F5344CB8AC3E}">
        <p14:creationId xmlns:p14="http://schemas.microsoft.com/office/powerpoint/2010/main" val="139068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A02A-0AD8-46A7-B152-138A265E6271}"/>
              </a:ext>
            </a:extLst>
          </p:cNvPr>
          <p:cNvSpPr>
            <a:spLocks noGrp="1"/>
          </p:cNvSpPr>
          <p:nvPr>
            <p:ph type="title"/>
          </p:nvPr>
        </p:nvSpPr>
        <p:spPr>
          <a:xfrm>
            <a:off x="735874" y="163285"/>
            <a:ext cx="9601200" cy="1485900"/>
          </a:xfrm>
        </p:spPr>
        <p:txBody>
          <a:bodyPr>
            <a:normAutofit/>
          </a:bodyPr>
          <a:lstStyle/>
          <a:p>
            <a:r>
              <a:rPr lang="en-US" sz="2800">
                <a:latin typeface="Times New Roman" panose="02020603050405020304" pitchFamily="18" charset="0"/>
                <a:cs typeface="Times New Roman" panose="02020603050405020304" pitchFamily="18" charset="0"/>
              </a:rPr>
              <a:t>6</a:t>
            </a:r>
            <a:r>
              <a:rPr lang="en-US" sz="2800"/>
              <a:t>.</a:t>
            </a:r>
            <a:r>
              <a:rPr lang="en-GB" sz="2800">
                <a:effectLst/>
                <a:latin typeface="Times New Roman" panose="02020603050405020304" pitchFamily="18" charset="0"/>
                <a:ea typeface="Calibri" panose="020F0502020204030204" pitchFamily="34" charset="0"/>
              </a:rPr>
              <a:t> Lược đồ cơ sở dữ liệu </a:t>
            </a:r>
            <a:endParaRPr lang="vi-VN" sz="2800"/>
          </a:p>
        </p:txBody>
      </p:sp>
      <p:sp>
        <p:nvSpPr>
          <p:cNvPr id="3" name="Content Placeholder 2">
            <a:extLst>
              <a:ext uri="{FF2B5EF4-FFF2-40B4-BE49-F238E27FC236}">
                <a16:creationId xmlns:a16="http://schemas.microsoft.com/office/drawing/2014/main" id="{248D6B3B-6B5C-4C50-870E-DD8B9410F457}"/>
              </a:ext>
            </a:extLst>
          </p:cNvPr>
          <p:cNvSpPr>
            <a:spLocks noGrp="1"/>
          </p:cNvSpPr>
          <p:nvPr>
            <p:ph idx="1"/>
          </p:nvPr>
        </p:nvSpPr>
        <p:spPr>
          <a:xfrm>
            <a:off x="1171303" y="775607"/>
            <a:ext cx="9601200" cy="3855720"/>
          </a:xfrm>
        </p:spPr>
        <p:txBody>
          <a:bodyPr>
            <a:normAutofit fontScale="25000" lnSpcReduction="20000"/>
          </a:bodyPr>
          <a:lstStyle/>
          <a:p>
            <a:pPr marL="0" marR="0" indent="0">
              <a:lnSpc>
                <a:spcPct val="115000"/>
              </a:lnSpc>
              <a:spcBef>
                <a:spcPts val="600"/>
              </a:spcBef>
              <a:spcAft>
                <a:spcPts val="600"/>
              </a:spcAft>
              <a:buNone/>
            </a:pPr>
            <a:r>
              <a:rPr lang="en-GB" sz="8000" b="1">
                <a:effectLst/>
                <a:latin typeface="Times New Roman" panose="02020603050405020304" pitchFamily="18" charset="0"/>
                <a:ea typeface="Calibri" panose="020F0502020204030204" pitchFamily="34" charset="0"/>
              </a:rPr>
              <a:t>TAIKHOAN</a:t>
            </a:r>
            <a:r>
              <a:rPr lang="en-GB" sz="8000">
                <a:effectLst/>
                <a:latin typeface="Times New Roman" panose="02020603050405020304" pitchFamily="18" charset="0"/>
                <a:ea typeface="Calibri" panose="020F0502020204030204" pitchFamily="34" charset="0"/>
              </a:rPr>
              <a:t> (</a:t>
            </a:r>
            <a:r>
              <a:rPr lang="en-GB" sz="8000">
                <a:solidFill>
                  <a:srgbClr val="FF0000"/>
                </a:solidFill>
                <a:effectLst/>
                <a:latin typeface="Times New Roman" panose="02020603050405020304" pitchFamily="18" charset="0"/>
                <a:ea typeface="Calibri" panose="020F0502020204030204" pitchFamily="34" charset="0"/>
              </a:rPr>
              <a:t>TENTK</a:t>
            </a:r>
            <a:r>
              <a:rPr lang="en-GB" sz="8000">
                <a:effectLst/>
                <a:latin typeface="Times New Roman" panose="02020603050405020304" pitchFamily="18" charset="0"/>
                <a:ea typeface="Calibri" panose="020F0502020204030204" pitchFamily="34" charset="0"/>
              </a:rPr>
              <a:t>, MATKHAU, HOTEN, CHUCVU, GIOITINH, NGAYSINH)</a:t>
            </a:r>
            <a:br>
              <a:rPr lang="en-GB" sz="8000">
                <a:effectLst/>
                <a:latin typeface="Times New Roman" panose="02020603050405020304" pitchFamily="18" charset="0"/>
                <a:ea typeface="Calibri" panose="020F0502020204030204" pitchFamily="34" charset="0"/>
              </a:rPr>
            </a:br>
            <a:r>
              <a:rPr lang="en-GB" sz="8000">
                <a:effectLst/>
                <a:latin typeface="Times New Roman" panose="02020603050405020304" pitchFamily="18" charset="0"/>
                <a:ea typeface="Calibri" panose="020F0502020204030204" pitchFamily="34" charset="0"/>
              </a:rPr>
              <a:t>Tân từ: Mỗi nhân viên phân biệt với nhau bằng tên tài khoản, mật khẩu, chức vụ, giới tính và ngày sinh.</a:t>
            </a:r>
            <a:br>
              <a:rPr lang="en-GB" sz="8000">
                <a:effectLst/>
                <a:latin typeface="Times New Roman" panose="02020603050405020304" pitchFamily="18" charset="0"/>
                <a:ea typeface="Calibri" panose="020F0502020204030204" pitchFamily="34" charset="0"/>
              </a:rPr>
            </a:br>
            <a:r>
              <a:rPr lang="en-GB" sz="8000" b="1">
                <a:effectLst/>
                <a:latin typeface="Times New Roman" panose="02020603050405020304" pitchFamily="18" charset="0"/>
                <a:ea typeface="Calibri" panose="020F0502020204030204" pitchFamily="34" charset="0"/>
              </a:rPr>
              <a:t>SACH</a:t>
            </a:r>
            <a:r>
              <a:rPr lang="en-GB" sz="8000">
                <a:effectLst/>
                <a:latin typeface="Times New Roman" panose="02020603050405020304" pitchFamily="18" charset="0"/>
                <a:ea typeface="Calibri" panose="020F0502020204030204" pitchFamily="34" charset="0"/>
              </a:rPr>
              <a:t> (</a:t>
            </a:r>
            <a:r>
              <a:rPr lang="en-GB" sz="8000">
                <a:solidFill>
                  <a:srgbClr val="FF0000"/>
                </a:solidFill>
                <a:effectLst/>
                <a:latin typeface="Times New Roman" panose="02020603050405020304" pitchFamily="18" charset="0"/>
                <a:ea typeface="Calibri" panose="020F0502020204030204" pitchFamily="34" charset="0"/>
              </a:rPr>
              <a:t>MASACH</a:t>
            </a:r>
            <a:r>
              <a:rPr lang="en-GB" sz="8000">
                <a:effectLst/>
                <a:latin typeface="Times New Roman" panose="02020603050405020304" pitchFamily="18" charset="0"/>
                <a:ea typeface="Calibri" panose="020F0502020204030204" pitchFamily="34" charset="0"/>
              </a:rPr>
              <a:t>, TENSACH, GIA, SOLUONG, MOTA, MACD, MANXB, MATG)</a:t>
            </a:r>
            <a:br>
              <a:rPr lang="en-GB" sz="8000">
                <a:effectLst/>
                <a:latin typeface="Times New Roman" panose="02020603050405020304" pitchFamily="18" charset="0"/>
                <a:ea typeface="Calibri" panose="020F0502020204030204" pitchFamily="34" charset="0"/>
              </a:rPr>
            </a:br>
            <a:r>
              <a:rPr lang="en-GB" sz="8000">
                <a:effectLst/>
                <a:latin typeface="Times New Roman" panose="02020603050405020304" pitchFamily="18" charset="0"/>
                <a:ea typeface="Calibri" panose="020F0502020204030204" pitchFamily="34" charset="0"/>
              </a:rPr>
              <a:t>Tân từ: Mỗi cuốn sách gồm có mã sách, tên sách, giá cả , số lượng, mô tả, mã chủ đề, mã nhà xuất bản, mã tác giả.</a:t>
            </a:r>
            <a:br>
              <a:rPr lang="en-GB" sz="8000">
                <a:effectLst/>
                <a:latin typeface="Times New Roman" panose="02020603050405020304" pitchFamily="18" charset="0"/>
                <a:ea typeface="Calibri" panose="020F0502020204030204" pitchFamily="34" charset="0"/>
              </a:rPr>
            </a:br>
            <a:r>
              <a:rPr lang="en-GB" sz="8000" b="1">
                <a:effectLst/>
                <a:latin typeface="Times New Roman" panose="02020603050405020304" pitchFamily="18" charset="0"/>
                <a:ea typeface="Calibri" panose="020F0502020204030204" pitchFamily="34" charset="0"/>
              </a:rPr>
              <a:t>NHAXUATBAN </a:t>
            </a:r>
            <a:r>
              <a:rPr lang="en-GB" sz="8000">
                <a:effectLst/>
                <a:latin typeface="Times New Roman" panose="02020603050405020304" pitchFamily="18" charset="0"/>
                <a:ea typeface="Calibri" panose="020F0502020204030204" pitchFamily="34" charset="0"/>
              </a:rPr>
              <a:t>(</a:t>
            </a:r>
            <a:r>
              <a:rPr lang="en-GB" sz="8000">
                <a:solidFill>
                  <a:srgbClr val="FF0000"/>
                </a:solidFill>
                <a:effectLst/>
                <a:latin typeface="Times New Roman" panose="02020603050405020304" pitchFamily="18" charset="0"/>
                <a:ea typeface="Calibri" panose="020F0502020204030204" pitchFamily="34" charset="0"/>
              </a:rPr>
              <a:t>MANXB</a:t>
            </a:r>
            <a:r>
              <a:rPr lang="en-GB" sz="8000">
                <a:effectLst/>
                <a:latin typeface="Times New Roman" panose="02020603050405020304" pitchFamily="18" charset="0"/>
                <a:ea typeface="Calibri" panose="020F0502020204030204" pitchFamily="34" charset="0"/>
              </a:rPr>
              <a:t>, TENNXB)</a:t>
            </a:r>
            <a:br>
              <a:rPr lang="en-GB" sz="8000">
                <a:effectLst/>
                <a:latin typeface="Times New Roman" panose="02020603050405020304" pitchFamily="18" charset="0"/>
                <a:ea typeface="Calibri" panose="020F0502020204030204" pitchFamily="34" charset="0"/>
              </a:rPr>
            </a:br>
            <a:r>
              <a:rPr lang="en-GB" sz="8000">
                <a:effectLst/>
                <a:latin typeface="Times New Roman" panose="02020603050405020304" pitchFamily="18" charset="0"/>
                <a:ea typeface="Calibri" panose="020F0502020204030204" pitchFamily="34" charset="0"/>
              </a:rPr>
              <a:t>Tân từ: Sách được nhà xuất bản sản xuất, mỗi nhà xuất bản gồm có mã nhà xuất bản và tên nhà xuất bản.</a:t>
            </a:r>
            <a:br>
              <a:rPr lang="en-GB" sz="8000">
                <a:effectLst/>
                <a:latin typeface="Times New Roman" panose="02020603050405020304" pitchFamily="18" charset="0"/>
                <a:ea typeface="Calibri" panose="020F0502020204030204" pitchFamily="34" charset="0"/>
              </a:rPr>
            </a:br>
            <a:r>
              <a:rPr lang="en-GB" sz="8000" b="1">
                <a:effectLst/>
                <a:latin typeface="Times New Roman" panose="02020603050405020304" pitchFamily="18" charset="0"/>
                <a:ea typeface="Calibri" panose="020F0502020204030204" pitchFamily="34" charset="0"/>
              </a:rPr>
              <a:t>TACGIA </a:t>
            </a:r>
            <a:r>
              <a:rPr lang="en-GB" sz="8000">
                <a:effectLst/>
                <a:latin typeface="Times New Roman" panose="02020603050405020304" pitchFamily="18" charset="0"/>
                <a:ea typeface="Calibri" panose="020F0502020204030204" pitchFamily="34" charset="0"/>
              </a:rPr>
              <a:t>(</a:t>
            </a:r>
            <a:r>
              <a:rPr lang="en-GB" sz="8000">
                <a:solidFill>
                  <a:srgbClr val="FF0000"/>
                </a:solidFill>
                <a:effectLst/>
                <a:latin typeface="Times New Roman" panose="02020603050405020304" pitchFamily="18" charset="0"/>
                <a:ea typeface="Calibri" panose="020F0502020204030204" pitchFamily="34" charset="0"/>
              </a:rPr>
              <a:t>MATG</a:t>
            </a:r>
            <a:r>
              <a:rPr lang="en-GB" sz="8000">
                <a:effectLst/>
                <a:latin typeface="Times New Roman" panose="02020603050405020304" pitchFamily="18" charset="0"/>
                <a:ea typeface="Calibri" panose="020F0502020204030204" pitchFamily="34" charset="0"/>
              </a:rPr>
              <a:t>, TENTG)</a:t>
            </a:r>
            <a:br>
              <a:rPr lang="en-GB" sz="8000">
                <a:effectLst/>
                <a:latin typeface="Times New Roman" panose="02020603050405020304" pitchFamily="18" charset="0"/>
                <a:ea typeface="Calibri" panose="020F0502020204030204" pitchFamily="34" charset="0"/>
              </a:rPr>
            </a:br>
            <a:r>
              <a:rPr lang="en-GB" sz="8000">
                <a:effectLst/>
                <a:latin typeface="Times New Roman" panose="02020603050405020304" pitchFamily="18" charset="0"/>
                <a:ea typeface="Calibri" panose="020F0502020204030204" pitchFamily="34" charset="0"/>
              </a:rPr>
              <a:t>Tân từ: Sách được viết bởi tác giả, mỗi tác giả gồm mã tác giả và tên tác giả.</a:t>
            </a:r>
            <a:br>
              <a:rPr lang="en-GB" sz="8000">
                <a:effectLst/>
                <a:latin typeface="Times New Roman" panose="02020603050405020304" pitchFamily="18" charset="0"/>
                <a:ea typeface="Calibri" panose="020F0502020204030204" pitchFamily="34" charset="0"/>
              </a:rPr>
            </a:br>
            <a:r>
              <a:rPr lang="en-GB" sz="8000" b="1">
                <a:effectLst/>
                <a:latin typeface="Times New Roman" panose="02020603050405020304" pitchFamily="18" charset="0"/>
                <a:ea typeface="Calibri" panose="020F0502020204030204" pitchFamily="34" charset="0"/>
              </a:rPr>
              <a:t>CHUDE </a:t>
            </a:r>
            <a:r>
              <a:rPr lang="en-GB" sz="8000">
                <a:effectLst/>
                <a:latin typeface="Times New Roman" panose="02020603050405020304" pitchFamily="18" charset="0"/>
                <a:ea typeface="Calibri" panose="020F0502020204030204" pitchFamily="34" charset="0"/>
              </a:rPr>
              <a:t>(</a:t>
            </a:r>
            <a:r>
              <a:rPr lang="en-GB" sz="8000">
                <a:solidFill>
                  <a:srgbClr val="FF0000"/>
                </a:solidFill>
                <a:effectLst/>
                <a:latin typeface="Times New Roman" panose="02020603050405020304" pitchFamily="18" charset="0"/>
                <a:ea typeface="Calibri" panose="020F0502020204030204" pitchFamily="34" charset="0"/>
              </a:rPr>
              <a:t>MACD</a:t>
            </a:r>
            <a:r>
              <a:rPr lang="en-GB" sz="8000">
                <a:effectLst/>
                <a:latin typeface="Times New Roman" panose="02020603050405020304" pitchFamily="18" charset="0"/>
                <a:ea typeface="Calibri" panose="020F0502020204030204" pitchFamily="34" charset="0"/>
              </a:rPr>
              <a:t>, TENCD)</a:t>
            </a:r>
            <a:br>
              <a:rPr lang="en-GB" sz="8000">
                <a:effectLst/>
                <a:latin typeface="Times New Roman" panose="02020603050405020304" pitchFamily="18" charset="0"/>
                <a:ea typeface="Calibri" panose="020F0502020204030204" pitchFamily="34" charset="0"/>
              </a:rPr>
            </a:br>
            <a:r>
              <a:rPr lang="en-GB" sz="8000">
                <a:effectLst/>
                <a:latin typeface="Times New Roman" panose="02020603050405020304" pitchFamily="18" charset="0"/>
                <a:ea typeface="Calibri" panose="020F0502020204030204" pitchFamily="34" charset="0"/>
              </a:rPr>
              <a:t>Tân từ: Sách được viết theo chủ đề, mỗi chủ đề gồm có mã chủ đề và tên chủ đề.</a:t>
            </a:r>
            <a:br>
              <a:rPr lang="en-GB" sz="8000">
                <a:effectLst/>
                <a:latin typeface="Times New Roman" panose="02020603050405020304" pitchFamily="18" charset="0"/>
                <a:ea typeface="Calibri" panose="020F0502020204030204" pitchFamily="34" charset="0"/>
              </a:rPr>
            </a:br>
            <a:r>
              <a:rPr lang="en-GB" sz="8000" b="1">
                <a:effectLst/>
                <a:latin typeface="Times New Roman" panose="02020603050405020304" pitchFamily="18" charset="0"/>
                <a:ea typeface="Calibri" panose="020F0502020204030204" pitchFamily="34" charset="0"/>
              </a:rPr>
              <a:t>HOADON </a:t>
            </a:r>
            <a:r>
              <a:rPr lang="en-GB" sz="8000">
                <a:effectLst/>
                <a:latin typeface="Times New Roman" panose="02020603050405020304" pitchFamily="18" charset="0"/>
                <a:ea typeface="Calibri" panose="020F0502020204030204" pitchFamily="34" charset="0"/>
              </a:rPr>
              <a:t>(</a:t>
            </a:r>
            <a:r>
              <a:rPr lang="en-GB" sz="8000">
                <a:solidFill>
                  <a:srgbClr val="FF0000"/>
                </a:solidFill>
                <a:effectLst/>
                <a:latin typeface="Times New Roman" panose="02020603050405020304" pitchFamily="18" charset="0"/>
                <a:ea typeface="Calibri" panose="020F0502020204030204" pitchFamily="34" charset="0"/>
              </a:rPr>
              <a:t>MAHD</a:t>
            </a:r>
            <a:r>
              <a:rPr lang="en-GB" sz="8000">
                <a:effectLst/>
                <a:latin typeface="Times New Roman" panose="02020603050405020304" pitchFamily="18" charset="0"/>
                <a:ea typeface="Calibri" panose="020F0502020204030204" pitchFamily="34" charset="0"/>
              </a:rPr>
              <a:t>, THUNGAN, KHACHMUA, NGAYMUA, TONGTIEN)</a:t>
            </a:r>
            <a:br>
              <a:rPr lang="en-GB" sz="8000">
                <a:effectLst/>
                <a:latin typeface="Times New Roman" panose="02020603050405020304" pitchFamily="18" charset="0"/>
                <a:ea typeface="Calibri" panose="020F0502020204030204" pitchFamily="34" charset="0"/>
              </a:rPr>
            </a:br>
            <a:r>
              <a:rPr lang="en-GB" sz="8000">
                <a:effectLst/>
                <a:latin typeface="Times New Roman" panose="02020603050405020304" pitchFamily="18" charset="0"/>
                <a:ea typeface="Calibri" panose="020F0502020204030204" pitchFamily="34" charset="0"/>
              </a:rPr>
              <a:t>Tân từ: Nhân viên thu ngân tạo hóa đơn khi khách thanh toán, mỗi hóa đơn gồm mã hóa đơn, tên thu ngân, tên khách mua, ngày mua sách và tổng thành tiên.</a:t>
            </a:r>
            <a:br>
              <a:rPr lang="en-GB" sz="8000">
                <a:effectLst/>
                <a:latin typeface="Times New Roman" panose="02020603050405020304" pitchFamily="18" charset="0"/>
                <a:ea typeface="Calibri" panose="020F0502020204030204" pitchFamily="34" charset="0"/>
              </a:rPr>
            </a:br>
            <a:r>
              <a:rPr lang="en-GB" sz="8000" b="1">
                <a:effectLst/>
                <a:latin typeface="Times New Roman" panose="02020603050405020304" pitchFamily="18" charset="0"/>
                <a:ea typeface="Calibri" panose="020F0502020204030204" pitchFamily="34" charset="0"/>
              </a:rPr>
              <a:t>CHITIETHOADON  </a:t>
            </a:r>
            <a:r>
              <a:rPr lang="en-GB" sz="8000">
                <a:effectLst/>
                <a:latin typeface="Times New Roman" panose="02020603050405020304" pitchFamily="18" charset="0"/>
                <a:ea typeface="Calibri" panose="020F0502020204030204" pitchFamily="34" charset="0"/>
              </a:rPr>
              <a:t>(</a:t>
            </a:r>
            <a:r>
              <a:rPr lang="en-GB" sz="8000">
                <a:solidFill>
                  <a:srgbClr val="FF0000"/>
                </a:solidFill>
                <a:effectLst/>
                <a:latin typeface="Times New Roman" panose="02020603050405020304" pitchFamily="18" charset="0"/>
                <a:ea typeface="Calibri" panose="020F0502020204030204" pitchFamily="34" charset="0"/>
              </a:rPr>
              <a:t>MAHD</a:t>
            </a:r>
            <a:r>
              <a:rPr lang="en-GB" sz="8000">
                <a:effectLst/>
                <a:latin typeface="Times New Roman" panose="02020603050405020304" pitchFamily="18" charset="0"/>
                <a:ea typeface="Calibri" panose="020F0502020204030204" pitchFamily="34" charset="0"/>
              </a:rPr>
              <a:t>, MASACH, SOLUONG, THANHTIEN)</a:t>
            </a:r>
            <a:br>
              <a:rPr lang="en-GB" sz="8000">
                <a:effectLst/>
                <a:latin typeface="Times New Roman" panose="02020603050405020304" pitchFamily="18" charset="0"/>
                <a:ea typeface="Calibri" panose="020F0502020204030204" pitchFamily="34" charset="0"/>
              </a:rPr>
            </a:br>
            <a:r>
              <a:rPr lang="en-GB" sz="8000">
                <a:effectLst/>
                <a:latin typeface="Times New Roman" panose="02020603050405020304" pitchFamily="18" charset="0"/>
                <a:ea typeface="Calibri" panose="020F0502020204030204" pitchFamily="34" charset="0"/>
              </a:rPr>
              <a:t>Tân từ: Mỗi hóa đơn dó 1 chi tiết hóa đơn, chi tiết hóa đơn gồm mã hóa đơn, mã sách mua, số lượng mua và thành tiền.</a:t>
            </a:r>
            <a:endParaRPr lang="vi-VN" sz="8000">
              <a:effectLst/>
              <a:latin typeface="Times New Roman" panose="02020603050405020304" pitchFamily="18" charset="0"/>
              <a:ea typeface="Calibri" panose="020F0502020204030204" pitchFamily="34" charset="0"/>
            </a:endParaRPr>
          </a:p>
          <a:p>
            <a:endParaRPr lang="vi-VN"/>
          </a:p>
        </p:txBody>
      </p:sp>
    </p:spTree>
    <p:extLst>
      <p:ext uri="{BB962C8B-B14F-4D97-AF65-F5344CB8AC3E}">
        <p14:creationId xmlns:p14="http://schemas.microsoft.com/office/powerpoint/2010/main" val="45530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ED56-E931-4807-AB3B-BDD3C6C3E56D}"/>
              </a:ext>
            </a:extLst>
          </p:cNvPr>
          <p:cNvSpPr>
            <a:spLocks noGrp="1"/>
          </p:cNvSpPr>
          <p:nvPr>
            <p:ph type="title"/>
          </p:nvPr>
        </p:nvSpPr>
        <p:spPr>
          <a:xfrm>
            <a:off x="735874" y="180703"/>
            <a:ext cx="9601200" cy="1485900"/>
          </a:xfrm>
        </p:spPr>
        <p:txBody>
          <a:bodyPr>
            <a:normAutofit/>
          </a:bodyPr>
          <a:lstStyle/>
          <a:p>
            <a:r>
              <a:rPr lang="vi-VN" sz="2800">
                <a:latin typeface="Times New Roman" panose="02020603050405020304" pitchFamily="18" charset="0"/>
                <a:cs typeface="Times New Roman" panose="02020603050405020304" pitchFamily="18" charset="0"/>
              </a:rPr>
              <a:t>7.Giao diện thanh toán sách</a:t>
            </a:r>
          </a:p>
        </p:txBody>
      </p:sp>
      <p:pic>
        <p:nvPicPr>
          <p:cNvPr id="16" name="Content Placeholder 15">
            <a:extLst>
              <a:ext uri="{FF2B5EF4-FFF2-40B4-BE49-F238E27FC236}">
                <a16:creationId xmlns:a16="http://schemas.microsoft.com/office/drawing/2014/main" id="{B41407C7-0E2F-4B01-836F-8A0D51402BC1}"/>
              </a:ext>
            </a:extLst>
          </p:cNvPr>
          <p:cNvPicPr>
            <a:picLocks noGrp="1" noChangeAspect="1"/>
          </p:cNvPicPr>
          <p:nvPr>
            <p:ph idx="1"/>
          </p:nvPr>
        </p:nvPicPr>
        <p:blipFill>
          <a:blip r:embed="rId2"/>
          <a:stretch>
            <a:fillRect/>
          </a:stretch>
        </p:blipFill>
        <p:spPr>
          <a:xfrm>
            <a:off x="1283507" y="814251"/>
            <a:ext cx="10334009" cy="5586548"/>
          </a:xfrm>
        </p:spPr>
      </p:pic>
    </p:spTree>
    <p:extLst>
      <p:ext uri="{BB962C8B-B14F-4D97-AF65-F5344CB8AC3E}">
        <p14:creationId xmlns:p14="http://schemas.microsoft.com/office/powerpoint/2010/main" val="356603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EE18-DB1F-4792-AF16-D14373C7911B}"/>
              </a:ext>
            </a:extLst>
          </p:cNvPr>
          <p:cNvSpPr>
            <a:spLocks noGrp="1"/>
          </p:cNvSpPr>
          <p:nvPr>
            <p:ph type="title"/>
          </p:nvPr>
        </p:nvSpPr>
        <p:spPr>
          <a:xfrm>
            <a:off x="2059578" y="2462348"/>
            <a:ext cx="9601200" cy="1485900"/>
          </a:xfrm>
        </p:spPr>
        <p:txBody>
          <a:bodyPr/>
          <a:lstStyle/>
          <a:p>
            <a:r>
              <a:rPr lang="vi-VN">
                <a:latin typeface="Times New Roman" panose="02020603050405020304" pitchFamily="18" charset="0"/>
                <a:cs typeface="Times New Roman" panose="02020603050405020304" pitchFamily="18" charset="0"/>
              </a:rPr>
              <a:t>Demo hệ thống quản lý bán sách</a:t>
            </a:r>
          </a:p>
        </p:txBody>
      </p:sp>
    </p:spTree>
    <p:extLst>
      <p:ext uri="{BB962C8B-B14F-4D97-AF65-F5344CB8AC3E}">
        <p14:creationId xmlns:p14="http://schemas.microsoft.com/office/powerpoint/2010/main" val="140261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64C2-E86E-463D-B8F7-206D76445E70}"/>
              </a:ext>
            </a:extLst>
          </p:cNvPr>
          <p:cNvSpPr>
            <a:spLocks noGrp="1"/>
          </p:cNvSpPr>
          <p:nvPr>
            <p:ph type="title"/>
          </p:nvPr>
        </p:nvSpPr>
        <p:spPr>
          <a:xfrm>
            <a:off x="744582" y="156755"/>
            <a:ext cx="9601200" cy="1485900"/>
          </a:xfrm>
        </p:spPr>
        <p:txBody>
          <a:bodyPr>
            <a:normAutofit/>
          </a:bodyPr>
          <a:lstStyle/>
          <a:p>
            <a:r>
              <a:rPr lang="vi-VN" sz="3800"/>
              <a:t>I. </a:t>
            </a:r>
            <a:r>
              <a:rPr lang="en-GB" sz="3800" b="1">
                <a:effectLst/>
                <a:latin typeface="Times New Roman" panose="02020603050405020304" pitchFamily="18" charset="0"/>
                <a:ea typeface="Calibri" panose="020F0502020204030204" pitchFamily="34" charset="0"/>
              </a:rPr>
              <a:t>MỤC TIÊU VÀ PHẠM VI ĐỀ TÀI</a:t>
            </a:r>
            <a:endParaRPr lang="vi-VN" sz="3800"/>
          </a:p>
        </p:txBody>
      </p:sp>
      <p:sp>
        <p:nvSpPr>
          <p:cNvPr id="3" name="Content Placeholder 2">
            <a:extLst>
              <a:ext uri="{FF2B5EF4-FFF2-40B4-BE49-F238E27FC236}">
                <a16:creationId xmlns:a16="http://schemas.microsoft.com/office/drawing/2014/main" id="{89578945-C77F-43BD-9316-103719E40CCD}"/>
              </a:ext>
            </a:extLst>
          </p:cNvPr>
          <p:cNvSpPr>
            <a:spLocks noGrp="1"/>
          </p:cNvSpPr>
          <p:nvPr>
            <p:ph idx="1"/>
          </p:nvPr>
        </p:nvSpPr>
        <p:spPr>
          <a:xfrm>
            <a:off x="744582" y="1084218"/>
            <a:ext cx="9601200" cy="3581400"/>
          </a:xfrm>
        </p:spPr>
        <p:txBody>
          <a:bodyPr/>
          <a:lstStyle/>
          <a:p>
            <a:pPr marL="0" marR="0" indent="0">
              <a:lnSpc>
                <a:spcPct val="115000"/>
              </a:lnSpc>
              <a:spcBef>
                <a:spcPts val="600"/>
              </a:spcBef>
              <a:spcAft>
                <a:spcPts val="600"/>
              </a:spcAft>
              <a:buNone/>
            </a:pPr>
            <a:r>
              <a:rPr lang="en-GB" sz="1800">
                <a:effectLst/>
                <a:latin typeface="Times New Roman" panose="02020603050405020304" pitchFamily="18" charset="0"/>
                <a:ea typeface="Calibri" panose="020F0502020204030204" pitchFamily="34" charset="0"/>
              </a:rPr>
              <a:t>- Mục tiêu:</a:t>
            </a:r>
            <a:endParaRPr lang="vi-VN" sz="1800">
              <a:effectLst/>
              <a:latin typeface="Times New Roman" panose="02020603050405020304" pitchFamily="18" charset="0"/>
              <a:ea typeface="Calibri" panose="020F0502020204030204" pitchFamily="34" charset="0"/>
            </a:endParaRPr>
          </a:p>
          <a:p>
            <a:pPr marL="873252" lvl="1" indent="-342900">
              <a:lnSpc>
                <a:spcPct val="115000"/>
              </a:lnSpc>
              <a:spcBef>
                <a:spcPts val="600"/>
              </a:spcBef>
              <a:spcAft>
                <a:spcPts val="0"/>
              </a:spcAft>
              <a:buFont typeface="Symbol" panose="05050102010706020507" pitchFamily="18" charset="2"/>
              <a:buChar char=""/>
            </a:pPr>
            <a:r>
              <a:rPr lang="en-GB" sz="1800">
                <a:effectLst/>
                <a:latin typeface="Times New Roman" panose="02020603050405020304" pitchFamily="18" charset="0"/>
                <a:ea typeface="Calibri" panose="020F0502020204030204" pitchFamily="34" charset="0"/>
                <a:cs typeface="Times New Roman" panose="02020603050405020304" pitchFamily="18" charset="0"/>
              </a:rPr>
              <a:t>Tạo ra phần mềm ứng dụng giúp quản lý nhà sách (số lượng sách và khách)</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873252" lvl="1" indent="-342900">
              <a:lnSpc>
                <a:spcPct val="115000"/>
              </a:lnSpc>
              <a:spcBef>
                <a:spcPts val="0"/>
              </a:spcBef>
              <a:spcAft>
                <a:spcPts val="600"/>
              </a:spcAft>
              <a:buFont typeface="Symbol" panose="05050102010706020507" pitchFamily="18" charset="2"/>
              <a:buChar char=""/>
            </a:pPr>
            <a:r>
              <a:rPr lang="en-GB" sz="1800">
                <a:effectLst/>
                <a:latin typeface="Times New Roman" panose="02020603050405020304" pitchFamily="18" charset="0"/>
                <a:ea typeface="Calibri" panose="020F0502020204030204" pitchFamily="34" charset="0"/>
                <a:cs typeface="Times New Roman" panose="02020603050405020304" pitchFamily="18" charset="0"/>
              </a:rPr>
              <a:t>Giải quyết sự cần thiết trong thời đại công nghệ hóa.</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600"/>
              </a:spcBef>
              <a:spcAft>
                <a:spcPts val="0"/>
              </a:spcAft>
              <a:buNone/>
            </a:pPr>
            <a:r>
              <a:rPr lang="en-US" sz="1800">
                <a:effectLst/>
                <a:latin typeface="Times New Roman" panose="02020603050405020304" pitchFamily="18" charset="0"/>
                <a:ea typeface="Calibri" panose="020F0502020204030204" pitchFamily="34" charset="0"/>
              </a:rPr>
              <a:t>- Phần mềm dược sử dụng cho các chủ nhà sách vừa và nhỏ, các nhân viên của nhà sách…</a:t>
            </a:r>
            <a:endParaRPr lang="vi-VN" sz="1800">
              <a:effectLst/>
              <a:latin typeface="Times New Roman" panose="02020603050405020304" pitchFamily="18" charset="0"/>
              <a:ea typeface="Calibri" panose="020F0502020204030204" pitchFamily="34" charset="0"/>
            </a:endParaRPr>
          </a:p>
          <a:p>
            <a:endParaRPr lang="vi-VN"/>
          </a:p>
        </p:txBody>
      </p:sp>
    </p:spTree>
    <p:extLst>
      <p:ext uri="{BB962C8B-B14F-4D97-AF65-F5344CB8AC3E}">
        <p14:creationId xmlns:p14="http://schemas.microsoft.com/office/powerpoint/2010/main" val="242129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B1F3-7163-4D19-BE6F-664AEE9FB114}"/>
              </a:ext>
            </a:extLst>
          </p:cNvPr>
          <p:cNvSpPr>
            <a:spLocks noGrp="1"/>
          </p:cNvSpPr>
          <p:nvPr>
            <p:ph type="title"/>
          </p:nvPr>
        </p:nvSpPr>
        <p:spPr>
          <a:xfrm>
            <a:off x="727166" y="128451"/>
            <a:ext cx="9601200" cy="1485900"/>
          </a:xfrm>
        </p:spPr>
        <p:txBody>
          <a:bodyPr/>
          <a:lstStyle/>
          <a:p>
            <a:r>
              <a:rPr lang="en-US" sz="3800"/>
              <a:t>II.</a:t>
            </a:r>
            <a:r>
              <a:rPr lang="en-US" sz="3800" b="1" u="none" strike="noStrike" kern="0" cap="all" spc="0">
                <a:ln>
                  <a:noFill/>
                </a:ln>
                <a:effectLst>
                  <a:glow>
                    <a:srgbClr val="000000"/>
                  </a:glow>
                  <a:outerShdw sx="0" sy="0">
                    <a:srgbClr val="000000"/>
                  </a:outerShdw>
                  <a:reflection stA="0" endPos="0" fadeDir="0" sx="0" sy="0"/>
                </a:effectLst>
                <a:latin typeface="Times New Roman" panose="02020603050405020304" pitchFamily="18" charset="0"/>
                <a:ea typeface="Calibri" panose="020F0502020204030204" pitchFamily="34" charset="0"/>
              </a:rPr>
              <a:t> phân tích hệ thống</a:t>
            </a:r>
            <a:br>
              <a:rPr lang="vi-VN" sz="1800" b="1" u="none" strike="noStrike" kern="0" cap="all" spc="0">
                <a:ln>
                  <a:noFill/>
                </a:ln>
                <a:effectLst>
                  <a:glow>
                    <a:srgbClr val="000000"/>
                  </a:glow>
                  <a:outerShdw sx="0" sy="0">
                    <a:srgbClr val="000000"/>
                  </a:outerShdw>
                  <a:reflection stA="0" endPos="0" fadeDir="0" sx="0" sy="0"/>
                </a:effectLst>
                <a:latin typeface="Times New Roman" panose="02020603050405020304" pitchFamily="18" charset="0"/>
                <a:ea typeface="Calibri" panose="020F0502020204030204" pitchFamily="34" charset="0"/>
              </a:rPr>
            </a:br>
            <a:endParaRPr lang="vi-VN"/>
          </a:p>
        </p:txBody>
      </p:sp>
      <p:graphicFrame>
        <p:nvGraphicFramePr>
          <p:cNvPr id="4" name="Content Placeholder 3">
            <a:extLst>
              <a:ext uri="{FF2B5EF4-FFF2-40B4-BE49-F238E27FC236}">
                <a16:creationId xmlns:a16="http://schemas.microsoft.com/office/drawing/2014/main" id="{27515AF5-5541-45C1-B85A-21493A641CC4}"/>
              </a:ext>
            </a:extLst>
          </p:cNvPr>
          <p:cNvGraphicFramePr>
            <a:graphicFrameLocks noGrp="1"/>
          </p:cNvGraphicFramePr>
          <p:nvPr>
            <p:ph idx="1"/>
            <p:extLst>
              <p:ext uri="{D42A27DB-BD31-4B8C-83A1-F6EECF244321}">
                <p14:modId xmlns:p14="http://schemas.microsoft.com/office/powerpoint/2010/main" val="3695069123"/>
              </p:ext>
            </p:extLst>
          </p:nvPr>
        </p:nvGraphicFramePr>
        <p:xfrm>
          <a:off x="940525" y="984068"/>
          <a:ext cx="10624457" cy="5442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464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5F5C-9441-4071-938C-DE149D882806}"/>
              </a:ext>
            </a:extLst>
          </p:cNvPr>
          <p:cNvSpPr>
            <a:spLocks noGrp="1"/>
          </p:cNvSpPr>
          <p:nvPr>
            <p:ph type="title"/>
          </p:nvPr>
        </p:nvSpPr>
        <p:spPr>
          <a:xfrm>
            <a:off x="727165" y="145868"/>
            <a:ext cx="9601200" cy="1485900"/>
          </a:xfrm>
        </p:spPr>
        <p:txBody>
          <a:bodyPr>
            <a:normAutofit/>
          </a:bodyPr>
          <a:lstStyle/>
          <a:p>
            <a:r>
              <a:rPr lang="en-GB" sz="2800">
                <a:effectLst/>
                <a:latin typeface="Times New Roman" panose="02020603050405020304" pitchFamily="18" charset="0"/>
                <a:ea typeface="Calibri" panose="020F0502020204030204" pitchFamily="34" charset="0"/>
              </a:rPr>
              <a:t>1.Sơ đồ Use-Case nghiệp vụ </a:t>
            </a:r>
            <a:endParaRPr lang="vi-VN" sz="2800"/>
          </a:p>
        </p:txBody>
      </p:sp>
      <p:pic>
        <p:nvPicPr>
          <p:cNvPr id="4" name="Content Placeholder 3">
            <a:extLst>
              <a:ext uri="{FF2B5EF4-FFF2-40B4-BE49-F238E27FC236}">
                <a16:creationId xmlns:a16="http://schemas.microsoft.com/office/drawing/2014/main" id="{5D9D33F8-579F-4E72-AB66-3F204183CDFA}"/>
              </a:ext>
            </a:extLst>
          </p:cNvPr>
          <p:cNvPicPr>
            <a:picLocks noGrp="1"/>
          </p:cNvPicPr>
          <p:nvPr>
            <p:ph idx="1"/>
          </p:nvPr>
        </p:nvPicPr>
        <p:blipFill>
          <a:blip r:embed="rId2"/>
          <a:stretch>
            <a:fillRect/>
          </a:stretch>
        </p:blipFill>
        <p:spPr>
          <a:xfrm>
            <a:off x="1781663" y="888817"/>
            <a:ext cx="9173719" cy="4771753"/>
          </a:xfrm>
          <a:prstGeom prst="rect">
            <a:avLst/>
          </a:prstGeom>
        </p:spPr>
      </p:pic>
    </p:spTree>
    <p:extLst>
      <p:ext uri="{BB962C8B-B14F-4D97-AF65-F5344CB8AC3E}">
        <p14:creationId xmlns:p14="http://schemas.microsoft.com/office/powerpoint/2010/main" val="141554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4C16-E474-4B4A-895E-78B6A17E8863}"/>
              </a:ext>
            </a:extLst>
          </p:cNvPr>
          <p:cNvSpPr>
            <a:spLocks noGrp="1"/>
          </p:cNvSpPr>
          <p:nvPr>
            <p:ph type="title"/>
          </p:nvPr>
        </p:nvSpPr>
        <p:spPr>
          <a:xfrm>
            <a:off x="727165" y="180703"/>
            <a:ext cx="9601200" cy="1485900"/>
          </a:xfrm>
        </p:spPr>
        <p:txBody>
          <a:bodyPr>
            <a:normAutofit/>
          </a:bodyPr>
          <a:lstStyle/>
          <a:p>
            <a:r>
              <a:rPr lang="en-GB" sz="2800">
                <a:effectLst/>
                <a:latin typeface="Times New Roman" panose="02020603050405020304" pitchFamily="18" charset="0"/>
                <a:ea typeface="Calibri" panose="020F0502020204030204" pitchFamily="34" charset="0"/>
              </a:rPr>
              <a:t>2. Use case mua hàng </a:t>
            </a:r>
            <a:endParaRPr lang="vi-VN" sz="2800"/>
          </a:p>
        </p:txBody>
      </p:sp>
      <p:pic>
        <p:nvPicPr>
          <p:cNvPr id="4" name="Content Placeholder 3">
            <a:extLst>
              <a:ext uri="{FF2B5EF4-FFF2-40B4-BE49-F238E27FC236}">
                <a16:creationId xmlns:a16="http://schemas.microsoft.com/office/drawing/2014/main" id="{96A09B64-6577-4053-87E6-788D8C82354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65837" y="993864"/>
            <a:ext cx="5704930" cy="3581400"/>
          </a:xfrm>
          <a:prstGeom prst="rect">
            <a:avLst/>
          </a:prstGeom>
        </p:spPr>
      </p:pic>
      <p:pic>
        <p:nvPicPr>
          <p:cNvPr id="5" name="Picture 4">
            <a:extLst>
              <a:ext uri="{FF2B5EF4-FFF2-40B4-BE49-F238E27FC236}">
                <a16:creationId xmlns:a16="http://schemas.microsoft.com/office/drawing/2014/main" id="{B24BD13D-E743-4536-B366-50C8FA560BD8}"/>
              </a:ext>
            </a:extLst>
          </p:cNvPr>
          <p:cNvPicPr/>
          <p:nvPr/>
        </p:nvPicPr>
        <p:blipFill>
          <a:blip r:embed="rId3">
            <a:extLst>
              <a:ext uri="{28A0092B-C50C-407E-A947-70E740481C1C}">
                <a14:useLocalDpi xmlns:a14="http://schemas.microsoft.com/office/drawing/2010/main" val="0"/>
              </a:ext>
            </a:extLst>
          </a:blip>
          <a:stretch>
            <a:fillRect/>
          </a:stretch>
        </p:blipFill>
        <p:spPr>
          <a:xfrm>
            <a:off x="6921518" y="993864"/>
            <a:ext cx="5187950" cy="3581399"/>
          </a:xfrm>
          <a:prstGeom prst="rect">
            <a:avLst/>
          </a:prstGeom>
        </p:spPr>
      </p:pic>
      <p:sp>
        <p:nvSpPr>
          <p:cNvPr id="6" name="TextBox 5">
            <a:extLst>
              <a:ext uri="{FF2B5EF4-FFF2-40B4-BE49-F238E27FC236}">
                <a16:creationId xmlns:a16="http://schemas.microsoft.com/office/drawing/2014/main" id="{E7F52AF4-1F43-4218-AD53-0684997DD69A}"/>
              </a:ext>
            </a:extLst>
          </p:cNvPr>
          <p:cNvSpPr txBox="1"/>
          <p:nvPr/>
        </p:nvSpPr>
        <p:spPr>
          <a:xfrm>
            <a:off x="1323296" y="4685211"/>
            <a:ext cx="4990012" cy="430887"/>
          </a:xfrm>
          <a:prstGeom prst="rect">
            <a:avLst/>
          </a:prstGeom>
          <a:noFill/>
        </p:spPr>
        <p:txBody>
          <a:bodyPr wrap="square" rtlCol="0">
            <a:spAutoFit/>
          </a:bodyPr>
          <a:lstStyle/>
          <a:p>
            <a:pPr algn="ctr"/>
            <a:r>
              <a:rPr lang="en-US" sz="2200">
                <a:latin typeface="Times New Roman" panose="02020603050405020304" pitchFamily="18" charset="0"/>
              </a:rPr>
              <a:t>Sơ đồ hoạt động </a:t>
            </a:r>
            <a:endParaRPr lang="vi-VN" sz="2200">
              <a:latin typeface="Times New Roman" panose="02020603050405020304" pitchFamily="18" charset="0"/>
            </a:endParaRPr>
          </a:p>
        </p:txBody>
      </p:sp>
      <p:sp>
        <p:nvSpPr>
          <p:cNvPr id="7" name="TextBox 6">
            <a:extLst>
              <a:ext uri="{FF2B5EF4-FFF2-40B4-BE49-F238E27FC236}">
                <a16:creationId xmlns:a16="http://schemas.microsoft.com/office/drawing/2014/main" id="{AA6AE372-1069-499C-8DC9-AD1679EA4F57}"/>
              </a:ext>
            </a:extLst>
          </p:cNvPr>
          <p:cNvSpPr txBox="1"/>
          <p:nvPr/>
        </p:nvSpPr>
        <p:spPr>
          <a:xfrm>
            <a:off x="7019924" y="4685211"/>
            <a:ext cx="4501516" cy="430887"/>
          </a:xfrm>
          <a:prstGeom prst="rect">
            <a:avLst/>
          </a:prstGeom>
          <a:noFill/>
        </p:spPr>
        <p:txBody>
          <a:bodyPr wrap="square" rtlCol="0">
            <a:spAutoFit/>
          </a:bodyPr>
          <a:lstStyle/>
          <a:p>
            <a:pPr algn="ctr"/>
            <a:r>
              <a:rPr lang="en-US" sz="2200">
                <a:latin typeface="Times New Roman" panose="02020603050405020304" pitchFamily="18" charset="0"/>
                <a:cs typeface="Times New Roman" panose="02020603050405020304" pitchFamily="18" charset="0"/>
              </a:rPr>
              <a:t>Sơ đồ tuần tự</a:t>
            </a:r>
            <a:endParaRPr lang="vi-V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81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0EBB-2933-4C81-84AE-F8F9B51669B2}"/>
              </a:ext>
            </a:extLst>
          </p:cNvPr>
          <p:cNvSpPr>
            <a:spLocks noGrp="1"/>
          </p:cNvSpPr>
          <p:nvPr>
            <p:ph type="title"/>
          </p:nvPr>
        </p:nvSpPr>
        <p:spPr>
          <a:xfrm>
            <a:off x="735875" y="119743"/>
            <a:ext cx="9601200" cy="1485900"/>
          </a:xfrm>
        </p:spPr>
        <p:txBody>
          <a:bodyPr>
            <a:normAutofit/>
          </a:bodyPr>
          <a:lstStyle/>
          <a:p>
            <a:r>
              <a:rPr lang="en-US" sz="2800">
                <a:latin typeface="Times New Roman" panose="02020603050405020304" pitchFamily="18" charset="0"/>
                <a:cs typeface="Times New Roman" panose="02020603050405020304" pitchFamily="18" charset="0"/>
              </a:rPr>
              <a:t>3</a:t>
            </a:r>
            <a:r>
              <a:rPr lang="en-US" sz="2800"/>
              <a:t>.</a:t>
            </a:r>
            <a:r>
              <a:rPr lang="en-GB" sz="2800">
                <a:effectLst/>
                <a:latin typeface="Times New Roman" panose="02020603050405020304" pitchFamily="18" charset="0"/>
                <a:ea typeface="Calibri" panose="020F0502020204030204" pitchFamily="34" charset="0"/>
              </a:rPr>
              <a:t> Use case tìm kiếm </a:t>
            </a:r>
            <a:endParaRPr lang="vi-VN" sz="2800"/>
          </a:p>
        </p:txBody>
      </p:sp>
      <p:pic>
        <p:nvPicPr>
          <p:cNvPr id="4" name="Content Placeholder 3">
            <a:extLst>
              <a:ext uri="{FF2B5EF4-FFF2-40B4-BE49-F238E27FC236}">
                <a16:creationId xmlns:a16="http://schemas.microsoft.com/office/drawing/2014/main" id="{2FE937B1-BD93-4B88-9720-1DBCF8B4256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40461" y="862693"/>
            <a:ext cx="5394876" cy="4359274"/>
          </a:xfrm>
          <a:prstGeom prst="rect">
            <a:avLst/>
          </a:prstGeom>
        </p:spPr>
      </p:pic>
      <p:pic>
        <p:nvPicPr>
          <p:cNvPr id="5" name="Picture 4">
            <a:extLst>
              <a:ext uri="{FF2B5EF4-FFF2-40B4-BE49-F238E27FC236}">
                <a16:creationId xmlns:a16="http://schemas.microsoft.com/office/drawing/2014/main" id="{6A106536-0A40-4A95-9C3F-BED7738CB74B}"/>
              </a:ext>
            </a:extLst>
          </p:cNvPr>
          <p:cNvPicPr/>
          <p:nvPr/>
        </p:nvPicPr>
        <p:blipFill>
          <a:blip r:embed="rId3"/>
          <a:stretch>
            <a:fillRect/>
          </a:stretch>
        </p:blipFill>
        <p:spPr>
          <a:xfrm>
            <a:off x="6339923" y="862694"/>
            <a:ext cx="5760085" cy="4359274"/>
          </a:xfrm>
          <a:prstGeom prst="rect">
            <a:avLst/>
          </a:prstGeom>
        </p:spPr>
      </p:pic>
      <p:sp>
        <p:nvSpPr>
          <p:cNvPr id="6" name="TextBox 5">
            <a:extLst>
              <a:ext uri="{FF2B5EF4-FFF2-40B4-BE49-F238E27FC236}">
                <a16:creationId xmlns:a16="http://schemas.microsoft.com/office/drawing/2014/main" id="{C0E7A3B4-2138-4F58-A83B-2E218DD7A072}"/>
              </a:ext>
            </a:extLst>
          </p:cNvPr>
          <p:cNvSpPr txBox="1"/>
          <p:nvPr/>
        </p:nvSpPr>
        <p:spPr>
          <a:xfrm>
            <a:off x="1042893" y="5309053"/>
            <a:ext cx="4990012" cy="430887"/>
          </a:xfrm>
          <a:prstGeom prst="rect">
            <a:avLst/>
          </a:prstGeom>
          <a:noFill/>
        </p:spPr>
        <p:txBody>
          <a:bodyPr wrap="square" rtlCol="0">
            <a:spAutoFit/>
          </a:bodyPr>
          <a:lstStyle/>
          <a:p>
            <a:pPr algn="ctr"/>
            <a:r>
              <a:rPr lang="en-US" sz="2200"/>
              <a:t>Sơ đồ hoạt động </a:t>
            </a:r>
            <a:endParaRPr lang="vi-VN" sz="2200"/>
          </a:p>
        </p:txBody>
      </p:sp>
      <p:sp>
        <p:nvSpPr>
          <p:cNvPr id="7" name="TextBox 6">
            <a:extLst>
              <a:ext uri="{FF2B5EF4-FFF2-40B4-BE49-F238E27FC236}">
                <a16:creationId xmlns:a16="http://schemas.microsoft.com/office/drawing/2014/main" id="{8F841DA2-B22E-441F-AEC1-9F9C4FF62ABD}"/>
              </a:ext>
            </a:extLst>
          </p:cNvPr>
          <p:cNvSpPr txBox="1"/>
          <p:nvPr/>
        </p:nvSpPr>
        <p:spPr>
          <a:xfrm>
            <a:off x="6969207" y="5309053"/>
            <a:ext cx="4501516" cy="430887"/>
          </a:xfrm>
          <a:prstGeom prst="rect">
            <a:avLst/>
          </a:prstGeom>
          <a:noFill/>
        </p:spPr>
        <p:txBody>
          <a:bodyPr wrap="square" rtlCol="0">
            <a:spAutoFit/>
          </a:bodyPr>
          <a:lstStyle/>
          <a:p>
            <a:pPr algn="ctr"/>
            <a:r>
              <a:rPr lang="en-US" sz="2200">
                <a:latin typeface="Times New Roman" panose="02020603050405020304" pitchFamily="18" charset="0"/>
                <a:cs typeface="Times New Roman" panose="02020603050405020304" pitchFamily="18" charset="0"/>
              </a:rPr>
              <a:t>Sơ đồ tuần tự tìm kiếm sách</a:t>
            </a:r>
            <a:endParaRPr lang="vi-V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73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6903-9A65-4469-ABAE-D9007FE16EF2}"/>
              </a:ext>
            </a:extLst>
          </p:cNvPr>
          <p:cNvSpPr>
            <a:spLocks noGrp="1"/>
          </p:cNvSpPr>
          <p:nvPr>
            <p:ph type="title"/>
          </p:nvPr>
        </p:nvSpPr>
        <p:spPr>
          <a:xfrm>
            <a:off x="779417" y="163286"/>
            <a:ext cx="9601200" cy="1485900"/>
          </a:xfrm>
        </p:spPr>
        <p:txBody>
          <a:bodyPr>
            <a:normAutofit/>
          </a:bodyPr>
          <a:lstStyle/>
          <a:p>
            <a:r>
              <a:rPr lang="en-US" sz="2800">
                <a:latin typeface="Times New Roman" panose="02020603050405020304" pitchFamily="18" charset="0"/>
                <a:cs typeface="Times New Roman" panose="02020603050405020304" pitchFamily="18" charset="0"/>
              </a:rPr>
              <a:t>4.</a:t>
            </a:r>
            <a:r>
              <a:rPr lang="en-GB" sz="2800">
                <a:effectLst/>
                <a:latin typeface="Times New Roman" panose="02020603050405020304" pitchFamily="18" charset="0"/>
                <a:cs typeface="Times New Roman" panose="02020603050405020304" pitchFamily="18" charset="0"/>
              </a:rPr>
              <a:t> Mô hình Use-case hệ thống (xác định các yêu cầu tự động hoá)</a:t>
            </a:r>
            <a:endParaRPr lang="vi-VN" sz="280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D9C663D7-F833-4F2A-A011-86F64CCB840F}"/>
              </a:ext>
            </a:extLst>
          </p:cNvPr>
          <p:cNvPicPr>
            <a:picLocks noGrp="1" noChangeAspect="1"/>
          </p:cNvPicPr>
          <p:nvPr>
            <p:ph idx="1"/>
          </p:nvPr>
        </p:nvPicPr>
        <p:blipFill>
          <a:blip r:embed="rId2"/>
          <a:stretch>
            <a:fillRect/>
          </a:stretch>
        </p:blipFill>
        <p:spPr>
          <a:xfrm>
            <a:off x="1489558" y="844731"/>
            <a:ext cx="9923025" cy="5547361"/>
          </a:xfrm>
        </p:spPr>
      </p:pic>
    </p:spTree>
    <p:extLst>
      <p:ext uri="{BB962C8B-B14F-4D97-AF65-F5344CB8AC3E}">
        <p14:creationId xmlns:p14="http://schemas.microsoft.com/office/powerpoint/2010/main" val="642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5F6327B0-D096-41B1-A6B8-CC2F922CCEE2}"/>
              </a:ext>
            </a:extLst>
          </p:cNvPr>
          <p:cNvGraphicFramePr>
            <a:graphicFrameLocks noGrp="1"/>
          </p:cNvGraphicFramePr>
          <p:nvPr>
            <p:ph idx="1"/>
            <p:extLst>
              <p:ext uri="{D42A27DB-BD31-4B8C-83A1-F6EECF244321}">
                <p14:modId xmlns:p14="http://schemas.microsoft.com/office/powerpoint/2010/main" val="2731695365"/>
              </p:ext>
            </p:extLst>
          </p:nvPr>
        </p:nvGraphicFramePr>
        <p:xfrm>
          <a:off x="1247050" y="1166949"/>
          <a:ext cx="10178596" cy="4828779"/>
        </p:xfrm>
        <a:graphic>
          <a:graphicData uri="http://schemas.openxmlformats.org/drawingml/2006/table">
            <a:tbl>
              <a:tblPr firstRow="1" firstCol="1" bandRow="1">
                <a:tableStyleId>{91EBBBCC-DAD2-459C-BE2E-F6DE35CF9A28}</a:tableStyleId>
              </a:tblPr>
              <a:tblGrid>
                <a:gridCol w="5088750">
                  <a:extLst>
                    <a:ext uri="{9D8B030D-6E8A-4147-A177-3AD203B41FA5}">
                      <a16:colId xmlns:a16="http://schemas.microsoft.com/office/drawing/2014/main" val="1389177803"/>
                    </a:ext>
                  </a:extLst>
                </a:gridCol>
                <a:gridCol w="5089846">
                  <a:extLst>
                    <a:ext uri="{9D8B030D-6E8A-4147-A177-3AD203B41FA5}">
                      <a16:colId xmlns:a16="http://schemas.microsoft.com/office/drawing/2014/main" val="3610256442"/>
                    </a:ext>
                  </a:extLst>
                </a:gridCol>
              </a:tblGrid>
              <a:tr h="474034">
                <a:tc>
                  <a:txBody>
                    <a:bodyPr/>
                    <a:lstStyle/>
                    <a:p>
                      <a:pPr marL="0" marR="0">
                        <a:lnSpc>
                          <a:spcPct val="115000"/>
                        </a:lnSpc>
                        <a:spcBef>
                          <a:spcPts val="600"/>
                        </a:spcBef>
                        <a:spcAft>
                          <a:spcPts val="0"/>
                        </a:spcAft>
                      </a:pPr>
                      <a:r>
                        <a:rPr lang="en-GB" sz="1300">
                          <a:effectLst/>
                        </a:rPr>
                        <a:t>Tên use case</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MuaHang</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319481295"/>
                  </a:ext>
                </a:extLst>
              </a:tr>
              <a:tr h="788708">
                <a:tc>
                  <a:txBody>
                    <a:bodyPr/>
                    <a:lstStyle/>
                    <a:p>
                      <a:pPr marL="0" marR="0">
                        <a:lnSpc>
                          <a:spcPct val="115000"/>
                        </a:lnSpc>
                        <a:spcBef>
                          <a:spcPts val="600"/>
                        </a:spcBef>
                        <a:spcAft>
                          <a:spcPts val="0"/>
                        </a:spcAft>
                      </a:pPr>
                      <a:r>
                        <a:rPr lang="en-GB" sz="1300">
                          <a:effectLst/>
                        </a:rPr>
                        <a:t>Tóm tắt</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Trong quá trình mua sách, khách hàng có thể xem, tra thông tin sách, thêm sách vào giỏ hàng và thanh toán</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389195963"/>
                  </a:ext>
                </a:extLst>
              </a:tr>
              <a:tr h="281049">
                <a:tc>
                  <a:txBody>
                    <a:bodyPr/>
                    <a:lstStyle/>
                    <a:p>
                      <a:pPr marL="0" marR="0">
                        <a:lnSpc>
                          <a:spcPct val="115000"/>
                        </a:lnSpc>
                        <a:spcBef>
                          <a:spcPts val="600"/>
                        </a:spcBef>
                        <a:spcAft>
                          <a:spcPts val="0"/>
                        </a:spcAft>
                      </a:pPr>
                      <a:r>
                        <a:rPr lang="en-GB" sz="1300">
                          <a:effectLst/>
                        </a:rPr>
                        <a:t>Tác nhân</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Khách hàng, thu nhân viên bán</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538567921"/>
                  </a:ext>
                </a:extLst>
              </a:tr>
              <a:tr h="1814976">
                <a:tc>
                  <a:txBody>
                    <a:bodyPr/>
                    <a:lstStyle/>
                    <a:p>
                      <a:pPr marL="0" marR="0">
                        <a:lnSpc>
                          <a:spcPct val="115000"/>
                        </a:lnSpc>
                        <a:spcBef>
                          <a:spcPts val="600"/>
                        </a:spcBef>
                        <a:spcAft>
                          <a:spcPts val="0"/>
                        </a:spcAft>
                      </a:pPr>
                      <a:r>
                        <a:rPr lang="en-GB" sz="1300">
                          <a:effectLst/>
                        </a:rPr>
                        <a:t>Dòng sự kiện chính</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342900" marR="0" lvl="0" indent="-342900">
                        <a:lnSpc>
                          <a:spcPct val="115000"/>
                        </a:lnSpc>
                        <a:spcBef>
                          <a:spcPts val="600"/>
                        </a:spcBef>
                        <a:spcAft>
                          <a:spcPts val="0"/>
                        </a:spcAft>
                        <a:buFont typeface="+mj-lt"/>
                        <a:buAutoNum type="arabicPeriod"/>
                      </a:pPr>
                      <a:r>
                        <a:rPr lang="en-GB" sz="1300">
                          <a:effectLst/>
                        </a:rPr>
                        <a:t>Khách hàng vào nhà sách.</a:t>
                      </a:r>
                      <a:endParaRPr lang="vi-VN" sz="1300">
                        <a:effectLst/>
                      </a:endParaRPr>
                    </a:p>
                    <a:p>
                      <a:pPr marL="342900" marR="0" lvl="0" indent="-342900">
                        <a:lnSpc>
                          <a:spcPct val="115000"/>
                        </a:lnSpc>
                        <a:spcBef>
                          <a:spcPts val="0"/>
                        </a:spcBef>
                        <a:spcAft>
                          <a:spcPts val="0"/>
                        </a:spcAft>
                        <a:buFont typeface="+mj-lt"/>
                        <a:buAutoNum type="arabicPeriod"/>
                      </a:pPr>
                      <a:r>
                        <a:rPr lang="en-GB" sz="1300">
                          <a:effectLst/>
                        </a:rPr>
                        <a:t>Khách hàng tìm kiếm và xem thông tin sách</a:t>
                      </a:r>
                      <a:endParaRPr lang="vi-VN" sz="1300">
                        <a:effectLst/>
                      </a:endParaRPr>
                    </a:p>
                    <a:p>
                      <a:pPr marL="342900" marR="0" lvl="0" indent="-342900">
                        <a:lnSpc>
                          <a:spcPct val="115000"/>
                        </a:lnSpc>
                        <a:spcBef>
                          <a:spcPts val="0"/>
                        </a:spcBef>
                        <a:spcAft>
                          <a:spcPts val="0"/>
                        </a:spcAft>
                        <a:buFont typeface="+mj-lt"/>
                        <a:buAutoNum type="arabicPeriod"/>
                      </a:pPr>
                      <a:r>
                        <a:rPr lang="en-GB" sz="1300">
                          <a:effectLst/>
                        </a:rPr>
                        <a:t>3. Khách hàng thêm sách vào giỏ</a:t>
                      </a:r>
                      <a:endParaRPr lang="vi-VN" sz="1300">
                        <a:effectLst/>
                      </a:endParaRPr>
                    </a:p>
                    <a:p>
                      <a:pPr marL="342900" marR="0" lvl="0" indent="-342900">
                        <a:lnSpc>
                          <a:spcPct val="115000"/>
                        </a:lnSpc>
                        <a:spcBef>
                          <a:spcPts val="0"/>
                        </a:spcBef>
                        <a:spcAft>
                          <a:spcPts val="0"/>
                        </a:spcAft>
                        <a:buFont typeface="+mj-lt"/>
                        <a:buAutoNum type="arabicPeriod"/>
                      </a:pPr>
                      <a:r>
                        <a:rPr lang="en-GB" sz="1300">
                          <a:effectLst/>
                        </a:rPr>
                        <a:t> Khách hàng đem sách đến quầy thanh toán.</a:t>
                      </a:r>
                      <a:endParaRPr lang="vi-VN"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5896153"/>
                  </a:ext>
                </a:extLst>
              </a:tr>
              <a:tr h="286162">
                <a:tc>
                  <a:txBody>
                    <a:bodyPr/>
                    <a:lstStyle/>
                    <a:p>
                      <a:pPr marL="0" marR="0">
                        <a:lnSpc>
                          <a:spcPct val="115000"/>
                        </a:lnSpc>
                        <a:spcBef>
                          <a:spcPts val="600"/>
                        </a:spcBef>
                        <a:spcAft>
                          <a:spcPts val="0"/>
                        </a:spcAft>
                      </a:pPr>
                      <a:r>
                        <a:rPr lang="en-GB" sz="1300">
                          <a:effectLst/>
                        </a:rPr>
                        <a:t>Dòng sự kiện phụ </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 </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74085938"/>
                  </a:ext>
                </a:extLst>
              </a:tr>
              <a:tr h="591925">
                <a:tc>
                  <a:txBody>
                    <a:bodyPr/>
                    <a:lstStyle/>
                    <a:p>
                      <a:pPr marL="0" marR="0">
                        <a:lnSpc>
                          <a:spcPct val="115000"/>
                        </a:lnSpc>
                        <a:spcBef>
                          <a:spcPts val="600"/>
                        </a:spcBef>
                        <a:spcAft>
                          <a:spcPts val="0"/>
                        </a:spcAft>
                      </a:pPr>
                      <a:r>
                        <a:rPr lang="en-GB" sz="1300">
                          <a:effectLst/>
                        </a:rPr>
                        <a:t>Điều kiện tiên quyết</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Khách hàng phải chọn ít nhất 1 sách trong nhà sách để thanh toán</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526158070"/>
                  </a:ext>
                </a:extLst>
              </a:tr>
              <a:tr h="591925">
                <a:tc>
                  <a:txBody>
                    <a:bodyPr/>
                    <a:lstStyle/>
                    <a:p>
                      <a:pPr marL="0" marR="0">
                        <a:lnSpc>
                          <a:spcPct val="115000"/>
                        </a:lnSpc>
                        <a:spcBef>
                          <a:spcPts val="600"/>
                        </a:spcBef>
                        <a:spcAft>
                          <a:spcPts val="0"/>
                        </a:spcAft>
                      </a:pPr>
                      <a:r>
                        <a:rPr lang="en-GB" sz="1300">
                          <a:effectLst/>
                        </a:rPr>
                        <a:t>Hậu điều kiện</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Hình thành hóa đơn thanh toán sách cho khách hàng trong 1 lần thanh toán.</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634800287"/>
                  </a:ext>
                </a:extLst>
              </a:tr>
            </a:tbl>
          </a:graphicData>
        </a:graphic>
      </p:graphicFrame>
      <p:sp>
        <p:nvSpPr>
          <p:cNvPr id="10" name="Rectangle 1">
            <a:extLst>
              <a:ext uri="{FF2B5EF4-FFF2-40B4-BE49-F238E27FC236}">
                <a16:creationId xmlns:a16="http://schemas.microsoft.com/office/drawing/2014/main" id="{86375953-52DA-4D1C-966D-BA79F3093C4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2" name="TextBox 11">
            <a:extLst>
              <a:ext uri="{FF2B5EF4-FFF2-40B4-BE49-F238E27FC236}">
                <a16:creationId xmlns:a16="http://schemas.microsoft.com/office/drawing/2014/main" id="{8B7997FA-364A-4320-BE81-B6B1FA7C67D3}"/>
              </a:ext>
            </a:extLst>
          </p:cNvPr>
          <p:cNvSpPr txBox="1"/>
          <p:nvPr/>
        </p:nvSpPr>
        <p:spPr>
          <a:xfrm>
            <a:off x="775062" y="120013"/>
            <a:ext cx="6096000" cy="548099"/>
          </a:xfrm>
          <a:prstGeom prst="rect">
            <a:avLst/>
          </a:prstGeom>
          <a:noFill/>
        </p:spPr>
        <p:txBody>
          <a:bodyPr wrap="square">
            <a:spAutoFit/>
          </a:bodyPr>
          <a:lstStyle/>
          <a:p>
            <a:pPr marL="0" marR="0">
              <a:lnSpc>
                <a:spcPct val="115000"/>
              </a:lnSpc>
              <a:spcBef>
                <a:spcPts val="600"/>
              </a:spcBef>
              <a:spcAft>
                <a:spcPts val="600"/>
              </a:spcAft>
            </a:pPr>
            <a:r>
              <a:rPr lang="vi-VN" sz="2800">
                <a:effectLst/>
                <a:latin typeface="Times New Roman" panose="02020603050405020304" pitchFamily="18" charset="0"/>
                <a:ea typeface="Calibri" panose="020F0502020204030204" pitchFamily="34" charset="0"/>
              </a:rPr>
              <a:t>5.</a:t>
            </a:r>
            <a:r>
              <a:rPr lang="en-GB" sz="2800">
                <a:effectLst/>
                <a:latin typeface="Times New Roman" panose="02020603050405020304" pitchFamily="18" charset="0"/>
                <a:ea typeface="Calibri" panose="020F0502020204030204" pitchFamily="34" charset="0"/>
              </a:rPr>
              <a:t>Đặc tả cho từng use case hệ thống</a:t>
            </a:r>
            <a:endParaRPr lang="vi-VN" sz="2800">
              <a:effectLst/>
              <a:latin typeface="Times New Roman" panose="02020603050405020304" pitchFamily="18" charset="0"/>
              <a:ea typeface="Calibri" panose="020F0502020204030204" pitchFamily="34" charset="0"/>
            </a:endParaRPr>
          </a:p>
        </p:txBody>
      </p:sp>
      <p:graphicFrame>
        <p:nvGraphicFramePr>
          <p:cNvPr id="13" name="Table 12">
            <a:extLst>
              <a:ext uri="{FF2B5EF4-FFF2-40B4-BE49-F238E27FC236}">
                <a16:creationId xmlns:a16="http://schemas.microsoft.com/office/drawing/2014/main" id="{4CB64162-48C5-4E02-8110-3762060282E6}"/>
              </a:ext>
            </a:extLst>
          </p:cNvPr>
          <p:cNvGraphicFramePr>
            <a:graphicFrameLocks noGrp="1"/>
          </p:cNvGraphicFramePr>
          <p:nvPr>
            <p:extLst>
              <p:ext uri="{D42A27DB-BD31-4B8C-83A1-F6EECF244321}">
                <p14:modId xmlns:p14="http://schemas.microsoft.com/office/powerpoint/2010/main" val="3189160779"/>
              </p:ext>
            </p:extLst>
          </p:nvPr>
        </p:nvGraphicFramePr>
        <p:xfrm>
          <a:off x="1247050" y="1182190"/>
          <a:ext cx="10178595" cy="4828778"/>
        </p:xfrm>
        <a:graphic>
          <a:graphicData uri="http://schemas.openxmlformats.org/drawingml/2006/table">
            <a:tbl>
              <a:tblPr firstRow="1" firstCol="1" bandRow="1">
                <a:tableStyleId>{91EBBBCC-DAD2-459C-BE2E-F6DE35CF9A28}</a:tableStyleId>
              </a:tblPr>
              <a:tblGrid>
                <a:gridCol w="5088749">
                  <a:extLst>
                    <a:ext uri="{9D8B030D-6E8A-4147-A177-3AD203B41FA5}">
                      <a16:colId xmlns:a16="http://schemas.microsoft.com/office/drawing/2014/main" val="3730740699"/>
                    </a:ext>
                  </a:extLst>
                </a:gridCol>
                <a:gridCol w="5089846">
                  <a:extLst>
                    <a:ext uri="{9D8B030D-6E8A-4147-A177-3AD203B41FA5}">
                      <a16:colId xmlns:a16="http://schemas.microsoft.com/office/drawing/2014/main" val="1629951686"/>
                    </a:ext>
                  </a:extLst>
                </a:gridCol>
              </a:tblGrid>
              <a:tr h="354573">
                <a:tc>
                  <a:txBody>
                    <a:bodyPr/>
                    <a:lstStyle/>
                    <a:p>
                      <a:pPr marL="0" marR="0">
                        <a:lnSpc>
                          <a:spcPct val="115000"/>
                        </a:lnSpc>
                        <a:spcBef>
                          <a:spcPts val="600"/>
                        </a:spcBef>
                        <a:spcAft>
                          <a:spcPts val="0"/>
                        </a:spcAft>
                      </a:pPr>
                      <a:r>
                        <a:rPr lang="en-GB" sz="1300">
                          <a:effectLst/>
                        </a:rPr>
                        <a:t>Tên use case</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TimKiemSach</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160495959"/>
                  </a:ext>
                </a:extLst>
              </a:tr>
              <a:tr h="746776">
                <a:tc>
                  <a:txBody>
                    <a:bodyPr/>
                    <a:lstStyle/>
                    <a:p>
                      <a:pPr marL="0" marR="0">
                        <a:lnSpc>
                          <a:spcPct val="115000"/>
                        </a:lnSpc>
                        <a:spcBef>
                          <a:spcPts val="600"/>
                        </a:spcBef>
                        <a:spcAft>
                          <a:spcPts val="0"/>
                        </a:spcAft>
                      </a:pPr>
                      <a:r>
                        <a:rPr lang="en-GB" sz="1300">
                          <a:effectLst/>
                        </a:rPr>
                        <a:t>Tóm tắt</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Trong quá trình mua sách, khách hàng có thể xem, tra thông tin sách</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390592087"/>
                  </a:ext>
                </a:extLst>
              </a:tr>
              <a:tr h="354573">
                <a:tc>
                  <a:txBody>
                    <a:bodyPr/>
                    <a:lstStyle/>
                    <a:p>
                      <a:pPr marL="0" marR="0">
                        <a:lnSpc>
                          <a:spcPct val="115000"/>
                        </a:lnSpc>
                        <a:spcBef>
                          <a:spcPts val="600"/>
                        </a:spcBef>
                        <a:spcAft>
                          <a:spcPts val="0"/>
                        </a:spcAft>
                      </a:pPr>
                      <a:r>
                        <a:rPr lang="en-GB" sz="1300">
                          <a:effectLst/>
                        </a:rPr>
                        <a:t>Tác nhân</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Khách hàng, thu nhân viên bán</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256842654"/>
                  </a:ext>
                </a:extLst>
              </a:tr>
              <a:tr h="1904032">
                <a:tc>
                  <a:txBody>
                    <a:bodyPr/>
                    <a:lstStyle/>
                    <a:p>
                      <a:pPr marL="0" marR="0">
                        <a:lnSpc>
                          <a:spcPct val="115000"/>
                        </a:lnSpc>
                        <a:spcBef>
                          <a:spcPts val="600"/>
                        </a:spcBef>
                        <a:spcAft>
                          <a:spcPts val="0"/>
                        </a:spcAft>
                      </a:pPr>
                      <a:r>
                        <a:rPr lang="en-GB" sz="1300">
                          <a:effectLst/>
                        </a:rPr>
                        <a:t>Dòng sự kiện chính</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342900" marR="0" lvl="0" indent="-342900">
                        <a:lnSpc>
                          <a:spcPct val="115000"/>
                        </a:lnSpc>
                        <a:spcBef>
                          <a:spcPts val="600"/>
                        </a:spcBef>
                        <a:spcAft>
                          <a:spcPts val="0"/>
                        </a:spcAft>
                        <a:buFont typeface="+mj-lt"/>
                        <a:buAutoNum type="arabicPeriod"/>
                      </a:pPr>
                      <a:r>
                        <a:rPr lang="en-GB" sz="1300">
                          <a:effectLst/>
                        </a:rPr>
                        <a:t>Khách hàng vào nhà sách.</a:t>
                      </a:r>
                      <a:endParaRPr lang="vi-VN" sz="1300">
                        <a:effectLst/>
                      </a:endParaRPr>
                    </a:p>
                    <a:p>
                      <a:pPr marL="342900" marR="0" lvl="0" indent="-342900">
                        <a:lnSpc>
                          <a:spcPct val="115000"/>
                        </a:lnSpc>
                        <a:spcBef>
                          <a:spcPts val="0"/>
                        </a:spcBef>
                        <a:spcAft>
                          <a:spcPts val="0"/>
                        </a:spcAft>
                        <a:buFont typeface="+mj-lt"/>
                        <a:buAutoNum type="arabicPeriod"/>
                      </a:pPr>
                      <a:r>
                        <a:rPr lang="en-GB" sz="1300">
                          <a:effectLst/>
                        </a:rPr>
                        <a:t>Khách hàng tìm kiếm và xem thông tin sách</a:t>
                      </a:r>
                      <a:endParaRPr lang="vi-VN" sz="1300">
                        <a:effectLst/>
                      </a:endParaRPr>
                    </a:p>
                    <a:p>
                      <a:pPr marL="342900" marR="0" lvl="0" indent="-342900">
                        <a:lnSpc>
                          <a:spcPct val="115000"/>
                        </a:lnSpc>
                        <a:spcBef>
                          <a:spcPts val="0"/>
                        </a:spcBef>
                        <a:spcAft>
                          <a:spcPts val="0"/>
                        </a:spcAft>
                        <a:buFont typeface="+mj-lt"/>
                        <a:buAutoNum type="arabicPeriod"/>
                      </a:pPr>
                      <a:r>
                        <a:rPr lang="en-US" sz="1300">
                          <a:effectLst/>
                        </a:rPr>
                        <a:t>Khách hàng có thể thêm vào giỏ hàng khi xem thông tin sách</a:t>
                      </a:r>
                      <a:endParaRPr lang="vi-VN"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9651731"/>
                  </a:ext>
                </a:extLst>
              </a:tr>
              <a:tr h="746776">
                <a:tc>
                  <a:txBody>
                    <a:bodyPr/>
                    <a:lstStyle/>
                    <a:p>
                      <a:pPr marL="0" marR="0">
                        <a:lnSpc>
                          <a:spcPct val="115000"/>
                        </a:lnSpc>
                        <a:spcBef>
                          <a:spcPts val="600"/>
                        </a:spcBef>
                        <a:spcAft>
                          <a:spcPts val="0"/>
                        </a:spcAft>
                      </a:pPr>
                      <a:r>
                        <a:rPr lang="en-GB" sz="1300">
                          <a:effectLst/>
                        </a:rPr>
                        <a:t>Dòng sự kiện phụ </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342900" marR="0" lvl="0" indent="-342900">
                        <a:lnSpc>
                          <a:spcPct val="115000"/>
                        </a:lnSpc>
                        <a:spcBef>
                          <a:spcPts val="600"/>
                        </a:spcBef>
                        <a:spcAft>
                          <a:spcPts val="0"/>
                        </a:spcAft>
                        <a:buFont typeface="+mj-lt"/>
                        <a:buAutoNum type="arabicPeriod"/>
                      </a:pPr>
                      <a:r>
                        <a:rPr lang="en-GB" sz="1300">
                          <a:effectLst/>
                        </a:rPr>
                        <a:t>Khách hàng có thể tiếp tục tìm kiếm sách</a:t>
                      </a:r>
                      <a:endParaRPr lang="vi-VN" sz="1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03574801"/>
                  </a:ext>
                </a:extLst>
              </a:tr>
              <a:tr h="361024">
                <a:tc>
                  <a:txBody>
                    <a:bodyPr/>
                    <a:lstStyle/>
                    <a:p>
                      <a:pPr marL="0" marR="0">
                        <a:lnSpc>
                          <a:spcPct val="115000"/>
                        </a:lnSpc>
                        <a:spcBef>
                          <a:spcPts val="600"/>
                        </a:spcBef>
                        <a:spcAft>
                          <a:spcPts val="0"/>
                        </a:spcAft>
                      </a:pPr>
                      <a:r>
                        <a:rPr lang="en-GB" sz="1300">
                          <a:effectLst/>
                        </a:rPr>
                        <a:t>Điều kiện tiên quyết</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Khách hàng phải cung cấp tên sách </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976695178"/>
                  </a:ext>
                </a:extLst>
              </a:tr>
              <a:tr h="361024">
                <a:tc>
                  <a:txBody>
                    <a:bodyPr/>
                    <a:lstStyle/>
                    <a:p>
                      <a:pPr marL="0" marR="0">
                        <a:lnSpc>
                          <a:spcPct val="115000"/>
                        </a:lnSpc>
                        <a:spcBef>
                          <a:spcPts val="600"/>
                        </a:spcBef>
                        <a:spcAft>
                          <a:spcPts val="0"/>
                        </a:spcAft>
                      </a:pPr>
                      <a:r>
                        <a:rPr lang="en-GB" sz="1300">
                          <a:effectLst/>
                        </a:rPr>
                        <a:t>Hậu điều kiện</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US" sz="1300">
                          <a:effectLst/>
                        </a:rPr>
                        <a:t>Trả về thông tin sách nếu có </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191778116"/>
                  </a:ext>
                </a:extLst>
              </a:tr>
            </a:tbl>
          </a:graphicData>
        </a:graphic>
      </p:graphicFrame>
      <p:graphicFrame>
        <p:nvGraphicFramePr>
          <p:cNvPr id="16" name="Table 15">
            <a:extLst>
              <a:ext uri="{FF2B5EF4-FFF2-40B4-BE49-F238E27FC236}">
                <a16:creationId xmlns:a16="http://schemas.microsoft.com/office/drawing/2014/main" id="{033C913E-E10D-481B-9570-7ABF29C53753}"/>
              </a:ext>
            </a:extLst>
          </p:cNvPr>
          <p:cNvGraphicFramePr>
            <a:graphicFrameLocks noGrp="1"/>
          </p:cNvGraphicFramePr>
          <p:nvPr>
            <p:extLst>
              <p:ext uri="{D42A27DB-BD31-4B8C-83A1-F6EECF244321}">
                <p14:modId xmlns:p14="http://schemas.microsoft.com/office/powerpoint/2010/main" val="4292457515"/>
              </p:ext>
            </p:extLst>
          </p:nvPr>
        </p:nvGraphicFramePr>
        <p:xfrm>
          <a:off x="1247050" y="1151709"/>
          <a:ext cx="10178595" cy="4828777"/>
        </p:xfrm>
        <a:graphic>
          <a:graphicData uri="http://schemas.openxmlformats.org/drawingml/2006/table">
            <a:tbl>
              <a:tblPr firstRow="1" firstCol="1" bandRow="1">
                <a:tableStyleId>{91EBBBCC-DAD2-459C-BE2E-F6DE35CF9A28}</a:tableStyleId>
              </a:tblPr>
              <a:tblGrid>
                <a:gridCol w="5088750">
                  <a:extLst>
                    <a:ext uri="{9D8B030D-6E8A-4147-A177-3AD203B41FA5}">
                      <a16:colId xmlns:a16="http://schemas.microsoft.com/office/drawing/2014/main" val="2855479545"/>
                    </a:ext>
                  </a:extLst>
                </a:gridCol>
                <a:gridCol w="5089845">
                  <a:extLst>
                    <a:ext uri="{9D8B030D-6E8A-4147-A177-3AD203B41FA5}">
                      <a16:colId xmlns:a16="http://schemas.microsoft.com/office/drawing/2014/main" val="3580762018"/>
                    </a:ext>
                  </a:extLst>
                </a:gridCol>
              </a:tblGrid>
              <a:tr h="306079">
                <a:tc>
                  <a:txBody>
                    <a:bodyPr/>
                    <a:lstStyle/>
                    <a:p>
                      <a:pPr marL="0" marR="0">
                        <a:lnSpc>
                          <a:spcPct val="115000"/>
                        </a:lnSpc>
                        <a:spcBef>
                          <a:spcPts val="600"/>
                        </a:spcBef>
                        <a:spcAft>
                          <a:spcPts val="0"/>
                        </a:spcAft>
                      </a:pPr>
                      <a:r>
                        <a:rPr lang="en-GB" sz="1300">
                          <a:effectLst/>
                        </a:rPr>
                        <a:t>Tên use case</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DangNhap</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837927289"/>
                  </a:ext>
                </a:extLst>
              </a:tr>
              <a:tr h="644641">
                <a:tc>
                  <a:txBody>
                    <a:bodyPr/>
                    <a:lstStyle/>
                    <a:p>
                      <a:pPr marL="0" marR="0">
                        <a:lnSpc>
                          <a:spcPct val="115000"/>
                        </a:lnSpc>
                        <a:spcBef>
                          <a:spcPts val="600"/>
                        </a:spcBef>
                        <a:spcAft>
                          <a:spcPts val="0"/>
                        </a:spcAft>
                      </a:pPr>
                      <a:r>
                        <a:rPr lang="en-GB" sz="1300">
                          <a:effectLst/>
                        </a:rPr>
                        <a:t>Tóm tắt</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Nhân viên khi vào hệ thống phải đăng nhập để sử dụng các chức năng.</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42564488"/>
                  </a:ext>
                </a:extLst>
              </a:tr>
              <a:tr h="306079">
                <a:tc>
                  <a:txBody>
                    <a:bodyPr/>
                    <a:lstStyle/>
                    <a:p>
                      <a:pPr marL="0" marR="0">
                        <a:lnSpc>
                          <a:spcPct val="115000"/>
                        </a:lnSpc>
                        <a:spcBef>
                          <a:spcPts val="600"/>
                        </a:spcBef>
                        <a:spcAft>
                          <a:spcPts val="0"/>
                        </a:spcAft>
                      </a:pPr>
                      <a:r>
                        <a:rPr lang="en-GB" sz="1300">
                          <a:effectLst/>
                        </a:rPr>
                        <a:t>Tác nhân</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 Nhân viên thu ngân</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947885340"/>
                  </a:ext>
                </a:extLst>
              </a:tr>
              <a:tr h="644641">
                <a:tc>
                  <a:txBody>
                    <a:bodyPr/>
                    <a:lstStyle/>
                    <a:p>
                      <a:pPr marL="0" marR="0">
                        <a:lnSpc>
                          <a:spcPct val="115000"/>
                        </a:lnSpc>
                        <a:spcBef>
                          <a:spcPts val="600"/>
                        </a:spcBef>
                        <a:spcAft>
                          <a:spcPts val="0"/>
                        </a:spcAft>
                      </a:pPr>
                      <a:r>
                        <a:rPr lang="en-GB" sz="1300">
                          <a:effectLst/>
                        </a:rPr>
                        <a:t>Dòng sự kiện chính</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 1. Nhân viên nhập tên tài khoản và mật khẩu.</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3892435925"/>
                  </a:ext>
                </a:extLst>
              </a:tr>
              <a:tr h="1971048">
                <a:tc>
                  <a:txBody>
                    <a:bodyPr/>
                    <a:lstStyle/>
                    <a:p>
                      <a:pPr marL="0" marR="0">
                        <a:lnSpc>
                          <a:spcPct val="115000"/>
                        </a:lnSpc>
                        <a:spcBef>
                          <a:spcPts val="600"/>
                        </a:spcBef>
                        <a:spcAft>
                          <a:spcPts val="0"/>
                        </a:spcAft>
                      </a:pPr>
                      <a:r>
                        <a:rPr lang="en-GB" sz="1300">
                          <a:effectLst/>
                        </a:rPr>
                        <a:t>Dòng sự kiện phụ </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 1.Khi đăng nhập không thành công, nhân viên được yêu cầu đăng nhập lại tài khoản và mật khẩu.</a:t>
                      </a:r>
                      <a:br>
                        <a:rPr lang="en-GB" sz="1300">
                          <a:effectLst/>
                        </a:rPr>
                      </a:br>
                      <a:r>
                        <a:rPr lang="en-GB" sz="1300">
                          <a:effectLst/>
                        </a:rPr>
                        <a:t> 2.Nếu không có tài khoản thì quản lý sẽ cấp tài khoản và mật khẩu cho nhân viên.</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184371476"/>
                  </a:ext>
                </a:extLst>
              </a:tr>
              <a:tr h="311648">
                <a:tc>
                  <a:txBody>
                    <a:bodyPr/>
                    <a:lstStyle/>
                    <a:p>
                      <a:pPr marL="0" marR="0">
                        <a:lnSpc>
                          <a:spcPct val="115000"/>
                        </a:lnSpc>
                        <a:spcBef>
                          <a:spcPts val="600"/>
                        </a:spcBef>
                        <a:spcAft>
                          <a:spcPts val="0"/>
                        </a:spcAft>
                      </a:pPr>
                      <a:r>
                        <a:rPr lang="en-GB" sz="1300">
                          <a:effectLst/>
                        </a:rPr>
                        <a:t>Điều kiện tiên quyết</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GB" sz="1300">
                          <a:effectLst/>
                        </a:rPr>
                        <a:t>Nhân viên phải có tài khoản. </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954316567"/>
                  </a:ext>
                </a:extLst>
              </a:tr>
              <a:tr h="644641">
                <a:tc>
                  <a:txBody>
                    <a:bodyPr/>
                    <a:lstStyle/>
                    <a:p>
                      <a:pPr marL="0" marR="0">
                        <a:lnSpc>
                          <a:spcPct val="115000"/>
                        </a:lnSpc>
                        <a:spcBef>
                          <a:spcPts val="600"/>
                        </a:spcBef>
                        <a:spcAft>
                          <a:spcPts val="0"/>
                        </a:spcAft>
                      </a:pPr>
                      <a:r>
                        <a:rPr lang="en-GB" sz="1300">
                          <a:effectLst/>
                        </a:rPr>
                        <a:t>Hậu điều kiện</a:t>
                      </a:r>
                      <a:endParaRPr lang="vi-VN" sz="13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nSpc>
                          <a:spcPct val="115000"/>
                        </a:lnSpc>
                        <a:spcBef>
                          <a:spcPts val="600"/>
                        </a:spcBef>
                        <a:spcAft>
                          <a:spcPts val="0"/>
                        </a:spcAft>
                      </a:pPr>
                      <a:r>
                        <a:rPr lang="en-US" sz="1300">
                          <a:effectLst/>
                        </a:rPr>
                        <a:t>Nhân viên sử dụng các chức năng của hệ thống </a:t>
                      </a:r>
                      <a:endParaRPr lang="vi-VN" sz="130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992894701"/>
                  </a:ext>
                </a:extLst>
              </a:tr>
            </a:tbl>
          </a:graphicData>
        </a:graphic>
      </p:graphicFrame>
    </p:spTree>
    <p:extLst>
      <p:ext uri="{BB962C8B-B14F-4D97-AF65-F5344CB8AC3E}">
        <p14:creationId xmlns:p14="http://schemas.microsoft.com/office/powerpoint/2010/main" val="31701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9"/>
                                        </p:tgtEl>
                                        <p:attrNameLst>
                                          <p:attrName>ppt_x</p:attrName>
                                        </p:attrNameLst>
                                      </p:cBhvr>
                                      <p:tavLst>
                                        <p:tav tm="0">
                                          <p:val>
                                            <p:strVal val="ppt_x"/>
                                          </p:val>
                                        </p:tav>
                                        <p:tav tm="100000">
                                          <p:val>
                                            <p:strVal val="ppt_x"/>
                                          </p:val>
                                        </p:tav>
                                      </p:tavLst>
                                    </p:anim>
                                    <p:anim calcmode="lin" valueType="num">
                                      <p:cBhvr additive="base">
                                        <p:cTn id="14" dur="500"/>
                                        <p:tgtEl>
                                          <p:spTgt spid="9"/>
                                        </p:tgtEl>
                                        <p:attrNameLst>
                                          <p:attrName>ppt_y</p:attrName>
                                        </p:attrNameLst>
                                      </p:cBhvr>
                                      <p:tavLst>
                                        <p:tav tm="0">
                                          <p:val>
                                            <p:strVal val="ppt_y"/>
                                          </p:val>
                                        </p:tav>
                                        <p:tav tm="100000">
                                          <p:val>
                                            <p:strVal val="1+ppt_h/2"/>
                                          </p:val>
                                        </p:tav>
                                      </p:tavLst>
                                    </p:anim>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ppt_x"/>
                                          </p:val>
                                        </p:tav>
                                      </p:tavLst>
                                    </p:anim>
                                    <p:anim calcmode="lin" valueType="num">
                                      <p:cBhvr additive="base">
                                        <p:cTn id="27" dur="500"/>
                                        <p:tgtEl>
                                          <p:spTgt spid="13"/>
                                        </p:tgtEl>
                                        <p:attrNameLst>
                                          <p:attrName>ppt_y</p:attrName>
                                        </p:attrNameLst>
                                      </p:cBhvr>
                                      <p:tavLst>
                                        <p:tav tm="0">
                                          <p:val>
                                            <p:strVal val="ppt_y"/>
                                          </p:val>
                                        </p:tav>
                                        <p:tav tm="100000">
                                          <p:val>
                                            <p:strVal val="1+ppt_h/2"/>
                                          </p:val>
                                        </p:tav>
                                      </p:tavLst>
                                    </p:anim>
                                    <p:set>
                                      <p:cBhvr>
                                        <p:cTn id="28" dur="1" fill="hold">
                                          <p:stCondLst>
                                            <p:cond delay="499"/>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xit" presetSubtype="4" fill="hold" nodeType="clickEffect">
                                  <p:stCondLst>
                                    <p:cond delay="0"/>
                                  </p:stCondLst>
                                  <p:childTnLst>
                                    <p:anim calcmode="lin" valueType="num">
                                      <p:cBhvr additive="base">
                                        <p:cTn id="37" dur="500"/>
                                        <p:tgtEl>
                                          <p:spTgt spid="16"/>
                                        </p:tgtEl>
                                        <p:attrNameLst>
                                          <p:attrName>ppt_y</p:attrName>
                                        </p:attrNameLst>
                                      </p:cBhvr>
                                      <p:tavLst>
                                        <p:tav tm="0">
                                          <p:val>
                                            <p:strVal val="#ppt_y"/>
                                          </p:val>
                                        </p:tav>
                                        <p:tav tm="100000">
                                          <p:val>
                                            <p:strVal val="#ppt_y+#ppt_h*1.125000"/>
                                          </p:val>
                                        </p:tav>
                                      </p:tavLst>
                                    </p:anim>
                                    <p:animEffect transition="out" filter="wipe(down)">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34AC-EEC6-4036-9459-039A149CB8E8}"/>
              </a:ext>
            </a:extLst>
          </p:cNvPr>
          <p:cNvSpPr>
            <a:spLocks noGrp="1"/>
          </p:cNvSpPr>
          <p:nvPr>
            <p:ph type="title"/>
          </p:nvPr>
        </p:nvSpPr>
        <p:spPr>
          <a:xfrm>
            <a:off x="727166" y="119743"/>
            <a:ext cx="9601200" cy="1485900"/>
          </a:xfrm>
        </p:spPr>
        <p:txBody>
          <a:bodyPr>
            <a:normAutofit/>
          </a:bodyPr>
          <a:lstStyle/>
          <a:p>
            <a:r>
              <a:rPr lang="en-US" sz="2800">
                <a:latin typeface="Times New Roman" panose="02020603050405020304" pitchFamily="18" charset="0"/>
                <a:cs typeface="Times New Roman" panose="02020603050405020304" pitchFamily="18" charset="0"/>
              </a:rPr>
              <a:t>6.</a:t>
            </a:r>
            <a:r>
              <a:rPr lang="en-GB" sz="2800">
                <a:effectLst/>
                <a:latin typeface="Times New Roman" panose="02020603050405020304" pitchFamily="18" charset="0"/>
                <a:ea typeface="Calibri" panose="020F0502020204030204" pitchFamily="34" charset="0"/>
                <a:cs typeface="Times New Roman" panose="02020603050405020304" pitchFamily="18" charset="0"/>
              </a:rPr>
              <a:t> Sơ đồ lớp phân tích</a:t>
            </a:r>
            <a:endParaRPr lang="vi-VN" sz="280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7A47DB2-1761-4365-A174-8C3778968D50}"/>
              </a:ext>
            </a:extLst>
          </p:cNvPr>
          <p:cNvPicPr>
            <a:picLocks noGrp="1"/>
          </p:cNvPicPr>
          <p:nvPr>
            <p:ph idx="1"/>
          </p:nvPr>
        </p:nvPicPr>
        <p:blipFill>
          <a:blip r:embed="rId2"/>
          <a:stretch>
            <a:fillRect/>
          </a:stretch>
        </p:blipFill>
        <p:spPr>
          <a:xfrm>
            <a:off x="1991807" y="923108"/>
            <a:ext cx="9111621" cy="5146766"/>
          </a:xfrm>
          <a:prstGeom prst="rect">
            <a:avLst/>
          </a:prstGeom>
        </p:spPr>
      </p:pic>
    </p:spTree>
    <p:extLst>
      <p:ext uri="{BB962C8B-B14F-4D97-AF65-F5344CB8AC3E}">
        <p14:creationId xmlns:p14="http://schemas.microsoft.com/office/powerpoint/2010/main" val="7811422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{1494D2C7-970C-4D01-892B-41A3501FCA34}tf10001105</Template>
  <TotalTime>120</TotalTime>
  <Words>857</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 Book</vt:lpstr>
      <vt:lpstr>Symbol</vt:lpstr>
      <vt:lpstr>Tahoma</vt:lpstr>
      <vt:lpstr>Times New Roman</vt:lpstr>
      <vt:lpstr>Crop</vt:lpstr>
      <vt:lpstr>Báo Cáo Tiểu Luận  Môn học: Phân tích thiết kế hệ thống</vt:lpstr>
      <vt:lpstr>I. MỤC TIÊU VÀ PHẠM VI ĐỀ TÀI</vt:lpstr>
      <vt:lpstr>II. phân tích hệ thống </vt:lpstr>
      <vt:lpstr>1.Sơ đồ Use-Case nghiệp vụ </vt:lpstr>
      <vt:lpstr>2. Use case mua hàng </vt:lpstr>
      <vt:lpstr>3. Use case tìm kiếm </vt:lpstr>
      <vt:lpstr>4. Mô hình Use-case hệ thống (xác định các yêu cầu tự động hoá)</vt:lpstr>
      <vt:lpstr>PowerPoint Presentation</vt:lpstr>
      <vt:lpstr>6. Sơ đồ lớp phân tích</vt:lpstr>
      <vt:lpstr>6. Lược đồ cơ sở dữ liệu </vt:lpstr>
      <vt:lpstr>7.Giao diện thanh toán sách</vt:lpstr>
      <vt:lpstr>Demo hệ thống quản lý bán sách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Tiểu Luận  Môn học: Phân tích thiết kế hệ thống</dc:title>
  <dc:creator>Administrator</dc:creator>
  <cp:lastModifiedBy>Administrator</cp:lastModifiedBy>
  <cp:revision>15</cp:revision>
  <dcterms:created xsi:type="dcterms:W3CDTF">2021-05-25T08:22:07Z</dcterms:created>
  <dcterms:modified xsi:type="dcterms:W3CDTF">2021-05-25T10:58:49Z</dcterms:modified>
</cp:coreProperties>
</file>