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sldIdLst>
    <p:sldId id="256" r:id="rId2"/>
    <p:sldId id="258" r:id="rId3"/>
    <p:sldId id="259" r:id="rId4"/>
    <p:sldId id="260" r:id="rId5"/>
    <p:sldId id="261" r:id="rId6"/>
    <p:sldId id="262" r:id="rId7"/>
    <p:sldId id="263" r:id="rId8"/>
    <p:sldId id="264" r:id="rId9"/>
    <p:sldId id="265" r:id="rId10"/>
    <p:sldId id="279" r:id="rId11"/>
    <p:sldId id="277" r:id="rId12"/>
    <p:sldId id="266"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004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596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0277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4835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9392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7446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80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62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1605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980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6/21/2023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0533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6/21/2023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996886"/>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99C86-DF96-F44C-DB5C-BE393BF31E70}"/>
              </a:ext>
            </a:extLst>
          </p:cNvPr>
          <p:cNvSpPr>
            <a:spLocks noGrp="1"/>
          </p:cNvSpPr>
          <p:nvPr>
            <p:ph type="ctrTitle"/>
          </p:nvPr>
        </p:nvSpPr>
        <p:spPr>
          <a:xfrm>
            <a:off x="695324" y="897752"/>
            <a:ext cx="3601757" cy="1955927"/>
          </a:xfrm>
        </p:spPr>
        <p:txBody>
          <a:bodyPr vert="horz" lIns="91440" tIns="45720" rIns="91440" bIns="45720" rtlCol="0" anchor="t">
            <a:normAutofit/>
          </a:bodyPr>
          <a:lstStyle/>
          <a:p>
            <a:r>
              <a:rPr lang="en-US" sz="4000" b="1" kern="1200" cap="all" spc="30" baseline="0" dirty="0">
                <a:solidFill>
                  <a:schemeClr val="tx2">
                    <a:lumMod val="75000"/>
                    <a:lumOff val="25000"/>
                  </a:schemeClr>
                </a:solidFill>
                <a:latin typeface="+mj-lt"/>
                <a:ea typeface="+mj-ea"/>
                <a:cs typeface="+mj-cs"/>
              </a:rPr>
              <a:t>COMPUTER NETWORK</a:t>
            </a:r>
          </a:p>
        </p:txBody>
      </p:sp>
      <p:cxnSp>
        <p:nvCxnSpPr>
          <p:cNvPr id="28" name="Straight Connector 2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0DE93BD-A76E-2BCC-D86B-E91E8DE18745}"/>
              </a:ext>
            </a:extLst>
          </p:cNvPr>
          <p:cNvSpPr>
            <a:spLocks noGrp="1"/>
          </p:cNvSpPr>
          <p:nvPr>
            <p:ph type="subTitle" idx="1"/>
          </p:nvPr>
        </p:nvSpPr>
        <p:spPr>
          <a:xfrm>
            <a:off x="695324" y="2568515"/>
            <a:ext cx="3613708" cy="3391733"/>
          </a:xfrm>
        </p:spPr>
        <p:txBody>
          <a:bodyPr vert="horz" lIns="91440" tIns="45720" rIns="91440" bIns="45720" rtlCol="0">
            <a:normAutofit/>
          </a:bodyPr>
          <a:lstStyle/>
          <a:p>
            <a:pPr indent="-228600">
              <a:buFont typeface="Arial" panose="020B0604020202020204" pitchFamily="34" charset="0"/>
              <a:buChar char="•"/>
            </a:pPr>
            <a:r>
              <a:rPr lang="en-US" dirty="0"/>
              <a:t>Lê </a:t>
            </a:r>
            <a:r>
              <a:rPr lang="en-US" dirty="0" err="1"/>
              <a:t>Quốc</a:t>
            </a:r>
            <a:r>
              <a:rPr lang="en-US" dirty="0"/>
              <a:t> </a:t>
            </a:r>
            <a:r>
              <a:rPr lang="en-US" dirty="0" err="1"/>
              <a:t>Định</a:t>
            </a:r>
            <a:endParaRPr lang="en-US" dirty="0"/>
          </a:p>
          <a:p>
            <a:pPr indent="-228600">
              <a:buFont typeface="Arial" panose="020B0604020202020204" pitchFamily="34" charset="0"/>
              <a:buChar char="•"/>
            </a:pPr>
            <a:r>
              <a:rPr lang="en-US" dirty="0"/>
              <a:t>Lê Quang Thắng</a:t>
            </a:r>
          </a:p>
          <a:p>
            <a:pPr indent="-228600">
              <a:buFont typeface="Arial" panose="020B0604020202020204" pitchFamily="34" charset="0"/>
              <a:buChar char="•"/>
            </a:pPr>
            <a:r>
              <a:rPr lang="en-US" dirty="0" err="1"/>
              <a:t>Phạm</a:t>
            </a:r>
            <a:r>
              <a:rPr lang="en-US" dirty="0"/>
              <a:t> </a:t>
            </a:r>
            <a:r>
              <a:rPr lang="en-US" dirty="0" err="1"/>
              <a:t>Đan</a:t>
            </a:r>
            <a:r>
              <a:rPr lang="en-US" dirty="0"/>
              <a:t> </a:t>
            </a:r>
            <a:r>
              <a:rPr lang="en-US" dirty="0" err="1"/>
              <a:t>Tâm</a:t>
            </a:r>
            <a:endParaRPr lang="en-US" dirty="0"/>
          </a:p>
          <a:p>
            <a:pPr indent="-228600">
              <a:buFont typeface="Arial" panose="020B0604020202020204" pitchFamily="34" charset="0"/>
              <a:buChar char="•"/>
            </a:pPr>
            <a:r>
              <a:rPr lang="en-US" dirty="0"/>
              <a:t>Lê Duy </a:t>
            </a:r>
            <a:r>
              <a:rPr lang="en-US" dirty="0" err="1"/>
              <a:t>Quốc</a:t>
            </a:r>
            <a:r>
              <a:rPr lang="en-US" dirty="0"/>
              <a:t> Thắng</a:t>
            </a:r>
          </a:p>
        </p:txBody>
      </p:sp>
      <p:pic>
        <p:nvPicPr>
          <p:cNvPr id="16" name="Picture 3" descr="Eyes on a candy">
            <a:extLst>
              <a:ext uri="{FF2B5EF4-FFF2-40B4-BE49-F238E27FC236}">
                <a16:creationId xmlns:a16="http://schemas.microsoft.com/office/drawing/2014/main" id="{CE76FEBF-DF49-0BEF-84BB-E4E184EAB7AD}"/>
              </a:ext>
            </a:extLst>
          </p:cNvPr>
          <p:cNvPicPr>
            <a:picLocks noChangeAspect="1"/>
          </p:cNvPicPr>
          <p:nvPr/>
        </p:nvPicPr>
        <p:blipFill rotWithShape="1">
          <a:blip r:embed="rId2"/>
          <a:srcRect l="17965" r="10834" b="-1"/>
          <a:stretch/>
        </p:blipFill>
        <p:spPr>
          <a:xfrm>
            <a:off x="4876800" y="10"/>
            <a:ext cx="7315200" cy="6857990"/>
          </a:xfrm>
          <a:prstGeom prst="rect">
            <a:avLst/>
          </a:prstGeom>
        </p:spPr>
      </p:pic>
    </p:spTree>
    <p:extLst>
      <p:ext uri="{BB962C8B-B14F-4D97-AF65-F5344CB8AC3E}">
        <p14:creationId xmlns:p14="http://schemas.microsoft.com/office/powerpoint/2010/main" val="183039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802640" y="2966720"/>
            <a:ext cx="4702916" cy="1705061"/>
          </a:xfrm>
        </p:spPr>
        <p:txBody>
          <a:bodyPr vert="horz" lIns="91440" tIns="45720" rIns="91440" bIns="45720" rtlCol="0" anchor="t">
            <a:normAutofit/>
          </a:bodyPr>
          <a:lstStyle/>
          <a:p>
            <a:endParaRPr lang="en-US" dirty="0">
              <a:solidFill>
                <a:srgbClr val="FF0000"/>
              </a:solidFill>
            </a:endParaRP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rot="20855945">
            <a:off x="647699" y="3566427"/>
            <a:ext cx="4857857" cy="1005657"/>
          </a:xfrm>
        </p:spPr>
        <p:txBody>
          <a:bodyPr vert="horz" lIns="91440" tIns="45720" rIns="91440" bIns="45720" rtlCol="0" anchor="b">
            <a:normAutofit/>
          </a:bodyPr>
          <a:lstStyle/>
          <a:p>
            <a:pPr marL="0" indent="0">
              <a:buNone/>
            </a:pPr>
            <a:endParaRPr lang="en-US" sz="2500" dirty="0"/>
          </a:p>
        </p:txBody>
      </p:sp>
      <p:pic>
        <p:nvPicPr>
          <p:cNvPr id="5" name="Picture 4">
            <a:extLst>
              <a:ext uri="{FF2B5EF4-FFF2-40B4-BE49-F238E27FC236}">
                <a16:creationId xmlns:a16="http://schemas.microsoft.com/office/drawing/2014/main" id="{704804B9-ACF1-1B36-0114-1138122E9C79}"/>
              </a:ext>
            </a:extLst>
          </p:cNvPr>
          <p:cNvPicPr>
            <a:picLocks noChangeAspect="1"/>
          </p:cNvPicPr>
          <p:nvPr/>
        </p:nvPicPr>
        <p:blipFill>
          <a:blip r:embed="rId2"/>
          <a:stretch>
            <a:fillRect/>
          </a:stretch>
        </p:blipFill>
        <p:spPr>
          <a:xfrm>
            <a:off x="776982" y="940089"/>
            <a:ext cx="4779887" cy="5004685"/>
          </a:xfrm>
          <a:prstGeom prst="rect">
            <a:avLst/>
          </a:prstGeom>
        </p:spPr>
      </p:pic>
      <p:pic>
        <p:nvPicPr>
          <p:cNvPr id="8" name="Picture 7">
            <a:extLst>
              <a:ext uri="{FF2B5EF4-FFF2-40B4-BE49-F238E27FC236}">
                <a16:creationId xmlns:a16="http://schemas.microsoft.com/office/drawing/2014/main" id="{842B6E91-75A6-4286-7F31-FDA6CC7F06CC}"/>
              </a:ext>
            </a:extLst>
          </p:cNvPr>
          <p:cNvPicPr>
            <a:picLocks noChangeAspect="1"/>
          </p:cNvPicPr>
          <p:nvPr/>
        </p:nvPicPr>
        <p:blipFill>
          <a:blip r:embed="rId3"/>
          <a:stretch>
            <a:fillRect/>
          </a:stretch>
        </p:blipFill>
        <p:spPr>
          <a:xfrm>
            <a:off x="4757458" y="1293767"/>
            <a:ext cx="7061678" cy="4270466"/>
          </a:xfrm>
          <a:prstGeom prst="rect">
            <a:avLst/>
          </a:prstGeom>
        </p:spPr>
      </p:pic>
    </p:spTree>
    <p:extLst>
      <p:ext uri="{BB962C8B-B14F-4D97-AF65-F5344CB8AC3E}">
        <p14:creationId xmlns:p14="http://schemas.microsoft.com/office/powerpoint/2010/main" val="160516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429000"/>
            <a:ext cx="4914900" cy="1021140"/>
          </a:xfrm>
        </p:spPr>
        <p:txBody>
          <a:bodyPr vert="horz" lIns="91440" tIns="45720" rIns="91440" bIns="45720" rtlCol="0" anchor="b">
            <a:normAutofit/>
          </a:bodyPr>
          <a:lstStyle/>
          <a:p>
            <a:r>
              <a:rPr lang="en-US" sz="2400" b="1" dirty="0"/>
              <a:t>Server </a:t>
            </a:r>
            <a:r>
              <a:rPr lang="en-US" sz="2400" dirty="0"/>
              <a:t>connect to DB</a:t>
            </a:r>
          </a:p>
        </p:txBody>
      </p:sp>
      <p:pic>
        <p:nvPicPr>
          <p:cNvPr id="6" name="Picture 5">
            <a:extLst>
              <a:ext uri="{FF2B5EF4-FFF2-40B4-BE49-F238E27FC236}">
                <a16:creationId xmlns:a16="http://schemas.microsoft.com/office/drawing/2014/main" id="{C42B261A-9D94-E57A-4250-7F9852930D69}"/>
              </a:ext>
            </a:extLst>
          </p:cNvPr>
          <p:cNvPicPr>
            <a:picLocks noChangeAspect="1"/>
          </p:cNvPicPr>
          <p:nvPr/>
        </p:nvPicPr>
        <p:blipFill>
          <a:blip r:embed="rId2"/>
          <a:stretch>
            <a:fillRect/>
          </a:stretch>
        </p:blipFill>
        <p:spPr>
          <a:xfrm>
            <a:off x="4210491" y="2141949"/>
            <a:ext cx="7550538" cy="720755"/>
          </a:xfrm>
          <a:prstGeom prst="rect">
            <a:avLst/>
          </a:prstGeom>
        </p:spPr>
      </p:pic>
      <p:pic>
        <p:nvPicPr>
          <p:cNvPr id="8" name="Picture 7">
            <a:extLst>
              <a:ext uri="{FF2B5EF4-FFF2-40B4-BE49-F238E27FC236}">
                <a16:creationId xmlns:a16="http://schemas.microsoft.com/office/drawing/2014/main" id="{29908894-B688-3DBE-F904-E275864A3A57}"/>
              </a:ext>
            </a:extLst>
          </p:cNvPr>
          <p:cNvPicPr>
            <a:picLocks noChangeAspect="1"/>
          </p:cNvPicPr>
          <p:nvPr/>
        </p:nvPicPr>
        <p:blipFill>
          <a:blip r:embed="rId3"/>
          <a:stretch>
            <a:fillRect/>
          </a:stretch>
        </p:blipFill>
        <p:spPr>
          <a:xfrm>
            <a:off x="4210491" y="2973143"/>
            <a:ext cx="7550538" cy="720755"/>
          </a:xfrm>
          <a:prstGeom prst="rect">
            <a:avLst/>
          </a:prstGeom>
        </p:spPr>
      </p:pic>
      <p:pic>
        <p:nvPicPr>
          <p:cNvPr id="10" name="Picture 9">
            <a:extLst>
              <a:ext uri="{FF2B5EF4-FFF2-40B4-BE49-F238E27FC236}">
                <a16:creationId xmlns:a16="http://schemas.microsoft.com/office/drawing/2014/main" id="{58AE0435-4D2E-8578-58F7-3EDA3E038921}"/>
              </a:ext>
            </a:extLst>
          </p:cNvPr>
          <p:cNvPicPr>
            <a:picLocks noChangeAspect="1"/>
          </p:cNvPicPr>
          <p:nvPr/>
        </p:nvPicPr>
        <p:blipFill>
          <a:blip r:embed="rId4"/>
          <a:stretch>
            <a:fillRect/>
          </a:stretch>
        </p:blipFill>
        <p:spPr>
          <a:xfrm>
            <a:off x="4210491" y="3832200"/>
            <a:ext cx="6228955" cy="1021140"/>
          </a:xfrm>
          <a:prstGeom prst="rect">
            <a:avLst/>
          </a:prstGeom>
        </p:spPr>
      </p:pic>
      <p:pic>
        <p:nvPicPr>
          <p:cNvPr id="12" name="Picture 11">
            <a:extLst>
              <a:ext uri="{FF2B5EF4-FFF2-40B4-BE49-F238E27FC236}">
                <a16:creationId xmlns:a16="http://schemas.microsoft.com/office/drawing/2014/main" id="{16206A99-7AEF-7D65-92FD-A6CA7A6B709D}"/>
              </a:ext>
            </a:extLst>
          </p:cNvPr>
          <p:cNvPicPr>
            <a:picLocks noChangeAspect="1"/>
          </p:cNvPicPr>
          <p:nvPr/>
        </p:nvPicPr>
        <p:blipFill>
          <a:blip r:embed="rId5"/>
          <a:stretch>
            <a:fillRect/>
          </a:stretch>
        </p:blipFill>
        <p:spPr>
          <a:xfrm>
            <a:off x="4210491" y="5048646"/>
            <a:ext cx="4842056" cy="742600"/>
          </a:xfrm>
          <a:prstGeom prst="rect">
            <a:avLst/>
          </a:prstGeom>
        </p:spPr>
      </p:pic>
    </p:spTree>
    <p:extLst>
      <p:ext uri="{BB962C8B-B14F-4D97-AF65-F5344CB8AC3E}">
        <p14:creationId xmlns:p14="http://schemas.microsoft.com/office/powerpoint/2010/main" val="144518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657600"/>
            <a:ext cx="4914900" cy="792540"/>
          </a:xfrm>
        </p:spPr>
        <p:txBody>
          <a:bodyPr vert="horz" lIns="91440" tIns="45720" rIns="91440" bIns="45720" rtlCol="0" anchor="b">
            <a:normAutofit/>
          </a:bodyPr>
          <a:lstStyle/>
          <a:p>
            <a:r>
              <a:rPr lang="en-US" sz="3000" b="1" dirty="0"/>
              <a:t>Server</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code&#10;&#10;Description automatically generated with low confidence">
            <a:extLst>
              <a:ext uri="{FF2B5EF4-FFF2-40B4-BE49-F238E27FC236}">
                <a16:creationId xmlns:a16="http://schemas.microsoft.com/office/drawing/2014/main" id="{E4837AB3-CC3B-DEB5-F8C3-25F767646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970" y="232927"/>
            <a:ext cx="4174005" cy="6314522"/>
          </a:xfrm>
          <a:prstGeom prst="rect">
            <a:avLst/>
          </a:prstGeom>
        </p:spPr>
      </p:pic>
    </p:spTree>
    <p:extLst>
      <p:ext uri="{BB962C8B-B14F-4D97-AF65-F5344CB8AC3E}">
        <p14:creationId xmlns:p14="http://schemas.microsoft.com/office/powerpoint/2010/main" val="295544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743058" y="3749050"/>
            <a:ext cx="4914900" cy="993851"/>
          </a:xfrm>
        </p:spPr>
        <p:txBody>
          <a:bodyPr vert="horz" lIns="91440" tIns="45720" rIns="91440" bIns="45720" rtlCol="0" anchor="b">
            <a:noAutofit/>
          </a:bodyPr>
          <a:lstStyle/>
          <a:p>
            <a:pPr marL="0" indent="0">
              <a:buNone/>
            </a:pPr>
            <a:r>
              <a:rPr lang="en-US" sz="2600" b="1" dirty="0"/>
              <a:t>Client:</a:t>
            </a:r>
          </a:p>
          <a:p>
            <a:pPr marL="0" indent="0">
              <a:buNone/>
            </a:pPr>
            <a:r>
              <a:rPr lang="en-US" sz="2300" dirty="0"/>
              <a:t>+ Login</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font&#10;&#10;Description automatically generated">
            <a:extLst>
              <a:ext uri="{FF2B5EF4-FFF2-40B4-BE49-F238E27FC236}">
                <a16:creationId xmlns:a16="http://schemas.microsoft.com/office/drawing/2014/main" id="{D334CCA5-EC2E-B7A5-B808-BFF711522EA1}"/>
              </a:ext>
            </a:extLst>
          </p:cNvPr>
          <p:cNvPicPr>
            <a:picLocks noChangeAspect="1"/>
          </p:cNvPicPr>
          <p:nvPr/>
        </p:nvPicPr>
        <p:blipFill>
          <a:blip r:embed="rId2"/>
          <a:stretch>
            <a:fillRect/>
          </a:stretch>
        </p:blipFill>
        <p:spPr>
          <a:xfrm>
            <a:off x="6477002" y="600068"/>
            <a:ext cx="4524373" cy="5534031"/>
          </a:xfrm>
          <a:prstGeom prst="rect">
            <a:avLst/>
          </a:prstGeom>
        </p:spPr>
      </p:pic>
    </p:spTree>
    <p:extLst>
      <p:ext uri="{BB962C8B-B14F-4D97-AF65-F5344CB8AC3E}">
        <p14:creationId xmlns:p14="http://schemas.microsoft.com/office/powerpoint/2010/main" val="76361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759443"/>
            <a:ext cx="4857857" cy="1005657"/>
          </a:xfrm>
        </p:spPr>
        <p:txBody>
          <a:bodyPr vert="horz" lIns="91440" tIns="45720" rIns="91440" bIns="45720" rtlCol="0" anchor="b">
            <a:normAutofit fontScale="92500" lnSpcReduction="20000"/>
          </a:bodyPr>
          <a:lstStyle/>
          <a:p>
            <a:pPr marL="0" indent="0">
              <a:buNone/>
            </a:pPr>
            <a:r>
              <a:rPr lang="en-US" sz="2800" b="1" dirty="0"/>
              <a:t>Client:</a:t>
            </a:r>
            <a:endParaRPr lang="en-US" sz="3200" dirty="0"/>
          </a:p>
          <a:p>
            <a:pPr marL="0" indent="0">
              <a:buNone/>
            </a:pPr>
            <a:r>
              <a:rPr lang="en-US" sz="2500" dirty="0"/>
              <a:t>+ Sign up</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program&#10;&#10;Description automatically generated with low confidence">
            <a:extLst>
              <a:ext uri="{FF2B5EF4-FFF2-40B4-BE49-F238E27FC236}">
                <a16:creationId xmlns:a16="http://schemas.microsoft.com/office/drawing/2014/main" id="{89DABDC5-F1E9-A188-073A-57EBA2815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970" y="723901"/>
            <a:ext cx="4174004" cy="5410198"/>
          </a:xfrm>
          <a:prstGeom prst="rect">
            <a:avLst/>
          </a:prstGeom>
        </p:spPr>
      </p:pic>
    </p:spTree>
    <p:extLst>
      <p:ext uri="{BB962C8B-B14F-4D97-AF65-F5344CB8AC3E}">
        <p14:creationId xmlns:p14="http://schemas.microsoft.com/office/powerpoint/2010/main" val="389838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759444"/>
            <a:ext cx="4857857" cy="992138"/>
          </a:xfrm>
        </p:spPr>
        <p:txBody>
          <a:bodyPr vert="horz" lIns="91440" tIns="45720" rIns="91440" bIns="45720" rtlCol="0" anchor="b">
            <a:normAutofit fontScale="92500" lnSpcReduction="20000"/>
          </a:bodyPr>
          <a:lstStyle/>
          <a:p>
            <a:pPr marL="0" indent="0">
              <a:buNone/>
            </a:pPr>
            <a:r>
              <a:rPr lang="en-US" sz="2800" b="1" dirty="0"/>
              <a:t>Client:</a:t>
            </a:r>
            <a:endParaRPr lang="en-US" sz="3200" dirty="0"/>
          </a:p>
          <a:p>
            <a:pPr marL="0" indent="0">
              <a:buNone/>
            </a:pPr>
            <a:r>
              <a:rPr lang="en-US" sz="2500" dirty="0"/>
              <a:t>+ Log out</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screenshot, font&#10;&#10;Description automatically generated">
            <a:extLst>
              <a:ext uri="{FF2B5EF4-FFF2-40B4-BE49-F238E27FC236}">
                <a16:creationId xmlns:a16="http://schemas.microsoft.com/office/drawing/2014/main" id="{0FE2062F-C336-A208-8608-E40AB8C18697}"/>
              </a:ext>
            </a:extLst>
          </p:cNvPr>
          <p:cNvPicPr>
            <a:picLocks noChangeAspect="1"/>
          </p:cNvPicPr>
          <p:nvPr/>
        </p:nvPicPr>
        <p:blipFill>
          <a:blip r:embed="rId2"/>
          <a:stretch>
            <a:fillRect/>
          </a:stretch>
        </p:blipFill>
        <p:spPr>
          <a:xfrm>
            <a:off x="6127858" y="1228621"/>
            <a:ext cx="5441839" cy="4409440"/>
          </a:xfrm>
          <a:prstGeom prst="rect">
            <a:avLst/>
          </a:prstGeom>
        </p:spPr>
      </p:pic>
    </p:spTree>
    <p:extLst>
      <p:ext uri="{BB962C8B-B14F-4D97-AF65-F5344CB8AC3E}">
        <p14:creationId xmlns:p14="http://schemas.microsoft.com/office/powerpoint/2010/main" val="22827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759443"/>
            <a:ext cx="4857857" cy="1005657"/>
          </a:xfrm>
        </p:spPr>
        <p:txBody>
          <a:bodyPr vert="horz" lIns="91440" tIns="45720" rIns="91440" bIns="45720" rtlCol="0" anchor="b">
            <a:normAutofit fontScale="92500" lnSpcReduction="20000"/>
          </a:bodyPr>
          <a:lstStyle/>
          <a:p>
            <a:pPr marL="0" indent="0">
              <a:buNone/>
            </a:pPr>
            <a:r>
              <a:rPr lang="en-US" sz="2800" b="1" dirty="0"/>
              <a:t>Client:</a:t>
            </a:r>
            <a:endParaRPr lang="en-US" sz="3200" dirty="0"/>
          </a:p>
          <a:p>
            <a:pPr marL="0" indent="0">
              <a:buNone/>
            </a:pPr>
            <a:r>
              <a:rPr lang="en-US" sz="2500" dirty="0"/>
              <a:t>+ List all</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screenshot&#10;&#10;Description automatically generated">
            <a:extLst>
              <a:ext uri="{FF2B5EF4-FFF2-40B4-BE49-F238E27FC236}">
                <a16:creationId xmlns:a16="http://schemas.microsoft.com/office/drawing/2014/main" id="{1AF7DA80-9217-C3ED-0868-67F473CF8620}"/>
              </a:ext>
            </a:extLst>
          </p:cNvPr>
          <p:cNvPicPr>
            <a:picLocks noChangeAspect="1"/>
          </p:cNvPicPr>
          <p:nvPr/>
        </p:nvPicPr>
        <p:blipFill>
          <a:blip r:embed="rId2"/>
          <a:stretch>
            <a:fillRect/>
          </a:stretch>
        </p:blipFill>
        <p:spPr>
          <a:xfrm>
            <a:off x="6431280" y="871758"/>
            <a:ext cx="4417694" cy="4967065"/>
          </a:xfrm>
          <a:prstGeom prst="rect">
            <a:avLst/>
          </a:prstGeom>
        </p:spPr>
      </p:pic>
    </p:spTree>
    <p:extLst>
      <p:ext uri="{BB962C8B-B14F-4D97-AF65-F5344CB8AC3E}">
        <p14:creationId xmlns:p14="http://schemas.microsoft.com/office/powerpoint/2010/main" val="189980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759443"/>
            <a:ext cx="4857857" cy="1005657"/>
          </a:xfrm>
        </p:spPr>
        <p:txBody>
          <a:bodyPr vert="horz" lIns="91440" tIns="45720" rIns="91440" bIns="45720" rtlCol="0" anchor="b">
            <a:normAutofit fontScale="92500" lnSpcReduction="20000"/>
          </a:bodyPr>
          <a:lstStyle/>
          <a:p>
            <a:pPr marL="0" indent="0">
              <a:buNone/>
            </a:pPr>
            <a:r>
              <a:rPr lang="en-US" sz="2800" b="1" dirty="0"/>
              <a:t>Client:</a:t>
            </a:r>
            <a:endParaRPr lang="en-US" sz="3200" dirty="0"/>
          </a:p>
          <a:p>
            <a:pPr marL="0" indent="0">
              <a:buNone/>
            </a:pPr>
            <a:r>
              <a:rPr lang="en-US" sz="2500" dirty="0"/>
              <a:t>+ Search ID</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font&#10;&#10;Description automatically generated">
            <a:extLst>
              <a:ext uri="{FF2B5EF4-FFF2-40B4-BE49-F238E27FC236}">
                <a16:creationId xmlns:a16="http://schemas.microsoft.com/office/drawing/2014/main" id="{940739E8-2811-E8CA-9D1A-AC18924936EB}"/>
              </a:ext>
            </a:extLst>
          </p:cNvPr>
          <p:cNvPicPr>
            <a:picLocks noChangeAspect="1"/>
          </p:cNvPicPr>
          <p:nvPr/>
        </p:nvPicPr>
        <p:blipFill>
          <a:blip r:embed="rId2"/>
          <a:stretch>
            <a:fillRect/>
          </a:stretch>
        </p:blipFill>
        <p:spPr>
          <a:xfrm>
            <a:off x="6674970" y="1971676"/>
            <a:ext cx="4174004" cy="3038474"/>
          </a:xfrm>
          <a:prstGeom prst="rect">
            <a:avLst/>
          </a:prstGeom>
        </p:spPr>
      </p:pic>
    </p:spTree>
    <p:extLst>
      <p:ext uri="{BB962C8B-B14F-4D97-AF65-F5344CB8AC3E}">
        <p14:creationId xmlns:p14="http://schemas.microsoft.com/office/powerpoint/2010/main" val="134756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759443"/>
            <a:ext cx="4857857" cy="1005657"/>
          </a:xfrm>
        </p:spPr>
        <p:txBody>
          <a:bodyPr vert="horz" lIns="91440" tIns="45720" rIns="91440" bIns="45720" rtlCol="0" anchor="b">
            <a:normAutofit fontScale="92500" lnSpcReduction="20000"/>
          </a:bodyPr>
          <a:lstStyle/>
          <a:p>
            <a:pPr marL="0" indent="0">
              <a:buNone/>
            </a:pPr>
            <a:r>
              <a:rPr lang="en-US" sz="2800" b="1" dirty="0"/>
              <a:t>Client:</a:t>
            </a:r>
            <a:endParaRPr lang="en-US" sz="3200" dirty="0"/>
          </a:p>
          <a:p>
            <a:pPr marL="0" indent="0">
              <a:buNone/>
            </a:pPr>
            <a:r>
              <a:rPr lang="en-US" sz="2500" dirty="0"/>
              <a:t>+ Admin setup data</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1E0A66-C16F-0662-DC5E-D78F5193B895}"/>
              </a:ext>
            </a:extLst>
          </p:cNvPr>
          <p:cNvPicPr>
            <a:picLocks noChangeAspect="1"/>
          </p:cNvPicPr>
          <p:nvPr/>
        </p:nvPicPr>
        <p:blipFill>
          <a:blip r:embed="rId2"/>
          <a:stretch>
            <a:fillRect/>
          </a:stretch>
        </p:blipFill>
        <p:spPr>
          <a:xfrm>
            <a:off x="6153255" y="923559"/>
            <a:ext cx="4860769" cy="5010882"/>
          </a:xfrm>
          <a:prstGeom prst="rect">
            <a:avLst/>
          </a:prstGeom>
        </p:spPr>
      </p:pic>
    </p:spTree>
    <p:extLst>
      <p:ext uri="{BB962C8B-B14F-4D97-AF65-F5344CB8AC3E}">
        <p14:creationId xmlns:p14="http://schemas.microsoft.com/office/powerpoint/2010/main" val="1194382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10E7-1A14-2259-8DB8-E5A36E47BEFB}"/>
              </a:ext>
            </a:extLst>
          </p:cNvPr>
          <p:cNvSpPr>
            <a:spLocks noGrp="1"/>
          </p:cNvSpPr>
          <p:nvPr>
            <p:ph type="title"/>
          </p:nvPr>
        </p:nvSpPr>
        <p:spPr>
          <a:xfrm>
            <a:off x="647699" y="871758"/>
            <a:ext cx="5227171" cy="3871143"/>
          </a:xfrm>
        </p:spPr>
        <p:txBody>
          <a:bodyPr vert="horz" lIns="91440" tIns="45720" rIns="91440" bIns="45720" rtlCol="0" anchor="t">
            <a:normAutofit/>
          </a:bodyPr>
          <a:lstStyle/>
          <a:p>
            <a:r>
              <a:rPr lang="en-US" dirty="0"/>
              <a:t>CODE FOR PYTHON </a:t>
            </a:r>
            <a:r>
              <a:rPr lang="en-US" dirty="0">
                <a:solidFill>
                  <a:srgbClr val="FF0000"/>
                </a:solidFill>
              </a:rPr>
              <a:t>(THE FUNCTIONS OF THE CODE)</a:t>
            </a:r>
          </a:p>
        </p:txBody>
      </p:sp>
      <p:sp>
        <p:nvSpPr>
          <p:cNvPr id="3" name="Content Placeholder 2">
            <a:extLst>
              <a:ext uri="{FF2B5EF4-FFF2-40B4-BE49-F238E27FC236}">
                <a16:creationId xmlns:a16="http://schemas.microsoft.com/office/drawing/2014/main" id="{4DD3E195-76AC-4D4A-56EB-E5BF43F3F9EB}"/>
              </a:ext>
            </a:extLst>
          </p:cNvPr>
          <p:cNvSpPr>
            <a:spLocks noGrp="1"/>
          </p:cNvSpPr>
          <p:nvPr>
            <p:ph idx="1"/>
          </p:nvPr>
        </p:nvSpPr>
        <p:spPr>
          <a:xfrm>
            <a:off x="647699" y="3566427"/>
            <a:ext cx="4857857" cy="1005657"/>
          </a:xfrm>
        </p:spPr>
        <p:txBody>
          <a:bodyPr vert="horz" lIns="91440" tIns="45720" rIns="91440" bIns="45720" rtlCol="0" anchor="b">
            <a:normAutofit fontScale="92500" lnSpcReduction="20000"/>
          </a:bodyPr>
          <a:lstStyle/>
          <a:p>
            <a:pPr marL="0" indent="0">
              <a:buNone/>
            </a:pPr>
            <a:r>
              <a:rPr lang="en-US" sz="2800" b="1" dirty="0"/>
              <a:t>Client:</a:t>
            </a:r>
            <a:endParaRPr lang="en-US" sz="3200" dirty="0"/>
          </a:p>
          <a:p>
            <a:pPr marL="0" indent="0">
              <a:buNone/>
            </a:pPr>
            <a:r>
              <a:rPr lang="en-US" sz="2500" dirty="0"/>
              <a:t>+ Delete data</a:t>
            </a:r>
          </a:p>
        </p:txBody>
      </p:sp>
      <p:pic>
        <p:nvPicPr>
          <p:cNvPr id="6" name="Picture 5">
            <a:extLst>
              <a:ext uri="{FF2B5EF4-FFF2-40B4-BE49-F238E27FC236}">
                <a16:creationId xmlns:a16="http://schemas.microsoft.com/office/drawing/2014/main" id="{910AD63F-6E85-B1BB-05F1-60D6CB7A5D23}"/>
              </a:ext>
            </a:extLst>
          </p:cNvPr>
          <p:cNvPicPr>
            <a:picLocks noChangeAspect="1"/>
          </p:cNvPicPr>
          <p:nvPr/>
        </p:nvPicPr>
        <p:blipFill>
          <a:blip r:embed="rId2"/>
          <a:stretch>
            <a:fillRect/>
          </a:stretch>
        </p:blipFill>
        <p:spPr>
          <a:xfrm>
            <a:off x="5874870" y="1382294"/>
            <a:ext cx="5405641" cy="4368266"/>
          </a:xfrm>
          <a:prstGeom prst="rect">
            <a:avLst/>
          </a:prstGeom>
        </p:spPr>
      </p:pic>
    </p:spTree>
    <p:extLst>
      <p:ext uri="{BB962C8B-B14F-4D97-AF65-F5344CB8AC3E}">
        <p14:creationId xmlns:p14="http://schemas.microsoft.com/office/powerpoint/2010/main" val="255363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E018-C638-09BB-A434-E32763E98366}"/>
              </a:ext>
            </a:extLst>
          </p:cNvPr>
          <p:cNvSpPr>
            <a:spLocks noGrp="1"/>
          </p:cNvSpPr>
          <p:nvPr>
            <p:ph type="title"/>
          </p:nvPr>
        </p:nvSpPr>
        <p:spPr/>
        <p:txBody>
          <a:bodyPr>
            <a:normAutofit/>
          </a:bodyPr>
          <a:lstStyle/>
          <a:p>
            <a:r>
              <a:rPr lang="en-US" dirty="0"/>
              <a:t>CODE ANALYSIS
</a:t>
            </a:r>
          </a:p>
        </p:txBody>
      </p:sp>
      <p:sp>
        <p:nvSpPr>
          <p:cNvPr id="3" name="Content Placeholder 2">
            <a:extLst>
              <a:ext uri="{FF2B5EF4-FFF2-40B4-BE49-F238E27FC236}">
                <a16:creationId xmlns:a16="http://schemas.microsoft.com/office/drawing/2014/main" id="{AFE534C4-4FA2-AC06-B4A8-6D75AA0C3834}"/>
              </a:ext>
            </a:extLst>
          </p:cNvPr>
          <p:cNvSpPr>
            <a:spLocks noGrp="1"/>
          </p:cNvSpPr>
          <p:nvPr>
            <p:ph idx="1"/>
          </p:nvPr>
        </p:nvSpPr>
        <p:spPr/>
        <p:txBody>
          <a:bodyPr/>
          <a:lstStyle/>
          <a:p>
            <a:r>
              <a:rPr lang="en-US" dirty="0"/>
              <a:t>To successfully code this app, it is required to:</a:t>
            </a:r>
          </a:p>
          <a:p>
            <a:pPr marL="0" indent="0">
              <a:buNone/>
            </a:pPr>
            <a:r>
              <a:rPr lang="en-US" dirty="0"/>
              <a:t>+ have knowledge of </a:t>
            </a:r>
            <a:r>
              <a:rPr lang="en-US" dirty="0">
                <a:solidFill>
                  <a:srgbClr val="C00000"/>
                </a:solidFill>
              </a:rPr>
              <a:t>object-oriented programming</a:t>
            </a:r>
            <a:r>
              <a:rPr lang="en-US" dirty="0"/>
              <a:t>, specifically </a:t>
            </a:r>
            <a:r>
              <a:rPr lang="en-US" dirty="0">
                <a:solidFill>
                  <a:srgbClr val="C00000"/>
                </a:solidFill>
              </a:rPr>
              <a:t>classes</a:t>
            </a:r>
            <a:r>
              <a:rPr lang="en-US" dirty="0"/>
              <a:t>, to create </a:t>
            </a:r>
            <a:r>
              <a:rPr lang="en-US" dirty="0">
                <a:solidFill>
                  <a:srgbClr val="C00000"/>
                </a:solidFill>
              </a:rPr>
              <a:t>objects.</a:t>
            </a:r>
          </a:p>
          <a:p>
            <a:pPr marL="0" indent="0">
              <a:buNone/>
            </a:pPr>
            <a:r>
              <a:rPr lang="en-US" dirty="0"/>
              <a:t>+ code </a:t>
            </a:r>
            <a:r>
              <a:rPr lang="en-US" dirty="0">
                <a:solidFill>
                  <a:srgbClr val="C00000"/>
                </a:solidFill>
              </a:rPr>
              <a:t>sockets</a:t>
            </a:r>
            <a:r>
              <a:rPr lang="en-US" dirty="0"/>
              <a:t>, which are communication channels between the server and clients.</a:t>
            </a:r>
          </a:p>
          <a:p>
            <a:pPr marL="0" indent="0">
              <a:buNone/>
            </a:pPr>
            <a:r>
              <a:rPr lang="en-US" dirty="0"/>
              <a:t>+ code </a:t>
            </a:r>
            <a:r>
              <a:rPr lang="en-US" dirty="0">
                <a:solidFill>
                  <a:srgbClr val="C00000"/>
                </a:solidFill>
              </a:rPr>
              <a:t>multi-threading</a:t>
            </a:r>
            <a:r>
              <a:rPr lang="en-US" dirty="0"/>
              <a:t> to handle concurrent execution of tasks.</a:t>
            </a:r>
          </a:p>
          <a:p>
            <a:pPr marL="0" indent="0">
              <a:buNone/>
            </a:pPr>
            <a:r>
              <a:rPr lang="en-US" dirty="0"/>
              <a:t>+ code </a:t>
            </a:r>
            <a:r>
              <a:rPr lang="en-US" u="sng" dirty="0"/>
              <a:t>interface</a:t>
            </a:r>
            <a:r>
              <a:rPr lang="en-US" dirty="0"/>
              <a:t> using </a:t>
            </a:r>
            <a:r>
              <a:rPr lang="en-US" dirty="0" err="1">
                <a:solidFill>
                  <a:srgbClr val="C00000"/>
                </a:solidFill>
              </a:rPr>
              <a:t>tkinter</a:t>
            </a:r>
            <a:r>
              <a:rPr lang="en-US" dirty="0">
                <a:solidFill>
                  <a:srgbClr val="C00000"/>
                </a:solidFill>
              </a:rPr>
              <a:t>.</a:t>
            </a:r>
          </a:p>
          <a:p>
            <a:pPr marL="0" indent="0">
              <a:buNone/>
            </a:pPr>
            <a:r>
              <a:rPr lang="en-US" dirty="0"/>
              <a:t>+ use </a:t>
            </a:r>
            <a:r>
              <a:rPr lang="en-US" dirty="0">
                <a:solidFill>
                  <a:srgbClr val="C00000"/>
                </a:solidFill>
              </a:rPr>
              <a:t>SQL</a:t>
            </a:r>
            <a:r>
              <a:rPr lang="en-US" dirty="0"/>
              <a:t> as a database management system to store and retrieve data.</a:t>
            </a:r>
          </a:p>
        </p:txBody>
      </p:sp>
    </p:spTree>
    <p:extLst>
      <p:ext uri="{BB962C8B-B14F-4D97-AF65-F5344CB8AC3E}">
        <p14:creationId xmlns:p14="http://schemas.microsoft.com/office/powerpoint/2010/main" val="397867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A4D7-3360-B692-E080-E319C691E58D}"/>
              </a:ext>
            </a:extLst>
          </p:cNvPr>
          <p:cNvSpPr>
            <a:spLocks noGrp="1"/>
          </p:cNvSpPr>
          <p:nvPr>
            <p:ph type="title"/>
          </p:nvPr>
        </p:nvSpPr>
        <p:spPr/>
        <p:txBody>
          <a:bodyPr/>
          <a:lstStyle/>
          <a:p>
            <a:r>
              <a:rPr lang="en-US" dirty="0"/>
              <a:t>CODE FOR </a:t>
            </a:r>
            <a:r>
              <a:rPr lang="en-US" dirty="0">
                <a:solidFill>
                  <a:srgbClr val="C00000"/>
                </a:solidFill>
              </a:rPr>
              <a:t>SQL</a:t>
            </a:r>
          </a:p>
        </p:txBody>
      </p:sp>
      <p:sp>
        <p:nvSpPr>
          <p:cNvPr id="3" name="Content Placeholder 2">
            <a:extLst>
              <a:ext uri="{FF2B5EF4-FFF2-40B4-BE49-F238E27FC236}">
                <a16:creationId xmlns:a16="http://schemas.microsoft.com/office/drawing/2014/main" id="{3198DEEA-DF08-2A95-3801-725C19627A98}"/>
              </a:ext>
            </a:extLst>
          </p:cNvPr>
          <p:cNvSpPr>
            <a:spLocks noGrp="1"/>
          </p:cNvSpPr>
          <p:nvPr>
            <p:ph idx="1"/>
          </p:nvPr>
        </p:nvSpPr>
        <p:spPr>
          <a:xfrm>
            <a:off x="700636" y="2293126"/>
            <a:ext cx="4414289" cy="3636088"/>
          </a:xfrm>
        </p:spPr>
        <p:txBody>
          <a:bodyPr>
            <a:normAutofit/>
          </a:bodyPr>
          <a:lstStyle/>
          <a:p>
            <a:r>
              <a:rPr lang="en-US" sz="2500" dirty="0"/>
              <a:t>In SQL, we will code to create tables for storage, define relationships, and create keys to connect the information between the tables in DB.</a:t>
            </a:r>
          </a:p>
        </p:txBody>
      </p:sp>
      <p:pic>
        <p:nvPicPr>
          <p:cNvPr id="5" name="Picture 4">
            <a:extLst>
              <a:ext uri="{FF2B5EF4-FFF2-40B4-BE49-F238E27FC236}">
                <a16:creationId xmlns:a16="http://schemas.microsoft.com/office/drawing/2014/main" id="{80097418-5899-649A-BED8-A302F09771BC}"/>
              </a:ext>
            </a:extLst>
          </p:cNvPr>
          <p:cNvPicPr>
            <a:picLocks noChangeAspect="1"/>
          </p:cNvPicPr>
          <p:nvPr/>
        </p:nvPicPr>
        <p:blipFill>
          <a:blip r:embed="rId2"/>
          <a:stretch>
            <a:fillRect/>
          </a:stretch>
        </p:blipFill>
        <p:spPr>
          <a:xfrm>
            <a:off x="5114926" y="1607610"/>
            <a:ext cx="6797672" cy="4321603"/>
          </a:xfrm>
          <a:prstGeom prst="rect">
            <a:avLst/>
          </a:prstGeom>
        </p:spPr>
      </p:pic>
    </p:spTree>
    <p:extLst>
      <p:ext uri="{BB962C8B-B14F-4D97-AF65-F5344CB8AC3E}">
        <p14:creationId xmlns:p14="http://schemas.microsoft.com/office/powerpoint/2010/main" val="190087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3126-DCB0-F2FB-83F9-3800FF792637}"/>
              </a:ext>
            </a:extLst>
          </p:cNvPr>
          <p:cNvSpPr>
            <a:spLocks noGrp="1"/>
          </p:cNvSpPr>
          <p:nvPr>
            <p:ph type="title"/>
          </p:nvPr>
        </p:nvSpPr>
        <p:spPr/>
        <p:txBody>
          <a:bodyPr/>
          <a:lstStyle/>
          <a:p>
            <a:r>
              <a:rPr lang="en-US" dirty="0"/>
              <a:t>CODE FOR </a:t>
            </a:r>
            <a:r>
              <a:rPr lang="en-US" dirty="0">
                <a:solidFill>
                  <a:srgbClr val="C00000"/>
                </a:solidFill>
              </a:rPr>
              <a:t>SQL</a:t>
            </a:r>
          </a:p>
        </p:txBody>
      </p:sp>
      <p:sp>
        <p:nvSpPr>
          <p:cNvPr id="3" name="Content Placeholder 2">
            <a:extLst>
              <a:ext uri="{FF2B5EF4-FFF2-40B4-BE49-F238E27FC236}">
                <a16:creationId xmlns:a16="http://schemas.microsoft.com/office/drawing/2014/main" id="{0FD1575D-1636-E034-E5BA-93F62505872C}"/>
              </a:ext>
            </a:extLst>
          </p:cNvPr>
          <p:cNvSpPr>
            <a:spLocks noGrp="1"/>
          </p:cNvSpPr>
          <p:nvPr>
            <p:ph idx="1"/>
          </p:nvPr>
        </p:nvSpPr>
        <p:spPr>
          <a:xfrm>
            <a:off x="700635" y="1686560"/>
            <a:ext cx="10691265" cy="4242654"/>
          </a:xfrm>
        </p:spPr>
        <p:txBody>
          <a:bodyPr/>
          <a:lstStyle/>
          <a:p>
            <a:r>
              <a:rPr lang="en-US" dirty="0"/>
              <a:t>The server will directly connect to SQL to store and retrieve information.</a:t>
            </a:r>
          </a:p>
          <a:p>
            <a:r>
              <a:rPr lang="en-US" dirty="0">
                <a:solidFill>
                  <a:srgbClr val="FF0000"/>
                </a:solidFill>
              </a:rPr>
              <a:t>import</a:t>
            </a:r>
            <a:r>
              <a:rPr lang="en-US" dirty="0"/>
              <a:t> </a:t>
            </a:r>
            <a:r>
              <a:rPr lang="en-US" dirty="0" err="1"/>
              <a:t>pyodbc</a:t>
            </a:r>
            <a:endParaRPr lang="en-US" dirty="0"/>
          </a:p>
          <a:p>
            <a:pPr marL="0" indent="0">
              <a:buNone/>
            </a:pPr>
            <a:endParaRPr lang="en-US" dirty="0"/>
          </a:p>
          <a:p>
            <a:endParaRPr lang="en-US" dirty="0"/>
          </a:p>
          <a:p>
            <a:endParaRPr lang="en-US" dirty="0"/>
          </a:p>
          <a:p>
            <a:endParaRPr lang="en-US" dirty="0"/>
          </a:p>
          <a:p>
            <a:r>
              <a:rPr lang="en-US" dirty="0"/>
              <a:t>During this process, the client will send requests to the server in the form of data packets through the socket communication channel, and the server will fetch data from SQL, package it, and send it back to the client.</a:t>
            </a:r>
          </a:p>
        </p:txBody>
      </p:sp>
      <p:pic>
        <p:nvPicPr>
          <p:cNvPr id="4" name="Picture 3" descr="A picture containing text, multimedia software, font, screenshot&#10;&#10;Description automatically generated">
            <a:extLst>
              <a:ext uri="{FF2B5EF4-FFF2-40B4-BE49-F238E27FC236}">
                <a16:creationId xmlns:a16="http://schemas.microsoft.com/office/drawing/2014/main" id="{26FAADE1-E0C3-C8DF-1B17-FE78BE9E4340}"/>
              </a:ext>
            </a:extLst>
          </p:cNvPr>
          <p:cNvPicPr>
            <a:picLocks noChangeAspect="1"/>
          </p:cNvPicPr>
          <p:nvPr/>
        </p:nvPicPr>
        <p:blipFill>
          <a:blip r:embed="rId2"/>
          <a:stretch>
            <a:fillRect/>
          </a:stretch>
        </p:blipFill>
        <p:spPr>
          <a:xfrm>
            <a:off x="700635" y="2693035"/>
            <a:ext cx="10691265" cy="1978660"/>
          </a:xfrm>
          <a:prstGeom prst="rect">
            <a:avLst/>
          </a:prstGeom>
        </p:spPr>
      </p:pic>
    </p:spTree>
    <p:extLst>
      <p:ext uri="{BB962C8B-B14F-4D97-AF65-F5344CB8AC3E}">
        <p14:creationId xmlns:p14="http://schemas.microsoft.com/office/powerpoint/2010/main" val="418655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AD57-DE76-6F53-A199-ED3CA2A2F114}"/>
              </a:ext>
            </a:extLst>
          </p:cNvPr>
          <p:cNvSpPr>
            <a:spLocks noGrp="1"/>
          </p:cNvSpPr>
          <p:nvPr>
            <p:ph type="title"/>
          </p:nvPr>
        </p:nvSpPr>
        <p:spPr/>
        <p:txBody>
          <a:bodyPr/>
          <a:lstStyle/>
          <a:p>
            <a:r>
              <a:rPr lang="en-US" dirty="0"/>
              <a:t>CODE FOR </a:t>
            </a:r>
            <a:r>
              <a:rPr lang="en-US" dirty="0">
                <a:solidFill>
                  <a:srgbClr val="FF0000"/>
                </a:solidFill>
              </a:rPr>
              <a:t>(SOCKET)</a:t>
            </a:r>
          </a:p>
        </p:txBody>
      </p:sp>
      <p:sp>
        <p:nvSpPr>
          <p:cNvPr id="3" name="Content Placeholder 2">
            <a:extLst>
              <a:ext uri="{FF2B5EF4-FFF2-40B4-BE49-F238E27FC236}">
                <a16:creationId xmlns:a16="http://schemas.microsoft.com/office/drawing/2014/main" id="{BBC4F837-2F58-5B24-8F70-3B4CAE6D4193}"/>
              </a:ext>
            </a:extLst>
          </p:cNvPr>
          <p:cNvSpPr>
            <a:spLocks noGrp="1"/>
          </p:cNvSpPr>
          <p:nvPr>
            <p:ph idx="1"/>
          </p:nvPr>
        </p:nvSpPr>
        <p:spPr>
          <a:xfrm>
            <a:off x="700635" y="1920240"/>
            <a:ext cx="10691265" cy="4008974"/>
          </a:xfrm>
        </p:spPr>
        <p:txBody>
          <a:bodyPr>
            <a:normAutofit/>
          </a:bodyPr>
          <a:lstStyle/>
          <a:p>
            <a:endParaRPr lang="en-US" sz="3000" dirty="0"/>
          </a:p>
          <a:p>
            <a:r>
              <a:rPr lang="en-US" sz="3000" dirty="0"/>
              <a:t>Server</a:t>
            </a:r>
          </a:p>
          <a:p>
            <a:r>
              <a:rPr lang="en-US" sz="3000" dirty="0">
                <a:solidFill>
                  <a:srgbClr val="FF0000"/>
                </a:solidFill>
              </a:rPr>
              <a:t>import</a:t>
            </a:r>
            <a:r>
              <a:rPr lang="en-US" sz="3000" dirty="0"/>
              <a:t> socket</a:t>
            </a:r>
          </a:p>
        </p:txBody>
      </p:sp>
      <p:pic>
        <p:nvPicPr>
          <p:cNvPr id="5" name="Picture 4" descr="A picture containing text, screenshot, font&#10;&#10;Description automatically generated">
            <a:extLst>
              <a:ext uri="{FF2B5EF4-FFF2-40B4-BE49-F238E27FC236}">
                <a16:creationId xmlns:a16="http://schemas.microsoft.com/office/drawing/2014/main" id="{86BB33D9-8525-202D-D37E-102788EC2B07}"/>
              </a:ext>
            </a:extLst>
          </p:cNvPr>
          <p:cNvPicPr>
            <a:picLocks noChangeAspect="1"/>
          </p:cNvPicPr>
          <p:nvPr/>
        </p:nvPicPr>
        <p:blipFill>
          <a:blip r:embed="rId2"/>
          <a:stretch>
            <a:fillRect/>
          </a:stretch>
        </p:blipFill>
        <p:spPr>
          <a:xfrm>
            <a:off x="4804536" y="4111170"/>
            <a:ext cx="5540936" cy="1725452"/>
          </a:xfrm>
          <a:prstGeom prst="rect">
            <a:avLst/>
          </a:prstGeom>
        </p:spPr>
      </p:pic>
      <p:pic>
        <p:nvPicPr>
          <p:cNvPr id="6" name="Picture 5" descr="A picture containing text, font, screenshot, graphics&#10;&#10;Description automatically generated">
            <a:extLst>
              <a:ext uri="{FF2B5EF4-FFF2-40B4-BE49-F238E27FC236}">
                <a16:creationId xmlns:a16="http://schemas.microsoft.com/office/drawing/2014/main" id="{52088C2A-87EC-738D-822C-ED9B3C50B924}"/>
              </a:ext>
            </a:extLst>
          </p:cNvPr>
          <p:cNvPicPr>
            <a:picLocks noChangeAspect="1"/>
          </p:cNvPicPr>
          <p:nvPr/>
        </p:nvPicPr>
        <p:blipFill>
          <a:blip r:embed="rId3"/>
          <a:stretch>
            <a:fillRect/>
          </a:stretch>
        </p:blipFill>
        <p:spPr>
          <a:xfrm>
            <a:off x="800100" y="4564875"/>
            <a:ext cx="2867112" cy="1012965"/>
          </a:xfrm>
          <a:prstGeom prst="rect">
            <a:avLst/>
          </a:prstGeom>
        </p:spPr>
      </p:pic>
      <p:pic>
        <p:nvPicPr>
          <p:cNvPr id="8" name="Picture 7">
            <a:extLst>
              <a:ext uri="{FF2B5EF4-FFF2-40B4-BE49-F238E27FC236}">
                <a16:creationId xmlns:a16="http://schemas.microsoft.com/office/drawing/2014/main" id="{A87D4A04-A616-78E4-6BF6-3151B3EE7B37}"/>
              </a:ext>
            </a:extLst>
          </p:cNvPr>
          <p:cNvPicPr>
            <a:picLocks noChangeAspect="1"/>
          </p:cNvPicPr>
          <p:nvPr/>
        </p:nvPicPr>
        <p:blipFill>
          <a:blip r:embed="rId4"/>
          <a:stretch>
            <a:fillRect/>
          </a:stretch>
        </p:blipFill>
        <p:spPr>
          <a:xfrm>
            <a:off x="4804536" y="1717188"/>
            <a:ext cx="5136372" cy="2059283"/>
          </a:xfrm>
          <a:prstGeom prst="rect">
            <a:avLst/>
          </a:prstGeom>
        </p:spPr>
      </p:pic>
    </p:spTree>
    <p:extLst>
      <p:ext uri="{BB962C8B-B14F-4D97-AF65-F5344CB8AC3E}">
        <p14:creationId xmlns:p14="http://schemas.microsoft.com/office/powerpoint/2010/main" val="261917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94AD-D33D-D47E-D71C-4067952EA161}"/>
              </a:ext>
            </a:extLst>
          </p:cNvPr>
          <p:cNvSpPr>
            <a:spLocks noGrp="1"/>
          </p:cNvSpPr>
          <p:nvPr>
            <p:ph type="title"/>
          </p:nvPr>
        </p:nvSpPr>
        <p:spPr/>
        <p:txBody>
          <a:bodyPr/>
          <a:lstStyle/>
          <a:p>
            <a:r>
              <a:rPr lang="en-US" dirty="0"/>
              <a:t>CODE FOR </a:t>
            </a:r>
            <a:r>
              <a:rPr lang="en-US" dirty="0">
                <a:solidFill>
                  <a:srgbClr val="FF0000"/>
                </a:solidFill>
              </a:rPr>
              <a:t>(SOCKET)</a:t>
            </a:r>
            <a:endParaRPr lang="en-US" dirty="0"/>
          </a:p>
        </p:txBody>
      </p:sp>
      <p:sp>
        <p:nvSpPr>
          <p:cNvPr id="3" name="Content Placeholder 2">
            <a:extLst>
              <a:ext uri="{FF2B5EF4-FFF2-40B4-BE49-F238E27FC236}">
                <a16:creationId xmlns:a16="http://schemas.microsoft.com/office/drawing/2014/main" id="{D39402C0-C761-E74A-3FFE-548CBC5BC443}"/>
              </a:ext>
            </a:extLst>
          </p:cNvPr>
          <p:cNvSpPr>
            <a:spLocks noGrp="1"/>
          </p:cNvSpPr>
          <p:nvPr>
            <p:ph idx="1"/>
          </p:nvPr>
        </p:nvSpPr>
        <p:spPr>
          <a:xfrm>
            <a:off x="700634" y="2397760"/>
            <a:ext cx="10691265" cy="4256073"/>
          </a:xfrm>
        </p:spPr>
        <p:txBody>
          <a:bodyPr>
            <a:normAutofit/>
          </a:bodyPr>
          <a:lstStyle/>
          <a:p>
            <a:r>
              <a:rPr lang="en-US" sz="3000" dirty="0"/>
              <a:t>Client</a:t>
            </a:r>
          </a:p>
          <a:p>
            <a:r>
              <a:rPr lang="en-US" sz="3000" dirty="0">
                <a:solidFill>
                  <a:srgbClr val="FF0000"/>
                </a:solidFill>
              </a:rPr>
              <a:t>import</a:t>
            </a:r>
            <a:r>
              <a:rPr lang="en-US" sz="3000" dirty="0"/>
              <a:t> socket</a:t>
            </a:r>
          </a:p>
          <a:p>
            <a:endParaRPr lang="en-US" sz="3000" dirty="0"/>
          </a:p>
          <a:p>
            <a:endParaRPr lang="en-US" sz="3000" dirty="0"/>
          </a:p>
        </p:txBody>
      </p:sp>
      <p:pic>
        <p:nvPicPr>
          <p:cNvPr id="4" name="Picture 3" descr="A picture containing text, screenshot, font&#10;&#10;Description automatically generated">
            <a:extLst>
              <a:ext uri="{FF2B5EF4-FFF2-40B4-BE49-F238E27FC236}">
                <a16:creationId xmlns:a16="http://schemas.microsoft.com/office/drawing/2014/main" id="{692B3434-F193-12F8-451D-99BE79C82107}"/>
              </a:ext>
            </a:extLst>
          </p:cNvPr>
          <p:cNvPicPr>
            <a:picLocks noChangeAspect="1"/>
          </p:cNvPicPr>
          <p:nvPr/>
        </p:nvPicPr>
        <p:blipFill rotWithShape="1">
          <a:blip r:embed="rId2"/>
          <a:srcRect l="2632" t="11625" r="-155" b="-660"/>
          <a:stretch/>
        </p:blipFill>
        <p:spPr>
          <a:xfrm>
            <a:off x="3210560" y="4111739"/>
            <a:ext cx="8102806" cy="1735479"/>
          </a:xfrm>
          <a:prstGeom prst="rect">
            <a:avLst/>
          </a:prstGeom>
        </p:spPr>
      </p:pic>
      <p:pic>
        <p:nvPicPr>
          <p:cNvPr id="6" name="Picture 5">
            <a:extLst>
              <a:ext uri="{FF2B5EF4-FFF2-40B4-BE49-F238E27FC236}">
                <a16:creationId xmlns:a16="http://schemas.microsoft.com/office/drawing/2014/main" id="{0E799236-91A2-B93F-219B-378CF1739BD7}"/>
              </a:ext>
            </a:extLst>
          </p:cNvPr>
          <p:cNvPicPr>
            <a:picLocks noChangeAspect="1"/>
          </p:cNvPicPr>
          <p:nvPr/>
        </p:nvPicPr>
        <p:blipFill>
          <a:blip r:embed="rId3"/>
          <a:stretch>
            <a:fillRect/>
          </a:stretch>
        </p:blipFill>
        <p:spPr>
          <a:xfrm>
            <a:off x="5212079" y="1962761"/>
            <a:ext cx="3712719" cy="1903612"/>
          </a:xfrm>
          <a:prstGeom prst="rect">
            <a:avLst/>
          </a:prstGeom>
        </p:spPr>
      </p:pic>
    </p:spTree>
    <p:extLst>
      <p:ext uri="{BB962C8B-B14F-4D97-AF65-F5344CB8AC3E}">
        <p14:creationId xmlns:p14="http://schemas.microsoft.com/office/powerpoint/2010/main" val="19430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65959-3F1F-C89A-1737-8E01FAFAB0BD}"/>
              </a:ext>
            </a:extLst>
          </p:cNvPr>
          <p:cNvSpPr>
            <a:spLocks noGrp="1"/>
          </p:cNvSpPr>
          <p:nvPr>
            <p:ph type="title"/>
          </p:nvPr>
        </p:nvSpPr>
        <p:spPr>
          <a:xfrm>
            <a:off x="695324" y="904730"/>
            <a:ext cx="4257675" cy="1652590"/>
          </a:xfrm>
        </p:spPr>
        <p:txBody>
          <a:bodyPr>
            <a:normAutofit/>
          </a:bodyPr>
          <a:lstStyle/>
          <a:p>
            <a:r>
              <a:rPr lang="en-US" dirty="0"/>
              <a:t>CODE FOR PYTHON </a:t>
            </a:r>
            <a:r>
              <a:rPr lang="en-US" dirty="0">
                <a:solidFill>
                  <a:srgbClr val="FF0000"/>
                </a:solidFill>
              </a:rPr>
              <a:t>(SOCKET)</a:t>
            </a:r>
          </a:p>
        </p:txBody>
      </p:sp>
      <p:cxnSp>
        <p:nvCxnSpPr>
          <p:cNvPr id="25" name="Straight Connector 24">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6C2D6B-540E-6C05-5535-704C2A2DC66C}"/>
              </a:ext>
            </a:extLst>
          </p:cNvPr>
          <p:cNvSpPr>
            <a:spLocks noGrp="1"/>
          </p:cNvSpPr>
          <p:nvPr>
            <p:ph idx="1"/>
          </p:nvPr>
        </p:nvSpPr>
        <p:spPr>
          <a:xfrm>
            <a:off x="4973173" y="999003"/>
            <a:ext cx="6418727" cy="1773893"/>
          </a:xfrm>
        </p:spPr>
        <p:txBody>
          <a:bodyPr>
            <a:normAutofit/>
          </a:bodyPr>
          <a:lstStyle/>
          <a:p>
            <a:r>
              <a:rPr lang="en-US" sz="2500" dirty="0"/>
              <a:t>A sample communication between the server and client</a:t>
            </a:r>
          </a:p>
          <a:p>
            <a:endParaRPr lang="en-US" dirty="0"/>
          </a:p>
        </p:txBody>
      </p:sp>
      <p:pic>
        <p:nvPicPr>
          <p:cNvPr id="4" name="Picture 3">
            <a:extLst>
              <a:ext uri="{FF2B5EF4-FFF2-40B4-BE49-F238E27FC236}">
                <a16:creationId xmlns:a16="http://schemas.microsoft.com/office/drawing/2014/main" id="{8A194970-7A18-36D8-ED1D-CB61AD3F8588}"/>
              </a:ext>
            </a:extLst>
          </p:cNvPr>
          <p:cNvPicPr>
            <a:picLocks noChangeAspect="1"/>
          </p:cNvPicPr>
          <p:nvPr/>
        </p:nvPicPr>
        <p:blipFill rotWithShape="1">
          <a:blip r:embed="rId2">
            <a:extLst>
              <a:ext uri="{28A0092B-C50C-407E-A947-70E740481C1C}">
                <a14:useLocalDpi xmlns:a14="http://schemas.microsoft.com/office/drawing/2010/main" val="0"/>
              </a:ext>
            </a:extLst>
          </a:blip>
          <a:srcRect t="3096" b="4170"/>
          <a:stretch/>
        </p:blipFill>
        <p:spPr>
          <a:xfrm>
            <a:off x="833929" y="3047999"/>
            <a:ext cx="5133990" cy="2737551"/>
          </a:xfrm>
          <a:prstGeom prst="rect">
            <a:avLst/>
          </a:prstGeom>
        </p:spPr>
      </p:pic>
      <p:pic>
        <p:nvPicPr>
          <p:cNvPr id="5" name="Picture 4" descr="A picture containing text, screenshot, font&#10;&#10;Description automatically generated">
            <a:extLst>
              <a:ext uri="{FF2B5EF4-FFF2-40B4-BE49-F238E27FC236}">
                <a16:creationId xmlns:a16="http://schemas.microsoft.com/office/drawing/2014/main" id="{7A328F81-AF8D-21D9-2AC3-27752DF32917}"/>
              </a:ext>
            </a:extLst>
          </p:cNvPr>
          <p:cNvPicPr>
            <a:picLocks noChangeAspect="1"/>
          </p:cNvPicPr>
          <p:nvPr/>
        </p:nvPicPr>
        <p:blipFill rotWithShape="1">
          <a:blip r:embed="rId3"/>
          <a:srcRect t="19207" r="2" b="18094"/>
          <a:stretch/>
        </p:blipFill>
        <p:spPr>
          <a:xfrm>
            <a:off x="6209622" y="3048000"/>
            <a:ext cx="5182278" cy="2737551"/>
          </a:xfrm>
          <a:prstGeom prst="rect">
            <a:avLst/>
          </a:prstGeom>
        </p:spPr>
      </p:pic>
      <p:cxnSp>
        <p:nvCxnSpPr>
          <p:cNvPr id="27" name="Straight Connector 26">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5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A2CC6-1B55-D18A-FC08-9FA576D12538}"/>
              </a:ext>
            </a:extLst>
          </p:cNvPr>
          <p:cNvSpPr>
            <a:spLocks noGrp="1"/>
          </p:cNvSpPr>
          <p:nvPr>
            <p:ph type="title"/>
          </p:nvPr>
        </p:nvSpPr>
        <p:spPr>
          <a:xfrm>
            <a:off x="647700" y="871759"/>
            <a:ext cx="10925176" cy="1128876"/>
          </a:xfrm>
        </p:spPr>
        <p:txBody>
          <a:bodyPr vert="horz" lIns="91440" tIns="45720" rIns="91440" bIns="45720" rtlCol="0" anchor="t">
            <a:normAutofit/>
          </a:bodyPr>
          <a:lstStyle/>
          <a:p>
            <a:r>
              <a:rPr lang="en-US" dirty="0"/>
              <a:t>CODE FOR </a:t>
            </a:r>
            <a:r>
              <a:rPr lang="en-US" dirty="0">
                <a:solidFill>
                  <a:srgbClr val="FF0000"/>
                </a:solidFill>
              </a:rPr>
              <a:t>(THREAD)</a:t>
            </a:r>
          </a:p>
        </p:txBody>
      </p:sp>
      <p:sp>
        <p:nvSpPr>
          <p:cNvPr id="3" name="Content Placeholder 2">
            <a:extLst>
              <a:ext uri="{FF2B5EF4-FFF2-40B4-BE49-F238E27FC236}">
                <a16:creationId xmlns:a16="http://schemas.microsoft.com/office/drawing/2014/main" id="{25DCB833-041E-51AB-49B6-CFFE1856885C}"/>
              </a:ext>
            </a:extLst>
          </p:cNvPr>
          <p:cNvSpPr>
            <a:spLocks noGrp="1"/>
          </p:cNvSpPr>
          <p:nvPr>
            <p:ph idx="1"/>
          </p:nvPr>
        </p:nvSpPr>
        <p:spPr>
          <a:xfrm>
            <a:off x="647700" y="1747603"/>
            <a:ext cx="10591800" cy="1585845"/>
          </a:xfrm>
        </p:spPr>
        <p:txBody>
          <a:bodyPr vert="horz" lIns="91440" tIns="45720" rIns="91440" bIns="45720" rtlCol="0" anchor="t">
            <a:normAutofit/>
          </a:bodyPr>
          <a:lstStyle/>
          <a:p>
            <a:r>
              <a:rPr lang="en-US" sz="2500" dirty="0"/>
              <a:t>Used for the server to work simultaneously with multiple clients.</a:t>
            </a:r>
          </a:p>
          <a:p>
            <a:r>
              <a:rPr lang="en-US" sz="2500" dirty="0">
                <a:solidFill>
                  <a:srgbClr val="FF0000"/>
                </a:solidFill>
              </a:rPr>
              <a:t>import</a:t>
            </a:r>
            <a:r>
              <a:rPr lang="en-US" sz="2500" dirty="0"/>
              <a:t> threading</a:t>
            </a:r>
          </a:p>
        </p:txBody>
      </p:sp>
      <p:cxnSp>
        <p:nvCxnSpPr>
          <p:cNvPr id="16" name="Straight Connector 15">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 shot of a computer code&#10;&#10;Description automatically generated with low confidence">
            <a:extLst>
              <a:ext uri="{FF2B5EF4-FFF2-40B4-BE49-F238E27FC236}">
                <a16:creationId xmlns:a16="http://schemas.microsoft.com/office/drawing/2014/main" id="{2CEDFE89-44C5-B062-A28D-84E0C1A3C829}"/>
              </a:ext>
            </a:extLst>
          </p:cNvPr>
          <p:cNvPicPr>
            <a:picLocks noChangeAspect="1"/>
          </p:cNvPicPr>
          <p:nvPr/>
        </p:nvPicPr>
        <p:blipFill>
          <a:blip r:embed="rId2"/>
          <a:stretch>
            <a:fillRect/>
          </a:stretch>
        </p:blipFill>
        <p:spPr>
          <a:xfrm>
            <a:off x="800099" y="3142061"/>
            <a:ext cx="5128862" cy="2425618"/>
          </a:xfrm>
          <a:prstGeom prst="rect">
            <a:avLst/>
          </a:prstGeom>
        </p:spPr>
      </p:pic>
      <p:pic>
        <p:nvPicPr>
          <p:cNvPr id="5" name="Picture 4" descr="A picture containing text, font, screenshot&#10;&#10;Description automatically generated">
            <a:extLst>
              <a:ext uri="{FF2B5EF4-FFF2-40B4-BE49-F238E27FC236}">
                <a16:creationId xmlns:a16="http://schemas.microsoft.com/office/drawing/2014/main" id="{FDB830F4-629F-AF1C-F464-307077B8EE16}"/>
              </a:ext>
            </a:extLst>
          </p:cNvPr>
          <p:cNvPicPr>
            <a:picLocks noChangeAspect="1"/>
          </p:cNvPicPr>
          <p:nvPr/>
        </p:nvPicPr>
        <p:blipFill>
          <a:blip r:embed="rId3"/>
          <a:stretch>
            <a:fillRect/>
          </a:stretch>
        </p:blipFill>
        <p:spPr>
          <a:xfrm>
            <a:off x="6253514" y="3810835"/>
            <a:ext cx="5128862" cy="1128875"/>
          </a:xfrm>
          <a:prstGeom prst="rect">
            <a:avLst/>
          </a:prstGeom>
        </p:spPr>
      </p:pic>
      <p:cxnSp>
        <p:nvCxnSpPr>
          <p:cNvPr id="18" name="Straight Connector 17">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33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757F-081A-A60E-CFE7-8E96AF3D51FE}"/>
              </a:ext>
            </a:extLst>
          </p:cNvPr>
          <p:cNvSpPr>
            <a:spLocks noGrp="1"/>
          </p:cNvSpPr>
          <p:nvPr>
            <p:ph type="title"/>
          </p:nvPr>
        </p:nvSpPr>
        <p:spPr>
          <a:xfrm>
            <a:off x="700088" y="909637"/>
            <a:ext cx="5958216" cy="1362073"/>
          </a:xfrm>
        </p:spPr>
        <p:txBody>
          <a:bodyPr>
            <a:noAutofit/>
          </a:bodyPr>
          <a:lstStyle/>
          <a:p>
            <a:pPr>
              <a:lnSpc>
                <a:spcPct val="90000"/>
              </a:lnSpc>
            </a:pPr>
            <a:r>
              <a:rPr lang="en-US" dirty="0"/>
              <a:t>CODE </a:t>
            </a:r>
            <a:r>
              <a:rPr lang="en-US" dirty="0">
                <a:solidFill>
                  <a:srgbClr val="0070C0"/>
                </a:solidFill>
              </a:rPr>
              <a:t>INTERFACE</a:t>
            </a:r>
            <a:r>
              <a:rPr lang="en-US" dirty="0">
                <a:solidFill>
                  <a:srgbClr val="FF0000"/>
                </a:solidFill>
              </a:rPr>
              <a:t> (TKINTER)</a:t>
            </a:r>
          </a:p>
        </p:txBody>
      </p:sp>
      <p:cxnSp>
        <p:nvCxnSpPr>
          <p:cNvPr id="13" name="Straight Connector 12">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2B3611-6FD5-6F3E-8E2E-A83E19E0DC4E}"/>
              </a:ext>
            </a:extLst>
          </p:cNvPr>
          <p:cNvSpPr>
            <a:spLocks noGrp="1"/>
          </p:cNvSpPr>
          <p:nvPr>
            <p:ph idx="1"/>
          </p:nvPr>
        </p:nvSpPr>
        <p:spPr>
          <a:xfrm>
            <a:off x="700088" y="2590801"/>
            <a:ext cx="6000258" cy="3238782"/>
          </a:xfrm>
        </p:spPr>
        <p:txBody>
          <a:bodyPr>
            <a:normAutofit fontScale="92500" lnSpcReduction="10000"/>
          </a:bodyPr>
          <a:lstStyle/>
          <a:p>
            <a:pPr>
              <a:lnSpc>
                <a:spcPct val="110000"/>
              </a:lnSpc>
            </a:pPr>
            <a:r>
              <a:rPr lang="en-US" sz="1900" dirty="0"/>
              <a:t>Simple interface:</a:t>
            </a:r>
          </a:p>
          <a:p>
            <a:pPr marL="0" indent="0">
              <a:lnSpc>
                <a:spcPct val="110000"/>
              </a:lnSpc>
              <a:buNone/>
            </a:pPr>
            <a:r>
              <a:rPr lang="en-US" sz="1900" dirty="0"/>
              <a:t>+ button</a:t>
            </a:r>
          </a:p>
          <a:p>
            <a:pPr marL="0" indent="0">
              <a:lnSpc>
                <a:spcPct val="110000"/>
              </a:lnSpc>
              <a:buNone/>
            </a:pPr>
            <a:r>
              <a:rPr lang="en-US" sz="1900" dirty="0"/>
              <a:t>+ entry</a:t>
            </a:r>
          </a:p>
          <a:p>
            <a:pPr marL="0" indent="0">
              <a:lnSpc>
                <a:spcPct val="110000"/>
              </a:lnSpc>
              <a:buNone/>
            </a:pPr>
            <a:r>
              <a:rPr lang="en-US" sz="1900" dirty="0"/>
              <a:t>+ </a:t>
            </a:r>
            <a:r>
              <a:rPr lang="en-US" sz="1900" dirty="0" err="1"/>
              <a:t>lable</a:t>
            </a:r>
            <a:endParaRPr lang="en-US" sz="1900" dirty="0"/>
          </a:p>
          <a:p>
            <a:pPr marL="0" indent="0">
              <a:lnSpc>
                <a:spcPct val="110000"/>
              </a:lnSpc>
              <a:buNone/>
            </a:pPr>
            <a:r>
              <a:rPr lang="en-US" sz="1900" dirty="0"/>
              <a:t>+ </a:t>
            </a:r>
            <a:r>
              <a:rPr lang="en-US" sz="1900" dirty="0" err="1"/>
              <a:t>masagebox</a:t>
            </a:r>
            <a:endParaRPr lang="en-US" sz="1900" dirty="0"/>
          </a:p>
          <a:p>
            <a:pPr marL="0" indent="0">
              <a:lnSpc>
                <a:spcPct val="110000"/>
              </a:lnSpc>
              <a:buNone/>
            </a:pPr>
            <a:r>
              <a:rPr lang="en-US" sz="1900" dirty="0"/>
              <a:t>+ </a:t>
            </a:r>
            <a:r>
              <a:rPr lang="en-US" sz="1900" dirty="0" err="1"/>
              <a:t>ttk.Treeview</a:t>
            </a:r>
            <a:r>
              <a:rPr lang="en-US" sz="1900" dirty="0"/>
              <a:t> (small table)</a:t>
            </a:r>
          </a:p>
          <a:p>
            <a:pPr marL="0" indent="0">
              <a:lnSpc>
                <a:spcPct val="110000"/>
              </a:lnSpc>
              <a:buNone/>
            </a:pPr>
            <a:r>
              <a:rPr lang="en-US" sz="1900" dirty="0"/>
              <a:t>+ </a:t>
            </a:r>
            <a:r>
              <a:rPr lang="en-US" sz="1900" dirty="0" err="1"/>
              <a:t>tk.Listbox</a:t>
            </a:r>
            <a:r>
              <a:rPr lang="en-US" sz="1900" dirty="0"/>
              <a:t> (</a:t>
            </a:r>
            <a:r>
              <a:rPr lang="en-US" sz="1900" dirty="0" err="1"/>
              <a:t>tk.scrollbar</a:t>
            </a:r>
            <a:r>
              <a:rPr lang="en-US" sz="1900" dirty="0"/>
              <a:t>)</a:t>
            </a:r>
          </a:p>
          <a:p>
            <a:pPr marL="0" indent="0">
              <a:lnSpc>
                <a:spcPct val="110000"/>
              </a:lnSpc>
              <a:buNone/>
            </a:pPr>
            <a:r>
              <a:rPr lang="en-US" sz="1900" dirty="0"/>
              <a:t>+ </a:t>
            </a:r>
            <a:r>
              <a:rPr lang="en-US" sz="1900" dirty="0" err="1"/>
              <a:t>ttk.Combobox</a:t>
            </a:r>
            <a:r>
              <a:rPr lang="en-US" sz="1900" dirty="0"/>
              <a:t> (option bar)</a:t>
            </a:r>
          </a:p>
        </p:txBody>
      </p:sp>
      <p:cxnSp>
        <p:nvCxnSpPr>
          <p:cNvPr id="15" name="Straight Connector 14">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font, screenshot&#10;&#10;Description automatically generated">
            <a:extLst>
              <a:ext uri="{FF2B5EF4-FFF2-40B4-BE49-F238E27FC236}">
                <a16:creationId xmlns:a16="http://schemas.microsoft.com/office/drawing/2014/main" id="{D95DB5A9-5AB3-AB12-67C6-BE71CE736CAB}"/>
              </a:ext>
            </a:extLst>
          </p:cNvPr>
          <p:cNvPicPr>
            <a:picLocks noChangeAspect="1"/>
          </p:cNvPicPr>
          <p:nvPr/>
        </p:nvPicPr>
        <p:blipFill>
          <a:blip r:embed="rId2"/>
          <a:stretch>
            <a:fillRect/>
          </a:stretch>
        </p:blipFill>
        <p:spPr>
          <a:xfrm>
            <a:off x="6515100" y="1120522"/>
            <a:ext cx="4730992" cy="1316646"/>
          </a:xfrm>
          <a:prstGeom prst="rect">
            <a:avLst/>
          </a:prstGeom>
        </p:spPr>
      </p:pic>
      <p:pic>
        <p:nvPicPr>
          <p:cNvPr id="7" name="Picture 6">
            <a:extLst>
              <a:ext uri="{FF2B5EF4-FFF2-40B4-BE49-F238E27FC236}">
                <a16:creationId xmlns:a16="http://schemas.microsoft.com/office/drawing/2014/main" id="{41B33A04-00B6-5174-2E5B-C2E1D420C242}"/>
              </a:ext>
            </a:extLst>
          </p:cNvPr>
          <p:cNvPicPr>
            <a:picLocks noChangeAspect="1"/>
          </p:cNvPicPr>
          <p:nvPr/>
        </p:nvPicPr>
        <p:blipFill>
          <a:blip r:embed="rId3"/>
          <a:stretch>
            <a:fillRect/>
          </a:stretch>
        </p:blipFill>
        <p:spPr>
          <a:xfrm>
            <a:off x="6515100" y="2624956"/>
            <a:ext cx="4730993" cy="2114659"/>
          </a:xfrm>
          <a:prstGeom prst="rect">
            <a:avLst/>
          </a:prstGeom>
        </p:spPr>
      </p:pic>
      <p:pic>
        <p:nvPicPr>
          <p:cNvPr id="9" name="Picture 8">
            <a:extLst>
              <a:ext uri="{FF2B5EF4-FFF2-40B4-BE49-F238E27FC236}">
                <a16:creationId xmlns:a16="http://schemas.microsoft.com/office/drawing/2014/main" id="{08C10148-7500-E4FC-1DCD-D1A4909677F0}"/>
              </a:ext>
            </a:extLst>
          </p:cNvPr>
          <p:cNvPicPr>
            <a:picLocks noChangeAspect="1"/>
          </p:cNvPicPr>
          <p:nvPr/>
        </p:nvPicPr>
        <p:blipFill>
          <a:blip r:embed="rId4"/>
          <a:stretch>
            <a:fillRect/>
          </a:stretch>
        </p:blipFill>
        <p:spPr>
          <a:xfrm>
            <a:off x="3841601" y="1615142"/>
            <a:ext cx="2471074" cy="1919255"/>
          </a:xfrm>
          <a:prstGeom prst="rect">
            <a:avLst/>
          </a:prstGeom>
        </p:spPr>
      </p:pic>
      <p:pic>
        <p:nvPicPr>
          <p:cNvPr id="12" name="Picture 11">
            <a:extLst>
              <a:ext uri="{FF2B5EF4-FFF2-40B4-BE49-F238E27FC236}">
                <a16:creationId xmlns:a16="http://schemas.microsoft.com/office/drawing/2014/main" id="{B6084637-391D-DB31-602D-1D57CB031C21}"/>
              </a:ext>
            </a:extLst>
          </p:cNvPr>
          <p:cNvPicPr>
            <a:picLocks noChangeAspect="1"/>
          </p:cNvPicPr>
          <p:nvPr/>
        </p:nvPicPr>
        <p:blipFill>
          <a:blip r:embed="rId5"/>
          <a:stretch>
            <a:fillRect/>
          </a:stretch>
        </p:blipFill>
        <p:spPr>
          <a:xfrm>
            <a:off x="6515100" y="4883969"/>
            <a:ext cx="1529175" cy="1110223"/>
          </a:xfrm>
          <a:prstGeom prst="rect">
            <a:avLst/>
          </a:prstGeom>
        </p:spPr>
      </p:pic>
      <p:pic>
        <p:nvPicPr>
          <p:cNvPr id="16" name="Picture 15">
            <a:extLst>
              <a:ext uri="{FF2B5EF4-FFF2-40B4-BE49-F238E27FC236}">
                <a16:creationId xmlns:a16="http://schemas.microsoft.com/office/drawing/2014/main" id="{98AF45B0-B9C9-3DCC-10C5-81C9B329A436}"/>
              </a:ext>
            </a:extLst>
          </p:cNvPr>
          <p:cNvPicPr>
            <a:picLocks noChangeAspect="1"/>
          </p:cNvPicPr>
          <p:nvPr/>
        </p:nvPicPr>
        <p:blipFill>
          <a:blip r:embed="rId6"/>
          <a:stretch>
            <a:fillRect/>
          </a:stretch>
        </p:blipFill>
        <p:spPr>
          <a:xfrm>
            <a:off x="3841602" y="3707272"/>
            <a:ext cx="2471074" cy="1917037"/>
          </a:xfrm>
          <a:prstGeom prst="rect">
            <a:avLst/>
          </a:prstGeom>
        </p:spPr>
      </p:pic>
      <p:pic>
        <p:nvPicPr>
          <p:cNvPr id="20" name="Picture 19">
            <a:extLst>
              <a:ext uri="{FF2B5EF4-FFF2-40B4-BE49-F238E27FC236}">
                <a16:creationId xmlns:a16="http://schemas.microsoft.com/office/drawing/2014/main" id="{6E9FD0D7-2782-8285-C6AF-7C946EF8AA6E}"/>
              </a:ext>
            </a:extLst>
          </p:cNvPr>
          <p:cNvPicPr>
            <a:picLocks noChangeAspect="1"/>
          </p:cNvPicPr>
          <p:nvPr/>
        </p:nvPicPr>
        <p:blipFill>
          <a:blip r:embed="rId7"/>
          <a:stretch>
            <a:fillRect/>
          </a:stretch>
        </p:blipFill>
        <p:spPr>
          <a:xfrm>
            <a:off x="8347117" y="4883968"/>
            <a:ext cx="2898975" cy="1110223"/>
          </a:xfrm>
          <a:prstGeom prst="rect">
            <a:avLst/>
          </a:prstGeom>
        </p:spPr>
      </p:pic>
    </p:spTree>
    <p:extLst>
      <p:ext uri="{BB962C8B-B14F-4D97-AF65-F5344CB8AC3E}">
        <p14:creationId xmlns:p14="http://schemas.microsoft.com/office/powerpoint/2010/main" val="260073451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195</TotalTime>
  <Words>399</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Calisto MT</vt:lpstr>
      <vt:lpstr>Univers Condensed</vt:lpstr>
      <vt:lpstr>ChronicleVTI</vt:lpstr>
      <vt:lpstr>COMPUTER NETWORK</vt:lpstr>
      <vt:lpstr>CODE ANALYSIS
</vt:lpstr>
      <vt:lpstr>CODE FOR SQL</vt:lpstr>
      <vt:lpstr>CODE FOR SQL</vt:lpstr>
      <vt:lpstr>CODE FOR (SOCKET)</vt:lpstr>
      <vt:lpstr>CODE FOR (SOCKET)</vt:lpstr>
      <vt:lpstr>CODE FOR PYTHON (SOCKET)</vt:lpstr>
      <vt:lpstr>CODE FOR (THREAD)</vt:lpstr>
      <vt:lpstr>CODE INTERFACE (TKINTER)</vt:lpstr>
      <vt:lpstr>PowerPoint Presentation</vt:lpstr>
      <vt:lpstr>CODE FOR PYTHON (THE FUNCTIONS OF THE CODE)</vt:lpstr>
      <vt:lpstr>CODE FOR PYTHON (THE FUNCTIONS OF THE CODE)</vt:lpstr>
      <vt:lpstr>CODE FOR PYTHON (THE FUNCTIONS OF THE CODE)</vt:lpstr>
      <vt:lpstr>CODE FOR PYTHON (THE FUNCTIONS OF THE CODE)</vt:lpstr>
      <vt:lpstr>CODE FOR PYTHON (THE FUNCTIONS OF THE CODE)</vt:lpstr>
      <vt:lpstr>CODE FOR PYTHON (THE FUNCTIONS OF THE CODE)</vt:lpstr>
      <vt:lpstr>CODE FOR PYTHON (THE FUNCTIONS OF THE CODE)</vt:lpstr>
      <vt:lpstr>CODE FOR PYTHON (THE FUNCTIONS OF THE CODE)</vt:lpstr>
      <vt:lpstr>CODE FOR PYTHON (THE FUNCTIONS OF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Thắng Lê</dc:creator>
  <cp:lastModifiedBy>Vanitas no Azathoth</cp:lastModifiedBy>
  <cp:revision>3</cp:revision>
  <dcterms:created xsi:type="dcterms:W3CDTF">2023-06-18T14:22:49Z</dcterms:created>
  <dcterms:modified xsi:type="dcterms:W3CDTF">2023-06-21T07:52:41Z</dcterms:modified>
</cp:coreProperties>
</file>