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2" r:id="rId26"/>
    <p:sldId id="284" r:id="rId27"/>
    <p:sldId id="285" r:id="rId28"/>
    <p:sldId id="286" r:id="rId29"/>
    <p:sldId id="287" r:id="rId30"/>
    <p:sldId id="288" r:id="rId31"/>
    <p:sldId id="280" r:id="rId32"/>
    <p:sldId id="281" r:id="rId33"/>
    <p:sldId id="283"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3-2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Cấu trúc switch case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4293" y="1487414"/>
            <a:ext cx="8946541" cy="4752108"/>
          </a:xfrm>
        </p:spPr>
        <p:txBody>
          <a:bodyPr/>
          <a:lstStyle/>
          <a:p>
            <a:r>
              <a:rPr lang="en-US">
                <a:latin typeface="Arial" panose="020B0604020202020204" pitchFamily="34" charset="0"/>
                <a:cs typeface="Arial" panose="020B0604020202020204" pitchFamily="34" charset="0"/>
              </a:rPr>
              <a:t>Được sử dụng thay thế cho cấu trúc if else trong tình huống so sánh bằng giá trị bất kỳ.</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6039DEC-0689-4149-8D01-881F6C62F86A}"/>
              </a:ext>
            </a:extLst>
          </p:cNvPr>
          <p:cNvPicPr>
            <a:picLocks noChangeAspect="1"/>
          </p:cNvPicPr>
          <p:nvPr/>
        </p:nvPicPr>
        <p:blipFill>
          <a:blip r:embed="rId2"/>
          <a:stretch>
            <a:fillRect/>
          </a:stretch>
        </p:blipFill>
        <p:spPr>
          <a:xfrm>
            <a:off x="3284481" y="2377029"/>
            <a:ext cx="5623038" cy="4187609"/>
          </a:xfrm>
          <a:prstGeom prst="rect">
            <a:avLst/>
          </a:prstGeom>
        </p:spPr>
      </p:pic>
    </p:spTree>
    <p:extLst>
      <p:ext uri="{BB962C8B-B14F-4D97-AF65-F5344CB8AC3E}">
        <p14:creationId xmlns:p14="http://schemas.microsoft.com/office/powerpoint/2010/main" val="413141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Cấu trúc toán tử điều kiện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4293" y="1487414"/>
            <a:ext cx="8946541" cy="4752108"/>
          </a:xfrm>
        </p:spPr>
        <p:txBody>
          <a:bodyPr/>
          <a:lstStyle/>
          <a:p>
            <a:r>
              <a:rPr lang="en-US">
                <a:latin typeface="Arial" panose="020B0604020202020204" pitchFamily="34" charset="0"/>
                <a:cs typeface="Arial" panose="020B0604020202020204" pitchFamily="34" charset="0"/>
              </a:rPr>
              <a:t>Biểu thức toán tử điều kiện là một biểu thức mà tùy theo điều kiện thỏa hay không thỏa mà nó sẽ trả ra giá trị khác nhau.</a:t>
            </a:r>
          </a:p>
          <a:p>
            <a:r>
              <a:rPr lang="en-US">
                <a:latin typeface="Arial" panose="020B0604020202020204" pitchFamily="34" charset="0"/>
                <a:cs typeface="Arial" panose="020B0604020202020204" pitchFamily="34" charset="0"/>
              </a:rPr>
              <a:t>Cú pháp:</a:t>
            </a:r>
          </a:p>
          <a:p>
            <a:pPr marL="457200" lvl="1" indent="0">
              <a:buNone/>
            </a:pPr>
            <a:r>
              <a:rPr lang="en-US">
                <a:latin typeface="Arial" panose="020B0604020202020204" pitchFamily="34" charset="0"/>
                <a:cs typeface="Arial" panose="020B0604020202020204" pitchFamily="34" charset="0"/>
              </a:rPr>
              <a:t>(&lt;Điều kiện&gt; ? &lt;Giá trị nếu thỏa&gt; : &lt;Giá trị nếu không thỏa&gt;)</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D4396C7-B46B-4C6C-BE0C-B1E6E930765A}"/>
              </a:ext>
            </a:extLst>
          </p:cNvPr>
          <p:cNvPicPr>
            <a:picLocks noChangeAspect="1"/>
          </p:cNvPicPr>
          <p:nvPr/>
        </p:nvPicPr>
        <p:blipFill>
          <a:blip r:embed="rId2"/>
          <a:stretch>
            <a:fillRect/>
          </a:stretch>
        </p:blipFill>
        <p:spPr>
          <a:xfrm>
            <a:off x="2373307" y="3642849"/>
            <a:ext cx="7445385" cy="2377646"/>
          </a:xfrm>
          <a:prstGeom prst="rect">
            <a:avLst/>
          </a:prstGeom>
        </p:spPr>
      </p:pic>
    </p:spTree>
    <p:extLst>
      <p:ext uri="{BB962C8B-B14F-4D97-AF65-F5344CB8AC3E}">
        <p14:creationId xmlns:p14="http://schemas.microsoft.com/office/powerpoint/2010/main" val="304717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Cấu trúc lặp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3.1. Cấu trúc lặp for</a:t>
            </a:r>
          </a:p>
          <a:p>
            <a:r>
              <a:rPr lang="en-US">
                <a:latin typeface="Arial" panose="020B0604020202020204" pitchFamily="34" charset="0"/>
                <a:cs typeface="Arial" panose="020B0604020202020204" pitchFamily="34" charset="0"/>
              </a:rPr>
              <a:t>3.2. Cấu trúc lặp while</a:t>
            </a:r>
          </a:p>
          <a:p>
            <a:r>
              <a:rPr lang="en-US">
                <a:latin typeface="Arial" panose="020B0604020202020204" pitchFamily="34" charset="0"/>
                <a:cs typeface="Arial" panose="020B0604020202020204" pitchFamily="34" charset="0"/>
              </a:rPr>
              <a:t>3.3. Cấu trúc lặp do while</a:t>
            </a:r>
          </a:p>
          <a:p>
            <a:r>
              <a:rPr lang="en-US">
                <a:latin typeface="Arial" panose="020B0604020202020204" pitchFamily="34" charset="0"/>
                <a:cs typeface="Arial" panose="020B0604020202020204" pitchFamily="34" charset="0"/>
              </a:rPr>
              <a:t>3.4. Cấu trúc lặp for each</a:t>
            </a:r>
          </a:p>
          <a:p>
            <a:r>
              <a:rPr lang="en-US">
                <a:latin typeface="Arial" panose="020B0604020202020204" pitchFamily="34" charset="0"/>
                <a:cs typeface="Arial" panose="020B0604020202020204" pitchFamily="34" charset="0"/>
              </a:rPr>
              <a:t>3.5. Lệnh break</a:t>
            </a:r>
          </a:p>
          <a:p>
            <a:r>
              <a:rPr lang="en-US">
                <a:latin typeface="Arial" panose="020B0604020202020204" pitchFamily="34" charset="0"/>
                <a:cs typeface="Arial" panose="020B0604020202020204" pitchFamily="34" charset="0"/>
              </a:rPr>
              <a:t>3.6. Lệnh continue</a:t>
            </a:r>
          </a:p>
        </p:txBody>
      </p:sp>
    </p:spTree>
    <p:extLst>
      <p:ext uri="{BB962C8B-B14F-4D97-AF65-F5344CB8AC3E}">
        <p14:creationId xmlns:p14="http://schemas.microsoft.com/office/powerpoint/2010/main" val="265145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Cấu trúc lặp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Trong quá trình lập trình, chúng ta sẽ không hiếm gặp phải những tình huống cần thực thi một khói lệnh nhiều hơn 1 lần.</a:t>
            </a:r>
          </a:p>
          <a:p>
            <a:r>
              <a:rPr lang="en-US">
                <a:latin typeface="Arial" panose="020B0604020202020204" pitchFamily="34" charset="0"/>
                <a:cs typeface="Arial" panose="020B0604020202020204" pitchFamily="34" charset="0"/>
              </a:rPr>
              <a:t>Cấu trúc lặp ra đời để xử lý vấn đề đó.</a:t>
            </a:r>
          </a:p>
          <a:p>
            <a:r>
              <a:rPr lang="en-US">
                <a:latin typeface="Arial" panose="020B0604020202020204" pitchFamily="34" charset="0"/>
                <a:cs typeface="Arial" panose="020B0604020202020204" pitchFamily="34" charset="0"/>
              </a:rPr>
              <a:t>Ví dụ:</a:t>
            </a:r>
          </a:p>
          <a:p>
            <a:pPr lvl="1"/>
            <a:r>
              <a:rPr lang="en-US">
                <a:latin typeface="Arial" panose="020B0604020202020204" pitchFamily="34" charset="0"/>
                <a:cs typeface="Arial" panose="020B0604020202020204" pitchFamily="34" charset="0"/>
              </a:rPr>
              <a:t>In ra một dãy số từ 1 đến 10</a:t>
            </a:r>
          </a:p>
          <a:p>
            <a:pPr lvl="1"/>
            <a:r>
              <a:rPr lang="en-US">
                <a:latin typeface="Arial" panose="020B0604020202020204" pitchFamily="34" charset="0"/>
                <a:cs typeface="Arial" panose="020B0604020202020204" pitchFamily="34" charset="0"/>
              </a:rPr>
              <a:t>Lặp qua một mảng</a:t>
            </a:r>
          </a:p>
          <a:p>
            <a:pPr lvl="1"/>
            <a:r>
              <a:rPr lang="en-US">
                <a:latin typeface="Arial" panose="020B0604020202020204" pitchFamily="34" charset="0"/>
                <a:cs typeface="Arial" panose="020B0604020202020204" pitchFamily="34" charset="0"/>
              </a:rPr>
              <a:t>Lặp qua một danh sách</a:t>
            </a:r>
          </a:p>
        </p:txBody>
      </p:sp>
    </p:spTree>
    <p:extLst>
      <p:ext uri="{BB962C8B-B14F-4D97-AF65-F5344CB8AC3E}">
        <p14:creationId xmlns:p14="http://schemas.microsoft.com/office/powerpoint/2010/main" val="296386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Cấu trúc lặp for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Khi cần thực thi một khối lệnh với số lần xác định được, ta thường sử dụng cấu trúc lặp for để thực hiện.</a:t>
            </a:r>
          </a:p>
          <a:p>
            <a:r>
              <a:rPr lang="en-US">
                <a:latin typeface="Arial" panose="020B0604020202020204" pitchFamily="34" charset="0"/>
                <a:cs typeface="Arial" panose="020B0604020202020204" pitchFamily="34" charset="0"/>
              </a:rPr>
              <a:t>Quy trình hoạt động:</a:t>
            </a:r>
          </a:p>
          <a:p>
            <a:pPr lvl="1"/>
            <a:r>
              <a:rPr lang="en-US">
                <a:latin typeface="Arial" panose="020B0604020202020204" pitchFamily="34" charset="0"/>
                <a:cs typeface="Arial" panose="020B0604020202020204" pitchFamily="34" charset="0"/>
              </a:rPr>
              <a:t>Khởi tạo biến (nếu có)</a:t>
            </a:r>
          </a:p>
          <a:p>
            <a:pPr lvl="1"/>
            <a:r>
              <a:rPr lang="en-US">
                <a:latin typeface="Arial" panose="020B0604020202020204" pitchFamily="34" charset="0"/>
                <a:cs typeface="Arial" panose="020B0604020202020204" pitchFamily="34" charset="0"/>
              </a:rPr>
              <a:t>Kiểm tra điều kiện</a:t>
            </a:r>
          </a:p>
          <a:p>
            <a:pPr lvl="1"/>
            <a:r>
              <a:rPr lang="en-US">
                <a:latin typeface="Arial" panose="020B0604020202020204" pitchFamily="34" charset="0"/>
                <a:cs typeface="Arial" panose="020B0604020202020204" pitchFamily="34" charset="0"/>
              </a:rPr>
              <a:t>Nếu điều kiện thỏa thì: thực thi khối lệnh, thực thi bước lặp và lặp lại</a:t>
            </a:r>
          </a:p>
          <a:p>
            <a:pPr lvl="1"/>
            <a:r>
              <a:rPr lang="en-US">
                <a:latin typeface="Arial" panose="020B0604020202020204" pitchFamily="34" charset="0"/>
                <a:cs typeface="Arial" panose="020B0604020202020204" pitchFamily="34" charset="0"/>
              </a:rPr>
              <a:t>Nếu điều kiện không: thỏa thì kết thúc vòng lặp</a:t>
            </a:r>
          </a:p>
          <a:p>
            <a:r>
              <a:rPr lang="en-US">
                <a:latin typeface="Arial" panose="020B0604020202020204" pitchFamily="34" charset="0"/>
                <a:cs typeface="Arial" panose="020B0604020202020204" pitchFamily="34" charset="0"/>
              </a:rPr>
              <a:t>Cú pháp:</a:t>
            </a:r>
          </a:p>
          <a:p>
            <a:pPr marL="457200" lvl="1" indent="0">
              <a:buNone/>
            </a:pPr>
            <a:r>
              <a:rPr lang="en-US">
                <a:latin typeface="Arial" panose="020B0604020202020204" pitchFamily="34" charset="0"/>
                <a:cs typeface="Arial" panose="020B0604020202020204" pitchFamily="34" charset="0"/>
              </a:rPr>
              <a:t>for (&lt;Khởi tạo biến&gt; ; &lt;Điều kiện lặp&gt; ; &lt;Bước lặp&gt;) {</a:t>
            </a:r>
          </a:p>
          <a:p>
            <a:pPr marL="457200" lvl="1" indent="0">
              <a:buNone/>
            </a:pPr>
            <a:r>
              <a:rPr lang="en-US">
                <a:latin typeface="Arial" panose="020B0604020202020204" pitchFamily="34" charset="0"/>
                <a:cs typeface="Arial" panose="020B0604020202020204" pitchFamily="34" charset="0"/>
              </a:rPr>
              <a:t>	Khối lệnh được thực thi mỗi lần lặp</a:t>
            </a:r>
          </a:p>
          <a:p>
            <a:pPr marL="457200" lvl="1" indent="0">
              <a:buNone/>
            </a:pP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528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Cấu trúc lặp for</a:t>
            </a:r>
          </a:p>
        </p:txBody>
      </p:sp>
      <p:pic>
        <p:nvPicPr>
          <p:cNvPr id="5" name="Content Placeholder 4">
            <a:extLst>
              <a:ext uri="{FF2B5EF4-FFF2-40B4-BE49-F238E27FC236}">
                <a16:creationId xmlns:a16="http://schemas.microsoft.com/office/drawing/2014/main" id="{70AAF76C-1CF3-41D0-9C97-085709DEEAFD}"/>
              </a:ext>
            </a:extLst>
          </p:cNvPr>
          <p:cNvPicPr>
            <a:picLocks noGrp="1" noChangeAspect="1"/>
          </p:cNvPicPr>
          <p:nvPr>
            <p:ph idx="1"/>
          </p:nvPr>
        </p:nvPicPr>
        <p:blipFill>
          <a:blip r:embed="rId2"/>
          <a:stretch>
            <a:fillRect/>
          </a:stretch>
        </p:blipFill>
        <p:spPr>
          <a:xfrm>
            <a:off x="3764747" y="1283628"/>
            <a:ext cx="4662506" cy="2145372"/>
          </a:xfrm>
        </p:spPr>
      </p:pic>
      <p:pic>
        <p:nvPicPr>
          <p:cNvPr id="7" name="Picture 6">
            <a:extLst>
              <a:ext uri="{FF2B5EF4-FFF2-40B4-BE49-F238E27FC236}">
                <a16:creationId xmlns:a16="http://schemas.microsoft.com/office/drawing/2014/main" id="{1BEAF1DE-A086-4589-8B76-45353CD6A023}"/>
              </a:ext>
            </a:extLst>
          </p:cNvPr>
          <p:cNvPicPr>
            <a:picLocks noChangeAspect="1"/>
          </p:cNvPicPr>
          <p:nvPr/>
        </p:nvPicPr>
        <p:blipFill>
          <a:blip r:embed="rId3"/>
          <a:stretch>
            <a:fillRect/>
          </a:stretch>
        </p:blipFill>
        <p:spPr>
          <a:xfrm>
            <a:off x="0" y="3637218"/>
            <a:ext cx="12192000" cy="3220782"/>
          </a:xfrm>
          <a:prstGeom prst="rect">
            <a:avLst/>
          </a:prstGeom>
        </p:spPr>
      </p:pic>
    </p:spTree>
    <p:extLst>
      <p:ext uri="{BB962C8B-B14F-4D97-AF65-F5344CB8AC3E}">
        <p14:creationId xmlns:p14="http://schemas.microsoft.com/office/powerpoint/2010/main" val="353712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 Cấu trúc lặp while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Khi cần thực thi một khối lệnh với số lần không xác định trước, ta sử dụng cấu trúc lặp while</a:t>
            </a:r>
          </a:p>
          <a:p>
            <a:r>
              <a:rPr lang="en-US">
                <a:latin typeface="Arial" panose="020B0604020202020204" pitchFamily="34" charset="0"/>
                <a:cs typeface="Arial" panose="020B0604020202020204" pitchFamily="34" charset="0"/>
              </a:rPr>
              <a:t>Quy trình hoạt động:</a:t>
            </a:r>
          </a:p>
          <a:p>
            <a:pPr lvl="1"/>
            <a:r>
              <a:rPr lang="en-US">
                <a:latin typeface="Arial" panose="020B0604020202020204" pitchFamily="34" charset="0"/>
                <a:cs typeface="Arial" panose="020B0604020202020204" pitchFamily="34" charset="0"/>
              </a:rPr>
              <a:t>Kiểm tra điều kiện</a:t>
            </a:r>
          </a:p>
          <a:p>
            <a:pPr lvl="1"/>
            <a:r>
              <a:rPr lang="en-US">
                <a:latin typeface="Arial" panose="020B0604020202020204" pitchFamily="34" charset="0"/>
                <a:cs typeface="Arial" panose="020B0604020202020204" pitchFamily="34" charset="0"/>
              </a:rPr>
              <a:t>Nếu thỏa:</a:t>
            </a:r>
          </a:p>
          <a:p>
            <a:pPr lvl="2"/>
            <a:r>
              <a:rPr lang="en-US">
                <a:latin typeface="Arial" panose="020B0604020202020204" pitchFamily="34" charset="0"/>
                <a:cs typeface="Arial" panose="020B0604020202020204" pitchFamily="34" charset="0"/>
              </a:rPr>
              <a:t>Thực thi khối lệnh và lặp lại</a:t>
            </a:r>
          </a:p>
          <a:p>
            <a:pPr lvl="1"/>
            <a:r>
              <a:rPr lang="en-US">
                <a:latin typeface="Arial" panose="020B0604020202020204" pitchFamily="34" charset="0"/>
                <a:cs typeface="Arial" panose="020B0604020202020204" pitchFamily="34" charset="0"/>
              </a:rPr>
              <a:t>Nếu không thỏa:</a:t>
            </a:r>
          </a:p>
          <a:p>
            <a:pPr lvl="2"/>
            <a:r>
              <a:rPr lang="en-US">
                <a:latin typeface="Arial" panose="020B0604020202020204" pitchFamily="34" charset="0"/>
                <a:cs typeface="Arial" panose="020B0604020202020204" pitchFamily="34" charset="0"/>
              </a:rPr>
              <a:t>Kết thúc vòng lặp</a:t>
            </a:r>
          </a:p>
          <a:p>
            <a:r>
              <a:rPr lang="en-US">
                <a:latin typeface="Arial" panose="020B0604020202020204" pitchFamily="34" charset="0"/>
                <a:cs typeface="Arial" panose="020B0604020202020204" pitchFamily="34" charset="0"/>
              </a:rPr>
              <a:t>Cú pháp:</a:t>
            </a:r>
          </a:p>
          <a:p>
            <a:pPr marL="457200" lvl="1" indent="0">
              <a:buNone/>
            </a:pPr>
            <a:r>
              <a:rPr lang="en-US">
                <a:latin typeface="Arial" panose="020B0604020202020204" pitchFamily="34" charset="0"/>
                <a:cs typeface="Arial" panose="020B0604020202020204" pitchFamily="34" charset="0"/>
              </a:rPr>
              <a:t>while (điều kiện) {</a:t>
            </a:r>
          </a:p>
          <a:p>
            <a:pPr marL="457200" lvl="1" indent="0">
              <a:buNone/>
            </a:pPr>
            <a:r>
              <a:rPr lang="en-US">
                <a:latin typeface="Arial" panose="020B0604020202020204" pitchFamily="34" charset="0"/>
                <a:cs typeface="Arial" panose="020B0604020202020204" pitchFamily="34" charset="0"/>
              </a:rPr>
              <a:t>	// Khối lệnh được thực thi qua mỗi lần lặp</a:t>
            </a:r>
          </a:p>
          <a:p>
            <a:pPr marL="457200" lvl="1" indent="0">
              <a:buNone/>
            </a:pP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038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 Cấu trúc lặp while</a:t>
            </a:r>
          </a:p>
        </p:txBody>
      </p:sp>
      <p:pic>
        <p:nvPicPr>
          <p:cNvPr id="7" name="Content Placeholder 6">
            <a:extLst>
              <a:ext uri="{FF2B5EF4-FFF2-40B4-BE49-F238E27FC236}">
                <a16:creationId xmlns:a16="http://schemas.microsoft.com/office/drawing/2014/main" id="{9F7735B2-396C-4E3A-A64A-931A4C7E1C48}"/>
              </a:ext>
            </a:extLst>
          </p:cNvPr>
          <p:cNvPicPr>
            <a:picLocks noGrp="1" noChangeAspect="1"/>
          </p:cNvPicPr>
          <p:nvPr>
            <p:ph idx="1"/>
          </p:nvPr>
        </p:nvPicPr>
        <p:blipFill>
          <a:blip r:embed="rId2"/>
          <a:stretch>
            <a:fillRect/>
          </a:stretch>
        </p:blipFill>
        <p:spPr>
          <a:xfrm>
            <a:off x="1750945" y="2474685"/>
            <a:ext cx="8690110" cy="3180749"/>
          </a:xfrm>
        </p:spPr>
      </p:pic>
    </p:spTree>
    <p:extLst>
      <p:ext uri="{BB962C8B-B14F-4D97-AF65-F5344CB8AC3E}">
        <p14:creationId xmlns:p14="http://schemas.microsoft.com/office/powerpoint/2010/main" val="361411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 Cấu trúc lặp while</a:t>
            </a:r>
          </a:p>
        </p:txBody>
      </p:sp>
      <p:pic>
        <p:nvPicPr>
          <p:cNvPr id="6" name="Content Placeholder 5">
            <a:extLst>
              <a:ext uri="{FF2B5EF4-FFF2-40B4-BE49-F238E27FC236}">
                <a16:creationId xmlns:a16="http://schemas.microsoft.com/office/drawing/2014/main" id="{B2401512-8AA4-411D-99D7-2E94E613186D}"/>
              </a:ext>
            </a:extLst>
          </p:cNvPr>
          <p:cNvPicPr>
            <a:picLocks noGrp="1" noChangeAspect="1"/>
          </p:cNvPicPr>
          <p:nvPr>
            <p:ph idx="1"/>
          </p:nvPr>
        </p:nvPicPr>
        <p:blipFill>
          <a:blip r:embed="rId2"/>
          <a:stretch>
            <a:fillRect/>
          </a:stretch>
        </p:blipFill>
        <p:spPr>
          <a:xfrm>
            <a:off x="842601" y="2932499"/>
            <a:ext cx="10506797" cy="993002"/>
          </a:xfrm>
        </p:spPr>
      </p:pic>
    </p:spTree>
    <p:extLst>
      <p:ext uri="{BB962C8B-B14F-4D97-AF65-F5344CB8AC3E}">
        <p14:creationId xmlns:p14="http://schemas.microsoft.com/office/powerpoint/2010/main" val="280018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Cấu trúc lặp do while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1"/>
            <a:ext cx="10641845" cy="5206349"/>
          </a:xfrm>
        </p:spPr>
        <p:txBody>
          <a:bodyPr>
            <a:noAutofit/>
          </a:bodyPr>
          <a:lstStyle/>
          <a:p>
            <a:r>
              <a:rPr lang="en-US" sz="1800">
                <a:latin typeface="Arial" panose="020B0604020202020204" pitchFamily="34" charset="0"/>
                <a:cs typeface="Arial" panose="020B0604020202020204" pitchFamily="34" charset="0"/>
              </a:rPr>
              <a:t>Khi cần thực thi một khối lệnh với số lần không xác định trước và ta cần thực thi nó 1 lần đầu tiên trước khi kiểm tra điều kiện. Ta sử dụng cấu trúc lặp do while</a:t>
            </a:r>
          </a:p>
          <a:p>
            <a:r>
              <a:rPr lang="en-US" sz="1800">
                <a:latin typeface="Arial" panose="020B0604020202020204" pitchFamily="34" charset="0"/>
                <a:cs typeface="Arial" panose="020B0604020202020204" pitchFamily="34" charset="0"/>
              </a:rPr>
              <a:t>Quy trình hoạt động:</a:t>
            </a:r>
          </a:p>
          <a:p>
            <a:pPr lvl="1"/>
            <a:r>
              <a:rPr lang="en-US" sz="1600">
                <a:latin typeface="Arial" panose="020B0604020202020204" pitchFamily="34" charset="0"/>
                <a:cs typeface="Arial" panose="020B0604020202020204" pitchFamily="34" charset="0"/>
              </a:rPr>
              <a:t>Thực thi khối lệnh</a:t>
            </a:r>
          </a:p>
          <a:p>
            <a:pPr lvl="1"/>
            <a:r>
              <a:rPr lang="en-US" sz="1600">
                <a:latin typeface="Arial" panose="020B0604020202020204" pitchFamily="34" charset="0"/>
                <a:cs typeface="Arial" panose="020B0604020202020204" pitchFamily="34" charset="0"/>
              </a:rPr>
              <a:t>Kiểm tra điều kiện</a:t>
            </a:r>
          </a:p>
          <a:p>
            <a:pPr lvl="1"/>
            <a:r>
              <a:rPr lang="en-US" sz="1600">
                <a:latin typeface="Arial" panose="020B0604020202020204" pitchFamily="34" charset="0"/>
                <a:cs typeface="Arial" panose="020B0604020202020204" pitchFamily="34" charset="0"/>
              </a:rPr>
              <a:t>Nếu thỏa:</a:t>
            </a:r>
          </a:p>
          <a:p>
            <a:pPr lvl="2"/>
            <a:r>
              <a:rPr lang="en-US" sz="1400">
                <a:latin typeface="Arial" panose="020B0604020202020204" pitchFamily="34" charset="0"/>
                <a:cs typeface="Arial" panose="020B0604020202020204" pitchFamily="34" charset="0"/>
              </a:rPr>
              <a:t>Lặp lại</a:t>
            </a:r>
          </a:p>
          <a:p>
            <a:pPr lvl="1"/>
            <a:r>
              <a:rPr lang="en-US" sz="1600">
                <a:latin typeface="Arial" panose="020B0604020202020204" pitchFamily="34" charset="0"/>
                <a:cs typeface="Arial" panose="020B0604020202020204" pitchFamily="34" charset="0"/>
              </a:rPr>
              <a:t>Nếu không thỏa:</a:t>
            </a:r>
          </a:p>
          <a:p>
            <a:pPr lvl="2"/>
            <a:r>
              <a:rPr lang="en-US" sz="1400">
                <a:latin typeface="Arial" panose="020B0604020202020204" pitchFamily="34" charset="0"/>
                <a:cs typeface="Arial" panose="020B0604020202020204" pitchFamily="34" charset="0"/>
              </a:rPr>
              <a:t>Kết thúc vòng lặp</a:t>
            </a:r>
          </a:p>
          <a:p>
            <a:r>
              <a:rPr lang="en-US" sz="1800">
                <a:latin typeface="Arial" panose="020B0604020202020204" pitchFamily="34" charset="0"/>
                <a:cs typeface="Arial" panose="020B0604020202020204" pitchFamily="34" charset="0"/>
              </a:rPr>
              <a:t>Cú pháp:</a:t>
            </a:r>
          </a:p>
          <a:p>
            <a:pPr marL="457200" lvl="1" indent="0">
              <a:buNone/>
            </a:pPr>
            <a:r>
              <a:rPr lang="en-US" sz="1600">
                <a:latin typeface="Arial" panose="020B0604020202020204" pitchFamily="34" charset="0"/>
                <a:cs typeface="Arial" panose="020B0604020202020204" pitchFamily="34" charset="0"/>
              </a:rPr>
              <a:t>do {</a:t>
            </a:r>
          </a:p>
          <a:p>
            <a:pPr marL="457200" lvl="1" indent="0">
              <a:buNone/>
            </a:pPr>
            <a:r>
              <a:rPr lang="en-US" sz="1600">
                <a:latin typeface="Arial" panose="020B0604020202020204" pitchFamily="34" charset="0"/>
                <a:cs typeface="Arial" panose="020B0604020202020204" pitchFamily="34" charset="0"/>
              </a:rPr>
              <a:t>	// Khối lệnh được thực thi qua mỗi lần lặp</a:t>
            </a:r>
          </a:p>
          <a:p>
            <a:pPr marL="457200" lvl="1" indent="0">
              <a:buNone/>
            </a:pPr>
            <a:r>
              <a:rPr lang="en-US" sz="1600">
                <a:latin typeface="Arial" panose="020B0604020202020204" pitchFamily="34" charset="0"/>
                <a:cs typeface="Arial" panose="020B0604020202020204" pitchFamily="34" charset="0"/>
              </a:rPr>
              <a:t>}</a:t>
            </a:r>
          </a:p>
          <a:p>
            <a:pPr marL="457200" lvl="1" indent="0">
              <a:buNone/>
            </a:pPr>
            <a:r>
              <a:rPr lang="en-US" sz="1600">
                <a:latin typeface="Arial" panose="020B0604020202020204" pitchFamily="34" charset="0"/>
                <a:cs typeface="Arial" panose="020B0604020202020204" pitchFamily="34" charset="0"/>
              </a:rPr>
              <a:t>while (&lt;điều kiện&gt;)</a:t>
            </a:r>
          </a:p>
        </p:txBody>
      </p:sp>
    </p:spTree>
    <p:extLst>
      <p:ext uri="{BB962C8B-B14F-4D97-AF65-F5344CB8AC3E}">
        <p14:creationId xmlns:p14="http://schemas.microsoft.com/office/powerpoint/2010/main" val="1532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Điều khiển luồng xử lý</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2.1. Cấu trúc if else</a:t>
            </a:r>
          </a:p>
          <a:p>
            <a:r>
              <a:rPr lang="en-US">
                <a:latin typeface="Arial" panose="020B0604020202020204" pitchFamily="34" charset="0"/>
                <a:cs typeface="Arial" panose="020B0604020202020204" pitchFamily="34" charset="0"/>
              </a:rPr>
              <a:t>2.2. Cấu trúc if,else if, else</a:t>
            </a:r>
          </a:p>
          <a:p>
            <a:r>
              <a:rPr lang="en-US">
                <a:latin typeface="Arial" panose="020B0604020202020204" pitchFamily="34" charset="0"/>
                <a:cs typeface="Arial" panose="020B0604020202020204" pitchFamily="34" charset="0"/>
              </a:rPr>
              <a:t>2.3. Cấu trúc switch case</a:t>
            </a:r>
          </a:p>
          <a:p>
            <a:r>
              <a:rPr lang="en-US">
                <a:latin typeface="Arial" panose="020B0604020202020204" pitchFamily="34" charset="0"/>
                <a:cs typeface="Arial" panose="020B0604020202020204" pitchFamily="34" charset="0"/>
              </a:rPr>
              <a:t>2.4. Cấu trúc toán tử điều kiện</a:t>
            </a:r>
          </a:p>
        </p:txBody>
      </p:sp>
    </p:spTree>
    <p:extLst>
      <p:ext uri="{BB962C8B-B14F-4D97-AF65-F5344CB8AC3E}">
        <p14:creationId xmlns:p14="http://schemas.microsoft.com/office/powerpoint/2010/main" val="26340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Cấu trúc lặp do while</a:t>
            </a:r>
          </a:p>
        </p:txBody>
      </p:sp>
      <p:pic>
        <p:nvPicPr>
          <p:cNvPr id="7" name="Content Placeholder 6">
            <a:extLst>
              <a:ext uri="{FF2B5EF4-FFF2-40B4-BE49-F238E27FC236}">
                <a16:creationId xmlns:a16="http://schemas.microsoft.com/office/drawing/2014/main" id="{520F3286-972A-4460-8AF4-B0E45FD12314}"/>
              </a:ext>
            </a:extLst>
          </p:cNvPr>
          <p:cNvPicPr>
            <a:picLocks noGrp="1" noChangeAspect="1"/>
          </p:cNvPicPr>
          <p:nvPr>
            <p:ph idx="1"/>
          </p:nvPr>
        </p:nvPicPr>
        <p:blipFill>
          <a:blip r:embed="rId2"/>
          <a:stretch>
            <a:fillRect/>
          </a:stretch>
        </p:blipFill>
        <p:spPr>
          <a:xfrm>
            <a:off x="2627213" y="2052638"/>
            <a:ext cx="5899349" cy="4195762"/>
          </a:xfrm>
        </p:spPr>
      </p:pic>
    </p:spTree>
    <p:extLst>
      <p:ext uri="{BB962C8B-B14F-4D97-AF65-F5344CB8AC3E}">
        <p14:creationId xmlns:p14="http://schemas.microsoft.com/office/powerpoint/2010/main" val="8073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Cấu trúc lặp do while</a:t>
            </a:r>
          </a:p>
        </p:txBody>
      </p:sp>
      <p:pic>
        <p:nvPicPr>
          <p:cNvPr id="6" name="Content Placeholder 5">
            <a:extLst>
              <a:ext uri="{FF2B5EF4-FFF2-40B4-BE49-F238E27FC236}">
                <a16:creationId xmlns:a16="http://schemas.microsoft.com/office/drawing/2014/main" id="{FC0E1F5F-B56B-41DE-A772-ADAE70BC1ED5}"/>
              </a:ext>
            </a:extLst>
          </p:cNvPr>
          <p:cNvPicPr>
            <a:picLocks noGrp="1" noChangeAspect="1"/>
          </p:cNvPicPr>
          <p:nvPr>
            <p:ph idx="1"/>
          </p:nvPr>
        </p:nvPicPr>
        <p:blipFill>
          <a:blip r:embed="rId2"/>
          <a:stretch>
            <a:fillRect/>
          </a:stretch>
        </p:blipFill>
        <p:spPr>
          <a:xfrm>
            <a:off x="557952" y="2084542"/>
            <a:ext cx="11076095" cy="4191971"/>
          </a:xfrm>
        </p:spPr>
      </p:pic>
    </p:spTree>
    <p:extLst>
      <p:ext uri="{BB962C8B-B14F-4D97-AF65-F5344CB8AC3E}">
        <p14:creationId xmlns:p14="http://schemas.microsoft.com/office/powerpoint/2010/main" val="3313012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Cấu trúc lặp for each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Khi cần lặp qua một danh sách dữ liệu tuyến tính như mảng hay bất kỳ tập hợp dữ liệu nào tuân theo chuẩn Iterable của Java. Ta có thể sử dụng cấu trúc lặp for each để lặp qua một cách dễ dàng.</a:t>
            </a:r>
          </a:p>
          <a:p>
            <a:r>
              <a:rPr lang="en-US">
                <a:latin typeface="Arial" panose="020B0604020202020204" pitchFamily="34" charset="0"/>
                <a:cs typeface="Arial" panose="020B0604020202020204" pitchFamily="34" charset="0"/>
              </a:rPr>
              <a:t>Cú pháp:</a:t>
            </a:r>
          </a:p>
          <a:p>
            <a:pPr marL="457200" lvl="1" indent="0">
              <a:buNone/>
            </a:pPr>
            <a:r>
              <a:rPr lang="en-US">
                <a:latin typeface="Arial" panose="020B0604020202020204" pitchFamily="34" charset="0"/>
                <a:cs typeface="Arial" panose="020B0604020202020204" pitchFamily="34" charset="0"/>
              </a:rPr>
              <a:t>for (&lt;Khởi tạo biến&gt; : &lt;Tập hợp dữ liệu&gt;) {</a:t>
            </a:r>
          </a:p>
          <a:p>
            <a:pPr marL="457200" lvl="1" indent="0">
              <a:buNone/>
            </a:pPr>
            <a:r>
              <a:rPr lang="en-US">
                <a:latin typeface="Arial" panose="020B0604020202020204" pitchFamily="34" charset="0"/>
                <a:cs typeface="Arial" panose="020B0604020202020204" pitchFamily="34" charset="0"/>
              </a:rPr>
              <a:t>	Khối lệnh được thực thi mỗi lần lặp</a:t>
            </a:r>
          </a:p>
          <a:p>
            <a:pPr marL="457200" lvl="1" indent="0">
              <a:buNone/>
            </a:pP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700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Cấu trúc lặp for each</a:t>
            </a:r>
          </a:p>
        </p:txBody>
      </p:sp>
      <p:pic>
        <p:nvPicPr>
          <p:cNvPr id="7" name="Content Placeholder 6">
            <a:extLst>
              <a:ext uri="{FF2B5EF4-FFF2-40B4-BE49-F238E27FC236}">
                <a16:creationId xmlns:a16="http://schemas.microsoft.com/office/drawing/2014/main" id="{8CBAF42D-A469-4479-8434-241BBA20994E}"/>
              </a:ext>
            </a:extLst>
          </p:cNvPr>
          <p:cNvPicPr>
            <a:picLocks noGrp="1" noChangeAspect="1"/>
          </p:cNvPicPr>
          <p:nvPr>
            <p:ph idx="1"/>
          </p:nvPr>
        </p:nvPicPr>
        <p:blipFill>
          <a:blip r:embed="rId2"/>
          <a:stretch>
            <a:fillRect/>
          </a:stretch>
        </p:blipFill>
        <p:spPr>
          <a:xfrm>
            <a:off x="2573480" y="1655501"/>
            <a:ext cx="7045040" cy="4749781"/>
          </a:xfrm>
        </p:spPr>
      </p:pic>
    </p:spTree>
    <p:extLst>
      <p:ext uri="{BB962C8B-B14F-4D97-AF65-F5344CB8AC3E}">
        <p14:creationId xmlns:p14="http://schemas.microsoft.com/office/powerpoint/2010/main" val="2734625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Cấu trúc lặp for each</a:t>
            </a:r>
          </a:p>
        </p:txBody>
      </p:sp>
      <p:pic>
        <p:nvPicPr>
          <p:cNvPr id="6" name="Content Placeholder 5">
            <a:extLst>
              <a:ext uri="{FF2B5EF4-FFF2-40B4-BE49-F238E27FC236}">
                <a16:creationId xmlns:a16="http://schemas.microsoft.com/office/drawing/2014/main" id="{6393B70B-6501-4345-9B51-CA2206DF6B30}"/>
              </a:ext>
            </a:extLst>
          </p:cNvPr>
          <p:cNvPicPr>
            <a:picLocks noGrp="1" noChangeAspect="1"/>
          </p:cNvPicPr>
          <p:nvPr>
            <p:ph idx="1"/>
          </p:nvPr>
        </p:nvPicPr>
        <p:blipFill>
          <a:blip r:embed="rId2"/>
          <a:stretch>
            <a:fillRect/>
          </a:stretch>
        </p:blipFill>
        <p:spPr>
          <a:xfrm>
            <a:off x="634180" y="3313672"/>
            <a:ext cx="10923640" cy="1691081"/>
          </a:xfrm>
        </p:spPr>
      </p:pic>
    </p:spTree>
    <p:extLst>
      <p:ext uri="{BB962C8B-B14F-4D97-AF65-F5344CB8AC3E}">
        <p14:creationId xmlns:p14="http://schemas.microsoft.com/office/powerpoint/2010/main" val="1482244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3.5. Lệnh break</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Sẽ có những tình huống, ta cần kết thúc vòng lặp sớm hơn mong đợi thông thường của chúng ta.</a:t>
            </a:r>
          </a:p>
          <a:p>
            <a:r>
              <a:rPr lang="en-US">
                <a:latin typeface="Arial" panose="020B0604020202020204" pitchFamily="34" charset="0"/>
                <a:cs typeface="Arial" panose="020B0604020202020204" pitchFamily="34" charset="0"/>
              </a:rPr>
              <a:t>Trong tình huống này, ta sẽ gọi lệnh </a:t>
            </a:r>
            <a:r>
              <a:rPr lang="en-US">
                <a:solidFill>
                  <a:srgbClr val="FF0000"/>
                </a:solidFill>
                <a:latin typeface="Arial" panose="020B0604020202020204" pitchFamily="34" charset="0"/>
                <a:cs typeface="Arial" panose="020B0604020202020204" pitchFamily="34" charset="0"/>
              </a:rPr>
              <a:t>break</a:t>
            </a:r>
            <a:r>
              <a:rPr lang="en-US">
                <a:latin typeface="Arial" panose="020B0604020202020204" pitchFamily="34" charset="0"/>
                <a:cs typeface="Arial" panose="020B0604020202020204" pitchFamily="34" charset="0"/>
              </a:rPr>
              <a:t> trong khối lệnh được thực thi trong vòng lặp để thoát khỏi vòng lặp ngày lập tức.</a:t>
            </a:r>
          </a:p>
        </p:txBody>
      </p:sp>
    </p:spTree>
    <p:extLst>
      <p:ext uri="{BB962C8B-B14F-4D97-AF65-F5344CB8AC3E}">
        <p14:creationId xmlns:p14="http://schemas.microsoft.com/office/powerpoint/2010/main" val="212424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3.5. Lệnh break</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Tìm kiếm phần tử trong tập hợp dữ liệu</a:t>
            </a:r>
          </a:p>
        </p:txBody>
      </p:sp>
      <p:pic>
        <p:nvPicPr>
          <p:cNvPr id="5" name="Picture 4">
            <a:extLst>
              <a:ext uri="{FF2B5EF4-FFF2-40B4-BE49-F238E27FC236}">
                <a16:creationId xmlns:a16="http://schemas.microsoft.com/office/drawing/2014/main" id="{870D019A-E280-4549-B5B1-B6AD325C9F08}"/>
              </a:ext>
            </a:extLst>
          </p:cNvPr>
          <p:cNvPicPr>
            <a:picLocks noChangeAspect="1"/>
          </p:cNvPicPr>
          <p:nvPr/>
        </p:nvPicPr>
        <p:blipFill>
          <a:blip r:embed="rId2"/>
          <a:stretch>
            <a:fillRect/>
          </a:stretch>
        </p:blipFill>
        <p:spPr>
          <a:xfrm>
            <a:off x="2378256" y="2108639"/>
            <a:ext cx="6396652" cy="4296643"/>
          </a:xfrm>
          <a:prstGeom prst="rect">
            <a:avLst/>
          </a:prstGeom>
        </p:spPr>
      </p:pic>
    </p:spTree>
    <p:extLst>
      <p:ext uri="{BB962C8B-B14F-4D97-AF65-F5344CB8AC3E}">
        <p14:creationId xmlns:p14="http://schemas.microsoft.com/office/powerpoint/2010/main" val="142102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3.5. Lệnh break</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Tìm kiếm phần tử trong tập hợp dữ liệu</a:t>
            </a:r>
          </a:p>
        </p:txBody>
      </p:sp>
      <p:pic>
        <p:nvPicPr>
          <p:cNvPr id="6" name="Picture 5">
            <a:extLst>
              <a:ext uri="{FF2B5EF4-FFF2-40B4-BE49-F238E27FC236}">
                <a16:creationId xmlns:a16="http://schemas.microsoft.com/office/drawing/2014/main" id="{3322054D-F939-4580-8255-55AC328BE113}"/>
              </a:ext>
            </a:extLst>
          </p:cNvPr>
          <p:cNvPicPr>
            <a:picLocks noChangeAspect="1"/>
          </p:cNvPicPr>
          <p:nvPr/>
        </p:nvPicPr>
        <p:blipFill>
          <a:blip r:embed="rId2"/>
          <a:stretch>
            <a:fillRect/>
          </a:stretch>
        </p:blipFill>
        <p:spPr>
          <a:xfrm>
            <a:off x="3323280" y="2896822"/>
            <a:ext cx="5545440" cy="2653580"/>
          </a:xfrm>
          <a:prstGeom prst="rect">
            <a:avLst/>
          </a:prstGeom>
        </p:spPr>
      </p:pic>
    </p:spTree>
    <p:extLst>
      <p:ext uri="{BB962C8B-B14F-4D97-AF65-F5344CB8AC3E}">
        <p14:creationId xmlns:p14="http://schemas.microsoft.com/office/powerpoint/2010/main" val="3297648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3.6. Lệnh continue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Trong lập trình, sẽ không hiếm gặp các tình huống mà ta cần bỏ qua một số bước lặp không cần thiết.</a:t>
            </a:r>
          </a:p>
          <a:p>
            <a:r>
              <a:rPr lang="en-US">
                <a:latin typeface="Arial" panose="020B0604020202020204" pitchFamily="34" charset="0"/>
                <a:cs typeface="Arial" panose="020B0604020202020204" pitchFamily="34" charset="0"/>
              </a:rPr>
              <a:t>Trong tình huống đó, ta sẽ gọi lệnh </a:t>
            </a:r>
            <a:r>
              <a:rPr lang="en-US">
                <a:solidFill>
                  <a:srgbClr val="FF0000"/>
                </a:solidFill>
                <a:latin typeface="Arial" panose="020B0604020202020204" pitchFamily="34" charset="0"/>
                <a:cs typeface="Arial" panose="020B0604020202020204" pitchFamily="34" charset="0"/>
              </a:rPr>
              <a:t>continue</a:t>
            </a:r>
            <a:r>
              <a:rPr lang="en-US">
                <a:latin typeface="Arial" panose="020B0604020202020204" pitchFamily="34" charset="0"/>
                <a:cs typeface="Arial" panose="020B0604020202020204" pitchFamily="34" charset="0"/>
              </a:rPr>
              <a:t> để lập tức lặp lại đến bước lặp tiếp theo mà không cần thực thi tiếp khối lệnh bên dưới.</a:t>
            </a:r>
          </a:p>
        </p:txBody>
      </p:sp>
    </p:spTree>
    <p:extLst>
      <p:ext uri="{BB962C8B-B14F-4D97-AF65-F5344CB8AC3E}">
        <p14:creationId xmlns:p14="http://schemas.microsoft.com/office/powerpoint/2010/main" val="202302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3.6. Lệnh continue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Tìm kiếm phần tử trong tập hợp dữ liệu</a:t>
            </a:r>
          </a:p>
        </p:txBody>
      </p:sp>
      <p:pic>
        <p:nvPicPr>
          <p:cNvPr id="5" name="Picture 4">
            <a:extLst>
              <a:ext uri="{FF2B5EF4-FFF2-40B4-BE49-F238E27FC236}">
                <a16:creationId xmlns:a16="http://schemas.microsoft.com/office/drawing/2014/main" id="{A0F7E4E2-9D11-4F1B-B5D9-A70DB2786679}"/>
              </a:ext>
            </a:extLst>
          </p:cNvPr>
          <p:cNvPicPr>
            <a:picLocks noChangeAspect="1"/>
          </p:cNvPicPr>
          <p:nvPr/>
        </p:nvPicPr>
        <p:blipFill>
          <a:blip r:embed="rId2"/>
          <a:stretch>
            <a:fillRect/>
          </a:stretch>
        </p:blipFill>
        <p:spPr>
          <a:xfrm>
            <a:off x="3186257" y="2063879"/>
            <a:ext cx="5819486" cy="4586138"/>
          </a:xfrm>
          <a:prstGeom prst="rect">
            <a:avLst/>
          </a:prstGeom>
        </p:spPr>
      </p:pic>
    </p:spTree>
    <p:extLst>
      <p:ext uri="{BB962C8B-B14F-4D97-AF65-F5344CB8AC3E}">
        <p14:creationId xmlns:p14="http://schemas.microsoft.com/office/powerpoint/2010/main" val="128044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Điều khiển luồng xử lý</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Trong quá trình lập trình, sẽ không khó để gặp tình huống mà chúng ta cần xử lý theo hướng khác nhau tùy theo trường hợp.</a:t>
            </a:r>
          </a:p>
          <a:p>
            <a:r>
              <a:rPr lang="en-US">
                <a:latin typeface="Arial" panose="020B0604020202020204" pitchFamily="34" charset="0"/>
                <a:cs typeface="Arial" panose="020B0604020202020204" pitchFamily="34" charset="0"/>
              </a:rPr>
              <a:t>Các cấu trúc điều khiển luồng xử lý ra đời để xử lý vấn đề đó</a:t>
            </a:r>
          </a:p>
        </p:txBody>
      </p:sp>
    </p:spTree>
    <p:extLst>
      <p:ext uri="{BB962C8B-B14F-4D97-AF65-F5344CB8AC3E}">
        <p14:creationId xmlns:p14="http://schemas.microsoft.com/office/powerpoint/2010/main" val="106658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3.6. Lệnh continue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Ví dụ: Tìm kiếm phần tử trong tập hợp dữ liệu</a:t>
            </a:r>
          </a:p>
        </p:txBody>
      </p:sp>
      <p:pic>
        <p:nvPicPr>
          <p:cNvPr id="6" name="Picture 5">
            <a:extLst>
              <a:ext uri="{FF2B5EF4-FFF2-40B4-BE49-F238E27FC236}">
                <a16:creationId xmlns:a16="http://schemas.microsoft.com/office/drawing/2014/main" id="{384CE9D1-BEC0-43D3-8F52-B0D794DDFB4B}"/>
              </a:ext>
            </a:extLst>
          </p:cNvPr>
          <p:cNvPicPr>
            <a:picLocks noChangeAspect="1"/>
          </p:cNvPicPr>
          <p:nvPr/>
        </p:nvPicPr>
        <p:blipFill>
          <a:blip r:embed="rId2"/>
          <a:stretch>
            <a:fillRect/>
          </a:stretch>
        </p:blipFill>
        <p:spPr>
          <a:xfrm>
            <a:off x="2690725" y="2537425"/>
            <a:ext cx="6810549" cy="3867857"/>
          </a:xfrm>
          <a:prstGeom prst="rect">
            <a:avLst/>
          </a:prstGeom>
        </p:spPr>
      </p:pic>
    </p:spTree>
    <p:extLst>
      <p:ext uri="{BB962C8B-B14F-4D97-AF65-F5344CB8AC3E}">
        <p14:creationId xmlns:p14="http://schemas.microsoft.com/office/powerpoint/2010/main" val="116251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Xử lý ngoại lệ</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96292"/>
            <a:ext cx="8946541" cy="4752108"/>
          </a:xfrm>
        </p:spPr>
        <p:txBody>
          <a:bodyPr/>
          <a:lstStyle/>
          <a:p>
            <a:r>
              <a:rPr lang="en-US">
                <a:latin typeface="Arial" panose="020B0604020202020204" pitchFamily="34" charset="0"/>
                <a:cs typeface="Arial" panose="020B0604020202020204" pitchFamily="34" charset="0"/>
              </a:rPr>
              <a:t>Trong quá trình lập trình, sẽ không hiếm gặp những tình huống ta cảm thấy những đoạn mã lập trình của chúng ta có khả năng xảy ra ngoại lệ (hay lợi) khi thực thi lúc chạy.</a:t>
            </a:r>
          </a:p>
          <a:p>
            <a:r>
              <a:rPr lang="en-US">
                <a:latin typeface="Arial" panose="020B0604020202020204" pitchFamily="34" charset="0"/>
                <a:cs typeface="Arial" panose="020B0604020202020204" pitchFamily="34" charset="0"/>
              </a:rPr>
              <a:t>Trong trường hợp đó, để đảm bảo khi có lỗi xảy ra, chương trình của chúng ta không bị dừng đột ngột, ta cần xử lý ngoại lệ. Nói cách khác là ta cần định nghĩa hành vi cho chương trình của chúng ta khi nó gặp lỗi thay vì là dừng hẳn như thông thường.</a:t>
            </a:r>
          </a:p>
          <a:p>
            <a:r>
              <a:rPr lang="en-US">
                <a:latin typeface="Arial" panose="020B0604020202020204" pitchFamily="34" charset="0"/>
                <a:cs typeface="Arial" panose="020B0604020202020204" pitchFamily="34" charset="0"/>
              </a:rPr>
              <a:t>Cú pháp:</a:t>
            </a:r>
          </a:p>
          <a:p>
            <a:pPr marL="400050" lvl="1" indent="0">
              <a:buNone/>
            </a:pPr>
            <a:r>
              <a:rPr lang="en-US" sz="1400">
                <a:latin typeface="Arial" panose="020B0604020202020204" pitchFamily="34" charset="0"/>
                <a:cs typeface="Arial" panose="020B0604020202020204" pitchFamily="34" charset="0"/>
              </a:rPr>
              <a:t>try {</a:t>
            </a:r>
          </a:p>
          <a:p>
            <a:pPr marL="857250" lvl="2" indent="0">
              <a:buNone/>
            </a:pPr>
            <a:r>
              <a:rPr lang="en-US" sz="1200">
                <a:latin typeface="Arial" panose="020B0604020202020204" pitchFamily="34" charset="0"/>
                <a:cs typeface="Arial" panose="020B0604020202020204" pitchFamily="34" charset="0"/>
              </a:rPr>
              <a:t>Khối lệnh có khả năng xảy ra ngoại lệ</a:t>
            </a:r>
          </a:p>
          <a:p>
            <a:pPr marL="400050" lvl="1" indent="0">
              <a:buNone/>
            </a:pPr>
            <a:r>
              <a:rPr lang="en-US" sz="1400">
                <a:latin typeface="Arial" panose="020B0604020202020204" pitchFamily="34" charset="0"/>
                <a:cs typeface="Arial" panose="020B0604020202020204" pitchFamily="34" charset="0"/>
              </a:rPr>
              <a:t>}</a:t>
            </a:r>
          </a:p>
          <a:p>
            <a:pPr marL="400050" lvl="1" indent="0">
              <a:buNone/>
            </a:pPr>
            <a:r>
              <a:rPr lang="en-US" sz="1400">
                <a:latin typeface="Arial" panose="020B0604020202020204" pitchFamily="34" charset="0"/>
                <a:cs typeface="Arial" panose="020B0604020202020204" pitchFamily="34" charset="0"/>
              </a:rPr>
              <a:t>catch (&lt;Ngoại lệ cần xử lý&gt;) {</a:t>
            </a:r>
          </a:p>
          <a:p>
            <a:pPr marL="857250" lvl="2" indent="0">
              <a:buNone/>
            </a:pPr>
            <a:r>
              <a:rPr lang="en-US" sz="1200">
                <a:latin typeface="Arial" panose="020B0604020202020204" pitchFamily="34" charset="0"/>
                <a:cs typeface="Arial" panose="020B0604020202020204" pitchFamily="34" charset="0"/>
              </a:rPr>
              <a:t>Khối lệnh được thực thi khi có ngoại lệ xảy ra trong khối lệnh có khả năng xảy ra ngoại lệ</a:t>
            </a:r>
          </a:p>
          <a:p>
            <a:pPr marL="400050" lvl="1" indent="0">
              <a:buNone/>
            </a:pPr>
            <a:r>
              <a:rPr lang="en-US" sz="14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9535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Xử lý ngoại lệ</a:t>
            </a:r>
          </a:p>
        </p:txBody>
      </p:sp>
      <p:pic>
        <p:nvPicPr>
          <p:cNvPr id="7" name="Content Placeholder 6">
            <a:extLst>
              <a:ext uri="{FF2B5EF4-FFF2-40B4-BE49-F238E27FC236}">
                <a16:creationId xmlns:a16="http://schemas.microsoft.com/office/drawing/2014/main" id="{2E820AE2-6AC7-4E57-83C5-9E573B63E0E2}"/>
              </a:ext>
            </a:extLst>
          </p:cNvPr>
          <p:cNvPicPr>
            <a:picLocks noGrp="1" noChangeAspect="1"/>
          </p:cNvPicPr>
          <p:nvPr>
            <p:ph idx="1"/>
          </p:nvPr>
        </p:nvPicPr>
        <p:blipFill>
          <a:blip r:embed="rId2"/>
          <a:stretch>
            <a:fillRect/>
          </a:stretch>
        </p:blipFill>
        <p:spPr>
          <a:xfrm>
            <a:off x="2949855" y="1741918"/>
            <a:ext cx="6292290" cy="4751033"/>
          </a:xfrm>
        </p:spPr>
      </p:pic>
    </p:spTree>
    <p:extLst>
      <p:ext uri="{BB962C8B-B14F-4D97-AF65-F5344CB8AC3E}">
        <p14:creationId xmlns:p14="http://schemas.microsoft.com/office/powerpoint/2010/main" val="4027640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Xử lý ngoại lệ</a:t>
            </a:r>
          </a:p>
        </p:txBody>
      </p:sp>
      <p:pic>
        <p:nvPicPr>
          <p:cNvPr id="6" name="Content Placeholder 5">
            <a:extLst>
              <a:ext uri="{FF2B5EF4-FFF2-40B4-BE49-F238E27FC236}">
                <a16:creationId xmlns:a16="http://schemas.microsoft.com/office/drawing/2014/main" id="{48D8B621-2BEC-4B4F-8DD8-59CF996D9EE0}"/>
              </a:ext>
            </a:extLst>
          </p:cNvPr>
          <p:cNvPicPr>
            <a:picLocks noGrp="1" noChangeAspect="1"/>
          </p:cNvPicPr>
          <p:nvPr>
            <p:ph idx="1"/>
          </p:nvPr>
        </p:nvPicPr>
        <p:blipFill>
          <a:blip r:embed="rId2"/>
          <a:stretch>
            <a:fillRect/>
          </a:stretch>
        </p:blipFill>
        <p:spPr>
          <a:xfrm>
            <a:off x="534470" y="3429000"/>
            <a:ext cx="11123060" cy="1428938"/>
          </a:xfrm>
        </p:spPr>
      </p:pic>
    </p:spTree>
    <p:extLst>
      <p:ext uri="{BB962C8B-B14F-4D97-AF65-F5344CB8AC3E}">
        <p14:creationId xmlns:p14="http://schemas.microsoft.com/office/powerpoint/2010/main" val="1078623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1: Viết chương trình yêu cầu người dùng nhập vào 1 số nguyên bất kỳ và sau đó thực hiện kiểm tra.</a:t>
            </a:r>
          </a:p>
          <a:p>
            <a:pPr lvl="1"/>
            <a:r>
              <a:rPr lang="en-US">
                <a:latin typeface="Arial" panose="020B0604020202020204" pitchFamily="34" charset="0"/>
                <a:cs typeface="Arial" panose="020B0604020202020204" pitchFamily="34" charset="0"/>
              </a:rPr>
              <a:t>Nếu số nguyên đó là số chẵn: Hãy xuất ra dòng thông báo "Đây là một số chẵn"</a:t>
            </a:r>
          </a:p>
          <a:p>
            <a:pPr lvl="1"/>
            <a:r>
              <a:rPr lang="en-US">
                <a:latin typeface="Arial" panose="020B0604020202020204" pitchFamily="34" charset="0"/>
                <a:cs typeface="Arial" panose="020B0604020202020204" pitchFamily="34" charset="0"/>
              </a:rPr>
              <a:t>Nếu số nguyên đó là số lẻ: Hãy xuất ra dòng thông báo "Đây là một số lẻ"</a:t>
            </a:r>
          </a:p>
        </p:txBody>
      </p:sp>
    </p:spTree>
    <p:extLst>
      <p:ext uri="{BB962C8B-B14F-4D97-AF65-F5344CB8AC3E}">
        <p14:creationId xmlns:p14="http://schemas.microsoft.com/office/powerpoint/2010/main" val="71675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2: Viết chương trình yêu cầu người dùng nhập vào 1 nội dung bất kỳ có ít nhất 5 từ. Và sau khi người dùng nhập, hãy thực hiện kiểm tra:</a:t>
            </a:r>
          </a:p>
          <a:p>
            <a:pPr lvl="1"/>
            <a:r>
              <a:rPr lang="en-US">
                <a:latin typeface="Arial" panose="020B0604020202020204" pitchFamily="34" charset="0"/>
                <a:cs typeface="Arial" panose="020B0604020202020204" pitchFamily="34" charset="0"/>
              </a:rPr>
              <a:t>Nếu nội dung người dùng nhập có ít nhất 5 từ nhưng không vượt quá 10 từ: Hãy xuất ra dòng thông báo "Nội dung bạn nhập có ít nhất 5 từ".</a:t>
            </a:r>
          </a:p>
          <a:p>
            <a:pPr lvl="1"/>
            <a:r>
              <a:rPr lang="en-US">
                <a:latin typeface="Arial" panose="020B0604020202020204" pitchFamily="34" charset="0"/>
                <a:cs typeface="Arial" panose="020B0604020202020204" pitchFamily="34" charset="0"/>
              </a:rPr>
              <a:t>Nếu nội dung người dùng nhập có nhiều hơn 10 từ: Hãy xuất ra dòng thông báo "Nội dung bạn nhập có nhiều hơn 10 từ!"</a:t>
            </a:r>
          </a:p>
          <a:p>
            <a:pPr lvl="1"/>
            <a:r>
              <a:rPr lang="en-US">
                <a:latin typeface="Arial" panose="020B0604020202020204" pitchFamily="34" charset="0"/>
                <a:cs typeface="Arial" panose="020B0604020202020204" pitchFamily="34" charset="0"/>
              </a:rPr>
              <a:t>Ngược lại: Hãy xuất ra dòng thông báo "Nội dung bạn nhập không hợp lệ"</a:t>
            </a:r>
          </a:p>
        </p:txBody>
      </p:sp>
    </p:spTree>
    <p:extLst>
      <p:ext uri="{BB962C8B-B14F-4D97-AF65-F5344CB8AC3E}">
        <p14:creationId xmlns:p14="http://schemas.microsoft.com/office/powerpoint/2010/main" val="153373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3: Viết chương trình cho phép người dùng nhập vào một số nguyên bất kỳ và thực hiện kiểm tra:</a:t>
            </a:r>
          </a:p>
          <a:p>
            <a:pPr lvl="1"/>
            <a:r>
              <a:rPr lang="en-US">
                <a:latin typeface="Arial" panose="020B0604020202020204" pitchFamily="34" charset="0"/>
                <a:cs typeface="Arial" panose="020B0604020202020204" pitchFamily="34" charset="0"/>
              </a:rPr>
              <a:t>Kiểm tra nếu là 1 trong các số 2, 4, 6, 8, 10 thì: Xuất ra dòng thông báo "Số bạn nhập là số &lt;2 hay 4 hay 6 hay 8 hay 10&gt;"</a:t>
            </a:r>
          </a:p>
          <a:p>
            <a:pPr lvl="1"/>
            <a:r>
              <a:rPr lang="en-US">
                <a:latin typeface="Arial" panose="020B0604020202020204" pitchFamily="34" charset="0"/>
                <a:cs typeface="Arial" panose="020B0604020202020204" pitchFamily="34" charset="0"/>
              </a:rPr>
              <a:t>Nếu không khớp số nào: Xuất ra dòng thông báo "Không tìm thấy"</a:t>
            </a:r>
          </a:p>
        </p:txBody>
      </p:sp>
    </p:spTree>
    <p:extLst>
      <p:ext uri="{BB962C8B-B14F-4D97-AF65-F5344CB8AC3E}">
        <p14:creationId xmlns:p14="http://schemas.microsoft.com/office/powerpoint/2010/main" val="2597941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4: Viết chương trình cho phép người dùng nhập vào một số nguyên bất kỳ và thực hiện tính toán:</a:t>
            </a:r>
          </a:p>
          <a:p>
            <a:pPr lvl="1"/>
            <a:r>
              <a:rPr lang="en-US">
                <a:latin typeface="Arial" panose="020B0604020202020204" pitchFamily="34" charset="0"/>
                <a:cs typeface="Arial" panose="020B0604020202020204" pitchFamily="34" charset="0"/>
              </a:rPr>
              <a:t>Nếu số nguyên người dùng nhập là một số lẻ thì thực hiện chia cho 2.</a:t>
            </a:r>
          </a:p>
          <a:p>
            <a:pPr lvl="1"/>
            <a:r>
              <a:rPr lang="en-US">
                <a:latin typeface="Arial" panose="020B0604020202020204" pitchFamily="34" charset="0"/>
                <a:cs typeface="Arial" panose="020B0604020202020204" pitchFamily="34" charset="0"/>
              </a:rPr>
              <a:t>Ngược lại thì giữ nguyên giá trị cũ, không thay đổi</a:t>
            </a:r>
          </a:p>
          <a:p>
            <a:r>
              <a:rPr lang="en-US">
                <a:latin typeface="Arial" panose="020B0604020202020204" pitchFamily="34" charset="0"/>
                <a:cs typeface="Arial" panose="020B0604020202020204" pitchFamily="34" charset="0"/>
              </a:rPr>
              <a:t>Sau đó in kết quả tính toán ra màn hình theo định dạng sau: "Kết quả là: &lt;Kết quả tính toán&gt;"</a:t>
            </a:r>
          </a:p>
        </p:txBody>
      </p:sp>
    </p:spTree>
    <p:extLst>
      <p:ext uri="{BB962C8B-B14F-4D97-AF65-F5344CB8AC3E}">
        <p14:creationId xmlns:p14="http://schemas.microsoft.com/office/powerpoint/2010/main" val="2304976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5: Viết chương trình cho phép người dùng nhập vào một số nguyên bất kỳ và in ra màn hình dãy số từ số 0 đến số do người dùng nhập.</a:t>
            </a:r>
          </a:p>
          <a:p>
            <a:r>
              <a:rPr lang="en-US">
                <a:latin typeface="Arial" panose="020B0604020202020204" pitchFamily="34" charset="0"/>
                <a:cs typeface="Arial" panose="020B0604020202020204" pitchFamily="34" charset="0"/>
              </a:rPr>
              <a:t>Lưu ý:</a:t>
            </a:r>
          </a:p>
          <a:p>
            <a:pPr lvl="1"/>
            <a:r>
              <a:rPr lang="en-US">
                <a:latin typeface="Arial" panose="020B0604020202020204" pitchFamily="34" charset="0"/>
                <a:cs typeface="Arial" panose="020B0604020202020204" pitchFamily="34" charset="0"/>
              </a:rPr>
              <a:t>Cho phép cả trường hợp số âm lẫn số dương</a:t>
            </a:r>
          </a:p>
          <a:p>
            <a:pPr lvl="1"/>
            <a:r>
              <a:rPr lang="en-US">
                <a:latin typeface="Arial" panose="020B0604020202020204" pitchFamily="34" charset="0"/>
                <a:cs typeface="Arial" panose="020B0604020202020204" pitchFamily="34" charset="0"/>
              </a:rPr>
              <a:t>In ra theo định dạng: 0, 1, 2, 3, 4, ...</a:t>
            </a:r>
          </a:p>
        </p:txBody>
      </p:sp>
    </p:spTree>
    <p:extLst>
      <p:ext uri="{BB962C8B-B14F-4D97-AF65-F5344CB8AC3E}">
        <p14:creationId xmlns:p14="http://schemas.microsoft.com/office/powerpoint/2010/main" val="50433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6: Viết chương trình cho phép người dùng nhập nội dung bất kỳ và sau đó in nội dung đó ra màn hình nếu nội dung đó không phải là "exit". Ngược lại, nếu nội dung người dùng nhập là "exit" thì thoát chương trình.</a:t>
            </a:r>
          </a:p>
          <a:p>
            <a:pPr lvl="1"/>
            <a:r>
              <a:rPr lang="en-US">
                <a:latin typeface="Arial" panose="020B0604020202020204" pitchFamily="34" charset="0"/>
                <a:cs typeface="Arial" panose="020B0604020202020204" pitchFamily="34" charset="0"/>
              </a:rPr>
              <a:t>Lưu ý: Cho người dùng nhập vô hạn lần cho tới khi người dùng nhập "exit".</a:t>
            </a:r>
          </a:p>
        </p:txBody>
      </p:sp>
    </p:spTree>
    <p:extLst>
      <p:ext uri="{BB962C8B-B14F-4D97-AF65-F5344CB8AC3E}">
        <p14:creationId xmlns:p14="http://schemas.microsoft.com/office/powerpoint/2010/main" val="80580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Cấu trúc if else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4293" y="1487414"/>
            <a:ext cx="8946541" cy="4752108"/>
          </a:xfrm>
        </p:spPr>
        <p:txBody>
          <a:bodyPr/>
          <a:lstStyle/>
          <a:p>
            <a:r>
              <a:rPr lang="en-US">
                <a:latin typeface="Arial" panose="020B0604020202020204" pitchFamily="34" charset="0"/>
                <a:cs typeface="Arial" panose="020B0604020202020204" pitchFamily="34" charset="0"/>
              </a:rPr>
              <a:t>Cú pháp:</a:t>
            </a:r>
          </a:p>
          <a:p>
            <a:pPr marL="0" indent="0">
              <a:buNone/>
            </a:pPr>
            <a:r>
              <a:rPr lang="en-US">
                <a:latin typeface="Arial" panose="020B0604020202020204" pitchFamily="34" charset="0"/>
                <a:cs typeface="Arial" panose="020B0604020202020204" pitchFamily="34" charset="0"/>
              </a:rPr>
              <a:t>if (điều kiện) {</a:t>
            </a:r>
          </a:p>
          <a:p>
            <a:pPr marL="0" indent="0">
              <a:buNone/>
            </a:pPr>
            <a:r>
              <a:rPr lang="en-US">
                <a:latin typeface="Arial" panose="020B0604020202020204" pitchFamily="34" charset="0"/>
                <a:cs typeface="Arial" panose="020B0604020202020204" pitchFamily="34" charset="0"/>
              </a:rPr>
              <a:t>	Khối lệnh được thực thi nếu thỏa điều kiện</a:t>
            </a:r>
          </a:p>
          <a:p>
            <a:pPr marL="0" indent="0">
              <a:buNone/>
            </a:pPr>
            <a:r>
              <a:rPr lang="en-US">
                <a:latin typeface="Arial" panose="020B0604020202020204" pitchFamily="34" charset="0"/>
                <a:cs typeface="Arial" panose="020B0604020202020204" pitchFamily="34" charset="0"/>
              </a:rPr>
              <a:t>}</a:t>
            </a:r>
          </a:p>
          <a:p>
            <a:pPr marL="0" indent="0">
              <a:buNone/>
            </a:pPr>
            <a:r>
              <a:rPr lang="en-US">
                <a:latin typeface="Arial" panose="020B0604020202020204" pitchFamily="34" charset="0"/>
                <a:cs typeface="Arial" panose="020B0604020202020204" pitchFamily="34" charset="0"/>
              </a:rPr>
              <a:t>else {</a:t>
            </a:r>
          </a:p>
          <a:p>
            <a:pPr marL="0" indent="0">
              <a:buNone/>
            </a:pPr>
            <a:r>
              <a:rPr lang="en-US">
                <a:latin typeface="Arial" panose="020B0604020202020204" pitchFamily="34" charset="0"/>
                <a:cs typeface="Arial" panose="020B0604020202020204" pitchFamily="34" charset="0"/>
              </a:rPr>
              <a:t>	Khối lệnh được thực thi nếu không thỏa điều kiện</a:t>
            </a:r>
          </a:p>
          <a:p>
            <a:pPr marL="0" indent="0">
              <a:buNone/>
            </a:pP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27487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39518"/>
            <a:ext cx="8946541" cy="4108882"/>
          </a:xfrm>
        </p:spPr>
        <p:txBody>
          <a:bodyPr/>
          <a:lstStyle/>
          <a:p>
            <a:r>
              <a:rPr lang="en-US">
                <a:latin typeface="Arial" panose="020B0604020202020204" pitchFamily="34" charset="0"/>
                <a:cs typeface="Arial" panose="020B0604020202020204" pitchFamily="34" charset="0"/>
              </a:rPr>
              <a:t>Bài 7: Viết chương trình cho phép người dùng nhập vào 1 số thực A và 1 số thực B. Sau khi người dùng nhập, hãy thực hiện phép toán A chia B và in kết quả ra màn hình để thông báo cho người dùng biết.</a:t>
            </a:r>
          </a:p>
          <a:p>
            <a:r>
              <a:rPr lang="en-US">
                <a:latin typeface="Arial" panose="020B0604020202020204" pitchFamily="34" charset="0"/>
                <a:cs typeface="Arial" panose="020B0604020202020204" pitchFamily="34" charset="0"/>
              </a:rPr>
              <a:t>Lưu ý:</a:t>
            </a:r>
          </a:p>
          <a:p>
            <a:pPr lvl="1"/>
            <a:r>
              <a:rPr lang="en-US">
                <a:latin typeface="Arial" panose="020B0604020202020204" pitchFamily="34" charset="0"/>
                <a:cs typeface="Arial" panose="020B0604020202020204" pitchFamily="34" charset="0"/>
              </a:rPr>
              <a:t>Trường hợp người dùng không nhặp số có thể xảy ra lỗi</a:t>
            </a:r>
          </a:p>
          <a:p>
            <a:pPr lvl="1"/>
            <a:r>
              <a:rPr lang="en-US">
                <a:latin typeface="Arial" panose="020B0604020202020204" pitchFamily="34" charset="0"/>
                <a:cs typeface="Arial" panose="020B0604020202020204" pitchFamily="34" charset="0"/>
              </a:rPr>
              <a:t>Trường hợp B là 0 chia sẽ xảy ra lỗi.</a:t>
            </a:r>
          </a:p>
          <a:p>
            <a:r>
              <a:rPr lang="en-US">
                <a:latin typeface="Arial" panose="020B0604020202020204" pitchFamily="34" charset="0"/>
                <a:cs typeface="Arial" panose="020B0604020202020204" pitchFamily="34" charset="0"/>
              </a:rPr>
              <a:t>Định dạng in kết quả: "Kết quả của A chia B là: &lt;Kết quả&gt;"</a:t>
            </a:r>
          </a:p>
        </p:txBody>
      </p:sp>
    </p:spTree>
    <p:extLst>
      <p:ext uri="{BB962C8B-B14F-4D97-AF65-F5344CB8AC3E}">
        <p14:creationId xmlns:p14="http://schemas.microsoft.com/office/powerpoint/2010/main" val="227774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Cấu trúc if else</a:t>
            </a:r>
          </a:p>
        </p:txBody>
      </p:sp>
      <p:pic>
        <p:nvPicPr>
          <p:cNvPr id="7" name="Content Placeholder 6">
            <a:extLst>
              <a:ext uri="{FF2B5EF4-FFF2-40B4-BE49-F238E27FC236}">
                <a16:creationId xmlns:a16="http://schemas.microsoft.com/office/drawing/2014/main" id="{809CF860-952A-485C-BE12-09088532AB83}"/>
              </a:ext>
            </a:extLst>
          </p:cNvPr>
          <p:cNvPicPr>
            <a:picLocks noGrp="1" noChangeAspect="1"/>
          </p:cNvPicPr>
          <p:nvPr>
            <p:ph idx="1"/>
          </p:nvPr>
        </p:nvPicPr>
        <p:blipFill>
          <a:blip r:embed="rId2"/>
          <a:stretch>
            <a:fillRect/>
          </a:stretch>
        </p:blipFill>
        <p:spPr>
          <a:xfrm>
            <a:off x="1911350" y="2466353"/>
            <a:ext cx="7331075" cy="3368332"/>
          </a:xfrm>
        </p:spPr>
      </p:pic>
    </p:spTree>
    <p:extLst>
      <p:ext uri="{BB962C8B-B14F-4D97-AF65-F5344CB8AC3E}">
        <p14:creationId xmlns:p14="http://schemas.microsoft.com/office/powerpoint/2010/main" val="191005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Cấu trúc if else</a:t>
            </a:r>
          </a:p>
        </p:txBody>
      </p:sp>
      <p:pic>
        <p:nvPicPr>
          <p:cNvPr id="6" name="Content Placeholder 5">
            <a:extLst>
              <a:ext uri="{FF2B5EF4-FFF2-40B4-BE49-F238E27FC236}">
                <a16:creationId xmlns:a16="http://schemas.microsoft.com/office/drawing/2014/main" id="{C6CB12C8-E2A5-4766-898B-6D1F7AE2EEBB}"/>
              </a:ext>
            </a:extLst>
          </p:cNvPr>
          <p:cNvPicPr>
            <a:picLocks noGrp="1" noChangeAspect="1"/>
          </p:cNvPicPr>
          <p:nvPr>
            <p:ph idx="1"/>
          </p:nvPr>
        </p:nvPicPr>
        <p:blipFill>
          <a:blip r:embed="rId2"/>
          <a:stretch>
            <a:fillRect/>
          </a:stretch>
        </p:blipFill>
        <p:spPr>
          <a:xfrm>
            <a:off x="2090436" y="2481594"/>
            <a:ext cx="6972904" cy="3337849"/>
          </a:xfrm>
        </p:spPr>
      </p:pic>
    </p:spTree>
    <p:extLst>
      <p:ext uri="{BB962C8B-B14F-4D97-AF65-F5344CB8AC3E}">
        <p14:creationId xmlns:p14="http://schemas.microsoft.com/office/powerpoint/2010/main" val="102077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Cấu trúc if, else if, else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4293" y="1487414"/>
            <a:ext cx="8946541" cy="4752108"/>
          </a:xfrm>
        </p:spPr>
        <p:txBody>
          <a:bodyPr/>
          <a:lstStyle/>
          <a:p>
            <a:r>
              <a:rPr lang="en-US">
                <a:latin typeface="Arial" panose="020B0604020202020204" pitchFamily="34" charset="0"/>
                <a:cs typeface="Arial" panose="020B0604020202020204" pitchFamily="34" charset="0"/>
              </a:rPr>
              <a:t>Trong tình huống có nhiều hơn 2 trường hợp cần điều khiển luồng xử lý, ta có thể sử dụng cấu trúc if, else if, else để thực hiện việc này</a:t>
            </a:r>
          </a:p>
          <a:p>
            <a:r>
              <a:rPr lang="en-US">
                <a:latin typeface="Arial" panose="020B0604020202020204" pitchFamily="34" charset="0"/>
                <a:cs typeface="Arial" panose="020B0604020202020204" pitchFamily="34" charset="0"/>
              </a:rPr>
              <a:t>Cú pháp:</a:t>
            </a:r>
          </a:p>
          <a:p>
            <a:pPr marL="1257300" lvl="3" indent="0">
              <a:buNone/>
            </a:pPr>
            <a:r>
              <a:rPr lang="en-US">
                <a:latin typeface="Arial" panose="020B0604020202020204" pitchFamily="34" charset="0"/>
                <a:cs typeface="Arial" panose="020B0604020202020204" pitchFamily="34" charset="0"/>
              </a:rPr>
              <a:t>if (điều kiện) {</a:t>
            </a:r>
          </a:p>
          <a:p>
            <a:pPr marL="1257300" lvl="3" indent="0">
              <a:buNone/>
            </a:pPr>
            <a:r>
              <a:rPr lang="en-US">
                <a:latin typeface="Arial" panose="020B0604020202020204" pitchFamily="34" charset="0"/>
                <a:cs typeface="Arial" panose="020B0604020202020204" pitchFamily="34" charset="0"/>
              </a:rPr>
              <a:t>	Khối lệnh được thực thi nếu thỏa điều kiện</a:t>
            </a:r>
          </a:p>
          <a:p>
            <a:pPr marL="1257300" lvl="3" indent="0">
              <a:buNone/>
            </a:pPr>
            <a:r>
              <a:rPr lang="en-US">
                <a:latin typeface="Arial" panose="020B0604020202020204" pitchFamily="34" charset="0"/>
                <a:cs typeface="Arial" panose="020B0604020202020204" pitchFamily="34" charset="0"/>
              </a:rPr>
              <a:t>}</a:t>
            </a:r>
          </a:p>
          <a:p>
            <a:pPr marL="1257300" lvl="3" indent="0">
              <a:buNone/>
            </a:pPr>
            <a:r>
              <a:rPr lang="en-US">
                <a:latin typeface="Arial" panose="020B0604020202020204" pitchFamily="34" charset="0"/>
                <a:cs typeface="Arial" panose="020B0604020202020204" pitchFamily="34" charset="0"/>
              </a:rPr>
              <a:t>else if (điều kiện khác) {</a:t>
            </a:r>
          </a:p>
          <a:p>
            <a:pPr marL="1257300" lvl="3" indent="0">
              <a:buNone/>
            </a:pPr>
            <a:r>
              <a:rPr lang="en-US">
                <a:latin typeface="Arial" panose="020B0604020202020204" pitchFamily="34" charset="0"/>
                <a:cs typeface="Arial" panose="020B0604020202020204" pitchFamily="34" charset="0"/>
              </a:rPr>
              <a:t>	Khối lệnh được thực thi nếu thỏa điều kiện khác</a:t>
            </a:r>
          </a:p>
          <a:p>
            <a:pPr marL="1257300" lvl="3" indent="0">
              <a:buNone/>
            </a:pPr>
            <a:r>
              <a:rPr lang="en-US">
                <a:latin typeface="Arial" panose="020B0604020202020204" pitchFamily="34" charset="0"/>
                <a:cs typeface="Arial" panose="020B0604020202020204" pitchFamily="34" charset="0"/>
              </a:rPr>
              <a:t>}</a:t>
            </a:r>
          </a:p>
          <a:p>
            <a:pPr marL="1257300" lvl="3" indent="0">
              <a:buNone/>
            </a:pPr>
            <a:r>
              <a:rPr lang="en-US">
                <a:latin typeface="Arial" panose="020B0604020202020204" pitchFamily="34" charset="0"/>
                <a:cs typeface="Arial" panose="020B0604020202020204" pitchFamily="34" charset="0"/>
              </a:rPr>
              <a:t>...</a:t>
            </a:r>
          </a:p>
          <a:p>
            <a:pPr marL="1257300" lvl="3" indent="0">
              <a:buNone/>
            </a:pPr>
            <a:r>
              <a:rPr lang="en-US">
                <a:latin typeface="Arial" panose="020B0604020202020204" pitchFamily="34" charset="0"/>
                <a:cs typeface="Arial" panose="020B0604020202020204" pitchFamily="34" charset="0"/>
              </a:rPr>
              <a:t>else {</a:t>
            </a:r>
          </a:p>
          <a:p>
            <a:pPr marL="1257300" lvl="3" indent="0">
              <a:buNone/>
            </a:pPr>
            <a:r>
              <a:rPr lang="en-US">
                <a:latin typeface="Arial" panose="020B0604020202020204" pitchFamily="34" charset="0"/>
                <a:cs typeface="Arial" panose="020B0604020202020204" pitchFamily="34" charset="0"/>
              </a:rPr>
              <a:t>	Khối lệnh được thực thi nếu không thỏa điều kiện</a:t>
            </a:r>
          </a:p>
          <a:p>
            <a:pPr marL="1257300" lvl="3" indent="0">
              <a:buNone/>
            </a:pP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407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Cấu trúc if, else if, else</a:t>
            </a:r>
          </a:p>
        </p:txBody>
      </p:sp>
      <p:pic>
        <p:nvPicPr>
          <p:cNvPr id="11" name="Content Placeholder 10">
            <a:extLst>
              <a:ext uri="{FF2B5EF4-FFF2-40B4-BE49-F238E27FC236}">
                <a16:creationId xmlns:a16="http://schemas.microsoft.com/office/drawing/2014/main" id="{15C7C842-43FC-4B2E-B12A-56F484AE839B}"/>
              </a:ext>
            </a:extLst>
          </p:cNvPr>
          <p:cNvPicPr>
            <a:picLocks noGrp="1" noChangeAspect="1"/>
          </p:cNvPicPr>
          <p:nvPr>
            <p:ph idx="1"/>
          </p:nvPr>
        </p:nvPicPr>
        <p:blipFill>
          <a:blip r:embed="rId2"/>
          <a:stretch>
            <a:fillRect/>
          </a:stretch>
        </p:blipFill>
        <p:spPr>
          <a:xfrm>
            <a:off x="3567807" y="1659104"/>
            <a:ext cx="5056385" cy="4746178"/>
          </a:xfrm>
        </p:spPr>
      </p:pic>
    </p:spTree>
    <p:extLst>
      <p:ext uri="{BB962C8B-B14F-4D97-AF65-F5344CB8AC3E}">
        <p14:creationId xmlns:p14="http://schemas.microsoft.com/office/powerpoint/2010/main" val="100589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Cấu trúc if, else if, else</a:t>
            </a:r>
          </a:p>
        </p:txBody>
      </p:sp>
      <p:pic>
        <p:nvPicPr>
          <p:cNvPr id="7" name="Content Placeholder 6">
            <a:extLst>
              <a:ext uri="{FF2B5EF4-FFF2-40B4-BE49-F238E27FC236}">
                <a16:creationId xmlns:a16="http://schemas.microsoft.com/office/drawing/2014/main" id="{3A3D8088-4375-4CF1-AF61-D59C5141C8EB}"/>
              </a:ext>
            </a:extLst>
          </p:cNvPr>
          <p:cNvPicPr>
            <a:picLocks noGrp="1" noChangeAspect="1"/>
          </p:cNvPicPr>
          <p:nvPr>
            <p:ph idx="1"/>
          </p:nvPr>
        </p:nvPicPr>
        <p:blipFill>
          <a:blip r:embed="rId2"/>
          <a:stretch>
            <a:fillRect/>
          </a:stretch>
        </p:blipFill>
        <p:spPr>
          <a:xfrm>
            <a:off x="2098056" y="2089130"/>
            <a:ext cx="6957663" cy="4122777"/>
          </a:xfrm>
        </p:spPr>
      </p:pic>
    </p:spTree>
    <p:extLst>
      <p:ext uri="{BB962C8B-B14F-4D97-AF65-F5344CB8AC3E}">
        <p14:creationId xmlns:p14="http://schemas.microsoft.com/office/powerpoint/2010/main" val="254053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2570</TotalTime>
  <Words>1811</Words>
  <Application>Microsoft Office PowerPoint</Application>
  <PresentationFormat>Widescreen</PresentationFormat>
  <Paragraphs>164</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Gothic</vt:lpstr>
      <vt:lpstr>Wingdings 3</vt:lpstr>
      <vt:lpstr>Ion</vt:lpstr>
      <vt:lpstr>Lập Trình Web Java Cơ Bản</vt:lpstr>
      <vt:lpstr>2. Điều khiển luồng xử lý</vt:lpstr>
      <vt:lpstr>2. Điều khiển luồng xử lý</vt:lpstr>
      <vt:lpstr>2.1. Cấu trúc if else</vt:lpstr>
      <vt:lpstr>2.1. Cấu trúc if else</vt:lpstr>
      <vt:lpstr>2.1. Cấu trúc if else</vt:lpstr>
      <vt:lpstr>2.2. Cấu trúc if, else if, else</vt:lpstr>
      <vt:lpstr>2.2. Cấu trúc if, else if, else</vt:lpstr>
      <vt:lpstr>2.2. Cấu trúc if, else if, else</vt:lpstr>
      <vt:lpstr>2.3. Cấu trúc switch case</vt:lpstr>
      <vt:lpstr>2.4. Cấu trúc toán tử điều kiện</vt:lpstr>
      <vt:lpstr>3. Cấu trúc lặp</vt:lpstr>
      <vt:lpstr>3. Cấu trúc lặp</vt:lpstr>
      <vt:lpstr>3.1. Cấu trúc lặp for</vt:lpstr>
      <vt:lpstr>3.1. Cấu trúc lặp for</vt:lpstr>
      <vt:lpstr>3.2. Cấu trúc lặp while</vt:lpstr>
      <vt:lpstr>3.2. Cấu trúc lặp while</vt:lpstr>
      <vt:lpstr>3.2. Cấu trúc lặp while</vt:lpstr>
      <vt:lpstr>3.3. Cấu trúc lặp do while</vt:lpstr>
      <vt:lpstr>3.3. Cấu trúc lặp do while</vt:lpstr>
      <vt:lpstr>3.3. Cấu trúc lặp do while</vt:lpstr>
      <vt:lpstr>3.4. Cấu trúc lặp for each</vt:lpstr>
      <vt:lpstr>3.4. Cấu trúc lặp for each</vt:lpstr>
      <vt:lpstr>3.4. Cấu trúc lặp for each</vt:lpstr>
      <vt:lpstr>3.5. Lệnh break</vt:lpstr>
      <vt:lpstr>3.5. Lệnh break</vt:lpstr>
      <vt:lpstr>3.5. Lệnh break</vt:lpstr>
      <vt:lpstr>3.6. Lệnh continue</vt:lpstr>
      <vt:lpstr>3.6. Lệnh continue</vt:lpstr>
      <vt:lpstr>3.6. Lệnh continue</vt:lpstr>
      <vt:lpstr>4. Xử lý ngoại lệ</vt:lpstr>
      <vt:lpstr>4. Xử lý ngoại lệ</vt:lpstr>
      <vt:lpstr>4. Xử lý ngoại lệ</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133</cp:revision>
  <dcterms:created xsi:type="dcterms:W3CDTF">2024-07-06T12:34:55Z</dcterms:created>
  <dcterms:modified xsi:type="dcterms:W3CDTF">2024-07-27T10:48:33Z</dcterms:modified>
</cp:coreProperties>
</file>