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150256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8/1/2024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04069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972473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547241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52433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8/1/2024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752801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8/1/2024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090492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972895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5577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DA8BDCB-78B0-4602-A2A4-46193FA57CAD}"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263232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627284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A8BDCB-78B0-4602-A2A4-46193FA57CAD}" type="datetimeFigureOut">
              <a:rPr lang="en-US" smtClean="0"/>
              <a:t>8/1/2024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472223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A8BDCB-78B0-4602-A2A4-46193FA57CAD}" type="datetimeFigureOut">
              <a:rPr lang="en-US" smtClean="0"/>
              <a:t>8/1/2024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270364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DA8BDCB-78B0-4602-A2A4-46193FA57CAD}" type="datetimeFigureOut">
              <a:rPr lang="en-US" smtClean="0"/>
              <a:t>8/1/2024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330927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DA8BDCB-78B0-4602-A2A4-46193FA57CAD}" type="datetimeFigureOut">
              <a:rPr lang="en-US" smtClean="0"/>
              <a:t>8/1/2024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779780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DA8BDCB-78B0-4602-A2A4-46193FA57CAD}" type="datetimeFigureOut">
              <a:rPr lang="en-US" smtClean="0"/>
              <a:t>8/1/2024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090896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8/1/2024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840042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A8BDCB-78B0-4602-A2A4-46193FA57CAD}" type="datetimeFigureOut">
              <a:rPr lang="en-US" smtClean="0"/>
              <a:t>8/1/2024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C282259-59CB-4A19-8545-71DF41B4F848}" type="slidenum">
              <a:rPr lang="en-US" smtClean="0"/>
              <a:t>‹#›</a:t>
            </a:fld>
            <a:endParaRPr lang="en-US"/>
          </a:p>
        </p:txBody>
      </p:sp>
    </p:spTree>
    <p:extLst>
      <p:ext uri="{BB962C8B-B14F-4D97-AF65-F5344CB8AC3E}">
        <p14:creationId xmlns:p14="http://schemas.microsoft.com/office/powerpoint/2010/main" val="41263541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1F11-80AB-459E-A0C9-2060B419D93C}"/>
              </a:ext>
            </a:extLst>
          </p:cNvPr>
          <p:cNvSpPr>
            <a:spLocks noGrp="1"/>
          </p:cNvSpPr>
          <p:nvPr>
            <p:ph type="ctrTitle"/>
          </p:nvPr>
        </p:nvSpPr>
        <p:spPr/>
        <p:txBody>
          <a:bodyPr/>
          <a:lstStyle/>
          <a:p>
            <a:r>
              <a:rPr lang="en-US" err="1">
                <a:latin typeface="Arial" panose="020B0604020202020204" pitchFamily="34" charset="0"/>
                <a:cs typeface="Arial" panose="020B0604020202020204" pitchFamily="34" charset="0"/>
              </a:rPr>
              <a:t>Lập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Trình</a:t>
            </a:r>
            <a:r>
              <a:rPr lang="en-US">
                <a:latin typeface="Arial" panose="020B0604020202020204" pitchFamily="34" charset="0"/>
                <a:cs typeface="Arial" panose="020B0604020202020204" pitchFamily="34" charset="0"/>
              </a:rPr>
              <a:t> Web Java</a:t>
            </a:r>
            <a:br>
              <a:rPr lang="en-US">
                <a:latin typeface="Arial" panose="020B0604020202020204" pitchFamily="34" charset="0"/>
                <a:cs typeface="Arial" panose="020B0604020202020204" pitchFamily="34" charset="0"/>
              </a:rPr>
            </a:br>
            <a:r>
              <a:rPr lang="en-US" err="1">
                <a:latin typeface="Arial" panose="020B0604020202020204" pitchFamily="34" charset="0"/>
                <a:cs typeface="Arial" panose="020B0604020202020204" pitchFamily="34" charset="0"/>
              </a:rPr>
              <a:t>Cơ</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Bản</a:t>
            </a:r>
            <a:endParaRPr lang="en-US">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DBC4DDD-026A-4832-AAF1-09BBE2794CFD}"/>
              </a:ext>
            </a:extLst>
          </p:cNvPr>
          <p:cNvSpPr>
            <a:spLocks noGrp="1"/>
          </p:cNvSpPr>
          <p:nvPr>
            <p:ph type="subTitle" idx="1"/>
          </p:nvPr>
        </p:nvSpPr>
        <p:spPr/>
        <p:txBody>
          <a:bodyPr/>
          <a:lstStyle/>
          <a:p>
            <a:r>
              <a:rPr lang="en-US" err="1">
                <a:latin typeface="Arial" panose="020B0604020202020204" pitchFamily="34" charset="0"/>
                <a:cs typeface="Arial" panose="020B0604020202020204" pitchFamily="34" charset="0"/>
              </a:rPr>
              <a:t>Buổi</a:t>
            </a:r>
            <a:r>
              <a:rPr lang="en-US">
                <a:latin typeface="Arial" panose="020B0604020202020204" pitchFamily="34" charset="0"/>
                <a:cs typeface="Arial" panose="020B0604020202020204" pitchFamily="34" charset="0"/>
              </a:rPr>
              <a:t> 5-1</a:t>
            </a:r>
          </a:p>
          <a:p>
            <a:r>
              <a:rPr lang="en-US">
                <a:latin typeface="Arial" panose="020B0604020202020204" pitchFamily="34" charset="0"/>
                <a:cs typeface="Arial" panose="020B0604020202020204" pitchFamily="34" charset="0"/>
              </a:rPr>
              <a:t>Lê quốc hải</a:t>
            </a:r>
          </a:p>
        </p:txBody>
      </p:sp>
    </p:spTree>
    <p:extLst>
      <p:ext uri="{BB962C8B-B14F-4D97-AF65-F5344CB8AC3E}">
        <p14:creationId xmlns:p14="http://schemas.microsoft.com/office/powerpoint/2010/main" val="2757205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 Thuộc tính (fields)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150397" cy="4396632"/>
          </a:xfrm>
        </p:spPr>
        <p:txBody>
          <a:bodyPr/>
          <a:lstStyle/>
          <a:p>
            <a:r>
              <a:rPr lang="en-US">
                <a:latin typeface="Arial" panose="020B0604020202020204" pitchFamily="34" charset="0"/>
                <a:cs typeface="Arial" panose="020B0604020202020204" pitchFamily="34" charset="0"/>
              </a:rPr>
              <a:t>Khai báo thuộc tính tĩnh</a:t>
            </a:r>
          </a:p>
        </p:txBody>
      </p:sp>
      <p:pic>
        <p:nvPicPr>
          <p:cNvPr id="5" name="Picture 4">
            <a:extLst>
              <a:ext uri="{FF2B5EF4-FFF2-40B4-BE49-F238E27FC236}">
                <a16:creationId xmlns:a16="http://schemas.microsoft.com/office/drawing/2014/main" id="{4A7F4B56-1282-4E90-8CA3-3396572F9C6C}"/>
              </a:ext>
            </a:extLst>
          </p:cNvPr>
          <p:cNvPicPr>
            <a:picLocks noChangeAspect="1"/>
          </p:cNvPicPr>
          <p:nvPr/>
        </p:nvPicPr>
        <p:blipFill>
          <a:blip r:embed="rId2"/>
          <a:stretch>
            <a:fillRect/>
          </a:stretch>
        </p:blipFill>
        <p:spPr>
          <a:xfrm>
            <a:off x="2987855" y="3253778"/>
            <a:ext cx="6216290" cy="1909898"/>
          </a:xfrm>
          <a:prstGeom prst="rect">
            <a:avLst/>
          </a:prstGeom>
        </p:spPr>
      </p:pic>
    </p:spTree>
    <p:extLst>
      <p:ext uri="{BB962C8B-B14F-4D97-AF65-F5344CB8AC3E}">
        <p14:creationId xmlns:p14="http://schemas.microsoft.com/office/powerpoint/2010/main" val="3802341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 Phương thức (methods)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150397" cy="4396632"/>
          </a:xfrm>
        </p:spPr>
        <p:txBody>
          <a:bodyPr/>
          <a:lstStyle/>
          <a:p>
            <a:r>
              <a:rPr lang="en-US">
                <a:latin typeface="Arial" panose="020B0604020202020204" pitchFamily="34" charset="0"/>
                <a:cs typeface="Arial" panose="020B0604020202020204" pitchFamily="34" charset="0"/>
              </a:rPr>
              <a:t>Phương thức là các hành vi của các đối tượng hoặc các class. Chúng được viết ra với mục đích thao tác với thuộc tính của chính mình hoặc với thuộc tính của các đối tượng, class khác.</a:t>
            </a:r>
          </a:p>
          <a:p>
            <a:r>
              <a:rPr lang="en-US">
                <a:latin typeface="Arial" panose="020B0604020202020204" pitchFamily="34" charset="0"/>
                <a:cs typeface="Arial" panose="020B0604020202020204" pitchFamily="34" charset="0"/>
              </a:rPr>
              <a:t>Phương thức thường được so sánh với hàm trong lập trình truyền thống.</a:t>
            </a:r>
          </a:p>
          <a:p>
            <a:r>
              <a:rPr lang="en-US">
                <a:latin typeface="Arial" panose="020B0604020202020204" pitchFamily="34" charset="0"/>
                <a:cs typeface="Arial" panose="020B0604020202020204" pitchFamily="34" charset="0"/>
              </a:rPr>
              <a:t>Có 2 loại phương thức:</a:t>
            </a:r>
          </a:p>
          <a:p>
            <a:pPr lvl="1"/>
            <a:r>
              <a:rPr lang="en-US">
                <a:latin typeface="Arial" panose="020B0604020202020204" pitchFamily="34" charset="0"/>
                <a:cs typeface="Arial" panose="020B0604020202020204" pitchFamily="34" charset="0"/>
              </a:rPr>
              <a:t>Phương thức tĩnh (static methods): Là các phương thức thuộc về class.</a:t>
            </a:r>
          </a:p>
          <a:p>
            <a:pPr lvl="1"/>
            <a:r>
              <a:rPr lang="en-US">
                <a:latin typeface="Arial" panose="020B0604020202020204" pitchFamily="34" charset="0"/>
                <a:cs typeface="Arial" panose="020B0604020202020204" pitchFamily="34" charset="0"/>
              </a:rPr>
              <a:t>Phương thức đối tượng (instance methods): Là các Phương thức thuộc về đối tượng.</a:t>
            </a:r>
          </a:p>
        </p:txBody>
      </p:sp>
    </p:spTree>
    <p:extLst>
      <p:ext uri="{BB962C8B-B14F-4D97-AF65-F5344CB8AC3E}">
        <p14:creationId xmlns:p14="http://schemas.microsoft.com/office/powerpoint/2010/main" val="2394884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 Phương thức (methods)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150397" cy="4396632"/>
          </a:xfrm>
        </p:spPr>
        <p:txBody>
          <a:bodyPr/>
          <a:lstStyle/>
          <a:p>
            <a:r>
              <a:rPr lang="en-US">
                <a:latin typeface="Arial" panose="020B0604020202020204" pitchFamily="34" charset="0"/>
                <a:cs typeface="Arial" panose="020B0604020202020204" pitchFamily="34" charset="0"/>
              </a:rPr>
              <a:t>Khai báo và triển khai phương thức tĩnh</a:t>
            </a:r>
          </a:p>
        </p:txBody>
      </p:sp>
      <p:pic>
        <p:nvPicPr>
          <p:cNvPr id="5" name="Picture 4">
            <a:extLst>
              <a:ext uri="{FF2B5EF4-FFF2-40B4-BE49-F238E27FC236}">
                <a16:creationId xmlns:a16="http://schemas.microsoft.com/office/drawing/2014/main" id="{B3B4085D-E6B1-4B66-B045-B7AF017DFE87}"/>
              </a:ext>
            </a:extLst>
          </p:cNvPr>
          <p:cNvPicPr>
            <a:picLocks noChangeAspect="1"/>
          </p:cNvPicPr>
          <p:nvPr/>
        </p:nvPicPr>
        <p:blipFill>
          <a:blip r:embed="rId2"/>
          <a:stretch>
            <a:fillRect/>
          </a:stretch>
        </p:blipFill>
        <p:spPr>
          <a:xfrm>
            <a:off x="2687118" y="3081591"/>
            <a:ext cx="6817763" cy="2671139"/>
          </a:xfrm>
          <a:prstGeom prst="rect">
            <a:avLst/>
          </a:prstGeom>
        </p:spPr>
      </p:pic>
    </p:spTree>
    <p:extLst>
      <p:ext uri="{BB962C8B-B14F-4D97-AF65-F5344CB8AC3E}">
        <p14:creationId xmlns:p14="http://schemas.microsoft.com/office/powerpoint/2010/main" val="3184963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 Phương thức (methods)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150397" cy="4396632"/>
          </a:xfrm>
        </p:spPr>
        <p:txBody>
          <a:bodyPr/>
          <a:lstStyle/>
          <a:p>
            <a:r>
              <a:rPr lang="en-US">
                <a:latin typeface="Arial" panose="020B0604020202020204" pitchFamily="34" charset="0"/>
                <a:cs typeface="Arial" panose="020B0604020202020204" pitchFamily="34" charset="0"/>
              </a:rPr>
              <a:t>Khai báo và triển khai phương thức đối tượng</a:t>
            </a:r>
          </a:p>
        </p:txBody>
      </p:sp>
      <p:pic>
        <p:nvPicPr>
          <p:cNvPr id="5" name="Picture 4">
            <a:extLst>
              <a:ext uri="{FF2B5EF4-FFF2-40B4-BE49-F238E27FC236}">
                <a16:creationId xmlns:a16="http://schemas.microsoft.com/office/drawing/2014/main" id="{30B139E7-1642-4488-AE7A-B82E0602066A}"/>
              </a:ext>
            </a:extLst>
          </p:cNvPr>
          <p:cNvPicPr>
            <a:picLocks noChangeAspect="1"/>
          </p:cNvPicPr>
          <p:nvPr/>
        </p:nvPicPr>
        <p:blipFill>
          <a:blip r:embed="rId2"/>
          <a:stretch>
            <a:fillRect/>
          </a:stretch>
        </p:blipFill>
        <p:spPr>
          <a:xfrm>
            <a:off x="1926075" y="2870688"/>
            <a:ext cx="8339850" cy="2766633"/>
          </a:xfrm>
          <a:prstGeom prst="rect">
            <a:avLst/>
          </a:prstGeom>
        </p:spPr>
      </p:pic>
    </p:spTree>
    <p:extLst>
      <p:ext uri="{BB962C8B-B14F-4D97-AF65-F5344CB8AC3E}">
        <p14:creationId xmlns:p14="http://schemas.microsoft.com/office/powerpoint/2010/main" val="2836064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7. Hàm tạo (constructors)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Là hàm sẽ được gọi khi tạo mới một đối tượng bất kỳ. Thường được sử dụng để khởi tạo giá trị mặc định cho các thuộc tính của đối tượng.</a:t>
            </a:r>
          </a:p>
          <a:p>
            <a:r>
              <a:rPr lang="en-US">
                <a:latin typeface="Arial" panose="020B0604020202020204" pitchFamily="34" charset="0"/>
                <a:cs typeface="Arial" panose="020B0604020202020204" pitchFamily="34" charset="0"/>
              </a:rPr>
              <a:t>Một class bao giờ cũng có ít nhất 1 hàm tạo dù ta có khai báo chúng hay không.</a:t>
            </a:r>
          </a:p>
          <a:p>
            <a:r>
              <a:rPr lang="en-US">
                <a:latin typeface="Arial" panose="020B0604020202020204" pitchFamily="34" charset="0"/>
                <a:cs typeface="Arial" panose="020B0604020202020204" pitchFamily="34" charset="0"/>
              </a:rPr>
              <a:t>Các loại hàm tạo của một class:</a:t>
            </a:r>
          </a:p>
          <a:p>
            <a:pPr lvl="1"/>
            <a:r>
              <a:rPr lang="en-US">
                <a:latin typeface="Arial" panose="020B0604020202020204" pitchFamily="34" charset="0"/>
                <a:cs typeface="Arial" panose="020B0604020202020204" pitchFamily="34" charset="0"/>
              </a:rPr>
              <a:t>Hàm tạo mặc định (default constructor): Là hàm tạo không tham số. Nếu ta không khai báo bất kỳ hàm tạo nào cho một class thì hàm tạo này sẽ được tự động tạo ra bởi Java.</a:t>
            </a:r>
          </a:p>
          <a:p>
            <a:pPr lvl="1"/>
            <a:r>
              <a:rPr lang="en-US">
                <a:latin typeface="Arial" panose="020B0604020202020204" pitchFamily="34" charset="0"/>
                <a:cs typeface="Arial" panose="020B0604020202020204" pitchFamily="34" charset="0"/>
              </a:rPr>
              <a:t>Hàm tạo có tham số (parameterized constructor): Là các hàm tạo tùy chỉnh do chúng ta viết ra để cung cấp thêm hướng để tạo đối tượng cho một class.</a:t>
            </a:r>
          </a:p>
          <a:p>
            <a:r>
              <a:rPr lang="en-US">
                <a:solidFill>
                  <a:srgbClr val="FF0000"/>
                </a:solidFill>
                <a:latin typeface="Arial" panose="020B0604020202020204" pitchFamily="34" charset="0"/>
                <a:cs typeface="Arial" panose="020B0604020202020204" pitchFamily="34" charset="0"/>
              </a:rPr>
              <a:t>Lưu ý: Trong trường hợp ta có viết một hoặc nhiều hàm tạo có tham sô mà không viết hàm tạo mặc định thì lớp đó sẽ được xem như không có hàm tạo mặc định.</a:t>
            </a:r>
          </a:p>
        </p:txBody>
      </p:sp>
    </p:spTree>
    <p:extLst>
      <p:ext uri="{BB962C8B-B14F-4D97-AF65-F5344CB8AC3E}">
        <p14:creationId xmlns:p14="http://schemas.microsoft.com/office/powerpoint/2010/main" val="2666351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7. Hàm tạo (constructors)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Viết hàm tạo mặc định</a:t>
            </a:r>
          </a:p>
          <a:p>
            <a:pPr lvl="1"/>
            <a:r>
              <a:rPr lang="en-US">
                <a:latin typeface="Arial" panose="020B0604020202020204" pitchFamily="34" charset="0"/>
                <a:cs typeface="Arial" panose="020B0604020202020204" pitchFamily="34" charset="0"/>
              </a:rPr>
              <a:t>Lưu ý: Nếu lớp không có hàm tạo nào, Java sẽ tự tạo hàm tạo này nhưng nó không làm gì cả.</a:t>
            </a:r>
          </a:p>
        </p:txBody>
      </p:sp>
      <p:pic>
        <p:nvPicPr>
          <p:cNvPr id="5" name="Picture 4">
            <a:extLst>
              <a:ext uri="{FF2B5EF4-FFF2-40B4-BE49-F238E27FC236}">
                <a16:creationId xmlns:a16="http://schemas.microsoft.com/office/drawing/2014/main" id="{C74CF0AC-60CD-4C4B-B76D-53122D1296A5}"/>
              </a:ext>
            </a:extLst>
          </p:cNvPr>
          <p:cNvPicPr>
            <a:picLocks noChangeAspect="1"/>
          </p:cNvPicPr>
          <p:nvPr/>
        </p:nvPicPr>
        <p:blipFill>
          <a:blip r:embed="rId2"/>
          <a:stretch>
            <a:fillRect/>
          </a:stretch>
        </p:blipFill>
        <p:spPr>
          <a:xfrm>
            <a:off x="2841314" y="3024986"/>
            <a:ext cx="6136032" cy="3482346"/>
          </a:xfrm>
          <a:prstGeom prst="rect">
            <a:avLst/>
          </a:prstGeom>
        </p:spPr>
      </p:pic>
    </p:spTree>
    <p:extLst>
      <p:ext uri="{BB962C8B-B14F-4D97-AF65-F5344CB8AC3E}">
        <p14:creationId xmlns:p14="http://schemas.microsoft.com/office/powerpoint/2010/main" val="829136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7. Hàm tạo (constructors)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Viết hàm tạo có tham số tùy chỉnh</a:t>
            </a:r>
          </a:p>
          <a:p>
            <a:pPr lvl="1"/>
            <a:r>
              <a:rPr lang="en-US">
                <a:latin typeface="Arial" panose="020B0604020202020204" pitchFamily="34" charset="0"/>
                <a:cs typeface="Arial" panose="020B0604020202020204" pitchFamily="34" charset="0"/>
              </a:rPr>
              <a:t>Lưu ý: Nếu viết hàm tạo có tham số mà không có hàm tạo mặc định, lớp đó được xem như không có hàm tạo mặc định.</a:t>
            </a:r>
          </a:p>
        </p:txBody>
      </p:sp>
      <p:pic>
        <p:nvPicPr>
          <p:cNvPr id="5" name="Picture 4">
            <a:extLst>
              <a:ext uri="{FF2B5EF4-FFF2-40B4-BE49-F238E27FC236}">
                <a16:creationId xmlns:a16="http://schemas.microsoft.com/office/drawing/2014/main" id="{BC8C3C7A-474D-4328-9FF7-C6D93797B78B}"/>
              </a:ext>
            </a:extLst>
          </p:cNvPr>
          <p:cNvPicPr>
            <a:picLocks noChangeAspect="1"/>
          </p:cNvPicPr>
          <p:nvPr/>
        </p:nvPicPr>
        <p:blipFill>
          <a:blip r:embed="rId2"/>
          <a:stretch>
            <a:fillRect/>
          </a:stretch>
        </p:blipFill>
        <p:spPr>
          <a:xfrm>
            <a:off x="2957889" y="3253778"/>
            <a:ext cx="5902881" cy="3263643"/>
          </a:xfrm>
          <a:prstGeom prst="rect">
            <a:avLst/>
          </a:prstGeom>
        </p:spPr>
      </p:pic>
    </p:spTree>
    <p:extLst>
      <p:ext uri="{BB962C8B-B14F-4D97-AF65-F5344CB8AC3E}">
        <p14:creationId xmlns:p14="http://schemas.microsoft.com/office/powerpoint/2010/main" val="3867883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 Giới thiệu về Lập trình hướng đối tượng (OOP)</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456590"/>
          </a:xfrm>
        </p:spPr>
        <p:txBody>
          <a:bodyPr/>
          <a:lstStyle/>
          <a:p>
            <a:r>
              <a:rPr lang="en-US">
                <a:latin typeface="Arial" panose="020B0604020202020204" pitchFamily="34" charset="0"/>
                <a:cs typeface="Arial" panose="020B0604020202020204" pitchFamily="34" charset="0"/>
              </a:rPr>
              <a:t>Lập trình hướng đối tượng là một phương pháp lập trình mà trong đó, dữ liệu chương trình sẽ được tổ chức thành các đối tượng (objects), các lớp (classes).</a:t>
            </a:r>
          </a:p>
          <a:p>
            <a:r>
              <a:rPr lang="en-US">
                <a:latin typeface="Arial" panose="020B0604020202020204" pitchFamily="34" charset="0"/>
                <a:cs typeface="Arial" panose="020B0604020202020204" pitchFamily="34" charset="0"/>
              </a:rPr>
              <a:t>Lập trình hướng đối tượng có 4 tính chất cơ bản:</a:t>
            </a:r>
          </a:p>
          <a:p>
            <a:pPr lvl="1"/>
            <a:r>
              <a:rPr lang="en-US">
                <a:latin typeface="Arial" panose="020B0604020202020204" pitchFamily="34" charset="0"/>
                <a:cs typeface="Arial" panose="020B0604020202020204" pitchFamily="34" charset="0"/>
              </a:rPr>
              <a:t>Tính đóng gói (Encapsulation): Các thông tin của các đối tượng phải được kiểm soát khi cho phép bên ngoài truy xuất.</a:t>
            </a:r>
          </a:p>
          <a:p>
            <a:pPr lvl="1"/>
            <a:r>
              <a:rPr lang="en-US">
                <a:latin typeface="Arial" panose="020B0604020202020204" pitchFamily="34" charset="0"/>
                <a:cs typeface="Arial" panose="020B0604020202020204" pitchFamily="34" charset="0"/>
              </a:rPr>
              <a:t>Tính kế thừa (Inheritance): Một lớp có thể kế thừa các thông tin, các hành vi mà một lớp khác có.</a:t>
            </a:r>
          </a:p>
          <a:p>
            <a:pPr lvl="1"/>
            <a:r>
              <a:rPr lang="en-US">
                <a:latin typeface="Arial" panose="020B0604020202020204" pitchFamily="34" charset="0"/>
                <a:cs typeface="Arial" panose="020B0604020202020204" pitchFamily="34" charset="0"/>
              </a:rPr>
              <a:t>Tính đa hình (Polymorphism): Một lớp con kế thừa lớp cha, có thể có những hành vi đặc biệt hơn.</a:t>
            </a:r>
          </a:p>
          <a:p>
            <a:pPr lvl="1"/>
            <a:r>
              <a:rPr lang="en-US">
                <a:latin typeface="Arial" panose="020B0604020202020204" pitchFamily="34" charset="0"/>
                <a:cs typeface="Arial" panose="020B0604020202020204" pitchFamily="34" charset="0"/>
              </a:rPr>
              <a:t>Tính trừu tượng (Abstraction): Trừu tượng hóa hành vi của một lớp. Hay nói cách khác, chỉ công khai cho bên ngoài biết là có những hành vi này, còn cụ thể những hành vi này thực hiện như thế nào, thì không công khai.</a:t>
            </a:r>
          </a:p>
        </p:txBody>
      </p:sp>
    </p:spTree>
    <p:extLst>
      <p:ext uri="{BB962C8B-B14F-4D97-AF65-F5344CB8AC3E}">
        <p14:creationId xmlns:p14="http://schemas.microsoft.com/office/powerpoint/2010/main" val="1589195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 Packages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8946541" cy="4396632"/>
          </a:xfrm>
        </p:spPr>
        <p:txBody>
          <a:bodyPr/>
          <a:lstStyle/>
          <a:p>
            <a:r>
              <a:rPr lang="en-US">
                <a:latin typeface="Arial" panose="020B0604020202020204" pitchFamily="34" charset="0"/>
                <a:cs typeface="Arial" panose="020B0604020202020204" pitchFamily="34" charset="0"/>
              </a:rPr>
              <a:t>Packages trong Java là các gói chứa các lớp do chúng ta viết ra. Dùng để chỉ định nơi sản xuất của một lớp nào đó. Vì trong quá trình lập trình, sẽ có thể có 2 lớp trùng tên nhau tồn tại trong một dự án. Lúc này, package sẽ được sử dụng để chỉ định cụ thể là ta đang cần dùng lớp nào.</a:t>
            </a:r>
          </a:p>
          <a:p>
            <a:r>
              <a:rPr lang="en-US">
                <a:latin typeface="Arial" panose="020B0604020202020204" pitchFamily="34" charset="0"/>
                <a:cs typeface="Arial" panose="020B0604020202020204" pitchFamily="34" charset="0"/>
              </a:rPr>
              <a:t>Packages được tổ chức theo cây thư mục. Ứng với mỗi thư mục khác nhau trong dự án, được xem là một package.</a:t>
            </a:r>
          </a:p>
          <a:p>
            <a:r>
              <a:rPr lang="en-US">
                <a:latin typeface="Arial" panose="020B0604020202020204" pitchFamily="34" charset="0"/>
                <a:cs typeface="Arial" panose="020B0604020202020204" pitchFamily="34" charset="0"/>
              </a:rPr>
              <a:t>Cách viết đường dẫn package:</a:t>
            </a:r>
          </a:p>
          <a:p>
            <a:pPr lvl="1"/>
            <a:r>
              <a:rPr lang="en-US">
                <a:latin typeface="Arial" panose="020B0604020202020204" pitchFamily="34" charset="0"/>
                <a:cs typeface="Arial" panose="020B0604020202020204" pitchFamily="34" charset="0"/>
              </a:rPr>
              <a:t>.../vn/edu/giadinh/ =&gt; vn.edu.giadinh</a:t>
            </a:r>
          </a:p>
          <a:p>
            <a:pPr lvl="1"/>
            <a:r>
              <a:rPr lang="en-US">
                <a:latin typeface="Arial" panose="020B0604020202020204" pitchFamily="34" charset="0"/>
                <a:cs typeface="Arial" panose="020B0604020202020204" pitchFamily="34" charset="0"/>
              </a:rPr>
              <a:t>.../vn/lequochai/HelloWorldApp.java =&gt; vn.lequochai.HelloWorldApp</a:t>
            </a:r>
          </a:p>
          <a:p>
            <a:pPr lvl="1"/>
            <a:r>
              <a:rPr lang="en-US">
                <a:latin typeface="Arial" panose="020B0604020202020204" pitchFamily="34" charset="0"/>
                <a:cs typeface="Arial" panose="020B0604020202020204" pitchFamily="34" charset="0"/>
              </a:rPr>
              <a:t>...</a:t>
            </a:r>
          </a:p>
          <a:p>
            <a:r>
              <a:rPr lang="en-US">
                <a:latin typeface="Arial" panose="020B0604020202020204" pitchFamily="34" charset="0"/>
                <a:cs typeface="Arial" panose="020B0604020202020204" pitchFamily="34" charset="0"/>
              </a:rPr>
              <a:t>Đường dẫn package thông thường được đặt theo tên miền nhưng viết ngược lại. Ví dụ: Tên miền giadinh.edu.vn thì đặt là vn.edu.giadinh</a:t>
            </a:r>
          </a:p>
        </p:txBody>
      </p:sp>
    </p:spTree>
    <p:extLst>
      <p:ext uri="{BB962C8B-B14F-4D97-AF65-F5344CB8AC3E}">
        <p14:creationId xmlns:p14="http://schemas.microsoft.com/office/powerpoint/2010/main" val="348262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 Class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8120587" cy="4396632"/>
          </a:xfrm>
        </p:spPr>
        <p:txBody>
          <a:bodyPr/>
          <a:lstStyle/>
          <a:p>
            <a:r>
              <a:rPr lang="en-US">
                <a:latin typeface="Arial" panose="020B0604020202020204" pitchFamily="34" charset="0"/>
                <a:cs typeface="Arial" panose="020B0604020202020204" pitchFamily="34" charset="0"/>
              </a:rPr>
              <a:t>Class là các bản thiết kế cho đối tượng trong Java. Nó sẽ chỉ định cho Java biết làm thế nào để tạo ra một đối tượng thuộc Class này, chúng có những thuộc tính gì, những hành vi gì, ...</a:t>
            </a:r>
          </a:p>
          <a:p>
            <a:r>
              <a:rPr lang="en-US">
                <a:latin typeface="Arial" panose="020B0604020202020204" pitchFamily="34" charset="0"/>
                <a:cs typeface="Arial" panose="020B0604020202020204" pitchFamily="34" charset="0"/>
              </a:rPr>
              <a:t>Ngoài ra, Class cũng có thể chứa những thuộc tính, những hành vi dành chung trong Class.</a:t>
            </a:r>
          </a:p>
          <a:p>
            <a:r>
              <a:rPr lang="en-US">
                <a:latin typeface="Arial" panose="020B0604020202020204" pitchFamily="34" charset="0"/>
                <a:cs typeface="Arial" panose="020B0604020202020204" pitchFamily="34" charset="0"/>
              </a:rPr>
              <a:t>Những thuộc tính, hành vi của Class còn được gọi là các Class members.</a:t>
            </a:r>
          </a:p>
          <a:p>
            <a:r>
              <a:rPr lang="en-US">
                <a:latin typeface="Arial" panose="020B0604020202020204" pitchFamily="34" charset="0"/>
                <a:cs typeface="Arial" panose="020B0604020202020204" pitchFamily="34" charset="0"/>
              </a:rPr>
              <a:t>Class trong Java đại diện cho một lớp trong lập trình hướng đối tượng.</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7488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 Class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150397" cy="4396632"/>
          </a:xfrm>
        </p:spPr>
        <p:txBody>
          <a:bodyPr/>
          <a:lstStyle/>
          <a:p>
            <a:r>
              <a:rPr lang="en-US">
                <a:latin typeface="Arial" panose="020B0604020202020204" pitchFamily="34" charset="0"/>
                <a:cs typeface="Arial" panose="020B0604020202020204" pitchFamily="34" charset="0"/>
              </a:rPr>
              <a:t>Khởi tạo một lớp trong Java</a:t>
            </a:r>
          </a:p>
          <a:p>
            <a:pPr lvl="1"/>
            <a:r>
              <a:rPr lang="en-US">
                <a:latin typeface="Arial" panose="020B0604020202020204" pitchFamily="34" charset="0"/>
                <a:cs typeface="Arial" panose="020B0604020202020204" pitchFamily="34" charset="0"/>
              </a:rPr>
              <a:t>Lưu ý: Ứng với mỗi tệp mã nguồn Java, chỉ có thể có 1 public class. Và public class đó phải trùng với tên tệp mã nguồn Java đang viết.</a:t>
            </a: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70425C69-682C-460D-931A-1BA0FFB14D8D}"/>
              </a:ext>
            </a:extLst>
          </p:cNvPr>
          <p:cNvPicPr>
            <a:picLocks noChangeAspect="1"/>
          </p:cNvPicPr>
          <p:nvPr/>
        </p:nvPicPr>
        <p:blipFill>
          <a:blip r:embed="rId2"/>
          <a:stretch>
            <a:fillRect/>
          </a:stretch>
        </p:blipFill>
        <p:spPr>
          <a:xfrm>
            <a:off x="3257577" y="3661389"/>
            <a:ext cx="5676845" cy="2393181"/>
          </a:xfrm>
          <a:prstGeom prst="rect">
            <a:avLst/>
          </a:prstGeom>
        </p:spPr>
      </p:pic>
    </p:spTree>
    <p:extLst>
      <p:ext uri="{BB962C8B-B14F-4D97-AF65-F5344CB8AC3E}">
        <p14:creationId xmlns:p14="http://schemas.microsoft.com/office/powerpoint/2010/main" val="2483898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4. Đối tượng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150397" cy="4396632"/>
          </a:xfrm>
        </p:spPr>
        <p:txBody>
          <a:bodyPr/>
          <a:lstStyle/>
          <a:p>
            <a:r>
              <a:rPr lang="en-US">
                <a:latin typeface="Arial" panose="020B0604020202020204" pitchFamily="34" charset="0"/>
                <a:cs typeface="Arial" panose="020B0604020202020204" pitchFamily="34" charset="0"/>
              </a:rPr>
              <a:t>Là những tập hợp dữ liệu đặc biệt vừa có thể chứa thuộc tính cũng vừa có thể có những hành vi để thao tác với các thuộc tính của nó.</a:t>
            </a:r>
          </a:p>
          <a:p>
            <a:r>
              <a:rPr lang="en-US">
                <a:latin typeface="Arial" panose="020B0604020202020204" pitchFamily="34" charset="0"/>
                <a:cs typeface="Arial" panose="020B0604020202020204" pitchFamily="34" charset="0"/>
              </a:rPr>
              <a:t>Một đối tượng sẽ thuộc ít nhất một Lớp nào đó trong Java. Hay nói cách khác, để Java có thể tạo ra đối tượng bất kỳ, nó cần bản thiết kế về đối tượng đó và Class chính là bản thiết kế mà Java cần.</a:t>
            </a:r>
          </a:p>
          <a:p>
            <a:r>
              <a:rPr lang="en-US">
                <a:latin typeface="Arial" panose="020B0604020202020204" pitchFamily="34" charset="0"/>
                <a:cs typeface="Arial" panose="020B0604020202020204" pitchFamily="34" charset="0"/>
              </a:rPr>
              <a:t>Thuộc tính, hành vi của một đối tượng sẽ được quyết định bởi Class của nó.</a:t>
            </a:r>
          </a:p>
          <a:p>
            <a:r>
              <a:rPr lang="en-US">
                <a:latin typeface="Arial" panose="020B0604020202020204" pitchFamily="34" charset="0"/>
                <a:cs typeface="Arial" panose="020B0604020202020204" pitchFamily="34" charset="0"/>
              </a:rPr>
              <a:t>Một đối tượng thường được gọi là một Object hoặc một Instance của một Class nào đó.</a:t>
            </a:r>
          </a:p>
        </p:txBody>
      </p:sp>
    </p:spTree>
    <p:extLst>
      <p:ext uri="{BB962C8B-B14F-4D97-AF65-F5344CB8AC3E}">
        <p14:creationId xmlns:p14="http://schemas.microsoft.com/office/powerpoint/2010/main" val="3699383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4. Đối tượng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150397" cy="4396632"/>
          </a:xfrm>
        </p:spPr>
        <p:txBody>
          <a:bodyPr/>
          <a:lstStyle/>
          <a:p>
            <a:r>
              <a:rPr lang="en-US">
                <a:latin typeface="Arial" panose="020B0604020202020204" pitchFamily="34" charset="0"/>
                <a:cs typeface="Arial" panose="020B0604020202020204" pitchFamily="34" charset="0"/>
              </a:rPr>
              <a:t>Khởi tạo đối tượng từ một Class trong Java</a:t>
            </a:r>
          </a:p>
        </p:txBody>
      </p:sp>
      <p:pic>
        <p:nvPicPr>
          <p:cNvPr id="5" name="Picture 4">
            <a:extLst>
              <a:ext uri="{FF2B5EF4-FFF2-40B4-BE49-F238E27FC236}">
                <a16:creationId xmlns:a16="http://schemas.microsoft.com/office/drawing/2014/main" id="{C6696904-D517-4761-9E84-10E0173C98D3}"/>
              </a:ext>
            </a:extLst>
          </p:cNvPr>
          <p:cNvPicPr>
            <a:picLocks noChangeAspect="1"/>
          </p:cNvPicPr>
          <p:nvPr/>
        </p:nvPicPr>
        <p:blipFill>
          <a:blip r:embed="rId2"/>
          <a:stretch>
            <a:fillRect/>
          </a:stretch>
        </p:blipFill>
        <p:spPr>
          <a:xfrm>
            <a:off x="2472528" y="3134818"/>
            <a:ext cx="7246943" cy="2706689"/>
          </a:xfrm>
          <a:prstGeom prst="rect">
            <a:avLst/>
          </a:prstGeom>
        </p:spPr>
      </p:pic>
    </p:spTree>
    <p:extLst>
      <p:ext uri="{BB962C8B-B14F-4D97-AF65-F5344CB8AC3E}">
        <p14:creationId xmlns:p14="http://schemas.microsoft.com/office/powerpoint/2010/main" val="1462840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 Thuộc tính (fields)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150397" cy="4396632"/>
          </a:xfrm>
        </p:spPr>
        <p:txBody>
          <a:bodyPr/>
          <a:lstStyle/>
          <a:p>
            <a:r>
              <a:rPr lang="en-US">
                <a:latin typeface="Arial" panose="020B0604020202020204" pitchFamily="34" charset="0"/>
                <a:cs typeface="Arial" panose="020B0604020202020204" pitchFamily="34" charset="0"/>
              </a:rPr>
              <a:t>Là những thông tin của một object hoặc một class. Chúng có thể thuộc bất cứ kiểu dữ liệu nào. Có thể là số nguyên, số thực, chuỗi, hoặc thậm chí là một class khác.</a:t>
            </a:r>
          </a:p>
          <a:p>
            <a:r>
              <a:rPr lang="en-US">
                <a:latin typeface="Arial" panose="020B0604020202020204" pitchFamily="34" charset="0"/>
                <a:cs typeface="Arial" panose="020B0604020202020204" pitchFamily="34" charset="0"/>
              </a:rPr>
              <a:t>Có 2 loại thuộc tính:</a:t>
            </a:r>
          </a:p>
          <a:p>
            <a:pPr lvl="1"/>
            <a:r>
              <a:rPr lang="en-US">
                <a:latin typeface="Arial" panose="020B0604020202020204" pitchFamily="34" charset="0"/>
                <a:cs typeface="Arial" panose="020B0604020202020204" pitchFamily="34" charset="0"/>
              </a:rPr>
              <a:t>Thuộc tính tĩnh (static fields): Là những thuộc tính thuộc quyền sở hữu của class và được kiểm soát bởi class chứa nó.</a:t>
            </a:r>
          </a:p>
          <a:p>
            <a:pPr lvl="1"/>
            <a:r>
              <a:rPr lang="en-US">
                <a:latin typeface="Arial" panose="020B0604020202020204" pitchFamily="34" charset="0"/>
                <a:cs typeface="Arial" panose="020B0604020202020204" pitchFamily="34" charset="0"/>
              </a:rPr>
              <a:t>Thuộc tính đối tượng (instance fields): Là những thuộc tính thuộc quyền sở hữu và kiểm soát bởi đối tượng chứa nó.</a:t>
            </a:r>
          </a:p>
        </p:txBody>
      </p:sp>
    </p:spTree>
    <p:extLst>
      <p:ext uri="{BB962C8B-B14F-4D97-AF65-F5344CB8AC3E}">
        <p14:creationId xmlns:p14="http://schemas.microsoft.com/office/powerpoint/2010/main" val="2703416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 Thuộc tính (fields)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150397" cy="4396632"/>
          </a:xfrm>
        </p:spPr>
        <p:txBody>
          <a:bodyPr/>
          <a:lstStyle/>
          <a:p>
            <a:r>
              <a:rPr lang="en-US">
                <a:latin typeface="Arial" panose="020B0604020202020204" pitchFamily="34" charset="0"/>
                <a:cs typeface="Arial" panose="020B0604020202020204" pitchFamily="34" charset="0"/>
              </a:rPr>
              <a:t>Khai báo thuộc tính đối tượng</a:t>
            </a:r>
          </a:p>
        </p:txBody>
      </p:sp>
      <p:pic>
        <p:nvPicPr>
          <p:cNvPr id="7" name="Picture 6">
            <a:extLst>
              <a:ext uri="{FF2B5EF4-FFF2-40B4-BE49-F238E27FC236}">
                <a16:creationId xmlns:a16="http://schemas.microsoft.com/office/drawing/2014/main" id="{9A8ED1AE-CEBD-4237-A707-185DA705829B}"/>
              </a:ext>
            </a:extLst>
          </p:cNvPr>
          <p:cNvPicPr>
            <a:picLocks noChangeAspect="1"/>
          </p:cNvPicPr>
          <p:nvPr/>
        </p:nvPicPr>
        <p:blipFill>
          <a:blip r:embed="rId2"/>
          <a:stretch>
            <a:fillRect/>
          </a:stretch>
        </p:blipFill>
        <p:spPr>
          <a:xfrm>
            <a:off x="3032653" y="3071495"/>
            <a:ext cx="6126693" cy="2761133"/>
          </a:xfrm>
          <a:prstGeom prst="rect">
            <a:avLst/>
          </a:prstGeom>
        </p:spPr>
      </p:pic>
    </p:spTree>
    <p:extLst>
      <p:ext uri="{BB962C8B-B14F-4D97-AF65-F5344CB8AC3E}">
        <p14:creationId xmlns:p14="http://schemas.microsoft.com/office/powerpoint/2010/main" val="15313765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3210</TotalTime>
  <Words>1176</Words>
  <Application>Microsoft Office PowerPoint</Application>
  <PresentationFormat>Widescreen</PresentationFormat>
  <Paragraphs>65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vt:lpstr>
      <vt:lpstr>Lập Trình Web Java Cơ Bản</vt:lpstr>
      <vt:lpstr>1. Giới thiệu về Lập trình hướng đối tượng (OOP)</vt:lpstr>
      <vt:lpstr>2. Packages trong Java</vt:lpstr>
      <vt:lpstr>3. Class trong Java</vt:lpstr>
      <vt:lpstr>3. Class trong Java</vt:lpstr>
      <vt:lpstr>4. Đối tượng trong Java</vt:lpstr>
      <vt:lpstr>4. Đối tượng trong Java</vt:lpstr>
      <vt:lpstr>5. Thuộc tính (fields)</vt:lpstr>
      <vt:lpstr>5. Thuộc tính (fields)</vt:lpstr>
      <vt:lpstr>5. Thuộc tính (fields)</vt:lpstr>
      <vt:lpstr>6. Phương thức (methods)</vt:lpstr>
      <vt:lpstr>6. Phương thức (methods)</vt:lpstr>
      <vt:lpstr>6. Phương thức (methods)</vt:lpstr>
      <vt:lpstr>7. Hàm tạo (constructors)</vt:lpstr>
      <vt:lpstr>7. Hàm tạo (constructors)</vt:lpstr>
      <vt:lpstr>7. Hàm tạo (constructors)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Web Java Cơ Bản</dc:title>
  <dc:creator>Quốc Hải Lê</dc:creator>
  <cp:lastModifiedBy>Quốc Hải Lê</cp:lastModifiedBy>
  <cp:revision>187</cp:revision>
  <dcterms:created xsi:type="dcterms:W3CDTF">2024-07-06T12:34:55Z</dcterms:created>
  <dcterms:modified xsi:type="dcterms:W3CDTF">2024-08-01T14:46:31Z</dcterms:modified>
</cp:coreProperties>
</file>