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5-3</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53592"/>
            <a:ext cx="9612036" cy="4722921"/>
          </a:xfrm>
        </p:spPr>
        <p:txBody>
          <a:bodyPr/>
          <a:lstStyle/>
          <a:p>
            <a:r>
              <a:rPr lang="en-US">
                <a:latin typeface="Arial" panose="020B0604020202020204" pitchFamily="34" charset="0"/>
                <a:cs typeface="Arial" panose="020B0604020202020204" pitchFamily="34" charset="0"/>
              </a:rPr>
              <a:t>Ví dụ: Tạo đối tượng từ lớp Person bằng Anonymous class.</a:t>
            </a:r>
          </a:p>
          <a:p>
            <a:pPr lvl="1"/>
            <a:r>
              <a:rPr lang="en-US">
                <a:latin typeface="Arial" panose="020B0604020202020204" pitchFamily="34" charset="0"/>
                <a:cs typeface="Arial" panose="020B0604020202020204" pitchFamily="34" charset="0"/>
              </a:rPr>
              <a:t>Lưu ý: Có sử dụng biến cục bộ personName của phương thức main</a:t>
            </a:r>
          </a:p>
        </p:txBody>
      </p:sp>
      <p:pic>
        <p:nvPicPr>
          <p:cNvPr id="5" name="Picture 4">
            <a:extLst>
              <a:ext uri="{FF2B5EF4-FFF2-40B4-BE49-F238E27FC236}">
                <a16:creationId xmlns:a16="http://schemas.microsoft.com/office/drawing/2014/main" id="{6F21EFF7-03DC-4E98-92B9-DF796F348B2F}"/>
              </a:ext>
            </a:extLst>
          </p:cNvPr>
          <p:cNvPicPr>
            <a:picLocks noChangeAspect="1"/>
          </p:cNvPicPr>
          <p:nvPr/>
        </p:nvPicPr>
        <p:blipFill>
          <a:blip r:embed="rId2"/>
          <a:stretch>
            <a:fillRect/>
          </a:stretch>
        </p:blipFill>
        <p:spPr>
          <a:xfrm>
            <a:off x="3250770" y="2623479"/>
            <a:ext cx="5690460" cy="4003620"/>
          </a:xfrm>
          <a:prstGeom prst="rect">
            <a:avLst/>
          </a:prstGeom>
        </p:spPr>
      </p:pic>
    </p:spTree>
    <p:extLst>
      <p:ext uri="{BB962C8B-B14F-4D97-AF65-F5344CB8AC3E}">
        <p14:creationId xmlns:p14="http://schemas.microsoft.com/office/powerpoint/2010/main" val="83570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53592"/>
            <a:ext cx="9612036" cy="4722921"/>
          </a:xfrm>
        </p:spPr>
        <p:txBody>
          <a:bodyPr/>
          <a:lstStyle/>
          <a:p>
            <a:r>
              <a:rPr lang="en-US">
                <a:latin typeface="Arial" panose="020B0604020202020204" pitchFamily="34" charset="0"/>
                <a:cs typeface="Arial" panose="020B0604020202020204" pitchFamily="34" charset="0"/>
              </a:rPr>
              <a:t>Ví dụ: Tạo đối tượng từ interface Animal bằng Anonymous class.</a:t>
            </a:r>
          </a:p>
        </p:txBody>
      </p:sp>
      <p:pic>
        <p:nvPicPr>
          <p:cNvPr id="6" name="Picture 5">
            <a:extLst>
              <a:ext uri="{FF2B5EF4-FFF2-40B4-BE49-F238E27FC236}">
                <a16:creationId xmlns:a16="http://schemas.microsoft.com/office/drawing/2014/main" id="{1EDA18EA-55E6-4350-AD0D-3874F454638E}"/>
              </a:ext>
            </a:extLst>
          </p:cNvPr>
          <p:cNvPicPr>
            <a:picLocks noChangeAspect="1"/>
          </p:cNvPicPr>
          <p:nvPr/>
        </p:nvPicPr>
        <p:blipFill>
          <a:blip r:embed="rId2"/>
          <a:stretch>
            <a:fillRect/>
          </a:stretch>
        </p:blipFill>
        <p:spPr>
          <a:xfrm>
            <a:off x="2154247" y="2061246"/>
            <a:ext cx="7883505" cy="4486035"/>
          </a:xfrm>
          <a:prstGeom prst="rect">
            <a:avLst/>
          </a:prstGeom>
        </p:spPr>
      </p:pic>
    </p:spTree>
    <p:extLst>
      <p:ext uri="{BB962C8B-B14F-4D97-AF65-F5344CB8AC3E}">
        <p14:creationId xmlns:p14="http://schemas.microsoft.com/office/powerpoint/2010/main" val="173512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Tương tự như Anonymous Class nhưng sử dụng cho Interface có duy nhất 1 phương thức và cú pháp ngắn gọn hơn, dễ hiểu hơn và rõ ràng hơn.</a:t>
            </a:r>
          </a:p>
        </p:txBody>
      </p:sp>
    </p:spTree>
    <p:extLst>
      <p:ext uri="{BB962C8B-B14F-4D97-AF65-F5344CB8AC3E}">
        <p14:creationId xmlns:p14="http://schemas.microsoft.com/office/powerpoint/2010/main" val="397639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1: Trường hợp phương thức không tham số và không có kiểu trả về</a:t>
            </a:r>
          </a:p>
        </p:txBody>
      </p:sp>
      <p:pic>
        <p:nvPicPr>
          <p:cNvPr id="5" name="Picture 4">
            <a:extLst>
              <a:ext uri="{FF2B5EF4-FFF2-40B4-BE49-F238E27FC236}">
                <a16:creationId xmlns:a16="http://schemas.microsoft.com/office/drawing/2014/main" id="{DC886E29-6378-442B-A8F9-18E4567AF6CA}"/>
              </a:ext>
            </a:extLst>
          </p:cNvPr>
          <p:cNvPicPr>
            <a:picLocks noChangeAspect="1"/>
          </p:cNvPicPr>
          <p:nvPr/>
        </p:nvPicPr>
        <p:blipFill>
          <a:blip r:embed="rId2"/>
          <a:stretch>
            <a:fillRect/>
          </a:stretch>
        </p:blipFill>
        <p:spPr>
          <a:xfrm>
            <a:off x="1336165" y="2856273"/>
            <a:ext cx="9519670" cy="3420241"/>
          </a:xfrm>
          <a:prstGeom prst="rect">
            <a:avLst/>
          </a:prstGeom>
        </p:spPr>
      </p:pic>
    </p:spTree>
    <p:extLst>
      <p:ext uri="{BB962C8B-B14F-4D97-AF65-F5344CB8AC3E}">
        <p14:creationId xmlns:p14="http://schemas.microsoft.com/office/powerpoint/2010/main" val="146299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1: Trường hợp phương thức không tham số và không có kiểu trả về</a:t>
            </a:r>
          </a:p>
        </p:txBody>
      </p:sp>
      <p:pic>
        <p:nvPicPr>
          <p:cNvPr id="6" name="Picture 5">
            <a:extLst>
              <a:ext uri="{FF2B5EF4-FFF2-40B4-BE49-F238E27FC236}">
                <a16:creationId xmlns:a16="http://schemas.microsoft.com/office/drawing/2014/main" id="{0ED1BAF1-CEBC-4E26-91C4-78D14FD84DA4}"/>
              </a:ext>
            </a:extLst>
          </p:cNvPr>
          <p:cNvPicPr>
            <a:picLocks noChangeAspect="1"/>
          </p:cNvPicPr>
          <p:nvPr/>
        </p:nvPicPr>
        <p:blipFill>
          <a:blip r:embed="rId2"/>
          <a:stretch>
            <a:fillRect/>
          </a:stretch>
        </p:blipFill>
        <p:spPr>
          <a:xfrm>
            <a:off x="2312342" y="2694020"/>
            <a:ext cx="7567316" cy="3711262"/>
          </a:xfrm>
          <a:prstGeom prst="rect">
            <a:avLst/>
          </a:prstGeom>
        </p:spPr>
      </p:pic>
    </p:spTree>
    <p:extLst>
      <p:ext uri="{BB962C8B-B14F-4D97-AF65-F5344CB8AC3E}">
        <p14:creationId xmlns:p14="http://schemas.microsoft.com/office/powerpoint/2010/main" val="50917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2: Trường hợp phương thức có nhiều hơn 1 tham số và có kiểu trả về</a:t>
            </a:r>
          </a:p>
        </p:txBody>
      </p:sp>
      <p:pic>
        <p:nvPicPr>
          <p:cNvPr id="5" name="Picture 4">
            <a:extLst>
              <a:ext uri="{FF2B5EF4-FFF2-40B4-BE49-F238E27FC236}">
                <a16:creationId xmlns:a16="http://schemas.microsoft.com/office/drawing/2014/main" id="{85C9D6D8-B2C1-44CB-A2E3-AF991254B072}"/>
              </a:ext>
            </a:extLst>
          </p:cNvPr>
          <p:cNvPicPr>
            <a:picLocks noChangeAspect="1"/>
          </p:cNvPicPr>
          <p:nvPr/>
        </p:nvPicPr>
        <p:blipFill>
          <a:blip r:embed="rId2"/>
          <a:stretch>
            <a:fillRect/>
          </a:stretch>
        </p:blipFill>
        <p:spPr>
          <a:xfrm>
            <a:off x="1404276" y="3085637"/>
            <a:ext cx="8802796" cy="2329741"/>
          </a:xfrm>
          <a:prstGeom prst="rect">
            <a:avLst/>
          </a:prstGeom>
        </p:spPr>
      </p:pic>
    </p:spTree>
    <p:extLst>
      <p:ext uri="{BB962C8B-B14F-4D97-AF65-F5344CB8AC3E}">
        <p14:creationId xmlns:p14="http://schemas.microsoft.com/office/powerpoint/2010/main" val="178319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2: Trường hợp phương thức có nhiều hơn 1 tham số và có kiểu trả về</a:t>
            </a:r>
          </a:p>
        </p:txBody>
      </p:sp>
      <p:pic>
        <p:nvPicPr>
          <p:cNvPr id="6" name="Picture 5">
            <a:extLst>
              <a:ext uri="{FF2B5EF4-FFF2-40B4-BE49-F238E27FC236}">
                <a16:creationId xmlns:a16="http://schemas.microsoft.com/office/drawing/2014/main" id="{0B732BF4-E822-457F-BAAB-046ECA748E1C}"/>
              </a:ext>
            </a:extLst>
          </p:cNvPr>
          <p:cNvPicPr>
            <a:picLocks noChangeAspect="1"/>
          </p:cNvPicPr>
          <p:nvPr/>
        </p:nvPicPr>
        <p:blipFill>
          <a:blip r:embed="rId2"/>
          <a:stretch>
            <a:fillRect/>
          </a:stretch>
        </p:blipFill>
        <p:spPr>
          <a:xfrm>
            <a:off x="3131563" y="2628358"/>
            <a:ext cx="5928874" cy="3962743"/>
          </a:xfrm>
          <a:prstGeom prst="rect">
            <a:avLst/>
          </a:prstGeom>
        </p:spPr>
      </p:pic>
    </p:spTree>
    <p:extLst>
      <p:ext uri="{BB962C8B-B14F-4D97-AF65-F5344CB8AC3E}">
        <p14:creationId xmlns:p14="http://schemas.microsoft.com/office/powerpoint/2010/main" val="141843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3: Trường hợp phương thức có 1 tham số và có kiểu trả về</a:t>
            </a:r>
          </a:p>
        </p:txBody>
      </p:sp>
      <p:pic>
        <p:nvPicPr>
          <p:cNvPr id="5" name="Picture 4">
            <a:extLst>
              <a:ext uri="{FF2B5EF4-FFF2-40B4-BE49-F238E27FC236}">
                <a16:creationId xmlns:a16="http://schemas.microsoft.com/office/drawing/2014/main" id="{26E1ACE3-810E-4AA0-86ED-A46CD5E82CB4}"/>
              </a:ext>
            </a:extLst>
          </p:cNvPr>
          <p:cNvPicPr>
            <a:picLocks noChangeAspect="1"/>
          </p:cNvPicPr>
          <p:nvPr/>
        </p:nvPicPr>
        <p:blipFill>
          <a:blip r:embed="rId2"/>
          <a:stretch>
            <a:fillRect/>
          </a:stretch>
        </p:blipFill>
        <p:spPr>
          <a:xfrm>
            <a:off x="2025932" y="3263190"/>
            <a:ext cx="8140135" cy="2480661"/>
          </a:xfrm>
          <a:prstGeom prst="rect">
            <a:avLst/>
          </a:prstGeom>
        </p:spPr>
      </p:pic>
    </p:spTree>
    <p:extLst>
      <p:ext uri="{BB962C8B-B14F-4D97-AF65-F5344CB8AC3E}">
        <p14:creationId xmlns:p14="http://schemas.microsoft.com/office/powerpoint/2010/main" val="95822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3: Trường hợp phương thức có 1 tham số và có kiểu trả về</a:t>
            </a:r>
          </a:p>
        </p:txBody>
      </p:sp>
      <p:pic>
        <p:nvPicPr>
          <p:cNvPr id="6" name="Picture 5">
            <a:extLst>
              <a:ext uri="{FF2B5EF4-FFF2-40B4-BE49-F238E27FC236}">
                <a16:creationId xmlns:a16="http://schemas.microsoft.com/office/drawing/2014/main" id="{BB938D74-3CF9-4A51-AD16-6810574078A9}"/>
              </a:ext>
            </a:extLst>
          </p:cNvPr>
          <p:cNvPicPr>
            <a:picLocks noChangeAspect="1"/>
          </p:cNvPicPr>
          <p:nvPr/>
        </p:nvPicPr>
        <p:blipFill>
          <a:blip r:embed="rId2"/>
          <a:stretch>
            <a:fillRect/>
          </a:stretch>
        </p:blipFill>
        <p:spPr>
          <a:xfrm>
            <a:off x="3383045" y="2602982"/>
            <a:ext cx="5425910" cy="3977985"/>
          </a:xfrm>
          <a:prstGeom prst="rect">
            <a:avLst/>
          </a:prstGeom>
        </p:spPr>
      </p:pic>
    </p:spTree>
    <p:extLst>
      <p:ext uri="{BB962C8B-B14F-4D97-AF65-F5344CB8AC3E}">
        <p14:creationId xmlns:p14="http://schemas.microsoft.com/office/powerpoint/2010/main" val="167073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Enums là một kiểu dữ liệu đại diện cho một tập hợp các giá tri cố định. Và dữ liệu thuộc kiểu enums này chỉ có thể là 1 trong các giá trị đã định nghĩa.</a:t>
            </a:r>
          </a:p>
          <a:p>
            <a:r>
              <a:rPr lang="en-US">
                <a:latin typeface="Arial" panose="020B0604020202020204" pitchFamily="34" charset="0"/>
                <a:cs typeface="Arial" panose="020B0604020202020204" pitchFamily="34" charset="0"/>
              </a:rPr>
              <a:t>Một số tình huống xử dụng enums:</a:t>
            </a:r>
          </a:p>
          <a:p>
            <a:pPr lvl="1"/>
            <a:r>
              <a:rPr lang="en-US">
                <a:latin typeface="Arial" panose="020B0604020202020204" pitchFamily="34" charset="0"/>
                <a:cs typeface="Arial" panose="020B0604020202020204" pitchFamily="34" charset="0"/>
              </a:rPr>
              <a:t>Người dùng trong hệ thống có vai trò, và vai trò người dùng chỉ có thể là: Nhân viên, khách hàng hoặc quản lý.</a:t>
            </a:r>
          </a:p>
          <a:p>
            <a:pPr lvl="1"/>
            <a:r>
              <a:rPr lang="en-US">
                <a:latin typeface="Arial" panose="020B0604020202020204" pitchFamily="34" charset="0"/>
                <a:cs typeface="Arial" panose="020B0604020202020204" pitchFamily="34" charset="0"/>
              </a:rPr>
              <a:t>Đơn hàng trong hệ thống có 5 trạng thái: Đang chờ xác nhận, đang chờ thanh toán, đang giao hàng, đã hủy và đã giao hàng thành công.</a:t>
            </a:r>
          </a:p>
          <a:p>
            <a:pPr lvl="1"/>
            <a:r>
              <a:rPr lang="en-US">
                <a:latin typeface="Arial" panose="020B0604020202020204" pitchFamily="34" charset="0"/>
                <a:cs typeface="Arial" panose="020B0604020202020204" pitchFamily="34" charset="0"/>
              </a:rPr>
              <a:t>Công việc có 5 giai đoạn: Phân tích, Xây dựng, Triển khai, Chờ thử nghiem, Đã thử nghiệm.</a:t>
            </a:r>
          </a:p>
          <a:p>
            <a:r>
              <a:rPr lang="en-US">
                <a:latin typeface="Arial" panose="020B0604020202020204" pitchFamily="34" charset="0"/>
                <a:cs typeface="Arial" panose="020B0604020202020204" pitchFamily="34" charset="0"/>
              </a:rPr>
              <a:t>Cú pháp: enum &lt;Tên enum&gt; { &lt;Các giá trị&gt; }</a:t>
            </a:r>
          </a:p>
        </p:txBody>
      </p:sp>
    </p:spTree>
    <p:extLst>
      <p:ext uri="{BB962C8B-B14F-4D97-AF65-F5344CB8AC3E}">
        <p14:creationId xmlns:p14="http://schemas.microsoft.com/office/powerpoint/2010/main" val="54481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Interfaces trong Java cũng gần giống với abstract class, nhưng:</a:t>
            </a:r>
          </a:p>
          <a:p>
            <a:pPr lvl="1"/>
            <a:r>
              <a:rPr lang="en-US">
                <a:latin typeface="Arial" panose="020B0604020202020204" pitchFamily="34" charset="0"/>
                <a:cs typeface="Arial" panose="020B0604020202020204" pitchFamily="34" charset="0"/>
              </a:rPr>
              <a:t>Nó không phải là một class</a:t>
            </a:r>
          </a:p>
          <a:p>
            <a:pPr lvl="1"/>
            <a:r>
              <a:rPr lang="en-US">
                <a:latin typeface="Arial" panose="020B0604020202020204" pitchFamily="34" charset="0"/>
                <a:cs typeface="Arial" panose="020B0604020202020204" pitchFamily="34" charset="0"/>
              </a:rPr>
              <a:t>Nó không chứa thuộc tính (abstract class vẫn có thể chứa thuộc tính).</a:t>
            </a:r>
          </a:p>
          <a:p>
            <a:r>
              <a:rPr lang="en-US">
                <a:latin typeface="Arial" panose="020B0604020202020204" pitchFamily="34" charset="0"/>
                <a:cs typeface="Arial" panose="020B0604020202020204" pitchFamily="34" charset="0"/>
              </a:rPr>
              <a:t>Được sử dụng để định nghĩa ra 1 chuẩn chung mà các lớp triển khai phải tuân theo. Hay nói cách khác, nó giúp dễ dàng thay đổi phần triển khai mà không cần phải lo bên sử dụng bị ảnh hưởng.</a:t>
            </a:r>
          </a:p>
          <a:p>
            <a:r>
              <a:rPr lang="en-US">
                <a:latin typeface="Arial" panose="020B0604020202020204" pitchFamily="34" charset="0"/>
                <a:cs typeface="Arial" panose="020B0604020202020204" pitchFamily="34" charset="0"/>
              </a:rPr>
              <a:t>Trong Java, một lớp có thể triển khai nhiều Interfaces khác nhau.</a:t>
            </a:r>
          </a:p>
          <a:p>
            <a:r>
              <a:rPr lang="en-US">
                <a:latin typeface="Arial" panose="020B0604020202020204" pitchFamily="34" charset="0"/>
                <a:cs typeface="Arial" panose="020B0604020202020204" pitchFamily="34" charset="0"/>
              </a:rPr>
              <a:t>Một Interface cũng có thể kế thừa nhiều interfaces khác nhau.</a:t>
            </a:r>
          </a:p>
          <a:p>
            <a:r>
              <a:rPr lang="en-US">
                <a:latin typeface="Arial" panose="020B0604020202020204" pitchFamily="34" charset="0"/>
                <a:cs typeface="Arial" panose="020B0604020202020204" pitchFamily="34" charset="0"/>
              </a:rPr>
              <a:t>Đáp ứng tính trừu tượng (abstraction) trong định nghĩa lập trình hướng đối tượng.</a:t>
            </a:r>
          </a:p>
        </p:txBody>
      </p:sp>
    </p:spTree>
    <p:extLst>
      <p:ext uri="{BB962C8B-B14F-4D97-AF65-F5344CB8AC3E}">
        <p14:creationId xmlns:p14="http://schemas.microsoft.com/office/powerpoint/2010/main" val="317932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Enums giai đoạn công việc</a:t>
            </a:r>
          </a:p>
        </p:txBody>
      </p:sp>
      <p:pic>
        <p:nvPicPr>
          <p:cNvPr id="5" name="Picture 4">
            <a:extLst>
              <a:ext uri="{FF2B5EF4-FFF2-40B4-BE49-F238E27FC236}">
                <a16:creationId xmlns:a16="http://schemas.microsoft.com/office/drawing/2014/main" id="{F99A87FF-DF9B-43EF-BF2A-61717DB31345}"/>
              </a:ext>
            </a:extLst>
          </p:cNvPr>
          <p:cNvPicPr>
            <a:picLocks noChangeAspect="1"/>
          </p:cNvPicPr>
          <p:nvPr/>
        </p:nvPicPr>
        <p:blipFill>
          <a:blip r:embed="rId2"/>
          <a:stretch>
            <a:fillRect/>
          </a:stretch>
        </p:blipFill>
        <p:spPr>
          <a:xfrm>
            <a:off x="1905543" y="3097501"/>
            <a:ext cx="7800261" cy="3179013"/>
          </a:xfrm>
          <a:prstGeom prst="rect">
            <a:avLst/>
          </a:prstGeom>
        </p:spPr>
      </p:pic>
    </p:spTree>
    <p:extLst>
      <p:ext uri="{BB962C8B-B14F-4D97-AF65-F5344CB8AC3E}">
        <p14:creationId xmlns:p14="http://schemas.microsoft.com/office/powerpoint/2010/main" val="372915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Sử dụng enum TaskStage trong lớp Task</a:t>
            </a:r>
          </a:p>
        </p:txBody>
      </p:sp>
      <p:pic>
        <p:nvPicPr>
          <p:cNvPr id="6" name="Picture 5">
            <a:extLst>
              <a:ext uri="{FF2B5EF4-FFF2-40B4-BE49-F238E27FC236}">
                <a16:creationId xmlns:a16="http://schemas.microsoft.com/office/drawing/2014/main" id="{881391EB-01A6-42F8-B45B-8D182E34418F}"/>
              </a:ext>
            </a:extLst>
          </p:cNvPr>
          <p:cNvPicPr>
            <a:picLocks noChangeAspect="1"/>
          </p:cNvPicPr>
          <p:nvPr/>
        </p:nvPicPr>
        <p:blipFill>
          <a:blip r:embed="rId2"/>
          <a:stretch>
            <a:fillRect/>
          </a:stretch>
        </p:blipFill>
        <p:spPr>
          <a:xfrm>
            <a:off x="3267300" y="2615905"/>
            <a:ext cx="5657400" cy="3864794"/>
          </a:xfrm>
          <a:prstGeom prst="rect">
            <a:avLst/>
          </a:prstGeom>
        </p:spPr>
      </p:pic>
    </p:spTree>
    <p:extLst>
      <p:ext uri="{BB962C8B-B14F-4D97-AF65-F5344CB8AC3E}">
        <p14:creationId xmlns:p14="http://schemas.microsoft.com/office/powerpoint/2010/main" val="67623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Dựa vào yêu cầu đồ án đã được cung cấp, hãy xây dựng những lớp mô hình dữ liệu của hệ thống và những thứ liên quan.</a:t>
            </a:r>
          </a:p>
        </p:txBody>
      </p:sp>
    </p:spTree>
    <p:extLst>
      <p:ext uri="{BB962C8B-B14F-4D97-AF65-F5344CB8AC3E}">
        <p14:creationId xmlns:p14="http://schemas.microsoft.com/office/powerpoint/2010/main" val="55170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Định nghĩa các hành vi chung cho động vật, bao gồm: Ăn, ngủ, di chuyển.</a:t>
            </a:r>
          </a:p>
        </p:txBody>
      </p:sp>
      <p:pic>
        <p:nvPicPr>
          <p:cNvPr id="7" name="Picture 6">
            <a:extLst>
              <a:ext uri="{FF2B5EF4-FFF2-40B4-BE49-F238E27FC236}">
                <a16:creationId xmlns:a16="http://schemas.microsoft.com/office/drawing/2014/main" id="{AF6D0DF5-CE62-48FB-9F0D-D15425172143}"/>
              </a:ext>
            </a:extLst>
          </p:cNvPr>
          <p:cNvPicPr>
            <a:picLocks noChangeAspect="1"/>
          </p:cNvPicPr>
          <p:nvPr/>
        </p:nvPicPr>
        <p:blipFill>
          <a:blip r:embed="rId2"/>
          <a:stretch>
            <a:fillRect/>
          </a:stretch>
        </p:blipFill>
        <p:spPr>
          <a:xfrm>
            <a:off x="2738682" y="3429000"/>
            <a:ext cx="6714636" cy="2364309"/>
          </a:xfrm>
          <a:prstGeom prst="rect">
            <a:avLst/>
          </a:prstGeom>
        </p:spPr>
      </p:pic>
    </p:spTree>
    <p:extLst>
      <p:ext uri="{BB962C8B-B14F-4D97-AF65-F5344CB8AC3E}">
        <p14:creationId xmlns:p14="http://schemas.microsoft.com/office/powerpoint/2010/main" val="20597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Định nghĩa các hanh vi chung cho con người, bao gồm: các hành vi của động vật và hành vi nói (vì người mới biết nói).</a:t>
            </a:r>
          </a:p>
        </p:txBody>
      </p:sp>
      <p:pic>
        <p:nvPicPr>
          <p:cNvPr id="5" name="Picture 4">
            <a:extLst>
              <a:ext uri="{FF2B5EF4-FFF2-40B4-BE49-F238E27FC236}">
                <a16:creationId xmlns:a16="http://schemas.microsoft.com/office/drawing/2014/main" id="{D8FB1F3D-70A8-4DAF-96E4-5BBF90E368FE}"/>
              </a:ext>
            </a:extLst>
          </p:cNvPr>
          <p:cNvPicPr>
            <a:picLocks noChangeAspect="1"/>
          </p:cNvPicPr>
          <p:nvPr/>
        </p:nvPicPr>
        <p:blipFill>
          <a:blip r:embed="rId2"/>
          <a:stretch>
            <a:fillRect/>
          </a:stretch>
        </p:blipFill>
        <p:spPr>
          <a:xfrm>
            <a:off x="2752231" y="3759084"/>
            <a:ext cx="6687537" cy="2117934"/>
          </a:xfrm>
          <a:prstGeom prst="rect">
            <a:avLst/>
          </a:prstGeom>
        </p:spPr>
      </p:pic>
    </p:spTree>
    <p:extLst>
      <p:ext uri="{BB962C8B-B14F-4D97-AF65-F5344CB8AC3E}">
        <p14:creationId xmlns:p14="http://schemas.microsoft.com/office/powerpoint/2010/main" val="158452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18082"/>
            <a:ext cx="9612036" cy="4758431"/>
          </a:xfrm>
        </p:spPr>
        <p:txBody>
          <a:bodyPr/>
          <a:lstStyle/>
          <a:p>
            <a:r>
              <a:rPr lang="en-US">
                <a:latin typeface="Arial" panose="020B0604020202020204" pitchFamily="34" charset="0"/>
                <a:cs typeface="Arial" panose="020B0604020202020204" pitchFamily="34" charset="0"/>
              </a:rPr>
              <a:t>Ví dụ triển khai một phần: Abstract class Person triển khai interface Human và triển khai các hành vi chung giống nhau như: Ăn, ngủ, di chuyển nhưng không triển khai hành vi nói. Vì mỗi người có mỗi cách nói chuyện khác nhau, những lời nói khác nhau</a:t>
            </a:r>
          </a:p>
        </p:txBody>
      </p:sp>
      <p:pic>
        <p:nvPicPr>
          <p:cNvPr id="5" name="Picture 4">
            <a:extLst>
              <a:ext uri="{FF2B5EF4-FFF2-40B4-BE49-F238E27FC236}">
                <a16:creationId xmlns:a16="http://schemas.microsoft.com/office/drawing/2014/main" id="{A4024B7A-6F86-4766-BF1E-9435BB74AEBD}"/>
              </a:ext>
            </a:extLst>
          </p:cNvPr>
          <p:cNvPicPr>
            <a:picLocks noChangeAspect="1"/>
          </p:cNvPicPr>
          <p:nvPr/>
        </p:nvPicPr>
        <p:blipFill>
          <a:blip r:embed="rId2"/>
          <a:stretch>
            <a:fillRect/>
          </a:stretch>
        </p:blipFill>
        <p:spPr>
          <a:xfrm>
            <a:off x="3380445" y="3061360"/>
            <a:ext cx="5431109" cy="3474167"/>
          </a:xfrm>
          <a:prstGeom prst="rect">
            <a:avLst/>
          </a:prstGeom>
        </p:spPr>
      </p:pic>
    </p:spTree>
    <p:extLst>
      <p:ext uri="{BB962C8B-B14F-4D97-AF65-F5344CB8AC3E}">
        <p14:creationId xmlns:p14="http://schemas.microsoft.com/office/powerpoint/2010/main" val="83682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Lớp PersonSayHello kế thừa lớp Person và triển khai phương thức say, vì kiểu người này hay chào.</a:t>
            </a:r>
          </a:p>
        </p:txBody>
      </p:sp>
      <p:pic>
        <p:nvPicPr>
          <p:cNvPr id="5" name="Picture 4">
            <a:extLst>
              <a:ext uri="{FF2B5EF4-FFF2-40B4-BE49-F238E27FC236}">
                <a16:creationId xmlns:a16="http://schemas.microsoft.com/office/drawing/2014/main" id="{AEDED04B-42B5-4E7E-898C-4A6CCC9D1278}"/>
              </a:ext>
            </a:extLst>
          </p:cNvPr>
          <p:cNvPicPr>
            <a:picLocks noChangeAspect="1"/>
          </p:cNvPicPr>
          <p:nvPr/>
        </p:nvPicPr>
        <p:blipFill>
          <a:blip r:embed="rId2"/>
          <a:stretch>
            <a:fillRect/>
          </a:stretch>
        </p:blipFill>
        <p:spPr>
          <a:xfrm>
            <a:off x="3512596" y="3166501"/>
            <a:ext cx="5166808" cy="3238781"/>
          </a:xfrm>
          <a:prstGeom prst="rect">
            <a:avLst/>
          </a:prstGeom>
        </p:spPr>
      </p:pic>
    </p:spTree>
    <p:extLst>
      <p:ext uri="{BB962C8B-B14F-4D97-AF65-F5344CB8AC3E}">
        <p14:creationId xmlns:p14="http://schemas.microsoft.com/office/powerpoint/2010/main" val="32648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Lớp student cũng kế thừa lớp trừu tượng Person và triển khai hành vi say theo cách riêng của Student.</a:t>
            </a:r>
          </a:p>
        </p:txBody>
      </p:sp>
      <p:pic>
        <p:nvPicPr>
          <p:cNvPr id="6" name="Picture 5">
            <a:extLst>
              <a:ext uri="{FF2B5EF4-FFF2-40B4-BE49-F238E27FC236}">
                <a16:creationId xmlns:a16="http://schemas.microsoft.com/office/drawing/2014/main" id="{09A89E87-96C9-497F-9F5D-842575EDC2A4}"/>
              </a:ext>
            </a:extLst>
          </p:cNvPr>
          <p:cNvPicPr>
            <a:picLocks noChangeAspect="1"/>
          </p:cNvPicPr>
          <p:nvPr/>
        </p:nvPicPr>
        <p:blipFill>
          <a:blip r:embed="rId2"/>
          <a:stretch>
            <a:fillRect/>
          </a:stretch>
        </p:blipFill>
        <p:spPr>
          <a:xfrm>
            <a:off x="2783791" y="2863145"/>
            <a:ext cx="6251078" cy="3795108"/>
          </a:xfrm>
          <a:prstGeom prst="rect">
            <a:avLst/>
          </a:prstGeom>
        </p:spPr>
      </p:pic>
    </p:spTree>
    <p:extLst>
      <p:ext uri="{BB962C8B-B14F-4D97-AF65-F5344CB8AC3E}">
        <p14:creationId xmlns:p14="http://schemas.microsoft.com/office/powerpoint/2010/main" val="204530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Sơ đồ lớp lúc này (là loại sơ đồ dùng để miêu tả các lớp và mối quan hệ giữa chúng)</a:t>
            </a:r>
          </a:p>
        </p:txBody>
      </p:sp>
      <p:pic>
        <p:nvPicPr>
          <p:cNvPr id="5" name="Picture 4">
            <a:extLst>
              <a:ext uri="{FF2B5EF4-FFF2-40B4-BE49-F238E27FC236}">
                <a16:creationId xmlns:a16="http://schemas.microsoft.com/office/drawing/2014/main" id="{EF22E37C-7492-44A2-AFE2-D9D830FDC810}"/>
              </a:ext>
            </a:extLst>
          </p:cNvPr>
          <p:cNvPicPr>
            <a:picLocks noChangeAspect="1"/>
          </p:cNvPicPr>
          <p:nvPr/>
        </p:nvPicPr>
        <p:blipFill>
          <a:blip r:embed="rId2"/>
          <a:stretch>
            <a:fillRect/>
          </a:stretch>
        </p:blipFill>
        <p:spPr>
          <a:xfrm>
            <a:off x="2132108" y="2969623"/>
            <a:ext cx="7554443" cy="3697507"/>
          </a:xfrm>
          <a:prstGeom prst="rect">
            <a:avLst/>
          </a:prstGeom>
        </p:spPr>
      </p:pic>
    </p:spTree>
    <p:extLst>
      <p:ext uri="{BB962C8B-B14F-4D97-AF65-F5344CB8AC3E}">
        <p14:creationId xmlns:p14="http://schemas.microsoft.com/office/powerpoint/2010/main" val="174725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1597982"/>
            <a:ext cx="10686235" cy="4678532"/>
          </a:xfrm>
        </p:spPr>
        <p:txBody>
          <a:bodyPr/>
          <a:lstStyle/>
          <a:p>
            <a:r>
              <a:rPr lang="en-US">
                <a:latin typeface="Arial" panose="020B0604020202020204" pitchFamily="34" charset="0"/>
                <a:cs typeface="Arial" panose="020B0604020202020204" pitchFamily="34" charset="0"/>
              </a:rPr>
              <a:t>Trong Java, chúng ta không thể trực tiếp khởi tạo đối tượng từ các Interfaces hoặc là các Abstract class. Chúng ta chỉ có thể khởi tạo đối tượng từ các lớp triển khai chúng.</a:t>
            </a:r>
          </a:p>
          <a:p>
            <a:r>
              <a:rPr lang="en-US">
                <a:latin typeface="Arial" panose="020B0604020202020204" pitchFamily="34" charset="0"/>
                <a:cs typeface="Arial" panose="020B0604020202020204" pitchFamily="34" charset="0"/>
              </a:rPr>
              <a:t>Tuy nhiên, chúng ta vẫn có thể tạo đối tượng từ chúng thông qua Anonymous Class. Nói cách khác, interface hoặc abstract class không thể tạo đối tượng là vì chúng có những phương thức trừu tượng chưa được triển khai. Với Anonymous class, chúng ta có thể triển khai nhanh những phương trừu tượng này và khởi tạo đối tượng ngay sau đó mà không cần phải qua lớp triển khai.</a:t>
            </a:r>
          </a:p>
          <a:p>
            <a:r>
              <a:rPr lang="en-US">
                <a:latin typeface="Arial" panose="020B0604020202020204" pitchFamily="34" charset="0"/>
                <a:cs typeface="Arial" panose="020B0604020202020204" pitchFamily="34" charset="0"/>
              </a:rPr>
              <a:t>Cách hoạt động của Anonymous class:</a:t>
            </a:r>
          </a:p>
          <a:p>
            <a:pPr lvl="1"/>
            <a:r>
              <a:rPr lang="en-US">
                <a:latin typeface="Arial" panose="020B0604020202020204" pitchFamily="34" charset="0"/>
                <a:cs typeface="Arial" panose="020B0604020202020204" pitchFamily="34" charset="0"/>
              </a:rPr>
              <a:t>Khởi tạo một lớp không tên, triển khai các phương thức trừu trượng chưa được triển khai</a:t>
            </a:r>
          </a:p>
          <a:p>
            <a:pPr lvl="1"/>
            <a:r>
              <a:rPr lang="en-US">
                <a:latin typeface="Arial" panose="020B0604020202020204" pitchFamily="34" charset="0"/>
                <a:cs typeface="Arial" panose="020B0604020202020204" pitchFamily="34" charset="0"/>
              </a:rPr>
              <a:t>Tạo đối tượng từ lớp không tên đó</a:t>
            </a:r>
          </a:p>
          <a:p>
            <a:r>
              <a:rPr lang="en-US">
                <a:latin typeface="Arial" panose="020B0604020202020204" pitchFamily="34" charset="0"/>
                <a:cs typeface="Arial" panose="020B0604020202020204" pitchFamily="34" charset="0"/>
              </a:rPr>
              <a:t>Một điểm đặc biệt của Anonymous Class là chúng có thể sử dụng các biến cục bộ trong phương thức khởi tạo chúng trong quá trình triển khai các phương thức trừu tượng từ abstract class hoặc interface.</a:t>
            </a:r>
          </a:p>
        </p:txBody>
      </p:sp>
    </p:spTree>
    <p:extLst>
      <p:ext uri="{BB962C8B-B14F-4D97-AF65-F5344CB8AC3E}">
        <p14:creationId xmlns:p14="http://schemas.microsoft.com/office/powerpoint/2010/main" val="3895474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3476</TotalTime>
  <Words>993</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Lập Trình Web Java Cơ Bản</vt:lpstr>
      <vt:lpstr>14. Interfaces trong Java</vt:lpstr>
      <vt:lpstr>14. Interfaces trong Java</vt:lpstr>
      <vt:lpstr>14. Interfaces trong Java</vt:lpstr>
      <vt:lpstr>14. Interfaces trong Java</vt:lpstr>
      <vt:lpstr>14. Interfaces trong Java</vt:lpstr>
      <vt:lpstr>14. Interfaces trong Java</vt:lpstr>
      <vt:lpstr>14. Interfaces trong Java</vt:lpstr>
      <vt:lpstr>15. Anonymous Class trong Java</vt:lpstr>
      <vt:lpstr>15. Anonymous Class trong Java</vt:lpstr>
      <vt:lpstr>15. Anonymous Class trong Java</vt:lpstr>
      <vt:lpstr>16. Biểu thức Lambda trong Java</vt:lpstr>
      <vt:lpstr>16. Biểu thức Lambda trong Java</vt:lpstr>
      <vt:lpstr>16. Biểu thức Lambda trong Java</vt:lpstr>
      <vt:lpstr>16. Biểu thức Lambda trong Java</vt:lpstr>
      <vt:lpstr>16. Biểu thức Lambda trong Java</vt:lpstr>
      <vt:lpstr>16. Biểu thức Lambda trong Java</vt:lpstr>
      <vt:lpstr>16. Biểu thức Lambda trong Java</vt:lpstr>
      <vt:lpstr>17. Enums trong Java</vt:lpstr>
      <vt:lpstr>17. Enums trong Java</vt:lpstr>
      <vt:lpstr>17. Enums trong Java</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215</cp:revision>
  <dcterms:created xsi:type="dcterms:W3CDTF">2024-07-06T12:34:55Z</dcterms:created>
  <dcterms:modified xsi:type="dcterms:W3CDTF">2024-08-05T15:55:59Z</dcterms:modified>
</cp:coreProperties>
</file>