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150256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8BDCB-78B0-4602-A2A4-46193FA57CAD}" type="datetimeFigureOut">
              <a:rPr lang="en-US" smtClean="0"/>
              <a:t>7/27/2024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04069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972473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547241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52433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8BDCB-78B0-4602-A2A4-46193FA57CAD}" type="datetimeFigureOut">
              <a:rPr lang="en-US" smtClean="0"/>
              <a:t>7/27/2024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752801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8BDCB-78B0-4602-A2A4-46193FA57CAD}" type="datetimeFigureOut">
              <a:rPr lang="en-US" smtClean="0"/>
              <a:t>7/27/2024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090492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972895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55779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DA8BDCB-78B0-4602-A2A4-46193FA57CAD}"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2263232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627284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A8BDCB-78B0-4602-A2A4-46193FA57CAD}" type="datetimeFigureOut">
              <a:rPr lang="en-US" smtClean="0"/>
              <a:t>7/27/2024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472223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A8BDCB-78B0-4602-A2A4-46193FA57CAD}" type="datetimeFigureOut">
              <a:rPr lang="en-US" smtClean="0"/>
              <a:t>7/27/2024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270364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DA8BDCB-78B0-4602-A2A4-46193FA57CAD}" type="datetimeFigureOut">
              <a:rPr lang="en-US" smtClean="0"/>
              <a:t>7/27/2024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330927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DA8BDCB-78B0-4602-A2A4-46193FA57CAD}" type="datetimeFigureOut">
              <a:rPr lang="en-US" smtClean="0"/>
              <a:t>7/27/2024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779780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DA8BDCB-78B0-4602-A2A4-46193FA57CAD}" type="datetimeFigureOut">
              <a:rPr lang="en-US" smtClean="0"/>
              <a:t>7/27/2024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2090896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8BDCB-78B0-4602-A2A4-46193FA57CAD}" type="datetimeFigureOut">
              <a:rPr lang="en-US" smtClean="0"/>
              <a:t>7/27/2024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840042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A8BDCB-78B0-4602-A2A4-46193FA57CAD}" type="datetimeFigureOut">
              <a:rPr lang="en-US" smtClean="0"/>
              <a:t>7/27/2024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C282259-59CB-4A19-8545-71DF41B4F848}" type="slidenum">
              <a:rPr lang="en-US" smtClean="0"/>
              <a:t>‹#›</a:t>
            </a:fld>
            <a:endParaRPr lang="en-US"/>
          </a:p>
        </p:txBody>
      </p:sp>
    </p:spTree>
    <p:extLst>
      <p:ext uri="{BB962C8B-B14F-4D97-AF65-F5344CB8AC3E}">
        <p14:creationId xmlns:p14="http://schemas.microsoft.com/office/powerpoint/2010/main" val="41263541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1F11-80AB-459E-A0C9-2060B419D93C}"/>
              </a:ext>
            </a:extLst>
          </p:cNvPr>
          <p:cNvSpPr>
            <a:spLocks noGrp="1"/>
          </p:cNvSpPr>
          <p:nvPr>
            <p:ph type="ctrTitle"/>
          </p:nvPr>
        </p:nvSpPr>
        <p:spPr/>
        <p:txBody>
          <a:bodyPr/>
          <a:lstStyle/>
          <a:p>
            <a:r>
              <a:rPr lang="en-US" err="1">
                <a:latin typeface="Arial" panose="020B0604020202020204" pitchFamily="34" charset="0"/>
                <a:cs typeface="Arial" panose="020B0604020202020204" pitchFamily="34" charset="0"/>
              </a:rPr>
              <a:t>Lập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Trình</a:t>
            </a:r>
            <a:r>
              <a:rPr lang="en-US">
                <a:latin typeface="Arial" panose="020B0604020202020204" pitchFamily="34" charset="0"/>
                <a:cs typeface="Arial" panose="020B0604020202020204" pitchFamily="34" charset="0"/>
              </a:rPr>
              <a:t> Web Java</a:t>
            </a:r>
            <a:br>
              <a:rPr lang="en-US">
                <a:latin typeface="Arial" panose="020B0604020202020204" pitchFamily="34" charset="0"/>
                <a:cs typeface="Arial" panose="020B0604020202020204" pitchFamily="34" charset="0"/>
              </a:rPr>
            </a:br>
            <a:r>
              <a:rPr lang="en-US" err="1">
                <a:latin typeface="Arial" panose="020B0604020202020204" pitchFamily="34" charset="0"/>
                <a:cs typeface="Arial" panose="020B0604020202020204" pitchFamily="34" charset="0"/>
              </a:rPr>
              <a:t>Cơ</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Bản</a:t>
            </a:r>
            <a:endParaRPr lang="en-US">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DBC4DDD-026A-4832-AAF1-09BBE2794CFD}"/>
              </a:ext>
            </a:extLst>
          </p:cNvPr>
          <p:cNvSpPr>
            <a:spLocks noGrp="1"/>
          </p:cNvSpPr>
          <p:nvPr>
            <p:ph type="subTitle" idx="1"/>
          </p:nvPr>
        </p:nvSpPr>
        <p:spPr/>
        <p:txBody>
          <a:bodyPr/>
          <a:lstStyle/>
          <a:p>
            <a:r>
              <a:rPr lang="en-US" err="1">
                <a:latin typeface="Arial" panose="020B0604020202020204" pitchFamily="34" charset="0"/>
                <a:cs typeface="Arial" panose="020B0604020202020204" pitchFamily="34" charset="0"/>
              </a:rPr>
              <a:t>Buổi</a:t>
            </a:r>
            <a:r>
              <a:rPr lang="en-US">
                <a:latin typeface="Arial" panose="020B0604020202020204" pitchFamily="34" charset="0"/>
                <a:cs typeface="Arial" panose="020B0604020202020204" pitchFamily="34" charset="0"/>
              </a:rPr>
              <a:t> 4-1</a:t>
            </a:r>
          </a:p>
          <a:p>
            <a:r>
              <a:rPr lang="en-US">
                <a:latin typeface="Arial" panose="020B0604020202020204" pitchFamily="34" charset="0"/>
                <a:cs typeface="Arial" panose="020B0604020202020204" pitchFamily="34" charset="0"/>
              </a:rPr>
              <a:t>Lê quốc hải</a:t>
            </a:r>
          </a:p>
        </p:txBody>
      </p:sp>
    </p:spTree>
    <p:extLst>
      <p:ext uri="{BB962C8B-B14F-4D97-AF65-F5344CB8AC3E}">
        <p14:creationId xmlns:p14="http://schemas.microsoft.com/office/powerpoint/2010/main" val="2757205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1.5. Duyệt qua các phần tử trong mảng</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334826"/>
            <a:ext cx="8946541" cy="3913573"/>
          </a:xfrm>
        </p:spPr>
        <p:txBody>
          <a:bodyPr/>
          <a:lstStyle/>
          <a:p>
            <a:r>
              <a:rPr lang="en-US">
                <a:latin typeface="Arial" panose="020B0604020202020204" pitchFamily="34" charset="0"/>
                <a:cs typeface="Arial" panose="020B0604020202020204" pitchFamily="34" charset="0"/>
              </a:rPr>
              <a:t>Duyệt với cấu trúc lặp for</a:t>
            </a:r>
          </a:p>
        </p:txBody>
      </p:sp>
      <p:pic>
        <p:nvPicPr>
          <p:cNvPr id="5" name="Picture 4">
            <a:extLst>
              <a:ext uri="{FF2B5EF4-FFF2-40B4-BE49-F238E27FC236}">
                <a16:creationId xmlns:a16="http://schemas.microsoft.com/office/drawing/2014/main" id="{F5971F09-B7C1-489E-9612-2394FF721930}"/>
              </a:ext>
            </a:extLst>
          </p:cNvPr>
          <p:cNvPicPr>
            <a:picLocks noChangeAspect="1"/>
          </p:cNvPicPr>
          <p:nvPr/>
        </p:nvPicPr>
        <p:blipFill>
          <a:blip r:embed="rId2"/>
          <a:stretch>
            <a:fillRect/>
          </a:stretch>
        </p:blipFill>
        <p:spPr>
          <a:xfrm>
            <a:off x="2609548" y="2998847"/>
            <a:ext cx="6972904" cy="3406435"/>
          </a:xfrm>
          <a:prstGeom prst="rect">
            <a:avLst/>
          </a:prstGeom>
        </p:spPr>
      </p:pic>
    </p:spTree>
    <p:extLst>
      <p:ext uri="{BB962C8B-B14F-4D97-AF65-F5344CB8AC3E}">
        <p14:creationId xmlns:p14="http://schemas.microsoft.com/office/powerpoint/2010/main" val="3818284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1.5. Duyệt qua các phần tử trong mảng</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334826"/>
            <a:ext cx="8946541" cy="3913573"/>
          </a:xfrm>
        </p:spPr>
        <p:txBody>
          <a:bodyPr/>
          <a:lstStyle/>
          <a:p>
            <a:r>
              <a:rPr lang="en-US">
                <a:latin typeface="Arial" panose="020B0604020202020204" pitchFamily="34" charset="0"/>
                <a:cs typeface="Arial" panose="020B0604020202020204" pitchFamily="34" charset="0"/>
              </a:rPr>
              <a:t>Duyệt với cấu trúc lặp for each</a:t>
            </a:r>
          </a:p>
        </p:txBody>
      </p:sp>
      <p:pic>
        <p:nvPicPr>
          <p:cNvPr id="6" name="Picture 5">
            <a:extLst>
              <a:ext uri="{FF2B5EF4-FFF2-40B4-BE49-F238E27FC236}">
                <a16:creationId xmlns:a16="http://schemas.microsoft.com/office/drawing/2014/main" id="{E2DB2A14-5385-4918-AC97-9EB506E4A0D2}"/>
              </a:ext>
            </a:extLst>
          </p:cNvPr>
          <p:cNvPicPr>
            <a:picLocks noChangeAspect="1"/>
          </p:cNvPicPr>
          <p:nvPr/>
        </p:nvPicPr>
        <p:blipFill>
          <a:blip r:embed="rId2"/>
          <a:stretch>
            <a:fillRect/>
          </a:stretch>
        </p:blipFill>
        <p:spPr>
          <a:xfrm>
            <a:off x="3170402" y="3247639"/>
            <a:ext cx="5851195" cy="3157643"/>
          </a:xfrm>
          <a:prstGeom prst="rect">
            <a:avLst/>
          </a:prstGeom>
        </p:spPr>
      </p:pic>
    </p:spTree>
    <p:extLst>
      <p:ext uri="{BB962C8B-B14F-4D97-AF65-F5344CB8AC3E}">
        <p14:creationId xmlns:p14="http://schemas.microsoft.com/office/powerpoint/2010/main" val="3008161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 Làm việc với Collection framework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2.1. Làm việc với List</a:t>
            </a:r>
          </a:p>
          <a:p>
            <a:pPr lvl="1"/>
            <a:r>
              <a:rPr lang="en-US">
                <a:latin typeface="Arial" panose="020B0604020202020204" pitchFamily="34" charset="0"/>
                <a:cs typeface="Arial" panose="020B0604020202020204" pitchFamily="34" charset="0"/>
              </a:rPr>
              <a:t>2.1.1. Khởi tạo List</a:t>
            </a:r>
          </a:p>
          <a:p>
            <a:pPr lvl="1"/>
            <a:r>
              <a:rPr lang="en-US">
                <a:latin typeface="Arial" panose="020B0604020202020204" pitchFamily="34" charset="0"/>
                <a:cs typeface="Arial" panose="020B0604020202020204" pitchFamily="34" charset="0"/>
              </a:rPr>
              <a:t>2.1.2. Thêm phần tử vào List</a:t>
            </a:r>
          </a:p>
          <a:p>
            <a:pPr lvl="1"/>
            <a:r>
              <a:rPr lang="en-US">
                <a:latin typeface="Arial" panose="020B0604020202020204" pitchFamily="34" charset="0"/>
                <a:cs typeface="Arial" panose="020B0604020202020204" pitchFamily="34" charset="0"/>
              </a:rPr>
              <a:t>2.1.3. Truy xuất phần tử trong List</a:t>
            </a:r>
          </a:p>
          <a:p>
            <a:pPr lvl="1"/>
            <a:r>
              <a:rPr lang="en-US">
                <a:latin typeface="Arial" panose="020B0604020202020204" pitchFamily="34" charset="0"/>
                <a:cs typeface="Arial" panose="020B0604020202020204" pitchFamily="34" charset="0"/>
              </a:rPr>
              <a:t>2.1.4. Duyệt qua các phần tử trong List</a:t>
            </a:r>
          </a:p>
          <a:p>
            <a:pPr lvl="1"/>
            <a:r>
              <a:rPr lang="en-US">
                <a:latin typeface="Arial" panose="020B0604020202020204" pitchFamily="34" charset="0"/>
                <a:cs typeface="Arial" panose="020B0604020202020204" pitchFamily="34" charset="0"/>
              </a:rPr>
              <a:t>2.1.5. Kiểm tra một List có rỗng hay không</a:t>
            </a:r>
          </a:p>
          <a:p>
            <a:pPr lvl="1"/>
            <a:r>
              <a:rPr lang="en-US">
                <a:latin typeface="Arial" panose="020B0604020202020204" pitchFamily="34" charset="0"/>
                <a:cs typeface="Arial" panose="020B0604020202020204" pitchFamily="34" charset="0"/>
              </a:rPr>
              <a:t>2.1.6. Kiểm tra List có chứa phần tử được chỉ định hay không</a:t>
            </a:r>
          </a:p>
          <a:p>
            <a:pPr lvl="1"/>
            <a:r>
              <a:rPr lang="en-US">
                <a:latin typeface="Arial" panose="020B0604020202020204" pitchFamily="34" charset="0"/>
                <a:cs typeface="Arial" panose="020B0604020202020204" pitchFamily="34" charset="0"/>
              </a:rPr>
              <a:t>2.1.7. Lấy vị trí của phần tử được chỉ định trong List</a:t>
            </a:r>
          </a:p>
          <a:p>
            <a:pPr lvl="1"/>
            <a:r>
              <a:rPr lang="en-US">
                <a:latin typeface="Arial" panose="020B0604020202020204" pitchFamily="34" charset="0"/>
                <a:cs typeface="Arial" panose="020B0604020202020204" pitchFamily="34" charset="0"/>
              </a:rPr>
              <a:t>2.1.8. Lấy kích thước của một List</a:t>
            </a:r>
          </a:p>
          <a:p>
            <a:pPr lvl="1"/>
            <a:r>
              <a:rPr lang="en-US">
                <a:latin typeface="Arial" panose="020B0604020202020204" pitchFamily="34" charset="0"/>
                <a:cs typeface="Arial" panose="020B0604020202020204" pitchFamily="34" charset="0"/>
              </a:rPr>
              <a:t>2.1.9. Xóa một phần tử khỏi List</a:t>
            </a:r>
          </a:p>
        </p:txBody>
      </p:sp>
    </p:spTree>
    <p:extLst>
      <p:ext uri="{BB962C8B-B14F-4D97-AF65-F5344CB8AC3E}">
        <p14:creationId xmlns:p14="http://schemas.microsoft.com/office/powerpoint/2010/main" val="1178877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 Làm việc với Collection framework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Collection framework trong Java là một framework được tạo ra để đơn giản hóa việc làm việc với các tập hợp dữ liệu trong Java.</a:t>
            </a:r>
          </a:p>
          <a:p>
            <a:r>
              <a:rPr lang="en-US">
                <a:latin typeface="Arial" panose="020B0604020202020204" pitchFamily="34" charset="0"/>
                <a:cs typeface="Arial" panose="020B0604020202020204" pitchFamily="34" charset="0"/>
              </a:rPr>
              <a:t>Nó khắc phục được nhược điểm tĩnh của mảng mặc định trong Java mà mang đến nhiều tập hợp dữ liệu có cấu trúc khác giúp ta tiện lợi hơn trong việc làm việc với các tập hợp dữ liệu.</a:t>
            </a:r>
          </a:p>
        </p:txBody>
      </p:sp>
    </p:spTree>
    <p:extLst>
      <p:ext uri="{BB962C8B-B14F-4D97-AF65-F5344CB8AC3E}">
        <p14:creationId xmlns:p14="http://schemas.microsoft.com/office/powerpoint/2010/main" val="1233165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2.1. Làm việc với List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List là một trong các thành phần chính của Collection framework trong Java.</a:t>
            </a:r>
          </a:p>
          <a:p>
            <a:r>
              <a:rPr lang="en-US">
                <a:latin typeface="Arial" panose="020B0604020202020204" pitchFamily="34" charset="0"/>
                <a:cs typeface="Arial" panose="020B0604020202020204" pitchFamily="34" charset="0"/>
              </a:rPr>
              <a:t>Nó được sử dụng gần như là thay thế cho mảng mặc định của Java vì nó mang đến cấu trúc hỗ trợ kích thước động, có thể dễ dàng co giãn kích thước.</a:t>
            </a:r>
          </a:p>
        </p:txBody>
      </p:sp>
    </p:spTree>
    <p:extLst>
      <p:ext uri="{BB962C8B-B14F-4D97-AF65-F5344CB8AC3E}">
        <p14:creationId xmlns:p14="http://schemas.microsoft.com/office/powerpoint/2010/main" val="2189048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2.1.1. Khởi tạo List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10011531" cy="4144392"/>
          </a:xfrm>
        </p:spPr>
        <p:txBody>
          <a:bodyPr/>
          <a:lstStyle/>
          <a:p>
            <a:r>
              <a:rPr lang="en-US">
                <a:latin typeface="Arial" panose="020B0604020202020204" pitchFamily="34" charset="0"/>
                <a:cs typeface="Arial" panose="020B0604020202020204" pitchFamily="34" charset="0"/>
              </a:rPr>
              <a:t>Cú pháp: List&lt;(Kiểu dữ liệu không thuần)&gt; &lt;Tên biến&gt; = new ArrayList&lt;&gt;();</a:t>
            </a:r>
          </a:p>
        </p:txBody>
      </p:sp>
      <p:pic>
        <p:nvPicPr>
          <p:cNvPr id="5" name="Picture 4">
            <a:extLst>
              <a:ext uri="{FF2B5EF4-FFF2-40B4-BE49-F238E27FC236}">
                <a16:creationId xmlns:a16="http://schemas.microsoft.com/office/drawing/2014/main" id="{B9DF4BD3-8FFC-4A97-8991-182CB48E141D}"/>
              </a:ext>
            </a:extLst>
          </p:cNvPr>
          <p:cNvPicPr>
            <a:picLocks noChangeAspect="1"/>
          </p:cNvPicPr>
          <p:nvPr/>
        </p:nvPicPr>
        <p:blipFill>
          <a:blip r:embed="rId2"/>
          <a:stretch>
            <a:fillRect/>
          </a:stretch>
        </p:blipFill>
        <p:spPr>
          <a:xfrm>
            <a:off x="1947494" y="3227405"/>
            <a:ext cx="7668429" cy="2383282"/>
          </a:xfrm>
          <a:prstGeom prst="rect">
            <a:avLst/>
          </a:prstGeom>
        </p:spPr>
      </p:pic>
    </p:spTree>
    <p:extLst>
      <p:ext uri="{BB962C8B-B14F-4D97-AF65-F5344CB8AC3E}">
        <p14:creationId xmlns:p14="http://schemas.microsoft.com/office/powerpoint/2010/main" val="2593682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2.1.2. Thêm phần tử vào List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10011531" cy="4144392"/>
          </a:xfrm>
        </p:spPr>
        <p:txBody>
          <a:bodyPr/>
          <a:lstStyle/>
          <a:p>
            <a:r>
              <a:rPr lang="en-US">
                <a:latin typeface="Arial" panose="020B0604020202020204" pitchFamily="34" charset="0"/>
                <a:cs typeface="Arial" panose="020B0604020202020204" pitchFamily="34" charset="0"/>
              </a:rPr>
              <a:t>Cú pháp: &lt;Tên biến&gt;.add(&lt;Phần tử&gt;)</a:t>
            </a:r>
          </a:p>
        </p:txBody>
      </p:sp>
      <p:pic>
        <p:nvPicPr>
          <p:cNvPr id="6" name="Picture 5">
            <a:extLst>
              <a:ext uri="{FF2B5EF4-FFF2-40B4-BE49-F238E27FC236}">
                <a16:creationId xmlns:a16="http://schemas.microsoft.com/office/drawing/2014/main" id="{8C202DC8-D295-4FAB-9ECB-E2AB978937B1}"/>
              </a:ext>
            </a:extLst>
          </p:cNvPr>
          <p:cNvPicPr>
            <a:picLocks noChangeAspect="1"/>
          </p:cNvPicPr>
          <p:nvPr/>
        </p:nvPicPr>
        <p:blipFill>
          <a:blip r:embed="rId2"/>
          <a:stretch>
            <a:fillRect/>
          </a:stretch>
        </p:blipFill>
        <p:spPr>
          <a:xfrm>
            <a:off x="3808201" y="2718685"/>
            <a:ext cx="4601751" cy="3780475"/>
          </a:xfrm>
          <a:prstGeom prst="rect">
            <a:avLst/>
          </a:prstGeom>
        </p:spPr>
      </p:pic>
    </p:spTree>
    <p:extLst>
      <p:ext uri="{BB962C8B-B14F-4D97-AF65-F5344CB8AC3E}">
        <p14:creationId xmlns:p14="http://schemas.microsoft.com/office/powerpoint/2010/main" val="4121878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2.1.3. Truy xuất phần tử trong List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615736"/>
            <a:ext cx="10011531" cy="4632664"/>
          </a:xfrm>
        </p:spPr>
        <p:txBody>
          <a:bodyPr/>
          <a:lstStyle/>
          <a:p>
            <a:r>
              <a:rPr lang="en-US">
                <a:latin typeface="Arial" panose="020B0604020202020204" pitchFamily="34" charset="0"/>
                <a:cs typeface="Arial" panose="020B0604020202020204" pitchFamily="34" charset="0"/>
              </a:rPr>
              <a:t>Cú pháp: &lt;Tên biến&gt;.get(&lt;Vị trí&gt;)</a:t>
            </a:r>
          </a:p>
        </p:txBody>
      </p:sp>
      <p:pic>
        <p:nvPicPr>
          <p:cNvPr id="5" name="Picture 4">
            <a:extLst>
              <a:ext uri="{FF2B5EF4-FFF2-40B4-BE49-F238E27FC236}">
                <a16:creationId xmlns:a16="http://schemas.microsoft.com/office/drawing/2014/main" id="{E109549B-B235-46AB-8E5E-104C26BCBF6A}"/>
              </a:ext>
            </a:extLst>
          </p:cNvPr>
          <p:cNvPicPr>
            <a:picLocks noChangeAspect="1"/>
          </p:cNvPicPr>
          <p:nvPr/>
        </p:nvPicPr>
        <p:blipFill>
          <a:blip r:embed="rId2"/>
          <a:stretch>
            <a:fillRect/>
          </a:stretch>
        </p:blipFill>
        <p:spPr>
          <a:xfrm>
            <a:off x="3962490" y="2216110"/>
            <a:ext cx="4861914" cy="4426518"/>
          </a:xfrm>
          <a:prstGeom prst="rect">
            <a:avLst/>
          </a:prstGeom>
        </p:spPr>
      </p:pic>
    </p:spTree>
    <p:extLst>
      <p:ext uri="{BB962C8B-B14F-4D97-AF65-F5344CB8AC3E}">
        <p14:creationId xmlns:p14="http://schemas.microsoft.com/office/powerpoint/2010/main" val="881911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2.1.4. Duyệt qua các phần tử trong List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615736"/>
            <a:ext cx="10011531" cy="4632664"/>
          </a:xfrm>
        </p:spPr>
        <p:txBody>
          <a:bodyPr/>
          <a:lstStyle/>
          <a:p>
            <a:r>
              <a:rPr lang="en-US">
                <a:latin typeface="Arial" panose="020B0604020202020204" pitchFamily="34" charset="0"/>
                <a:cs typeface="Arial" panose="020B0604020202020204" pitchFamily="34" charset="0"/>
              </a:rPr>
              <a:t>Duyệt với cấu trúc for:</a:t>
            </a:r>
          </a:p>
        </p:txBody>
      </p:sp>
      <p:pic>
        <p:nvPicPr>
          <p:cNvPr id="6" name="Picture 5">
            <a:extLst>
              <a:ext uri="{FF2B5EF4-FFF2-40B4-BE49-F238E27FC236}">
                <a16:creationId xmlns:a16="http://schemas.microsoft.com/office/drawing/2014/main" id="{C56587F5-0BF1-4E69-BA72-A32A0C922C88}"/>
              </a:ext>
            </a:extLst>
          </p:cNvPr>
          <p:cNvPicPr>
            <a:picLocks noChangeAspect="1"/>
          </p:cNvPicPr>
          <p:nvPr/>
        </p:nvPicPr>
        <p:blipFill>
          <a:blip r:embed="rId2"/>
          <a:stretch>
            <a:fillRect/>
          </a:stretch>
        </p:blipFill>
        <p:spPr>
          <a:xfrm>
            <a:off x="3453277" y="2384725"/>
            <a:ext cx="5311600" cy="3863675"/>
          </a:xfrm>
          <a:prstGeom prst="rect">
            <a:avLst/>
          </a:prstGeom>
        </p:spPr>
      </p:pic>
    </p:spTree>
    <p:extLst>
      <p:ext uri="{BB962C8B-B14F-4D97-AF65-F5344CB8AC3E}">
        <p14:creationId xmlns:p14="http://schemas.microsoft.com/office/powerpoint/2010/main" val="2312198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2.1.4. Duyệt qua các phần tử trong List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615736"/>
            <a:ext cx="10011531" cy="4632664"/>
          </a:xfrm>
        </p:spPr>
        <p:txBody>
          <a:bodyPr/>
          <a:lstStyle/>
          <a:p>
            <a:r>
              <a:rPr lang="en-US">
                <a:latin typeface="Arial" panose="020B0604020202020204" pitchFamily="34" charset="0"/>
                <a:cs typeface="Arial" panose="020B0604020202020204" pitchFamily="34" charset="0"/>
              </a:rPr>
              <a:t>Duyệt với cấu trúc for each:</a:t>
            </a:r>
          </a:p>
        </p:txBody>
      </p:sp>
      <p:pic>
        <p:nvPicPr>
          <p:cNvPr id="5" name="Picture 4">
            <a:extLst>
              <a:ext uri="{FF2B5EF4-FFF2-40B4-BE49-F238E27FC236}">
                <a16:creationId xmlns:a16="http://schemas.microsoft.com/office/drawing/2014/main" id="{606DCC9A-12AF-410E-B7A8-8A9CF89EE912}"/>
              </a:ext>
            </a:extLst>
          </p:cNvPr>
          <p:cNvPicPr>
            <a:picLocks noChangeAspect="1"/>
          </p:cNvPicPr>
          <p:nvPr/>
        </p:nvPicPr>
        <p:blipFill>
          <a:blip r:embed="rId2"/>
          <a:stretch>
            <a:fillRect/>
          </a:stretch>
        </p:blipFill>
        <p:spPr>
          <a:xfrm>
            <a:off x="3440200" y="2605724"/>
            <a:ext cx="5311600" cy="3642676"/>
          </a:xfrm>
          <a:prstGeom prst="rect">
            <a:avLst/>
          </a:prstGeom>
        </p:spPr>
      </p:pic>
    </p:spTree>
    <p:extLst>
      <p:ext uri="{BB962C8B-B14F-4D97-AF65-F5344CB8AC3E}">
        <p14:creationId xmlns:p14="http://schemas.microsoft.com/office/powerpoint/2010/main" val="1858098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 Làm việc với mảng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496292"/>
            <a:ext cx="8946541" cy="4752108"/>
          </a:xfrm>
        </p:spPr>
        <p:txBody>
          <a:bodyPr/>
          <a:lstStyle/>
          <a:p>
            <a:r>
              <a:rPr lang="en-US">
                <a:latin typeface="Arial" panose="020B0604020202020204" pitchFamily="34" charset="0"/>
                <a:cs typeface="Arial" panose="020B0604020202020204" pitchFamily="34" charset="0"/>
              </a:rPr>
              <a:t>1.1. Khai báo mảng</a:t>
            </a:r>
          </a:p>
          <a:p>
            <a:r>
              <a:rPr lang="en-US">
                <a:latin typeface="Arial" panose="020B0604020202020204" pitchFamily="34" charset="0"/>
                <a:cs typeface="Arial" panose="020B0604020202020204" pitchFamily="34" charset="0"/>
              </a:rPr>
              <a:t>1.2. Truy cập phần tử mảng</a:t>
            </a:r>
          </a:p>
          <a:p>
            <a:r>
              <a:rPr lang="en-US">
                <a:latin typeface="Arial" panose="020B0604020202020204" pitchFamily="34" charset="0"/>
                <a:cs typeface="Arial" panose="020B0604020202020204" pitchFamily="34" charset="0"/>
              </a:rPr>
              <a:t>1.3. Đặt phần tử vào mảng</a:t>
            </a:r>
          </a:p>
          <a:p>
            <a:r>
              <a:rPr lang="en-US">
                <a:latin typeface="Arial" panose="020B0604020202020204" pitchFamily="34" charset="0"/>
                <a:cs typeface="Arial" panose="020B0604020202020204" pitchFamily="34" charset="0"/>
              </a:rPr>
              <a:t>1.4. Mảng nhiều chiều</a:t>
            </a:r>
          </a:p>
          <a:p>
            <a:r>
              <a:rPr lang="en-US">
                <a:latin typeface="Arial" panose="020B0604020202020204" pitchFamily="34" charset="0"/>
                <a:cs typeface="Arial" panose="020B0604020202020204" pitchFamily="34" charset="0"/>
              </a:rPr>
              <a:t>1.5. Duyệt qua các phần tử trong mảng</a:t>
            </a:r>
          </a:p>
        </p:txBody>
      </p:sp>
    </p:spTree>
    <p:extLst>
      <p:ext uri="{BB962C8B-B14F-4D97-AF65-F5344CB8AC3E}">
        <p14:creationId xmlns:p14="http://schemas.microsoft.com/office/powerpoint/2010/main" val="263406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2.1.5. Kiểm tra List có rỗng hay không</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615736"/>
            <a:ext cx="10011531" cy="4632664"/>
          </a:xfrm>
        </p:spPr>
        <p:txBody>
          <a:bodyPr/>
          <a:lstStyle/>
          <a:p>
            <a:r>
              <a:rPr lang="en-US">
                <a:latin typeface="Arial" panose="020B0604020202020204" pitchFamily="34" charset="0"/>
                <a:cs typeface="Arial" panose="020B0604020202020204" pitchFamily="34" charset="0"/>
              </a:rPr>
              <a:t>Cú pháp: &lt;Tên biến&gt;.isEmpty()</a:t>
            </a:r>
          </a:p>
        </p:txBody>
      </p:sp>
      <p:pic>
        <p:nvPicPr>
          <p:cNvPr id="6" name="Picture 5">
            <a:extLst>
              <a:ext uri="{FF2B5EF4-FFF2-40B4-BE49-F238E27FC236}">
                <a16:creationId xmlns:a16="http://schemas.microsoft.com/office/drawing/2014/main" id="{27AA5D34-E09A-4F13-8D0B-0B78D1AB32A0}"/>
              </a:ext>
            </a:extLst>
          </p:cNvPr>
          <p:cNvPicPr>
            <a:picLocks noChangeAspect="1"/>
          </p:cNvPicPr>
          <p:nvPr/>
        </p:nvPicPr>
        <p:blipFill>
          <a:blip r:embed="rId2"/>
          <a:stretch>
            <a:fillRect/>
          </a:stretch>
        </p:blipFill>
        <p:spPr>
          <a:xfrm>
            <a:off x="2734333" y="2476185"/>
            <a:ext cx="6723334" cy="3929097"/>
          </a:xfrm>
          <a:prstGeom prst="rect">
            <a:avLst/>
          </a:prstGeom>
        </p:spPr>
      </p:pic>
    </p:spTree>
    <p:extLst>
      <p:ext uri="{BB962C8B-B14F-4D97-AF65-F5344CB8AC3E}">
        <p14:creationId xmlns:p14="http://schemas.microsoft.com/office/powerpoint/2010/main" val="3765417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2.1.6. Kiểm tra List có chứa phần tử được chỉ định hay không</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979720"/>
            <a:ext cx="10011531" cy="4268680"/>
          </a:xfrm>
        </p:spPr>
        <p:txBody>
          <a:bodyPr/>
          <a:lstStyle/>
          <a:p>
            <a:r>
              <a:rPr lang="en-US">
                <a:latin typeface="Arial" panose="020B0604020202020204" pitchFamily="34" charset="0"/>
                <a:cs typeface="Arial" panose="020B0604020202020204" pitchFamily="34" charset="0"/>
              </a:rPr>
              <a:t>Cú pháp: &lt;Tên biến&gt;.contains(&lt;Phần tử&gt;)</a:t>
            </a:r>
          </a:p>
        </p:txBody>
      </p:sp>
      <p:pic>
        <p:nvPicPr>
          <p:cNvPr id="5" name="Picture 4">
            <a:extLst>
              <a:ext uri="{FF2B5EF4-FFF2-40B4-BE49-F238E27FC236}">
                <a16:creationId xmlns:a16="http://schemas.microsoft.com/office/drawing/2014/main" id="{6A8964D8-98ED-4D88-B107-3C90F313C734}"/>
              </a:ext>
            </a:extLst>
          </p:cNvPr>
          <p:cNvPicPr>
            <a:picLocks noChangeAspect="1"/>
          </p:cNvPicPr>
          <p:nvPr/>
        </p:nvPicPr>
        <p:blipFill>
          <a:blip r:embed="rId2"/>
          <a:stretch>
            <a:fillRect/>
          </a:stretch>
        </p:blipFill>
        <p:spPr>
          <a:xfrm>
            <a:off x="2849613" y="2704651"/>
            <a:ext cx="6492774" cy="3670221"/>
          </a:xfrm>
          <a:prstGeom prst="rect">
            <a:avLst/>
          </a:prstGeom>
        </p:spPr>
      </p:pic>
    </p:spTree>
    <p:extLst>
      <p:ext uri="{BB962C8B-B14F-4D97-AF65-F5344CB8AC3E}">
        <p14:creationId xmlns:p14="http://schemas.microsoft.com/office/powerpoint/2010/main" val="2870999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2.1.7. Lấy vị trí phần tử được chỉ định trong List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979720"/>
            <a:ext cx="10011531" cy="4268680"/>
          </a:xfrm>
        </p:spPr>
        <p:txBody>
          <a:bodyPr/>
          <a:lstStyle/>
          <a:p>
            <a:r>
              <a:rPr lang="en-US">
                <a:latin typeface="Arial" panose="020B0604020202020204" pitchFamily="34" charset="0"/>
                <a:cs typeface="Arial" panose="020B0604020202020204" pitchFamily="34" charset="0"/>
              </a:rPr>
              <a:t>Cú pháp: &lt;Tên biến&gt;.indexOf(&lt;Phần tử&gt;)</a:t>
            </a:r>
          </a:p>
        </p:txBody>
      </p:sp>
      <p:pic>
        <p:nvPicPr>
          <p:cNvPr id="6" name="Picture 5">
            <a:extLst>
              <a:ext uri="{FF2B5EF4-FFF2-40B4-BE49-F238E27FC236}">
                <a16:creationId xmlns:a16="http://schemas.microsoft.com/office/drawing/2014/main" id="{5F93A0BC-551C-40F9-A7E2-A4AE524A3A5B}"/>
              </a:ext>
            </a:extLst>
          </p:cNvPr>
          <p:cNvPicPr>
            <a:picLocks noChangeAspect="1"/>
          </p:cNvPicPr>
          <p:nvPr/>
        </p:nvPicPr>
        <p:blipFill>
          <a:blip r:embed="rId2"/>
          <a:stretch>
            <a:fillRect/>
          </a:stretch>
        </p:blipFill>
        <p:spPr>
          <a:xfrm>
            <a:off x="2253971" y="2550306"/>
            <a:ext cx="7499774" cy="4045803"/>
          </a:xfrm>
          <a:prstGeom prst="rect">
            <a:avLst/>
          </a:prstGeom>
        </p:spPr>
      </p:pic>
    </p:spTree>
    <p:extLst>
      <p:ext uri="{BB962C8B-B14F-4D97-AF65-F5344CB8AC3E}">
        <p14:creationId xmlns:p14="http://schemas.microsoft.com/office/powerpoint/2010/main" val="2075238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2.1.8. Lấy kích thước của một List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979720"/>
            <a:ext cx="10011531" cy="4268680"/>
          </a:xfrm>
        </p:spPr>
        <p:txBody>
          <a:bodyPr/>
          <a:lstStyle/>
          <a:p>
            <a:r>
              <a:rPr lang="en-US">
                <a:latin typeface="Arial" panose="020B0604020202020204" pitchFamily="34" charset="0"/>
                <a:cs typeface="Arial" panose="020B0604020202020204" pitchFamily="34" charset="0"/>
              </a:rPr>
              <a:t>Cú pháp: &lt;Tên biến&gt;.size()</a:t>
            </a:r>
          </a:p>
        </p:txBody>
      </p:sp>
      <p:pic>
        <p:nvPicPr>
          <p:cNvPr id="5" name="Picture 4">
            <a:extLst>
              <a:ext uri="{FF2B5EF4-FFF2-40B4-BE49-F238E27FC236}">
                <a16:creationId xmlns:a16="http://schemas.microsoft.com/office/drawing/2014/main" id="{A42E47A2-A4F0-4341-8E0C-6216AABEA59F}"/>
              </a:ext>
            </a:extLst>
          </p:cNvPr>
          <p:cNvPicPr>
            <a:picLocks noChangeAspect="1"/>
          </p:cNvPicPr>
          <p:nvPr/>
        </p:nvPicPr>
        <p:blipFill>
          <a:blip r:embed="rId2"/>
          <a:stretch>
            <a:fillRect/>
          </a:stretch>
        </p:blipFill>
        <p:spPr>
          <a:xfrm>
            <a:off x="2941630" y="2735480"/>
            <a:ext cx="6334893" cy="3771852"/>
          </a:xfrm>
          <a:prstGeom prst="rect">
            <a:avLst/>
          </a:prstGeom>
        </p:spPr>
      </p:pic>
    </p:spTree>
    <p:extLst>
      <p:ext uri="{BB962C8B-B14F-4D97-AF65-F5344CB8AC3E}">
        <p14:creationId xmlns:p14="http://schemas.microsoft.com/office/powerpoint/2010/main" val="706202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2.1.9. Xóa một phần tử khỏi List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979720"/>
            <a:ext cx="10011531" cy="4268680"/>
          </a:xfrm>
        </p:spPr>
        <p:txBody>
          <a:bodyPr/>
          <a:lstStyle/>
          <a:p>
            <a:r>
              <a:rPr lang="en-US">
                <a:latin typeface="Arial" panose="020B0604020202020204" pitchFamily="34" charset="0"/>
                <a:cs typeface="Arial" panose="020B0604020202020204" pitchFamily="34" charset="0"/>
              </a:rPr>
              <a:t>Cú pháp: &lt;Tên biến&gt;.remove(&lt;Phần tử / vị trí phần tử&gt;)</a:t>
            </a:r>
          </a:p>
        </p:txBody>
      </p:sp>
      <p:pic>
        <p:nvPicPr>
          <p:cNvPr id="6" name="Picture 5">
            <a:extLst>
              <a:ext uri="{FF2B5EF4-FFF2-40B4-BE49-F238E27FC236}">
                <a16:creationId xmlns:a16="http://schemas.microsoft.com/office/drawing/2014/main" id="{A4885CD9-AFE5-436B-8B0E-F4D68D0565AC}"/>
              </a:ext>
            </a:extLst>
          </p:cNvPr>
          <p:cNvPicPr>
            <a:picLocks noChangeAspect="1"/>
          </p:cNvPicPr>
          <p:nvPr/>
        </p:nvPicPr>
        <p:blipFill>
          <a:blip r:embed="rId2"/>
          <a:stretch>
            <a:fillRect/>
          </a:stretch>
        </p:blipFill>
        <p:spPr>
          <a:xfrm>
            <a:off x="3221667" y="2889465"/>
            <a:ext cx="5748665" cy="3690750"/>
          </a:xfrm>
          <a:prstGeom prst="rect">
            <a:avLst/>
          </a:prstGeom>
        </p:spPr>
      </p:pic>
    </p:spTree>
    <p:extLst>
      <p:ext uri="{BB962C8B-B14F-4D97-AF65-F5344CB8AC3E}">
        <p14:creationId xmlns:p14="http://schemas.microsoft.com/office/powerpoint/2010/main" val="1329288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 Làm việc với mảng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496292"/>
            <a:ext cx="8946541" cy="4752108"/>
          </a:xfrm>
        </p:spPr>
        <p:txBody>
          <a:bodyPr/>
          <a:lstStyle/>
          <a:p>
            <a:r>
              <a:rPr lang="en-US">
                <a:latin typeface="Arial" panose="020B0604020202020204" pitchFamily="34" charset="0"/>
                <a:cs typeface="Arial" panose="020B0604020202020204" pitchFamily="34" charset="0"/>
              </a:rPr>
              <a:t>Mảng là một kiểu dữ liệu rất phổ biến ma hầu như ngôn ngữ lập trình nào cũng có.</a:t>
            </a:r>
          </a:p>
          <a:p>
            <a:r>
              <a:rPr lang="en-US">
                <a:latin typeface="Arial" panose="020B0604020202020204" pitchFamily="34" charset="0"/>
                <a:cs typeface="Arial" panose="020B0604020202020204" pitchFamily="34" charset="0"/>
              </a:rPr>
              <a:t>Mảng đóng vai trò quan trọng trong lập trình vì nó là kiểu dữ liệu tồn tại dưới dạng một tập hợp các dữ liệu được tổ chức theo hướng tuyến tính.</a:t>
            </a:r>
          </a:p>
          <a:p>
            <a:r>
              <a:rPr lang="en-US">
                <a:latin typeface="Arial" panose="020B0604020202020204" pitchFamily="34" charset="0"/>
                <a:cs typeface="Arial" panose="020B0604020202020204" pitchFamily="34" charset="0"/>
              </a:rPr>
              <a:t>Trong Java, mảng có kích thước cố định và không thể mở rộng sau khi tạo.</a:t>
            </a:r>
          </a:p>
          <a:p>
            <a:r>
              <a:rPr lang="en-US">
                <a:latin typeface="Arial" panose="020B0604020202020204" pitchFamily="34" charset="0"/>
                <a:cs typeface="Arial" panose="020B0604020202020204" pitchFamily="34" charset="0"/>
              </a:rPr>
              <a:t>Trong Java, phần tử mảng có vị trí bắt đầu từ 0.</a:t>
            </a:r>
          </a:p>
        </p:txBody>
      </p:sp>
    </p:spTree>
    <p:extLst>
      <p:ext uri="{BB962C8B-B14F-4D97-AF65-F5344CB8AC3E}">
        <p14:creationId xmlns:p14="http://schemas.microsoft.com/office/powerpoint/2010/main" val="2574326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1.1. Khai báo mảng</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496292"/>
            <a:ext cx="8946541" cy="4752108"/>
          </a:xfrm>
        </p:spPr>
        <p:txBody>
          <a:bodyPr/>
          <a:lstStyle/>
          <a:p>
            <a:r>
              <a:rPr lang="en-US">
                <a:latin typeface="Arial" panose="020B0604020202020204" pitchFamily="34" charset="0"/>
                <a:cs typeface="Arial" panose="020B0604020202020204" pitchFamily="34" charset="0"/>
              </a:rPr>
              <a:t>Cú pháp 1: &lt;Kiểu dữ liệu&gt;[] &lt;Tên biến&gt; = { &lt;Các phần tử mảng&gt; };</a:t>
            </a:r>
          </a:p>
        </p:txBody>
      </p:sp>
      <p:pic>
        <p:nvPicPr>
          <p:cNvPr id="5" name="Picture 4">
            <a:extLst>
              <a:ext uri="{FF2B5EF4-FFF2-40B4-BE49-F238E27FC236}">
                <a16:creationId xmlns:a16="http://schemas.microsoft.com/office/drawing/2014/main" id="{85AC4026-A741-4CAB-AF20-7D41D14780E2}"/>
              </a:ext>
            </a:extLst>
          </p:cNvPr>
          <p:cNvPicPr>
            <a:picLocks noChangeAspect="1"/>
          </p:cNvPicPr>
          <p:nvPr/>
        </p:nvPicPr>
        <p:blipFill>
          <a:blip r:embed="rId2"/>
          <a:stretch>
            <a:fillRect/>
          </a:stretch>
        </p:blipFill>
        <p:spPr>
          <a:xfrm>
            <a:off x="3088308" y="2449567"/>
            <a:ext cx="6015383" cy="3955715"/>
          </a:xfrm>
          <a:prstGeom prst="rect">
            <a:avLst/>
          </a:prstGeom>
        </p:spPr>
      </p:pic>
    </p:spTree>
    <p:extLst>
      <p:ext uri="{BB962C8B-B14F-4D97-AF65-F5344CB8AC3E}">
        <p14:creationId xmlns:p14="http://schemas.microsoft.com/office/powerpoint/2010/main" val="3944588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1.1. Khai báo mảng</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496292"/>
            <a:ext cx="8946541" cy="4752108"/>
          </a:xfrm>
        </p:spPr>
        <p:txBody>
          <a:bodyPr/>
          <a:lstStyle/>
          <a:p>
            <a:r>
              <a:rPr lang="en-US">
                <a:latin typeface="Arial" panose="020B0604020202020204" pitchFamily="34" charset="0"/>
                <a:cs typeface="Arial" panose="020B0604020202020204" pitchFamily="34" charset="0"/>
              </a:rPr>
              <a:t>Cú pháp 2: &lt;Kiểu dữ liệu&gt;[] &lt;Tên biến&gt; = new &lt;Kiểu dữ liệu&gt;[&lt;Kích thước&gt;]</a:t>
            </a:r>
          </a:p>
        </p:txBody>
      </p:sp>
      <p:pic>
        <p:nvPicPr>
          <p:cNvPr id="6" name="Picture 5">
            <a:extLst>
              <a:ext uri="{FF2B5EF4-FFF2-40B4-BE49-F238E27FC236}">
                <a16:creationId xmlns:a16="http://schemas.microsoft.com/office/drawing/2014/main" id="{CE968B08-1F23-46B5-8A22-240276AE8E2C}"/>
              </a:ext>
            </a:extLst>
          </p:cNvPr>
          <p:cNvPicPr>
            <a:picLocks noChangeAspect="1"/>
          </p:cNvPicPr>
          <p:nvPr/>
        </p:nvPicPr>
        <p:blipFill>
          <a:blip r:embed="rId2"/>
          <a:stretch>
            <a:fillRect/>
          </a:stretch>
        </p:blipFill>
        <p:spPr>
          <a:xfrm>
            <a:off x="2908483" y="3351070"/>
            <a:ext cx="6375034" cy="2206351"/>
          </a:xfrm>
          <a:prstGeom prst="rect">
            <a:avLst/>
          </a:prstGeom>
        </p:spPr>
      </p:pic>
    </p:spTree>
    <p:extLst>
      <p:ext uri="{BB962C8B-B14F-4D97-AF65-F5344CB8AC3E}">
        <p14:creationId xmlns:p14="http://schemas.microsoft.com/office/powerpoint/2010/main" val="228876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 Truy cập phần tử mảng</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496292"/>
            <a:ext cx="8946541" cy="4752108"/>
          </a:xfrm>
        </p:spPr>
        <p:txBody>
          <a:bodyPr/>
          <a:lstStyle/>
          <a:p>
            <a:r>
              <a:rPr lang="en-US">
                <a:latin typeface="Arial" panose="020B0604020202020204" pitchFamily="34" charset="0"/>
                <a:cs typeface="Arial" panose="020B0604020202020204" pitchFamily="34" charset="0"/>
              </a:rPr>
              <a:t>Cú pháp: &lt;Tên biến&gt;[&lt;Vị trí&gt;]</a:t>
            </a:r>
          </a:p>
        </p:txBody>
      </p:sp>
      <p:pic>
        <p:nvPicPr>
          <p:cNvPr id="6" name="Picture 5">
            <a:extLst>
              <a:ext uri="{FF2B5EF4-FFF2-40B4-BE49-F238E27FC236}">
                <a16:creationId xmlns:a16="http://schemas.microsoft.com/office/drawing/2014/main" id="{F582F426-E0A1-47DC-AC2C-EE5FEC69EC77}"/>
              </a:ext>
            </a:extLst>
          </p:cNvPr>
          <p:cNvPicPr>
            <a:picLocks noChangeAspect="1"/>
          </p:cNvPicPr>
          <p:nvPr/>
        </p:nvPicPr>
        <p:blipFill>
          <a:blip r:embed="rId2"/>
          <a:stretch>
            <a:fillRect/>
          </a:stretch>
        </p:blipFill>
        <p:spPr>
          <a:xfrm>
            <a:off x="3224572" y="2205514"/>
            <a:ext cx="5742856" cy="4322030"/>
          </a:xfrm>
          <a:prstGeom prst="rect">
            <a:avLst/>
          </a:prstGeom>
        </p:spPr>
      </p:pic>
    </p:spTree>
    <p:extLst>
      <p:ext uri="{BB962C8B-B14F-4D97-AF65-F5344CB8AC3E}">
        <p14:creationId xmlns:p14="http://schemas.microsoft.com/office/powerpoint/2010/main" val="3545425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1.3. Đặt phần tử vào mảng</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496292"/>
            <a:ext cx="8946541" cy="4752108"/>
          </a:xfrm>
        </p:spPr>
        <p:txBody>
          <a:bodyPr/>
          <a:lstStyle/>
          <a:p>
            <a:r>
              <a:rPr lang="en-US">
                <a:latin typeface="Arial" panose="020B0604020202020204" pitchFamily="34" charset="0"/>
                <a:cs typeface="Arial" panose="020B0604020202020204" pitchFamily="34" charset="0"/>
              </a:rPr>
              <a:t>Cú pháp: &lt;Tên biến&gt;[&lt;Vị trí&gt;] = &lt;Giá trị&gt;</a:t>
            </a:r>
          </a:p>
        </p:txBody>
      </p:sp>
      <p:pic>
        <p:nvPicPr>
          <p:cNvPr id="5" name="Picture 4">
            <a:extLst>
              <a:ext uri="{FF2B5EF4-FFF2-40B4-BE49-F238E27FC236}">
                <a16:creationId xmlns:a16="http://schemas.microsoft.com/office/drawing/2014/main" id="{244A262B-0C2A-4762-A4AE-E1372A47B8FE}"/>
              </a:ext>
            </a:extLst>
          </p:cNvPr>
          <p:cNvPicPr>
            <a:picLocks noChangeAspect="1"/>
          </p:cNvPicPr>
          <p:nvPr/>
        </p:nvPicPr>
        <p:blipFill>
          <a:blip r:embed="rId2"/>
          <a:stretch>
            <a:fillRect/>
          </a:stretch>
        </p:blipFill>
        <p:spPr>
          <a:xfrm>
            <a:off x="919216" y="2144878"/>
            <a:ext cx="4938188" cy="4343776"/>
          </a:xfrm>
          <a:prstGeom prst="rect">
            <a:avLst/>
          </a:prstGeom>
        </p:spPr>
      </p:pic>
      <p:pic>
        <p:nvPicPr>
          <p:cNvPr id="8" name="Picture 7">
            <a:extLst>
              <a:ext uri="{FF2B5EF4-FFF2-40B4-BE49-F238E27FC236}">
                <a16:creationId xmlns:a16="http://schemas.microsoft.com/office/drawing/2014/main" id="{31287649-163F-4553-9A4D-9BB83B360450}"/>
              </a:ext>
            </a:extLst>
          </p:cNvPr>
          <p:cNvPicPr>
            <a:picLocks noChangeAspect="1"/>
          </p:cNvPicPr>
          <p:nvPr/>
        </p:nvPicPr>
        <p:blipFill>
          <a:blip r:embed="rId3"/>
          <a:stretch>
            <a:fillRect/>
          </a:stretch>
        </p:blipFill>
        <p:spPr>
          <a:xfrm>
            <a:off x="7978486" y="3015194"/>
            <a:ext cx="3294298" cy="2930956"/>
          </a:xfrm>
          <a:prstGeom prst="rect">
            <a:avLst/>
          </a:prstGeom>
        </p:spPr>
      </p:pic>
    </p:spTree>
    <p:extLst>
      <p:ext uri="{BB962C8B-B14F-4D97-AF65-F5344CB8AC3E}">
        <p14:creationId xmlns:p14="http://schemas.microsoft.com/office/powerpoint/2010/main" val="2207779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1.4. Mảng nhiều chiều</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496292"/>
            <a:ext cx="8946541" cy="4752108"/>
          </a:xfrm>
        </p:spPr>
        <p:txBody>
          <a:bodyPr/>
          <a:lstStyle/>
          <a:p>
            <a:r>
              <a:rPr lang="en-US">
                <a:latin typeface="Arial" panose="020B0604020202020204" pitchFamily="34" charset="0"/>
                <a:cs typeface="Arial" panose="020B0604020202020204" pitchFamily="34" charset="0"/>
              </a:rPr>
              <a:t>Ví dụ: Khai báo mảng 3 chiều đại diện cho dữ liệu tọa độ x, y, z</a:t>
            </a:r>
          </a:p>
        </p:txBody>
      </p:sp>
      <p:pic>
        <p:nvPicPr>
          <p:cNvPr id="6" name="Picture 5">
            <a:extLst>
              <a:ext uri="{FF2B5EF4-FFF2-40B4-BE49-F238E27FC236}">
                <a16:creationId xmlns:a16="http://schemas.microsoft.com/office/drawing/2014/main" id="{B086C959-7B17-4183-A66F-D6DDE5620A6E}"/>
              </a:ext>
            </a:extLst>
          </p:cNvPr>
          <p:cNvPicPr>
            <a:picLocks noChangeAspect="1"/>
          </p:cNvPicPr>
          <p:nvPr/>
        </p:nvPicPr>
        <p:blipFill>
          <a:blip r:embed="rId2"/>
          <a:stretch>
            <a:fillRect/>
          </a:stretch>
        </p:blipFill>
        <p:spPr>
          <a:xfrm>
            <a:off x="4210705" y="2281866"/>
            <a:ext cx="3770589" cy="4218460"/>
          </a:xfrm>
          <a:prstGeom prst="rect">
            <a:avLst/>
          </a:prstGeom>
        </p:spPr>
      </p:pic>
    </p:spTree>
    <p:extLst>
      <p:ext uri="{BB962C8B-B14F-4D97-AF65-F5344CB8AC3E}">
        <p14:creationId xmlns:p14="http://schemas.microsoft.com/office/powerpoint/2010/main" val="892588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1.5. Duyệt qua các phần tử trong mảng</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334826"/>
            <a:ext cx="8946541" cy="3913573"/>
          </a:xfrm>
        </p:spPr>
        <p:txBody>
          <a:bodyPr/>
          <a:lstStyle/>
          <a:p>
            <a:r>
              <a:rPr lang="en-US">
                <a:latin typeface="Arial" panose="020B0604020202020204" pitchFamily="34" charset="0"/>
                <a:cs typeface="Arial" panose="020B0604020202020204" pitchFamily="34" charset="0"/>
              </a:rPr>
              <a:t>Để duyệt qua các phần tử trong một mảng, ta có thể sử dụng cấu trúc lặp for hoặc for each để lặp qua các phần tử trong mảng.</a:t>
            </a:r>
          </a:p>
        </p:txBody>
      </p:sp>
    </p:spTree>
    <p:extLst>
      <p:ext uri="{BB962C8B-B14F-4D97-AF65-F5344CB8AC3E}">
        <p14:creationId xmlns:p14="http://schemas.microsoft.com/office/powerpoint/2010/main" val="17670888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2619</TotalTime>
  <Words>769</Words>
  <Application>Microsoft Office PowerPoint</Application>
  <PresentationFormat>Widescreen</PresentationFormat>
  <Paragraphs>67</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Century Gothic</vt:lpstr>
      <vt:lpstr>Wingdings 3</vt:lpstr>
      <vt:lpstr>Ion</vt:lpstr>
      <vt:lpstr>Lập Trình Web Java Cơ Bản</vt:lpstr>
      <vt:lpstr>1. Làm việc với mảng trong Java</vt:lpstr>
      <vt:lpstr>1. Làm việc với mảng trong Java</vt:lpstr>
      <vt:lpstr>1.1. Khai báo mảng</vt:lpstr>
      <vt:lpstr>1.1. Khai báo mảng</vt:lpstr>
      <vt:lpstr>1.2. Truy cập phần tử mảng</vt:lpstr>
      <vt:lpstr>1.3. Đặt phần tử vào mảng</vt:lpstr>
      <vt:lpstr>1.4. Mảng nhiều chiều</vt:lpstr>
      <vt:lpstr>1.5. Duyệt qua các phần tử trong mảng</vt:lpstr>
      <vt:lpstr>1.5. Duyệt qua các phần tử trong mảng</vt:lpstr>
      <vt:lpstr>1.5. Duyệt qua các phần tử trong mảng</vt:lpstr>
      <vt:lpstr>2. Làm việc với Collection framework trong Java</vt:lpstr>
      <vt:lpstr>2. Làm việc với Collection framework trong Java</vt:lpstr>
      <vt:lpstr>2.1. Làm việc với List</vt:lpstr>
      <vt:lpstr>2.1.1. Khởi tạo List</vt:lpstr>
      <vt:lpstr>2.1.2. Thêm phần tử vào List</vt:lpstr>
      <vt:lpstr>2.1.3. Truy xuất phần tử trong List</vt:lpstr>
      <vt:lpstr>2.1.4. Duyệt qua các phần tử trong List</vt:lpstr>
      <vt:lpstr>2.1.4. Duyệt qua các phần tử trong List</vt:lpstr>
      <vt:lpstr>2.1.5. Kiểm tra List có rỗng hay không</vt:lpstr>
      <vt:lpstr>2.1.6. Kiểm tra List có chứa phần tử được chỉ định hay không</vt:lpstr>
      <vt:lpstr>2.1.7. Lấy vị trí phần tử được chỉ định trong List</vt:lpstr>
      <vt:lpstr>2.1.8. Lấy kích thước của một List</vt:lpstr>
      <vt:lpstr>2.1.9. Xóa một phần tử khỏi 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Web Java Cơ Bản</dc:title>
  <dc:creator>Quốc Hải Lê</dc:creator>
  <cp:lastModifiedBy>Quốc Hải Lê</cp:lastModifiedBy>
  <cp:revision>140</cp:revision>
  <dcterms:created xsi:type="dcterms:W3CDTF">2024-07-06T12:34:55Z</dcterms:created>
  <dcterms:modified xsi:type="dcterms:W3CDTF">2024-07-27T11:49:18Z</dcterms:modified>
</cp:coreProperties>
</file>