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8/5/2024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8/5/2024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6-1</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1.1.4. Khái niệm cột trong bảng</a:t>
            </a:r>
          </a:p>
        </p:txBody>
      </p:sp>
      <p:pic>
        <p:nvPicPr>
          <p:cNvPr id="5" name="Content Placeholder 4">
            <a:extLst>
              <a:ext uri="{FF2B5EF4-FFF2-40B4-BE49-F238E27FC236}">
                <a16:creationId xmlns:a16="http://schemas.microsoft.com/office/drawing/2014/main" id="{8A682212-191F-43A3-BF76-D2CFB87AD1DC}"/>
              </a:ext>
            </a:extLst>
          </p:cNvPr>
          <p:cNvPicPr>
            <a:picLocks noGrp="1" noChangeAspect="1"/>
          </p:cNvPicPr>
          <p:nvPr>
            <p:ph idx="1"/>
          </p:nvPr>
        </p:nvPicPr>
        <p:blipFill>
          <a:blip r:embed="rId2"/>
          <a:stretch>
            <a:fillRect/>
          </a:stretch>
        </p:blipFill>
        <p:spPr>
          <a:xfrm>
            <a:off x="2704981" y="2392222"/>
            <a:ext cx="6408975" cy="3238781"/>
          </a:xfrm>
        </p:spPr>
      </p:pic>
    </p:spTree>
    <p:extLst>
      <p:ext uri="{BB962C8B-B14F-4D97-AF65-F5344CB8AC3E}">
        <p14:creationId xmlns:p14="http://schemas.microsoft.com/office/powerpoint/2010/main" val="1758377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1.1.5. Khái niệm dòng trong bảng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Các dòng trong bảng là những dữ liệu ứng dụng / hệ thống được chứa trong bảng.</a:t>
            </a:r>
          </a:p>
          <a:p>
            <a:r>
              <a:rPr lang="en-US">
                <a:latin typeface="Arial" panose="020B0604020202020204" pitchFamily="34" charset="0"/>
                <a:cs typeface="Arial" panose="020B0604020202020204" pitchFamily="34" charset="0"/>
              </a:rPr>
              <a:t>Các dòng trong bảng tuân theo cấu trúc của bảng (được quy định bởi cột). Nói cách khác, một bảng có bao nhiêu cột, các dòng trong bảng có bao nhiêu đấy thông tin ứng với các cột.</a:t>
            </a:r>
          </a:p>
          <a:p>
            <a:r>
              <a:rPr lang="en-US">
                <a:latin typeface="Arial" panose="020B0604020202020204" pitchFamily="34" charset="0"/>
                <a:cs typeface="Arial" panose="020B0604020202020204" pitchFamily="34" charset="0"/>
              </a:rPr>
              <a:t>Các dòng trong bảng thường được gọi là các "rows" hoặc các "records" (hay còn gọi là bản ghi).</a:t>
            </a:r>
          </a:p>
        </p:txBody>
      </p:sp>
    </p:spTree>
    <p:extLst>
      <p:ext uri="{BB962C8B-B14F-4D97-AF65-F5344CB8AC3E}">
        <p14:creationId xmlns:p14="http://schemas.microsoft.com/office/powerpoint/2010/main" val="1181069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1.1.5. Khái niệm dòng trong bảng</a:t>
            </a:r>
          </a:p>
        </p:txBody>
      </p:sp>
      <p:pic>
        <p:nvPicPr>
          <p:cNvPr id="5" name="Content Placeholder 4">
            <a:extLst>
              <a:ext uri="{FF2B5EF4-FFF2-40B4-BE49-F238E27FC236}">
                <a16:creationId xmlns:a16="http://schemas.microsoft.com/office/drawing/2014/main" id="{9EC9ADB4-52BB-45AE-B761-7A7FBB124902}"/>
              </a:ext>
            </a:extLst>
          </p:cNvPr>
          <p:cNvPicPr>
            <a:picLocks noGrp="1" noChangeAspect="1"/>
          </p:cNvPicPr>
          <p:nvPr>
            <p:ph idx="1"/>
          </p:nvPr>
        </p:nvPicPr>
        <p:blipFill>
          <a:blip r:embed="rId2"/>
          <a:stretch>
            <a:fillRect/>
          </a:stretch>
        </p:blipFill>
        <p:spPr>
          <a:xfrm>
            <a:off x="2224879" y="2079775"/>
            <a:ext cx="7369179" cy="3863675"/>
          </a:xfrm>
        </p:spPr>
      </p:pic>
    </p:spTree>
    <p:extLst>
      <p:ext uri="{BB962C8B-B14F-4D97-AF65-F5344CB8AC3E}">
        <p14:creationId xmlns:p14="http://schemas.microsoft.com/office/powerpoint/2010/main" val="3343746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1.1.6. Khái niệm khóa chính trong bảng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86252"/>
            <a:ext cx="9612036" cy="4083729"/>
          </a:xfrm>
        </p:spPr>
        <p:txBody>
          <a:bodyPr/>
          <a:lstStyle/>
          <a:p>
            <a:r>
              <a:rPr lang="en-US">
                <a:latin typeface="Arial" panose="020B0604020202020204" pitchFamily="34" charset="0"/>
                <a:cs typeface="Arial" panose="020B0604020202020204" pitchFamily="34" charset="0"/>
              </a:rPr>
              <a:t>Khóa chính là một cột trong bảng mà thông tin dữ liệu được lưu trong cột đó ở mỗi dòng không được trùng nhau. Và được sử dụng để phân biệt giữa các dòng.</a:t>
            </a:r>
          </a:p>
          <a:p>
            <a:r>
              <a:rPr lang="en-US">
                <a:latin typeface="Arial" panose="020B0604020202020204" pitchFamily="34" charset="0"/>
                <a:cs typeface="Arial" panose="020B0604020202020204" pitchFamily="34" charset="0"/>
              </a:rPr>
              <a:t>Trong một hệ thống, sẽ không khó để gặp tình huống có các dòng dữ liệu có các thông tin trùng nhau. Trong những tình huống như vậy, khóa chính được sử dụng để phân biệt các dòng trong bảng.</a:t>
            </a:r>
          </a:p>
          <a:p>
            <a:r>
              <a:rPr lang="en-US">
                <a:latin typeface="Arial" panose="020B0604020202020204" pitchFamily="34" charset="0"/>
                <a:cs typeface="Arial" panose="020B0604020202020204" pitchFamily="34" charset="0"/>
              </a:rPr>
              <a:t>Ví dụ: Trong tình huống là công dân Việt Nam, thông tin của mỗi người chúng ta sẽ có lúc trùng nhau. Tên của chúng ta cũng có lúc trùng nhau, ngày sinh cũng có lúc trùng nhau. Nhưng chỉ có mã CCCD của chúng ta là không bao giờ trùng nhau. Khi đó, mã CCCD của chúng ta được sử dụng để làm khóa chính.</a:t>
            </a:r>
          </a:p>
          <a:p>
            <a:r>
              <a:rPr lang="en-US">
                <a:latin typeface="Arial" panose="020B0604020202020204" pitchFamily="34" charset="0"/>
                <a:cs typeface="Arial" panose="020B0604020202020204" pitchFamily="34" charset="0"/>
              </a:rPr>
              <a:t>Khóa chính trong một bảng được gọi là Primary Key.</a:t>
            </a:r>
          </a:p>
        </p:txBody>
      </p:sp>
    </p:spTree>
    <p:extLst>
      <p:ext uri="{BB962C8B-B14F-4D97-AF65-F5344CB8AC3E}">
        <p14:creationId xmlns:p14="http://schemas.microsoft.com/office/powerpoint/2010/main" val="2323490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1.1.6. Khái niệm khóa chính trong bảng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86252"/>
            <a:ext cx="9612036" cy="4083729"/>
          </a:xfrm>
        </p:spPr>
        <p:txBody>
          <a:bodyPr/>
          <a:lstStyle/>
          <a:p>
            <a:r>
              <a:rPr lang="en-US">
                <a:latin typeface="Arial" panose="020B0604020202020204" pitchFamily="34" charset="0"/>
                <a:cs typeface="Arial" panose="020B0604020202020204" pitchFamily="34" charset="0"/>
              </a:rPr>
              <a:t>Trong bảng người dùng, tên đăng nhập là khóa chính, vì tên đăng nhập của người dùng không được trung nhau.</a:t>
            </a:r>
          </a:p>
        </p:txBody>
      </p:sp>
      <p:pic>
        <p:nvPicPr>
          <p:cNvPr id="5" name="Picture 4">
            <a:extLst>
              <a:ext uri="{FF2B5EF4-FFF2-40B4-BE49-F238E27FC236}">
                <a16:creationId xmlns:a16="http://schemas.microsoft.com/office/drawing/2014/main" id="{AB30FB8F-6F0A-4EEA-BF7C-771D3240EAD4}"/>
              </a:ext>
            </a:extLst>
          </p:cNvPr>
          <p:cNvPicPr>
            <a:picLocks noChangeAspect="1"/>
          </p:cNvPicPr>
          <p:nvPr/>
        </p:nvPicPr>
        <p:blipFill>
          <a:blip r:embed="rId2"/>
          <a:stretch>
            <a:fillRect/>
          </a:stretch>
        </p:blipFill>
        <p:spPr>
          <a:xfrm>
            <a:off x="2892274" y="3067952"/>
            <a:ext cx="6407451" cy="3243353"/>
          </a:xfrm>
          <a:prstGeom prst="rect">
            <a:avLst/>
          </a:prstGeom>
        </p:spPr>
      </p:pic>
    </p:spTree>
    <p:extLst>
      <p:ext uri="{BB962C8B-B14F-4D97-AF65-F5344CB8AC3E}">
        <p14:creationId xmlns:p14="http://schemas.microsoft.com/office/powerpoint/2010/main" val="248265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1.1.7. Mối quan hệ giữa 2 bảng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70842"/>
            <a:ext cx="9612036" cy="4199139"/>
          </a:xfrm>
        </p:spPr>
        <p:txBody>
          <a:bodyPr/>
          <a:lstStyle/>
          <a:p>
            <a:r>
              <a:rPr lang="en-US">
                <a:latin typeface="Arial" panose="020B0604020202020204" pitchFamily="34" charset="0"/>
                <a:cs typeface="Arial" panose="020B0604020202020204" pitchFamily="34" charset="0"/>
              </a:rPr>
              <a:t>Các bảng trong CSDL của hệ thống thông thường có các mối quan hệ với nhau để liên kết dữ liệu giữa các bảng trong CSDL.</a:t>
            </a:r>
          </a:p>
          <a:p>
            <a:r>
              <a:rPr lang="en-US">
                <a:latin typeface="Arial" panose="020B0604020202020204" pitchFamily="34" charset="0"/>
                <a:cs typeface="Arial" panose="020B0604020202020204" pitchFamily="34" charset="0"/>
              </a:rPr>
              <a:t>Ví dụ: Bảng công việc có mối quan hệ với bảng người dùng. Vì một công việc phải được chịu trách nhiệm thực hiện bởi một người dùng nào đó. Ngoài ra thì một người dùng cũng có thể chịu trách nhiệm thực hiện nhiều công việc khác nhau.</a:t>
            </a:r>
          </a:p>
          <a:p>
            <a:r>
              <a:rPr lang="en-US">
                <a:latin typeface="Arial" panose="020B0604020202020204" pitchFamily="34" charset="0"/>
                <a:cs typeface="Arial" panose="020B0604020202020204" pitchFamily="34" charset="0"/>
              </a:rPr>
              <a:t>Các bảng trong CSDL được liên kết với nhau thông qua một cột khóa ngoại (Foreign key).</a:t>
            </a:r>
          </a:p>
        </p:txBody>
      </p:sp>
    </p:spTree>
    <p:extLst>
      <p:ext uri="{BB962C8B-B14F-4D97-AF65-F5344CB8AC3E}">
        <p14:creationId xmlns:p14="http://schemas.microsoft.com/office/powerpoint/2010/main" val="162802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1.1.7. Mối quan hệ giữa 2 bảng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70842"/>
            <a:ext cx="9612036" cy="4199139"/>
          </a:xfrm>
        </p:spPr>
        <p:txBody>
          <a:bodyPr/>
          <a:lstStyle/>
          <a:p>
            <a:r>
              <a:rPr lang="en-US">
                <a:latin typeface="Arial" panose="020B0604020202020204" pitchFamily="34" charset="0"/>
                <a:cs typeface="Arial" panose="020B0604020202020204" pitchFamily="34" charset="0"/>
              </a:rPr>
              <a:t>Các mối quan hệ giữa 2 bảng trong CSDL:</a:t>
            </a:r>
          </a:p>
          <a:p>
            <a:pPr lvl="1"/>
            <a:r>
              <a:rPr lang="en-US">
                <a:latin typeface="Arial" panose="020B0604020202020204" pitchFamily="34" charset="0"/>
                <a:cs typeface="Arial" panose="020B0604020202020204" pitchFamily="34" charset="0"/>
              </a:rPr>
              <a:t>1 - 1: 1 dữ liệu của bảng A có liên kết với 1 dữ liệu của bảng B</a:t>
            </a:r>
          </a:p>
          <a:p>
            <a:pPr lvl="1"/>
            <a:r>
              <a:rPr lang="en-US">
                <a:latin typeface="Arial" panose="020B0604020202020204" pitchFamily="34" charset="0"/>
                <a:cs typeface="Arial" panose="020B0604020202020204" pitchFamily="34" charset="0"/>
              </a:rPr>
              <a:t>1 - Nhiều: 1 dữ liệu của bảng A có thể được liên kết từ nhiều dữ liệu của bảng B</a:t>
            </a:r>
          </a:p>
          <a:p>
            <a:pPr lvl="1"/>
            <a:r>
              <a:rPr lang="en-US">
                <a:latin typeface="Arial" panose="020B0604020202020204" pitchFamily="34" charset="0"/>
                <a:cs typeface="Arial" panose="020B0604020202020204" pitchFamily="34" charset="0"/>
              </a:rPr>
              <a:t>Nhiều - 1: Nhiều dữ liệu của bảng A có thể liên kết với 1 dữ liệu của bảng B (Ngược lại của 1 - nhiều)</a:t>
            </a:r>
          </a:p>
          <a:p>
            <a:pPr lvl="1"/>
            <a:r>
              <a:rPr lang="en-US">
                <a:latin typeface="Arial" panose="020B0604020202020204" pitchFamily="34" charset="0"/>
                <a:cs typeface="Arial" panose="020B0604020202020204" pitchFamily="34" charset="0"/>
              </a:rPr>
              <a:t>Nhiều - nhiều: Nhiều dữ liệu của bảng A có thể liên kết với nhiều dữ liệu của bảng B. Khi đó sẽ phát sinh ra 1 bảng C làm trung gian, lưu trữ liên kết giữa 2 bảng này và các thông tin bổ sung cho liên kết.</a:t>
            </a:r>
          </a:p>
        </p:txBody>
      </p:sp>
    </p:spTree>
    <p:extLst>
      <p:ext uri="{BB962C8B-B14F-4D97-AF65-F5344CB8AC3E}">
        <p14:creationId xmlns:p14="http://schemas.microsoft.com/office/powerpoint/2010/main" val="651660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1.1.8. Khái niệm khóa ngoại</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1970842"/>
            <a:ext cx="10544191" cy="4199139"/>
          </a:xfrm>
        </p:spPr>
        <p:txBody>
          <a:bodyPr/>
          <a:lstStyle/>
          <a:p>
            <a:r>
              <a:rPr lang="en-US">
                <a:latin typeface="Arial" panose="020B0604020202020204" pitchFamily="34" charset="0"/>
                <a:cs typeface="Arial" panose="020B0604020202020204" pitchFamily="34" charset="0"/>
              </a:rPr>
              <a:t>Khóa ngoại là một cột trong bảng mà các giá trị của các dòng dữ liệu lưu trong cột này ứng với giá trị của cột khóa chính của một dòng dữ liệu bất kỳ ở một bảng khác. Điều này tạo nên mối quan hệ giữa 2 bảng.</a:t>
            </a:r>
          </a:p>
          <a:p>
            <a:r>
              <a:rPr lang="en-US">
                <a:latin typeface="Arial" panose="020B0604020202020204" pitchFamily="34" charset="0"/>
                <a:cs typeface="Arial" panose="020B0604020202020204" pitchFamily="34" charset="0"/>
              </a:rPr>
              <a:t>Với khóa ngoại, ta có thể truy xuất dữ liệu từ bảng A qua bảng B và ngược lại từ bảng B qua bảng A.</a:t>
            </a:r>
          </a:p>
          <a:p>
            <a:r>
              <a:rPr lang="en-US">
                <a:latin typeface="Arial" panose="020B0604020202020204" pitchFamily="34" charset="0"/>
                <a:cs typeface="Arial" panose="020B0604020202020204" pitchFamily="34" charset="0"/>
              </a:rPr>
              <a:t>Ví dụ: </a:t>
            </a:r>
          </a:p>
          <a:p>
            <a:pPr lvl="1"/>
            <a:r>
              <a:rPr lang="en-US">
                <a:latin typeface="Arial" panose="020B0604020202020204" pitchFamily="34" charset="0"/>
                <a:cs typeface="Arial" panose="020B0604020202020204" pitchFamily="34" charset="0"/>
              </a:rPr>
              <a:t>Bảng công việc có một cột "responsibility" lưu trữ tên đăng nhập của người dùng chịu trách nhiệm thực hiện công việc này.</a:t>
            </a:r>
          </a:p>
          <a:p>
            <a:pPr lvl="1"/>
            <a:r>
              <a:rPr lang="en-US">
                <a:latin typeface="Arial" panose="020B0604020202020204" pitchFamily="34" charset="0"/>
                <a:cs typeface="Arial" panose="020B0604020202020204" pitchFamily="34" charset="0"/>
              </a:rPr>
              <a:t>Dựa vào giá trị được lưu trữ ở cột này của mỗi công việc, ta có thể liên kết đến bảng người dùng và truy xuất ra thông tin người dùng chịu trách nhiệm thực hiện công việc này.</a:t>
            </a:r>
          </a:p>
          <a:p>
            <a:pPr lvl="1"/>
            <a:r>
              <a:rPr lang="en-US">
                <a:latin typeface="Arial" panose="020B0604020202020204" pitchFamily="34" charset="0"/>
                <a:cs typeface="Arial" panose="020B0604020202020204" pitchFamily="34" charset="0"/>
              </a:rPr>
              <a:t>Vậy, cột "responsibility" là cột khóa ngoại, liên kết với cột khóa chính "username" của bảng người dùng.</a:t>
            </a:r>
          </a:p>
        </p:txBody>
      </p:sp>
    </p:spTree>
    <p:extLst>
      <p:ext uri="{BB962C8B-B14F-4D97-AF65-F5344CB8AC3E}">
        <p14:creationId xmlns:p14="http://schemas.microsoft.com/office/powerpoint/2010/main" val="3281442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1.1.8. Khái niệm khóa ngoại</a:t>
            </a:r>
          </a:p>
        </p:txBody>
      </p:sp>
      <p:pic>
        <p:nvPicPr>
          <p:cNvPr id="5" name="Content Placeholder 4">
            <a:extLst>
              <a:ext uri="{FF2B5EF4-FFF2-40B4-BE49-F238E27FC236}">
                <a16:creationId xmlns:a16="http://schemas.microsoft.com/office/drawing/2014/main" id="{F27C02CF-715C-4EEF-9BAC-C385BE31A01C}"/>
              </a:ext>
            </a:extLst>
          </p:cNvPr>
          <p:cNvPicPr>
            <a:picLocks noGrp="1" noChangeAspect="1"/>
          </p:cNvPicPr>
          <p:nvPr>
            <p:ph idx="1"/>
          </p:nvPr>
        </p:nvPicPr>
        <p:blipFill>
          <a:blip r:embed="rId2"/>
          <a:stretch>
            <a:fillRect/>
          </a:stretch>
        </p:blipFill>
        <p:spPr>
          <a:xfrm>
            <a:off x="1094275" y="2619236"/>
            <a:ext cx="10003449" cy="2791225"/>
          </a:xfrm>
        </p:spPr>
      </p:pic>
    </p:spTree>
    <p:extLst>
      <p:ext uri="{BB962C8B-B14F-4D97-AF65-F5344CB8AC3E}">
        <p14:creationId xmlns:p14="http://schemas.microsoft.com/office/powerpoint/2010/main" val="298949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Giới thiệu về 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SQL (Structured Query Language) - Ngôn ngữ truy vấn có cấu trúc. Là một ngôn ngữ truy vấn dữ liệu được sử dụng để truy vấn cũng như thực thi các thao tác với các dữ liệu có cấu trúc.</a:t>
            </a:r>
          </a:p>
          <a:p>
            <a:r>
              <a:rPr lang="en-US">
                <a:latin typeface="Arial" panose="020B0604020202020204" pitchFamily="34" charset="0"/>
                <a:cs typeface="Arial" panose="020B0604020202020204" pitchFamily="34" charset="0"/>
              </a:rPr>
              <a:t>SQL là ngôn ngữ truy vấn được sử dụng cho hầu hết các cơ sở dữ liệu có quan hệ và có cấu trúc cố định như:</a:t>
            </a:r>
          </a:p>
          <a:p>
            <a:pPr lvl="1"/>
            <a:r>
              <a:rPr lang="en-US">
                <a:latin typeface="Arial" panose="020B0604020202020204" pitchFamily="34" charset="0"/>
                <a:cs typeface="Arial" panose="020B0604020202020204" pitchFamily="34" charset="0"/>
              </a:rPr>
              <a:t>MySQL</a:t>
            </a:r>
          </a:p>
          <a:p>
            <a:pPr lvl="1"/>
            <a:r>
              <a:rPr lang="en-US">
                <a:latin typeface="Arial" panose="020B0604020202020204" pitchFamily="34" charset="0"/>
                <a:cs typeface="Arial" panose="020B0604020202020204" pitchFamily="34" charset="0"/>
              </a:rPr>
              <a:t>SQL Server</a:t>
            </a:r>
          </a:p>
          <a:p>
            <a:pPr lvl="1"/>
            <a:r>
              <a:rPr lang="en-US">
                <a:latin typeface="Arial" panose="020B0604020202020204" pitchFamily="34" charset="0"/>
                <a:cs typeface="Arial" panose="020B0604020202020204" pitchFamily="34" charset="0"/>
              </a:rPr>
              <a:t>SQLite</a:t>
            </a:r>
          </a:p>
          <a:p>
            <a:pPr lvl="1"/>
            <a:r>
              <a:rPr lang="en-US">
                <a:latin typeface="Arial" panose="020B0604020202020204" pitchFamily="34" charset="0"/>
                <a:cs typeface="Arial" panose="020B0604020202020204" pitchFamily="34" charset="0"/>
              </a:rPr>
              <a:t>Postgres SQL</a:t>
            </a:r>
          </a:p>
          <a:p>
            <a:r>
              <a:rPr lang="en-US">
                <a:latin typeface="Arial" panose="020B0604020202020204" pitchFamily="34" charset="0"/>
                <a:cs typeface="Arial" panose="020B0604020202020204" pitchFamily="34" charset="0"/>
              </a:rPr>
              <a:t>SQL có thể thực hiện các thao tác như: Tạo, xóa cơ sở dữ liệu, tạo, cập nhật cấu trúc, xóa bảng, tạo mới, cập nhật, xóa dữ liệu trong bảng, ...</a:t>
            </a:r>
          </a:p>
        </p:txBody>
      </p:sp>
    </p:spTree>
    <p:extLst>
      <p:ext uri="{BB962C8B-B14F-4D97-AF65-F5344CB8AC3E}">
        <p14:creationId xmlns:p14="http://schemas.microsoft.com/office/powerpoint/2010/main" val="101798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 Làm việc với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1.1. Các khái niệm cơ bản</a:t>
            </a:r>
          </a:p>
          <a:p>
            <a:r>
              <a:rPr lang="en-US">
                <a:latin typeface="Arial" panose="020B0604020202020204" pitchFamily="34" charset="0"/>
                <a:cs typeface="Arial" panose="020B0604020202020204" pitchFamily="34" charset="0"/>
              </a:rPr>
              <a:t>1.2. Giới thiệu về SQL</a:t>
            </a:r>
          </a:p>
          <a:p>
            <a:r>
              <a:rPr lang="en-US">
                <a:latin typeface="Arial" panose="020B0604020202020204" pitchFamily="34" charset="0"/>
                <a:cs typeface="Arial" panose="020B0604020202020204" pitchFamily="34" charset="0"/>
              </a:rPr>
              <a:t>1.3. Quản lý CSDL trong MySQL</a:t>
            </a:r>
          </a:p>
          <a:p>
            <a:r>
              <a:rPr lang="en-US">
                <a:latin typeface="Arial" panose="020B0604020202020204" pitchFamily="34" charset="0"/>
                <a:cs typeface="Arial" panose="020B0604020202020204" pitchFamily="34" charset="0"/>
              </a:rPr>
              <a:t>1.4. Quản lý bảng trong MySQL</a:t>
            </a:r>
          </a:p>
          <a:p>
            <a:r>
              <a:rPr lang="en-US">
                <a:latin typeface="Arial" panose="020B0604020202020204" pitchFamily="34" charset="0"/>
                <a:cs typeface="Arial" panose="020B0604020202020204" pitchFamily="34" charset="0"/>
              </a:rPr>
              <a:t>1.5. Thực hiện các thao tác CRUD trong MySQL</a:t>
            </a:r>
          </a:p>
        </p:txBody>
      </p:sp>
    </p:spTree>
    <p:extLst>
      <p:ext uri="{BB962C8B-B14F-4D97-AF65-F5344CB8AC3E}">
        <p14:creationId xmlns:p14="http://schemas.microsoft.com/office/powerpoint/2010/main" val="104876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Quản lý CSDL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1.3.1. Tạo mới CSDL</a:t>
            </a:r>
          </a:p>
          <a:p>
            <a:pPr lvl="1"/>
            <a:r>
              <a:rPr lang="en-US">
                <a:latin typeface="Arial" panose="020B0604020202020204" pitchFamily="34" charset="0"/>
                <a:cs typeface="Arial" panose="020B0604020202020204" pitchFamily="34" charset="0"/>
              </a:rPr>
              <a:t>Nhấn vào nút tạo CSDL</a:t>
            </a:r>
          </a:p>
        </p:txBody>
      </p:sp>
      <p:pic>
        <p:nvPicPr>
          <p:cNvPr id="7" name="Picture 6">
            <a:extLst>
              <a:ext uri="{FF2B5EF4-FFF2-40B4-BE49-F238E27FC236}">
                <a16:creationId xmlns:a16="http://schemas.microsoft.com/office/drawing/2014/main" id="{C7EAEF20-0C9D-450C-9650-69B0B080C993}"/>
              </a:ext>
            </a:extLst>
          </p:cNvPr>
          <p:cNvPicPr>
            <a:picLocks noChangeAspect="1"/>
          </p:cNvPicPr>
          <p:nvPr/>
        </p:nvPicPr>
        <p:blipFill>
          <a:blip r:embed="rId2"/>
          <a:stretch>
            <a:fillRect/>
          </a:stretch>
        </p:blipFill>
        <p:spPr>
          <a:xfrm>
            <a:off x="3732075" y="3253778"/>
            <a:ext cx="4727849" cy="2593832"/>
          </a:xfrm>
          <a:prstGeom prst="rect">
            <a:avLst/>
          </a:prstGeom>
        </p:spPr>
      </p:pic>
    </p:spTree>
    <p:extLst>
      <p:ext uri="{BB962C8B-B14F-4D97-AF65-F5344CB8AC3E}">
        <p14:creationId xmlns:p14="http://schemas.microsoft.com/office/powerpoint/2010/main" val="3420059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Quản lý CSDL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1.3.1. Tạo mới CSDL</a:t>
            </a:r>
          </a:p>
          <a:p>
            <a:pPr lvl="1"/>
            <a:r>
              <a:rPr lang="en-US">
                <a:latin typeface="Arial" panose="020B0604020202020204" pitchFamily="34" charset="0"/>
                <a:cs typeface="Arial" panose="020B0604020202020204" pitchFamily="34" charset="0"/>
              </a:rPr>
              <a:t>Nhập tên CSDL</a:t>
            </a:r>
          </a:p>
        </p:txBody>
      </p:sp>
      <p:pic>
        <p:nvPicPr>
          <p:cNvPr id="5" name="Picture 4">
            <a:extLst>
              <a:ext uri="{FF2B5EF4-FFF2-40B4-BE49-F238E27FC236}">
                <a16:creationId xmlns:a16="http://schemas.microsoft.com/office/drawing/2014/main" id="{238B9DAF-1014-4C99-A1AA-C09519B44DF1}"/>
              </a:ext>
            </a:extLst>
          </p:cNvPr>
          <p:cNvPicPr>
            <a:picLocks noChangeAspect="1"/>
          </p:cNvPicPr>
          <p:nvPr/>
        </p:nvPicPr>
        <p:blipFill>
          <a:blip r:embed="rId2"/>
          <a:stretch>
            <a:fillRect/>
          </a:stretch>
        </p:blipFill>
        <p:spPr>
          <a:xfrm>
            <a:off x="3220441" y="3429000"/>
            <a:ext cx="5751118" cy="2405948"/>
          </a:xfrm>
          <a:prstGeom prst="rect">
            <a:avLst/>
          </a:prstGeom>
        </p:spPr>
      </p:pic>
    </p:spTree>
    <p:extLst>
      <p:ext uri="{BB962C8B-B14F-4D97-AF65-F5344CB8AC3E}">
        <p14:creationId xmlns:p14="http://schemas.microsoft.com/office/powerpoint/2010/main" val="3917771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Quản lý CSDL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1.3.1. Tạo mới CSDL</a:t>
            </a:r>
          </a:p>
          <a:p>
            <a:pPr lvl="1"/>
            <a:r>
              <a:rPr lang="en-US">
                <a:latin typeface="Arial" panose="020B0604020202020204" pitchFamily="34" charset="0"/>
                <a:cs typeface="Arial" panose="020B0604020202020204" pitchFamily="34" charset="0"/>
              </a:rPr>
              <a:t>Nhấn vào nút Apply</a:t>
            </a:r>
          </a:p>
        </p:txBody>
      </p:sp>
      <p:pic>
        <p:nvPicPr>
          <p:cNvPr id="6" name="Picture 5">
            <a:extLst>
              <a:ext uri="{FF2B5EF4-FFF2-40B4-BE49-F238E27FC236}">
                <a16:creationId xmlns:a16="http://schemas.microsoft.com/office/drawing/2014/main" id="{F2BC028B-CD8F-404A-8A0B-3A6EBF580559}"/>
              </a:ext>
            </a:extLst>
          </p:cNvPr>
          <p:cNvPicPr>
            <a:picLocks noChangeAspect="1"/>
          </p:cNvPicPr>
          <p:nvPr/>
        </p:nvPicPr>
        <p:blipFill>
          <a:blip r:embed="rId2"/>
          <a:stretch>
            <a:fillRect/>
          </a:stretch>
        </p:blipFill>
        <p:spPr>
          <a:xfrm>
            <a:off x="4007512" y="3347214"/>
            <a:ext cx="4176976" cy="1801834"/>
          </a:xfrm>
          <a:prstGeom prst="rect">
            <a:avLst/>
          </a:prstGeom>
        </p:spPr>
      </p:pic>
    </p:spTree>
    <p:extLst>
      <p:ext uri="{BB962C8B-B14F-4D97-AF65-F5344CB8AC3E}">
        <p14:creationId xmlns:p14="http://schemas.microsoft.com/office/powerpoint/2010/main" val="2142347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Quản lý CSDL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1.3.1. Tạo mới CSDL</a:t>
            </a:r>
          </a:p>
          <a:p>
            <a:pPr lvl="1"/>
            <a:r>
              <a:rPr lang="en-US">
                <a:latin typeface="Arial" panose="020B0604020202020204" pitchFamily="34" charset="0"/>
                <a:cs typeface="Arial" panose="020B0604020202020204" pitchFamily="34" charset="0"/>
              </a:rPr>
              <a:t>Nhấn vào nút Apply</a:t>
            </a:r>
          </a:p>
        </p:txBody>
      </p:sp>
      <p:pic>
        <p:nvPicPr>
          <p:cNvPr id="5" name="Picture 4">
            <a:extLst>
              <a:ext uri="{FF2B5EF4-FFF2-40B4-BE49-F238E27FC236}">
                <a16:creationId xmlns:a16="http://schemas.microsoft.com/office/drawing/2014/main" id="{FA51DF4C-101E-42E0-89FE-77E2F157D59C}"/>
              </a:ext>
            </a:extLst>
          </p:cNvPr>
          <p:cNvPicPr>
            <a:picLocks noChangeAspect="1"/>
          </p:cNvPicPr>
          <p:nvPr/>
        </p:nvPicPr>
        <p:blipFill>
          <a:blip r:embed="rId2"/>
          <a:stretch>
            <a:fillRect/>
          </a:stretch>
        </p:blipFill>
        <p:spPr>
          <a:xfrm>
            <a:off x="5247053" y="1620218"/>
            <a:ext cx="6298836" cy="4785064"/>
          </a:xfrm>
          <a:prstGeom prst="rect">
            <a:avLst/>
          </a:prstGeom>
        </p:spPr>
      </p:pic>
    </p:spTree>
    <p:extLst>
      <p:ext uri="{BB962C8B-B14F-4D97-AF65-F5344CB8AC3E}">
        <p14:creationId xmlns:p14="http://schemas.microsoft.com/office/powerpoint/2010/main" val="1231858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Quản lý CSDL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1.3.1. Tạo mới CSDL</a:t>
            </a:r>
          </a:p>
          <a:p>
            <a:pPr lvl="1"/>
            <a:r>
              <a:rPr lang="en-US">
                <a:latin typeface="Arial" panose="020B0604020202020204" pitchFamily="34" charset="0"/>
                <a:cs typeface="Arial" panose="020B0604020202020204" pitchFamily="34" charset="0"/>
              </a:rPr>
              <a:t>Nhấn vào nút Finish</a:t>
            </a:r>
          </a:p>
        </p:txBody>
      </p:sp>
      <p:pic>
        <p:nvPicPr>
          <p:cNvPr id="6" name="Picture 5">
            <a:extLst>
              <a:ext uri="{FF2B5EF4-FFF2-40B4-BE49-F238E27FC236}">
                <a16:creationId xmlns:a16="http://schemas.microsoft.com/office/drawing/2014/main" id="{984108A2-3BF1-4710-A7D6-12D12A769FEC}"/>
              </a:ext>
            </a:extLst>
          </p:cNvPr>
          <p:cNvPicPr>
            <a:picLocks noChangeAspect="1"/>
          </p:cNvPicPr>
          <p:nvPr/>
        </p:nvPicPr>
        <p:blipFill>
          <a:blip r:embed="rId2"/>
          <a:stretch>
            <a:fillRect/>
          </a:stretch>
        </p:blipFill>
        <p:spPr>
          <a:xfrm>
            <a:off x="5318880" y="1554395"/>
            <a:ext cx="6514800" cy="4914440"/>
          </a:xfrm>
          <a:prstGeom prst="rect">
            <a:avLst/>
          </a:prstGeom>
        </p:spPr>
      </p:pic>
    </p:spTree>
    <p:extLst>
      <p:ext uri="{BB962C8B-B14F-4D97-AF65-F5344CB8AC3E}">
        <p14:creationId xmlns:p14="http://schemas.microsoft.com/office/powerpoint/2010/main" val="2035816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Quản lý CSDL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1.3.2. Xóa CSDL</a:t>
            </a:r>
          </a:p>
          <a:p>
            <a:pPr lvl="1"/>
            <a:r>
              <a:rPr lang="en-US">
                <a:latin typeface="Arial" panose="020B0604020202020204" pitchFamily="34" charset="0"/>
                <a:cs typeface="Arial" panose="020B0604020202020204" pitchFamily="34" charset="0"/>
              </a:rPr>
              <a:t>Nhấn chuột phải vào CSDL muốn xóa, chọn Drop Schema</a:t>
            </a:r>
          </a:p>
        </p:txBody>
      </p:sp>
      <p:pic>
        <p:nvPicPr>
          <p:cNvPr id="5" name="Picture 4">
            <a:extLst>
              <a:ext uri="{FF2B5EF4-FFF2-40B4-BE49-F238E27FC236}">
                <a16:creationId xmlns:a16="http://schemas.microsoft.com/office/drawing/2014/main" id="{96DB731B-FCC1-475F-869E-503B61A10BD2}"/>
              </a:ext>
            </a:extLst>
          </p:cNvPr>
          <p:cNvPicPr>
            <a:picLocks noChangeAspect="1"/>
          </p:cNvPicPr>
          <p:nvPr/>
        </p:nvPicPr>
        <p:blipFill>
          <a:blip r:embed="rId2"/>
          <a:stretch>
            <a:fillRect/>
          </a:stretch>
        </p:blipFill>
        <p:spPr>
          <a:xfrm>
            <a:off x="8176277" y="2225553"/>
            <a:ext cx="3749114" cy="4316486"/>
          </a:xfrm>
          <a:prstGeom prst="rect">
            <a:avLst/>
          </a:prstGeom>
        </p:spPr>
      </p:pic>
    </p:spTree>
    <p:extLst>
      <p:ext uri="{BB962C8B-B14F-4D97-AF65-F5344CB8AC3E}">
        <p14:creationId xmlns:p14="http://schemas.microsoft.com/office/powerpoint/2010/main" val="3474702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Quản lý CSDL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1.3.2. Xóa CSDL</a:t>
            </a:r>
          </a:p>
          <a:p>
            <a:pPr lvl="1"/>
            <a:r>
              <a:rPr lang="en-US">
                <a:latin typeface="Arial" panose="020B0604020202020204" pitchFamily="34" charset="0"/>
                <a:cs typeface="Arial" panose="020B0604020202020204" pitchFamily="34" charset="0"/>
              </a:rPr>
              <a:t>Chọn Drop now</a:t>
            </a:r>
          </a:p>
        </p:txBody>
      </p:sp>
      <p:pic>
        <p:nvPicPr>
          <p:cNvPr id="6" name="Picture 5">
            <a:extLst>
              <a:ext uri="{FF2B5EF4-FFF2-40B4-BE49-F238E27FC236}">
                <a16:creationId xmlns:a16="http://schemas.microsoft.com/office/drawing/2014/main" id="{C4F2B5A7-64E3-4E2F-9599-B920451F7A74}"/>
              </a:ext>
            </a:extLst>
          </p:cNvPr>
          <p:cNvPicPr>
            <a:picLocks noChangeAspect="1"/>
          </p:cNvPicPr>
          <p:nvPr/>
        </p:nvPicPr>
        <p:blipFill>
          <a:blip r:embed="rId2"/>
          <a:stretch>
            <a:fillRect/>
          </a:stretch>
        </p:blipFill>
        <p:spPr>
          <a:xfrm>
            <a:off x="5601536" y="2531843"/>
            <a:ext cx="4449298" cy="3257338"/>
          </a:xfrm>
          <a:prstGeom prst="rect">
            <a:avLst/>
          </a:prstGeom>
        </p:spPr>
      </p:pic>
    </p:spTree>
    <p:extLst>
      <p:ext uri="{BB962C8B-B14F-4D97-AF65-F5344CB8AC3E}">
        <p14:creationId xmlns:p14="http://schemas.microsoft.com/office/powerpoint/2010/main" val="3604143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Quản lý bảng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1.4.1. Khởi tạo bảng trong CSDL</a:t>
            </a:r>
          </a:p>
        </p:txBody>
      </p:sp>
      <p:pic>
        <p:nvPicPr>
          <p:cNvPr id="5" name="Picture 4">
            <a:extLst>
              <a:ext uri="{FF2B5EF4-FFF2-40B4-BE49-F238E27FC236}">
                <a16:creationId xmlns:a16="http://schemas.microsoft.com/office/drawing/2014/main" id="{FA7FDA75-0F38-495B-A9AF-6431563FD6EE}"/>
              </a:ext>
            </a:extLst>
          </p:cNvPr>
          <p:cNvPicPr>
            <a:picLocks noChangeAspect="1"/>
          </p:cNvPicPr>
          <p:nvPr/>
        </p:nvPicPr>
        <p:blipFill>
          <a:blip r:embed="rId2"/>
          <a:stretch>
            <a:fillRect/>
          </a:stretch>
        </p:blipFill>
        <p:spPr>
          <a:xfrm>
            <a:off x="3347622" y="3170408"/>
            <a:ext cx="5496755" cy="2999573"/>
          </a:xfrm>
          <a:prstGeom prst="rect">
            <a:avLst/>
          </a:prstGeom>
        </p:spPr>
      </p:pic>
    </p:spTree>
    <p:extLst>
      <p:ext uri="{BB962C8B-B14F-4D97-AF65-F5344CB8AC3E}">
        <p14:creationId xmlns:p14="http://schemas.microsoft.com/office/powerpoint/2010/main" val="4007306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Quản lý bảng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1.4.1. Khởi tạo bảng trong CSDL</a:t>
            </a:r>
          </a:p>
        </p:txBody>
      </p:sp>
      <p:pic>
        <p:nvPicPr>
          <p:cNvPr id="6" name="Picture 5">
            <a:extLst>
              <a:ext uri="{FF2B5EF4-FFF2-40B4-BE49-F238E27FC236}">
                <a16:creationId xmlns:a16="http://schemas.microsoft.com/office/drawing/2014/main" id="{4F3F6BD9-B0D5-44F4-8A8E-3431670FFBBA}"/>
              </a:ext>
            </a:extLst>
          </p:cNvPr>
          <p:cNvPicPr>
            <a:picLocks noChangeAspect="1"/>
          </p:cNvPicPr>
          <p:nvPr/>
        </p:nvPicPr>
        <p:blipFill>
          <a:blip r:embed="rId2"/>
          <a:stretch>
            <a:fillRect/>
          </a:stretch>
        </p:blipFill>
        <p:spPr>
          <a:xfrm>
            <a:off x="2270980" y="2469860"/>
            <a:ext cx="7650040" cy="4141265"/>
          </a:xfrm>
          <a:prstGeom prst="rect">
            <a:avLst/>
          </a:prstGeom>
        </p:spPr>
      </p:pic>
    </p:spTree>
    <p:extLst>
      <p:ext uri="{BB962C8B-B14F-4D97-AF65-F5344CB8AC3E}">
        <p14:creationId xmlns:p14="http://schemas.microsoft.com/office/powerpoint/2010/main" val="2781572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Quản lý bảng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1.4.2. Cập nhật cấu trúc bảng</a:t>
            </a:r>
          </a:p>
        </p:txBody>
      </p:sp>
      <p:pic>
        <p:nvPicPr>
          <p:cNvPr id="5" name="Picture 4">
            <a:extLst>
              <a:ext uri="{FF2B5EF4-FFF2-40B4-BE49-F238E27FC236}">
                <a16:creationId xmlns:a16="http://schemas.microsoft.com/office/drawing/2014/main" id="{6E88769C-7974-4088-AB01-86D15C9BF35C}"/>
              </a:ext>
            </a:extLst>
          </p:cNvPr>
          <p:cNvPicPr>
            <a:picLocks noChangeAspect="1"/>
          </p:cNvPicPr>
          <p:nvPr/>
        </p:nvPicPr>
        <p:blipFill>
          <a:blip r:embed="rId2"/>
          <a:stretch>
            <a:fillRect/>
          </a:stretch>
        </p:blipFill>
        <p:spPr>
          <a:xfrm>
            <a:off x="6365303" y="1556299"/>
            <a:ext cx="4017788" cy="4910629"/>
          </a:xfrm>
          <a:prstGeom prst="rect">
            <a:avLst/>
          </a:prstGeom>
        </p:spPr>
      </p:pic>
    </p:spTree>
    <p:extLst>
      <p:ext uri="{BB962C8B-B14F-4D97-AF65-F5344CB8AC3E}">
        <p14:creationId xmlns:p14="http://schemas.microsoft.com/office/powerpoint/2010/main" val="169966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 Các khái niệm cơ bản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1.1.1. Khái niệm hệ quản trị CSDL</a:t>
            </a:r>
          </a:p>
          <a:p>
            <a:r>
              <a:rPr lang="en-US">
                <a:latin typeface="Arial" panose="020B0604020202020204" pitchFamily="34" charset="0"/>
                <a:cs typeface="Arial" panose="020B0604020202020204" pitchFamily="34" charset="0"/>
              </a:rPr>
              <a:t>1.1.2. Khái niệm CSDL</a:t>
            </a:r>
          </a:p>
          <a:p>
            <a:r>
              <a:rPr lang="en-US">
                <a:latin typeface="Arial" panose="020B0604020202020204" pitchFamily="34" charset="0"/>
                <a:cs typeface="Arial" panose="020B0604020202020204" pitchFamily="34" charset="0"/>
              </a:rPr>
              <a:t>1.1.3. Khái niệm bảng</a:t>
            </a:r>
          </a:p>
          <a:p>
            <a:r>
              <a:rPr lang="en-US">
                <a:latin typeface="Arial" panose="020B0604020202020204" pitchFamily="34" charset="0"/>
                <a:cs typeface="Arial" panose="020B0604020202020204" pitchFamily="34" charset="0"/>
              </a:rPr>
              <a:t>1.1.4. Khái niệm cột trong bảng</a:t>
            </a:r>
          </a:p>
          <a:p>
            <a:r>
              <a:rPr lang="en-US">
                <a:latin typeface="Arial" panose="020B0604020202020204" pitchFamily="34" charset="0"/>
                <a:cs typeface="Arial" panose="020B0604020202020204" pitchFamily="34" charset="0"/>
              </a:rPr>
              <a:t>1.1.5. Khái niệm dòng trong bảng</a:t>
            </a:r>
          </a:p>
          <a:p>
            <a:r>
              <a:rPr lang="en-US">
                <a:latin typeface="Arial" panose="020B0604020202020204" pitchFamily="34" charset="0"/>
                <a:cs typeface="Arial" panose="020B0604020202020204" pitchFamily="34" charset="0"/>
              </a:rPr>
              <a:t>1.1.6. Khái niệm khóa chính trong bảng</a:t>
            </a:r>
          </a:p>
          <a:p>
            <a:r>
              <a:rPr lang="en-US">
                <a:latin typeface="Arial" panose="020B0604020202020204" pitchFamily="34" charset="0"/>
                <a:cs typeface="Arial" panose="020B0604020202020204" pitchFamily="34" charset="0"/>
              </a:rPr>
              <a:t>1.1.7. Mối quan hệ giữa 2 bảng</a:t>
            </a:r>
          </a:p>
          <a:p>
            <a:r>
              <a:rPr lang="en-US">
                <a:latin typeface="Arial" panose="020B0604020202020204" pitchFamily="34" charset="0"/>
                <a:cs typeface="Arial" panose="020B0604020202020204" pitchFamily="34" charset="0"/>
              </a:rPr>
              <a:t>1.1.8. Khái niệm khóa ngoại trong bảng</a:t>
            </a:r>
          </a:p>
        </p:txBody>
      </p:sp>
    </p:spTree>
    <p:extLst>
      <p:ext uri="{BB962C8B-B14F-4D97-AF65-F5344CB8AC3E}">
        <p14:creationId xmlns:p14="http://schemas.microsoft.com/office/powerpoint/2010/main" val="2208251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Quản lý bảng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1.4.2. Cập nhật cấu trúc bảng</a:t>
            </a:r>
          </a:p>
          <a:p>
            <a:pPr lvl="1"/>
            <a:r>
              <a:rPr lang="en-US">
                <a:latin typeface="Arial" panose="020B0604020202020204" pitchFamily="34" charset="0"/>
                <a:cs typeface="Arial" panose="020B0604020202020204" pitchFamily="34" charset="0"/>
              </a:rPr>
              <a:t>Thực hiện điều chỉnh và nhấn nút Apply</a:t>
            </a:r>
          </a:p>
        </p:txBody>
      </p:sp>
      <p:pic>
        <p:nvPicPr>
          <p:cNvPr id="8" name="Picture 7">
            <a:extLst>
              <a:ext uri="{FF2B5EF4-FFF2-40B4-BE49-F238E27FC236}">
                <a16:creationId xmlns:a16="http://schemas.microsoft.com/office/drawing/2014/main" id="{CE4B1A9D-B7AF-487C-B6DB-54E41F21C49A}"/>
              </a:ext>
            </a:extLst>
          </p:cNvPr>
          <p:cNvPicPr>
            <a:picLocks noChangeAspect="1"/>
          </p:cNvPicPr>
          <p:nvPr/>
        </p:nvPicPr>
        <p:blipFill>
          <a:blip r:embed="rId2"/>
          <a:stretch>
            <a:fillRect/>
          </a:stretch>
        </p:blipFill>
        <p:spPr>
          <a:xfrm>
            <a:off x="2541967" y="2906708"/>
            <a:ext cx="6741558" cy="3645012"/>
          </a:xfrm>
          <a:prstGeom prst="rect">
            <a:avLst/>
          </a:prstGeom>
        </p:spPr>
      </p:pic>
    </p:spTree>
    <p:extLst>
      <p:ext uri="{BB962C8B-B14F-4D97-AF65-F5344CB8AC3E}">
        <p14:creationId xmlns:p14="http://schemas.microsoft.com/office/powerpoint/2010/main" val="2258330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Quản lý bảng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1.4.2. Cập nhật cấu trúc bảng</a:t>
            </a:r>
          </a:p>
          <a:p>
            <a:pPr lvl="1"/>
            <a:r>
              <a:rPr lang="en-US">
                <a:latin typeface="Arial" panose="020B0604020202020204" pitchFamily="34" charset="0"/>
                <a:cs typeface="Arial" panose="020B0604020202020204" pitchFamily="34" charset="0"/>
              </a:rPr>
              <a:t>Thực hiện điều chỉnh và nhấn nút Apply</a:t>
            </a:r>
          </a:p>
        </p:txBody>
      </p:sp>
      <p:pic>
        <p:nvPicPr>
          <p:cNvPr id="8" name="Picture 7">
            <a:extLst>
              <a:ext uri="{FF2B5EF4-FFF2-40B4-BE49-F238E27FC236}">
                <a16:creationId xmlns:a16="http://schemas.microsoft.com/office/drawing/2014/main" id="{CE4B1A9D-B7AF-487C-B6DB-54E41F21C49A}"/>
              </a:ext>
            </a:extLst>
          </p:cNvPr>
          <p:cNvPicPr>
            <a:picLocks noChangeAspect="1"/>
          </p:cNvPicPr>
          <p:nvPr/>
        </p:nvPicPr>
        <p:blipFill>
          <a:blip r:embed="rId2"/>
          <a:stretch>
            <a:fillRect/>
          </a:stretch>
        </p:blipFill>
        <p:spPr>
          <a:xfrm>
            <a:off x="2541967" y="2906708"/>
            <a:ext cx="6741558" cy="3645012"/>
          </a:xfrm>
          <a:prstGeom prst="rect">
            <a:avLst/>
          </a:prstGeom>
        </p:spPr>
      </p:pic>
    </p:spTree>
    <p:extLst>
      <p:ext uri="{BB962C8B-B14F-4D97-AF65-F5344CB8AC3E}">
        <p14:creationId xmlns:p14="http://schemas.microsoft.com/office/powerpoint/2010/main" val="65852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Quản lý bảng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1.4.3. Xóa bảng</a:t>
            </a:r>
          </a:p>
        </p:txBody>
      </p:sp>
      <p:pic>
        <p:nvPicPr>
          <p:cNvPr id="5" name="Picture 4">
            <a:extLst>
              <a:ext uri="{FF2B5EF4-FFF2-40B4-BE49-F238E27FC236}">
                <a16:creationId xmlns:a16="http://schemas.microsoft.com/office/drawing/2014/main" id="{5CCC4835-4531-471D-A364-5703BAD3AFD8}"/>
              </a:ext>
            </a:extLst>
          </p:cNvPr>
          <p:cNvPicPr>
            <a:picLocks noChangeAspect="1"/>
          </p:cNvPicPr>
          <p:nvPr/>
        </p:nvPicPr>
        <p:blipFill>
          <a:blip r:embed="rId2"/>
          <a:stretch>
            <a:fillRect/>
          </a:stretch>
        </p:blipFill>
        <p:spPr>
          <a:xfrm>
            <a:off x="5641078" y="1775159"/>
            <a:ext cx="4000072" cy="4800087"/>
          </a:xfrm>
          <a:prstGeom prst="rect">
            <a:avLst/>
          </a:prstGeom>
        </p:spPr>
      </p:pic>
    </p:spTree>
    <p:extLst>
      <p:ext uri="{BB962C8B-B14F-4D97-AF65-F5344CB8AC3E}">
        <p14:creationId xmlns:p14="http://schemas.microsoft.com/office/powerpoint/2010/main" val="2020479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1.5. Thực hiện các thao tác CRUD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75029"/>
            <a:ext cx="9612036" cy="3994952"/>
          </a:xfrm>
        </p:spPr>
        <p:txBody>
          <a:bodyPr/>
          <a:lstStyle/>
          <a:p>
            <a:r>
              <a:rPr lang="en-US">
                <a:latin typeface="Arial" panose="020B0604020202020204" pitchFamily="34" charset="0"/>
                <a:cs typeface="Arial" panose="020B0604020202020204" pitchFamily="34" charset="0"/>
              </a:rPr>
              <a:t>1.5.1. Thêm mới dữ liệu (C - Create)</a:t>
            </a:r>
          </a:p>
          <a:p>
            <a:pPr lvl="1"/>
            <a:r>
              <a:rPr lang="en-US">
                <a:latin typeface="Arial" panose="020B0604020202020204" pitchFamily="34" charset="0"/>
                <a:cs typeface="Arial" panose="020B0604020202020204" pitchFamily="34" charset="0"/>
              </a:rPr>
              <a:t>Cú pháp: INSERT INTO &lt;BẢNG&gt; (CÁC CỘT)</a:t>
            </a:r>
          </a:p>
          <a:p>
            <a:pPr marL="457200" lvl="1" indent="0">
              <a:buNone/>
            </a:pPr>
            <a:r>
              <a:rPr lang="en-US">
                <a:latin typeface="Arial" panose="020B0604020202020204" pitchFamily="34" charset="0"/>
                <a:cs typeface="Arial" panose="020B0604020202020204" pitchFamily="34" charset="0"/>
              </a:rPr>
              <a:t>			VALUES (GIÁ TRỊ ỨNG VỚI CÁC CỘT)</a:t>
            </a:r>
          </a:p>
        </p:txBody>
      </p:sp>
      <p:pic>
        <p:nvPicPr>
          <p:cNvPr id="6" name="Picture 5">
            <a:extLst>
              <a:ext uri="{FF2B5EF4-FFF2-40B4-BE49-F238E27FC236}">
                <a16:creationId xmlns:a16="http://schemas.microsoft.com/office/drawing/2014/main" id="{0280616C-6E3A-4F42-8C0A-E75B18708B11}"/>
              </a:ext>
            </a:extLst>
          </p:cNvPr>
          <p:cNvPicPr>
            <a:picLocks noChangeAspect="1"/>
          </p:cNvPicPr>
          <p:nvPr/>
        </p:nvPicPr>
        <p:blipFill>
          <a:blip r:embed="rId2"/>
          <a:stretch>
            <a:fillRect/>
          </a:stretch>
        </p:blipFill>
        <p:spPr>
          <a:xfrm>
            <a:off x="2386258" y="4272025"/>
            <a:ext cx="7419484" cy="1045700"/>
          </a:xfrm>
          <a:prstGeom prst="rect">
            <a:avLst/>
          </a:prstGeom>
        </p:spPr>
      </p:pic>
    </p:spTree>
    <p:extLst>
      <p:ext uri="{BB962C8B-B14F-4D97-AF65-F5344CB8AC3E}">
        <p14:creationId xmlns:p14="http://schemas.microsoft.com/office/powerpoint/2010/main" val="148875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1.5. Thực hiện các thao tác CRUD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75029"/>
            <a:ext cx="9612036" cy="3994952"/>
          </a:xfrm>
        </p:spPr>
        <p:txBody>
          <a:bodyPr/>
          <a:lstStyle/>
          <a:p>
            <a:r>
              <a:rPr lang="en-US">
                <a:latin typeface="Arial" panose="020B0604020202020204" pitchFamily="34" charset="0"/>
                <a:cs typeface="Arial" panose="020B0604020202020204" pitchFamily="34" charset="0"/>
              </a:rPr>
              <a:t>1.5.2. Cập nhật dữ liệu trong MySQL</a:t>
            </a:r>
          </a:p>
          <a:p>
            <a:pPr lvl="1"/>
            <a:r>
              <a:rPr lang="en-US">
                <a:latin typeface="Arial" panose="020B0604020202020204" pitchFamily="34" charset="0"/>
                <a:cs typeface="Arial" panose="020B0604020202020204" pitchFamily="34" charset="0"/>
              </a:rPr>
              <a:t>Cú pháp: UPDATE &lt;BẢNG&gt;</a:t>
            </a:r>
          </a:p>
          <a:p>
            <a:pPr marL="457200" lvl="1" indent="0">
              <a:buNone/>
            </a:pPr>
            <a:r>
              <a:rPr lang="en-US">
                <a:latin typeface="Arial" panose="020B0604020202020204" pitchFamily="34" charset="0"/>
                <a:cs typeface="Arial" panose="020B0604020202020204" pitchFamily="34" charset="0"/>
              </a:rPr>
              <a:t>			SET &lt;CỘT&gt;=&lt;GIÁ TRỊ MỚI&gt;, ...</a:t>
            </a:r>
          </a:p>
          <a:p>
            <a:pPr marL="457200" lvl="1" indent="0">
              <a:buNone/>
            </a:pPr>
            <a:r>
              <a:rPr lang="en-US">
                <a:latin typeface="Arial" panose="020B0604020202020204" pitchFamily="34" charset="0"/>
                <a:cs typeface="Arial" panose="020B0604020202020204" pitchFamily="34" charset="0"/>
              </a:rPr>
              <a:t>			WHERE &lt;CỘT KHÓA CHÍNH&gt;=&lt;KHÓA CHÍNH&gt;</a:t>
            </a:r>
          </a:p>
          <a:p>
            <a:pPr marL="457200" lvl="1" indent="0">
              <a:buNone/>
            </a:pPr>
            <a:r>
              <a:rPr lang="en-US">
                <a:latin typeface="Arial" panose="020B0604020202020204" pitchFamily="34" charset="0"/>
                <a:cs typeface="Arial" panose="020B0604020202020204" pitchFamily="34" charset="0"/>
              </a:rPr>
              <a:t>Lưu ý: Điều kiện WHERE rất quan trọng, thiếu có thể làm thay đổi dữ liệu cả bảng.</a:t>
            </a:r>
          </a:p>
        </p:txBody>
      </p:sp>
      <p:pic>
        <p:nvPicPr>
          <p:cNvPr id="5" name="Picture 4">
            <a:extLst>
              <a:ext uri="{FF2B5EF4-FFF2-40B4-BE49-F238E27FC236}">
                <a16:creationId xmlns:a16="http://schemas.microsoft.com/office/drawing/2014/main" id="{B1CA5DD5-D633-4FE1-B2E1-C3F1575B3008}"/>
              </a:ext>
            </a:extLst>
          </p:cNvPr>
          <p:cNvPicPr>
            <a:picLocks noChangeAspect="1"/>
          </p:cNvPicPr>
          <p:nvPr/>
        </p:nvPicPr>
        <p:blipFill>
          <a:blip r:embed="rId2"/>
          <a:stretch>
            <a:fillRect/>
          </a:stretch>
        </p:blipFill>
        <p:spPr>
          <a:xfrm>
            <a:off x="2036756" y="4521701"/>
            <a:ext cx="7745148" cy="1648280"/>
          </a:xfrm>
          <a:prstGeom prst="rect">
            <a:avLst/>
          </a:prstGeom>
        </p:spPr>
      </p:pic>
    </p:spTree>
    <p:extLst>
      <p:ext uri="{BB962C8B-B14F-4D97-AF65-F5344CB8AC3E}">
        <p14:creationId xmlns:p14="http://schemas.microsoft.com/office/powerpoint/2010/main" val="3965079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1.5. Thực hiện các thao tác CRUD trong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75029"/>
            <a:ext cx="9612036" cy="3994952"/>
          </a:xfrm>
        </p:spPr>
        <p:txBody>
          <a:bodyPr/>
          <a:lstStyle/>
          <a:p>
            <a:r>
              <a:rPr lang="en-US">
                <a:latin typeface="Arial" panose="020B0604020202020204" pitchFamily="34" charset="0"/>
                <a:cs typeface="Arial" panose="020B0604020202020204" pitchFamily="34" charset="0"/>
              </a:rPr>
              <a:t>1.5.3. Xóa dữ liệu trong MySQL</a:t>
            </a:r>
          </a:p>
          <a:p>
            <a:pPr lvl="1"/>
            <a:r>
              <a:rPr lang="en-US">
                <a:latin typeface="Arial" panose="020B0604020202020204" pitchFamily="34" charset="0"/>
                <a:cs typeface="Arial" panose="020B0604020202020204" pitchFamily="34" charset="0"/>
              </a:rPr>
              <a:t>Cú pháp: DELETE FROM &lt;BẢNG&gt;</a:t>
            </a:r>
          </a:p>
          <a:p>
            <a:pPr marL="457200" lvl="1" indent="0">
              <a:buNone/>
            </a:pPr>
            <a:r>
              <a:rPr lang="en-US">
                <a:latin typeface="Arial" panose="020B0604020202020204" pitchFamily="34" charset="0"/>
                <a:cs typeface="Arial" panose="020B0604020202020204" pitchFamily="34" charset="0"/>
              </a:rPr>
              <a:t>			WHERE &lt;CỘT KHÓA CHÍNH&gt;=&lt;KHÓA CHÍNH&gt;</a:t>
            </a:r>
          </a:p>
          <a:p>
            <a:pPr marL="457200" lvl="1" indent="0">
              <a:buNone/>
            </a:pPr>
            <a:r>
              <a:rPr lang="en-US">
                <a:latin typeface="Arial" panose="020B0604020202020204" pitchFamily="34" charset="0"/>
                <a:cs typeface="Arial" panose="020B0604020202020204" pitchFamily="34" charset="0"/>
              </a:rPr>
              <a:t>Lưu ý: Điều kiện WHERE rất quan trọng, thiếu có thể xóa sạch dữ liệu của bảng.</a:t>
            </a:r>
          </a:p>
        </p:txBody>
      </p:sp>
      <p:pic>
        <p:nvPicPr>
          <p:cNvPr id="6" name="Picture 5">
            <a:extLst>
              <a:ext uri="{FF2B5EF4-FFF2-40B4-BE49-F238E27FC236}">
                <a16:creationId xmlns:a16="http://schemas.microsoft.com/office/drawing/2014/main" id="{4FD8D3E3-267D-47DA-8844-46B5B3D5CB5C}"/>
              </a:ext>
            </a:extLst>
          </p:cNvPr>
          <p:cNvPicPr>
            <a:picLocks noChangeAspect="1"/>
          </p:cNvPicPr>
          <p:nvPr/>
        </p:nvPicPr>
        <p:blipFill>
          <a:blip r:embed="rId2"/>
          <a:stretch>
            <a:fillRect/>
          </a:stretch>
        </p:blipFill>
        <p:spPr>
          <a:xfrm>
            <a:off x="3447622" y="4504101"/>
            <a:ext cx="5296756" cy="1399550"/>
          </a:xfrm>
          <a:prstGeom prst="rect">
            <a:avLst/>
          </a:prstGeom>
        </p:spPr>
      </p:pic>
    </p:spTree>
    <p:extLst>
      <p:ext uri="{BB962C8B-B14F-4D97-AF65-F5344CB8AC3E}">
        <p14:creationId xmlns:p14="http://schemas.microsoft.com/office/powerpoint/2010/main" val="2773184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đồ án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75029"/>
            <a:ext cx="9612036" cy="3994952"/>
          </a:xfrm>
        </p:spPr>
        <p:txBody>
          <a:bodyPr/>
          <a:lstStyle/>
          <a:p>
            <a:r>
              <a:rPr lang="en-US">
                <a:latin typeface="Arial" panose="020B0604020202020204" pitchFamily="34" charset="0"/>
                <a:cs typeface="Arial" panose="020B0604020202020204" pitchFamily="34" charset="0"/>
              </a:rPr>
              <a:t>Dựa vào yêu cầu đồ án đã được cung cấp, hãy thiết kế và xây dựng CSDL cho bài tập đồ án này.</a:t>
            </a:r>
          </a:p>
        </p:txBody>
      </p:sp>
    </p:spTree>
    <p:extLst>
      <p:ext uri="{BB962C8B-B14F-4D97-AF65-F5344CB8AC3E}">
        <p14:creationId xmlns:p14="http://schemas.microsoft.com/office/powerpoint/2010/main" val="1294969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1.1.1. Khái niệm hệ quản trị CSDL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Hệ quản trị CSDL là các phần mềm được dùng để tạo ra, quản lý và điều hành các CSDL.</a:t>
            </a:r>
          </a:p>
          <a:p>
            <a:r>
              <a:rPr lang="en-US">
                <a:latin typeface="Arial" panose="020B0604020202020204" pitchFamily="34" charset="0"/>
                <a:cs typeface="Arial" panose="020B0604020202020204" pitchFamily="34" charset="0"/>
              </a:rPr>
              <a:t>Các hệ quản trị CSDL ví dụ gồm: MySQL, MS SQL Server, Oracle, MongoDB, Postgres SQL, ...</a:t>
            </a:r>
          </a:p>
        </p:txBody>
      </p:sp>
    </p:spTree>
    <p:extLst>
      <p:ext uri="{BB962C8B-B14F-4D97-AF65-F5344CB8AC3E}">
        <p14:creationId xmlns:p14="http://schemas.microsoft.com/office/powerpoint/2010/main" val="2501209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1.1.1. Khái niệm hệ quản trị CSDL</a:t>
            </a:r>
          </a:p>
        </p:txBody>
      </p:sp>
      <p:pic>
        <p:nvPicPr>
          <p:cNvPr id="5" name="Content Placeholder 4">
            <a:extLst>
              <a:ext uri="{FF2B5EF4-FFF2-40B4-BE49-F238E27FC236}">
                <a16:creationId xmlns:a16="http://schemas.microsoft.com/office/drawing/2014/main" id="{4B44B40A-94EB-4C34-91A1-80C82DFD305C}"/>
              </a:ext>
            </a:extLst>
          </p:cNvPr>
          <p:cNvPicPr>
            <a:picLocks noGrp="1" noChangeAspect="1"/>
          </p:cNvPicPr>
          <p:nvPr>
            <p:ph idx="1"/>
          </p:nvPr>
        </p:nvPicPr>
        <p:blipFill>
          <a:blip r:embed="rId2"/>
          <a:stretch>
            <a:fillRect/>
          </a:stretch>
        </p:blipFill>
        <p:spPr>
          <a:xfrm>
            <a:off x="3665546" y="1852613"/>
            <a:ext cx="4487845" cy="4318000"/>
          </a:xfrm>
        </p:spPr>
      </p:pic>
    </p:spTree>
    <p:extLst>
      <p:ext uri="{BB962C8B-B14F-4D97-AF65-F5344CB8AC3E}">
        <p14:creationId xmlns:p14="http://schemas.microsoft.com/office/powerpoint/2010/main" val="1450508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1.1.2. Khái niệm CSDL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441359"/>
            <a:ext cx="6345053" cy="3728622"/>
          </a:xfrm>
        </p:spPr>
        <p:txBody>
          <a:bodyPr/>
          <a:lstStyle/>
          <a:p>
            <a:r>
              <a:rPr lang="en-US">
                <a:latin typeface="Arial" panose="020B0604020202020204" pitchFamily="34" charset="0"/>
                <a:cs typeface="Arial" panose="020B0604020202020204" pitchFamily="34" charset="0"/>
              </a:rPr>
              <a:t>Cơ sở dữ liệu là kho lưu trữ dữ liệu chung của một chương trình / một hệ thống. Và được quản lý bởi hệ quản trị CSDL.</a:t>
            </a:r>
          </a:p>
          <a:p>
            <a:r>
              <a:rPr lang="en-US">
                <a:latin typeface="Arial" panose="020B0604020202020204" pitchFamily="34" charset="0"/>
                <a:cs typeface="Arial" panose="020B0604020202020204" pitchFamily="34" charset="0"/>
              </a:rPr>
              <a:t>Một CSDL tạo ra, lưu trữ và quản lý nhiều bảng (Table).</a:t>
            </a:r>
          </a:p>
        </p:txBody>
      </p:sp>
      <p:pic>
        <p:nvPicPr>
          <p:cNvPr id="5" name="Picture 4">
            <a:extLst>
              <a:ext uri="{FF2B5EF4-FFF2-40B4-BE49-F238E27FC236}">
                <a16:creationId xmlns:a16="http://schemas.microsoft.com/office/drawing/2014/main" id="{ABF23694-5CE6-461A-A02D-0E1FF632B773}"/>
              </a:ext>
            </a:extLst>
          </p:cNvPr>
          <p:cNvPicPr>
            <a:picLocks noChangeAspect="1"/>
          </p:cNvPicPr>
          <p:nvPr/>
        </p:nvPicPr>
        <p:blipFill>
          <a:blip r:embed="rId2"/>
          <a:stretch>
            <a:fillRect/>
          </a:stretch>
        </p:blipFill>
        <p:spPr>
          <a:xfrm>
            <a:off x="7766212" y="2304166"/>
            <a:ext cx="4174732" cy="4016736"/>
          </a:xfrm>
          <a:prstGeom prst="rect">
            <a:avLst/>
          </a:prstGeom>
        </p:spPr>
      </p:pic>
    </p:spTree>
    <p:extLst>
      <p:ext uri="{BB962C8B-B14F-4D97-AF65-F5344CB8AC3E}">
        <p14:creationId xmlns:p14="http://schemas.microsoft.com/office/powerpoint/2010/main" val="1380759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1.1.3. Khái niệm bảng (Table)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Bảng là nơi trực tiếp chứa dữ liệu của hệ thống / chương trình được tổ chức theo bố cục cột / dòng với cấu trúc cố định.</a:t>
            </a:r>
          </a:p>
          <a:p>
            <a:r>
              <a:rPr lang="en-US">
                <a:latin typeface="Arial" panose="020B0604020202020204" pitchFamily="34" charset="0"/>
                <a:cs typeface="Arial" panose="020B0604020202020204" pitchFamily="34" charset="0"/>
              </a:rPr>
              <a:t>Một bảng sẽ chứa trong mình:</a:t>
            </a:r>
          </a:p>
          <a:p>
            <a:pPr lvl="1"/>
            <a:r>
              <a:rPr lang="en-US">
                <a:latin typeface="Arial" panose="020B0604020202020204" pitchFamily="34" charset="0"/>
                <a:cs typeface="Arial" panose="020B0604020202020204" pitchFamily="34" charset="0"/>
              </a:rPr>
              <a:t>Các cột (Columns)</a:t>
            </a:r>
          </a:p>
          <a:p>
            <a:pPr lvl="1"/>
            <a:r>
              <a:rPr lang="en-US">
                <a:latin typeface="Arial" panose="020B0604020202020204" pitchFamily="34" charset="0"/>
                <a:cs typeface="Arial" panose="020B0604020202020204" pitchFamily="34" charset="0"/>
              </a:rPr>
              <a:t>Các dòng dữ liệu (Rows)</a:t>
            </a:r>
          </a:p>
          <a:p>
            <a:pPr lvl="1"/>
            <a:r>
              <a:rPr lang="en-US">
                <a:latin typeface="Arial" panose="020B0604020202020204" pitchFamily="34" charset="0"/>
                <a:cs typeface="Arial" panose="020B0604020202020204" pitchFamily="34" charset="0"/>
              </a:rPr>
              <a:t>Các khóa chính, khóa ngoại</a:t>
            </a:r>
          </a:p>
          <a:p>
            <a:r>
              <a:rPr lang="en-US">
                <a:latin typeface="Arial" panose="020B0604020202020204" pitchFamily="34" charset="0"/>
                <a:cs typeface="Arial" panose="020B0604020202020204" pitchFamily="34" charset="0"/>
              </a:rPr>
              <a:t>Một bảng thường được gọi là một "Entity" trong mô hình hóa thiết kế cơ sở dữ liệu bằng lược đồ quan hệ (ERD).</a:t>
            </a:r>
          </a:p>
          <a:p>
            <a:r>
              <a:rPr lang="en-US">
                <a:latin typeface="Arial" panose="020B0604020202020204" pitchFamily="34" charset="0"/>
                <a:cs typeface="Arial" panose="020B0604020202020204" pitchFamily="34" charset="0"/>
              </a:rPr>
              <a:t>Trong lập trình hướng đối tượng, một bảng thường đại diện cho một lớp mô hình dữ liệu (models) của chương trình.</a:t>
            </a:r>
          </a:p>
        </p:txBody>
      </p:sp>
    </p:spTree>
    <p:extLst>
      <p:ext uri="{BB962C8B-B14F-4D97-AF65-F5344CB8AC3E}">
        <p14:creationId xmlns:p14="http://schemas.microsoft.com/office/powerpoint/2010/main" val="1450520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1.1.3. Khái niệm bảng (Table)</a:t>
            </a:r>
          </a:p>
        </p:txBody>
      </p:sp>
      <p:pic>
        <p:nvPicPr>
          <p:cNvPr id="5" name="Content Placeholder 4">
            <a:extLst>
              <a:ext uri="{FF2B5EF4-FFF2-40B4-BE49-F238E27FC236}">
                <a16:creationId xmlns:a16="http://schemas.microsoft.com/office/drawing/2014/main" id="{4644D4AF-3E96-40C3-93D3-5A35FDB7F7D5}"/>
              </a:ext>
            </a:extLst>
          </p:cNvPr>
          <p:cNvPicPr>
            <a:picLocks noGrp="1" noChangeAspect="1"/>
          </p:cNvPicPr>
          <p:nvPr>
            <p:ph idx="1"/>
          </p:nvPr>
        </p:nvPicPr>
        <p:blipFill>
          <a:blip r:embed="rId2"/>
          <a:stretch>
            <a:fillRect/>
          </a:stretch>
        </p:blipFill>
        <p:spPr>
          <a:xfrm>
            <a:off x="3791818" y="1852613"/>
            <a:ext cx="4235301" cy="4318000"/>
          </a:xfrm>
        </p:spPr>
      </p:pic>
    </p:spTree>
    <p:extLst>
      <p:ext uri="{BB962C8B-B14F-4D97-AF65-F5344CB8AC3E}">
        <p14:creationId xmlns:p14="http://schemas.microsoft.com/office/powerpoint/2010/main" val="926799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1.1.4. Khái niệm cột trong bảng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Một cột trong bảng đại diện cho một thuộc tính mà các dữ liệu trong bảng sẽ có. Nó tạo nên cấu trúc của một bảng cũng như những dữ liệu thuộc bảng đó.</a:t>
            </a:r>
          </a:p>
          <a:p>
            <a:r>
              <a:rPr lang="en-US">
                <a:latin typeface="Arial" panose="020B0604020202020204" pitchFamily="34" charset="0"/>
                <a:cs typeface="Arial" panose="020B0604020202020204" pitchFamily="34" charset="0"/>
              </a:rPr>
              <a:t>Ví dụ: Bảng dữ liệu về người dùng (User) sẽ có các cột:</a:t>
            </a:r>
          </a:p>
          <a:p>
            <a:pPr lvl="1"/>
            <a:r>
              <a:rPr lang="en-US">
                <a:latin typeface="Arial" panose="020B0604020202020204" pitchFamily="34" charset="0"/>
                <a:cs typeface="Arial" panose="020B0604020202020204" pitchFamily="34" charset="0"/>
              </a:rPr>
              <a:t>username: Tên đăng nhập</a:t>
            </a:r>
          </a:p>
          <a:p>
            <a:pPr lvl="1"/>
            <a:r>
              <a:rPr lang="en-US">
                <a:latin typeface="Arial" panose="020B0604020202020204" pitchFamily="34" charset="0"/>
                <a:cs typeface="Arial" panose="020B0604020202020204" pitchFamily="34" charset="0"/>
              </a:rPr>
              <a:t>password: Mật khẩu</a:t>
            </a:r>
          </a:p>
          <a:p>
            <a:pPr lvl="1"/>
            <a:r>
              <a:rPr lang="en-US">
                <a:latin typeface="Arial" panose="020B0604020202020204" pitchFamily="34" charset="0"/>
                <a:cs typeface="Arial" panose="020B0604020202020204" pitchFamily="34" charset="0"/>
              </a:rPr>
              <a:t>fullName: Họ và tên</a:t>
            </a:r>
          </a:p>
          <a:p>
            <a:pPr lvl="1"/>
            <a:r>
              <a:rPr lang="en-US">
                <a:latin typeface="Arial" panose="020B0604020202020204" pitchFamily="34" charset="0"/>
                <a:cs typeface="Arial" panose="020B0604020202020204" pitchFamily="34" charset="0"/>
              </a:rPr>
              <a:t>...</a:t>
            </a:r>
          </a:p>
          <a:p>
            <a:r>
              <a:rPr lang="en-US">
                <a:latin typeface="Arial" panose="020B0604020202020204" pitchFamily="34" charset="0"/>
                <a:cs typeface="Arial" panose="020B0604020202020204" pitchFamily="34" charset="0"/>
              </a:rPr>
              <a:t>Một cột trong bảng thường được gọi là một "column" hoặc một "field".</a:t>
            </a:r>
          </a:p>
          <a:p>
            <a:r>
              <a:rPr lang="en-US">
                <a:latin typeface="Arial" panose="020B0604020202020204" pitchFamily="34" charset="0"/>
                <a:cs typeface="Arial" panose="020B0604020202020204" pitchFamily="34" charset="0"/>
              </a:rPr>
              <a:t>Trong lập trình hướng đối tượng, các cột này được cấu hình dựa trên thuộc tính của một lớp.</a:t>
            </a:r>
          </a:p>
        </p:txBody>
      </p:sp>
    </p:spTree>
    <p:extLst>
      <p:ext uri="{BB962C8B-B14F-4D97-AF65-F5344CB8AC3E}">
        <p14:creationId xmlns:p14="http://schemas.microsoft.com/office/powerpoint/2010/main" val="3433972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3605</TotalTime>
  <Words>1751</Words>
  <Application>Microsoft Office PowerPoint</Application>
  <PresentationFormat>Widescreen</PresentationFormat>
  <Paragraphs>134</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Century Gothic</vt:lpstr>
      <vt:lpstr>Wingdings 3</vt:lpstr>
      <vt:lpstr>Ion</vt:lpstr>
      <vt:lpstr>Lập Trình Web Java Cơ Bản</vt:lpstr>
      <vt:lpstr>1. Làm việc với MySQL</vt:lpstr>
      <vt:lpstr>1.1. Các khái niệm cơ bản</vt:lpstr>
      <vt:lpstr>1.1.1. Khái niệm hệ quản trị CSDL</vt:lpstr>
      <vt:lpstr>1.1.1. Khái niệm hệ quản trị CSDL</vt:lpstr>
      <vt:lpstr>1.1.2. Khái niệm CSDL</vt:lpstr>
      <vt:lpstr>1.1.3. Khái niệm bảng (Table)</vt:lpstr>
      <vt:lpstr>1.1.3. Khái niệm bảng (Table)</vt:lpstr>
      <vt:lpstr>1.1.4. Khái niệm cột trong bảng</vt:lpstr>
      <vt:lpstr>1.1.4. Khái niệm cột trong bảng</vt:lpstr>
      <vt:lpstr>1.1.5. Khái niệm dòng trong bảng</vt:lpstr>
      <vt:lpstr>1.1.5. Khái niệm dòng trong bảng</vt:lpstr>
      <vt:lpstr>1.1.6. Khái niệm khóa chính trong bảng</vt:lpstr>
      <vt:lpstr>1.1.6. Khái niệm khóa chính trong bảng</vt:lpstr>
      <vt:lpstr>1.1.7. Mối quan hệ giữa 2 bảng</vt:lpstr>
      <vt:lpstr>1.1.7. Mối quan hệ giữa 2 bảng</vt:lpstr>
      <vt:lpstr>1.1.8. Khái niệm khóa ngoại</vt:lpstr>
      <vt:lpstr>1.1.8. Khái niệm khóa ngoại</vt:lpstr>
      <vt:lpstr>1.2. Giới thiệu về SQL</vt:lpstr>
      <vt:lpstr>1.3. Quản lý CSDL trong MySQL</vt:lpstr>
      <vt:lpstr>1.3. Quản lý CSDL trong MySQL</vt:lpstr>
      <vt:lpstr>1.3. Quản lý CSDL trong MySQL</vt:lpstr>
      <vt:lpstr>1.3. Quản lý CSDL trong MySQL</vt:lpstr>
      <vt:lpstr>1.3. Quản lý CSDL trong MySQL</vt:lpstr>
      <vt:lpstr>1.3. Quản lý CSDL trong MySQL</vt:lpstr>
      <vt:lpstr>1.3. Quản lý CSDL trong MySQL</vt:lpstr>
      <vt:lpstr>1.4. Quản lý bảng trong MySQL</vt:lpstr>
      <vt:lpstr>1.4. Quản lý bảng trong MySQL</vt:lpstr>
      <vt:lpstr>1.4. Quản lý bảng trong MySQL</vt:lpstr>
      <vt:lpstr>1.4. Quản lý bảng trong MySQL</vt:lpstr>
      <vt:lpstr>1.4. Quản lý bảng trong MySQL</vt:lpstr>
      <vt:lpstr>1.4. Quản lý bảng trong MySQL</vt:lpstr>
      <vt:lpstr>1.5. Thực hiện các thao tác CRUD trong MySQL</vt:lpstr>
      <vt:lpstr>1.5. Thực hiện các thao tác CRUD trong MySQL</vt:lpstr>
      <vt:lpstr>1.5. Thực hiện các thao tác CRUD trong MySQL</vt:lpstr>
      <vt:lpstr>Bài tập đồ 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230</cp:revision>
  <dcterms:created xsi:type="dcterms:W3CDTF">2024-07-06T12:34:55Z</dcterms:created>
  <dcterms:modified xsi:type="dcterms:W3CDTF">2024-08-05T15:57:03Z</dcterms:modified>
</cp:coreProperties>
</file>