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9" r:id="rId3"/>
    <p:sldId id="271" r:id="rId4"/>
    <p:sldId id="272" r:id="rId5"/>
    <p:sldId id="273" r:id="rId6"/>
    <p:sldId id="274" r:id="rId7"/>
    <p:sldId id="275" r:id="rId8"/>
    <p:sldId id="276" r:id="rId9"/>
    <p:sldId id="277" r:id="rId10"/>
    <p:sldId id="278" r:id="rId11"/>
    <p:sldId id="270" r:id="rId12"/>
    <p:sldId id="279" r:id="rId13"/>
    <p:sldId id="331" r:id="rId14"/>
    <p:sldId id="280" r:id="rId15"/>
    <p:sldId id="281" r:id="rId16"/>
    <p:sldId id="282" r:id="rId17"/>
    <p:sldId id="283" r:id="rId18"/>
    <p:sldId id="284" r:id="rId19"/>
    <p:sldId id="285" r:id="rId20"/>
    <p:sldId id="286" r:id="rId21"/>
    <p:sldId id="302" r:id="rId22"/>
    <p:sldId id="287" r:id="rId23"/>
    <p:sldId id="312" r:id="rId24"/>
    <p:sldId id="288" r:id="rId25"/>
    <p:sldId id="289" r:id="rId26"/>
    <p:sldId id="290" r:id="rId27"/>
    <p:sldId id="291" r:id="rId28"/>
    <p:sldId id="292" r:id="rId29"/>
    <p:sldId id="301" r:id="rId30"/>
    <p:sldId id="294" r:id="rId31"/>
    <p:sldId id="311" r:id="rId32"/>
    <p:sldId id="295" r:id="rId33"/>
    <p:sldId id="296" r:id="rId34"/>
    <p:sldId id="297" r:id="rId35"/>
    <p:sldId id="298" r:id="rId36"/>
    <p:sldId id="299" r:id="rId37"/>
    <p:sldId id="300" r:id="rId38"/>
    <p:sldId id="303" r:id="rId39"/>
    <p:sldId id="310" r:id="rId40"/>
    <p:sldId id="304" r:id="rId41"/>
    <p:sldId id="305" r:id="rId42"/>
    <p:sldId id="306" r:id="rId43"/>
    <p:sldId id="307" r:id="rId44"/>
    <p:sldId id="308" r:id="rId45"/>
    <p:sldId id="309" r:id="rId46"/>
    <p:sldId id="313" r:id="rId47"/>
    <p:sldId id="314" r:id="rId48"/>
    <p:sldId id="315" r:id="rId49"/>
    <p:sldId id="316" r:id="rId50"/>
    <p:sldId id="317" r:id="rId51"/>
    <p:sldId id="318" r:id="rId52"/>
    <p:sldId id="319" r:id="rId53"/>
    <p:sldId id="320" r:id="rId54"/>
    <p:sldId id="321" r:id="rId55"/>
    <p:sldId id="322" r:id="rId56"/>
    <p:sldId id="323" r:id="rId57"/>
    <p:sldId id="324" r:id="rId58"/>
    <p:sldId id="325" r:id="rId59"/>
    <p:sldId id="326" r:id="rId60"/>
    <p:sldId id="327" r:id="rId61"/>
    <p:sldId id="328" r:id="rId62"/>
    <p:sldId id="329" r:id="rId63"/>
    <p:sldId id="330" r:id="rId6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A8BDCB-78B0-4602-A2A4-46193FA57CAD}" type="datetimeFigureOut">
              <a:rPr lang="en-US" smtClean="0"/>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1150256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A8BDCB-78B0-4602-A2A4-46193FA57CAD}" type="datetimeFigureOut">
              <a:rPr lang="en-US" smtClean="0"/>
              <a:t>7/30/2024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104069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DA8BDCB-78B0-4602-A2A4-46193FA57CAD}" type="datetimeFigureOut">
              <a:rPr lang="en-US" smtClean="0"/>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19724735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DA8BDCB-78B0-4602-A2A4-46193FA57CAD}" type="datetimeFigureOut">
              <a:rPr lang="en-US" smtClean="0"/>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5472410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A8BDCB-78B0-4602-A2A4-46193FA57CAD}" type="datetimeFigureOut">
              <a:rPr lang="en-US" smtClean="0"/>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524333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DA8BDCB-78B0-4602-A2A4-46193FA57CAD}" type="datetimeFigureOut">
              <a:rPr lang="en-US" smtClean="0"/>
              <a:t>7/30/2024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7528012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DA8BDCB-78B0-4602-A2A4-46193FA57CAD}" type="datetimeFigureOut">
              <a:rPr lang="en-US" smtClean="0"/>
              <a:t>7/30/2024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40904929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A8BDCB-78B0-4602-A2A4-46193FA57CAD}" type="datetimeFigureOut">
              <a:rPr lang="en-US" smtClean="0"/>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972895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A8BDCB-78B0-4602-A2A4-46193FA57CAD}" type="datetimeFigureOut">
              <a:rPr lang="en-US" smtClean="0"/>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455779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DA8BDCB-78B0-4602-A2A4-46193FA57CAD}" type="datetimeFigureOut">
              <a:rPr lang="en-US" smtClean="0"/>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2263232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A8BDCB-78B0-4602-A2A4-46193FA57CAD}" type="datetimeFigureOut">
              <a:rPr lang="en-US" smtClean="0"/>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627284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A8BDCB-78B0-4602-A2A4-46193FA57CAD}" type="datetimeFigureOut">
              <a:rPr lang="en-US" smtClean="0"/>
              <a:t>7/30/2024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472223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A8BDCB-78B0-4602-A2A4-46193FA57CAD}" type="datetimeFigureOut">
              <a:rPr lang="en-US" smtClean="0"/>
              <a:t>7/30/2024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4270364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DA8BDCB-78B0-4602-A2A4-46193FA57CAD}" type="datetimeFigureOut">
              <a:rPr lang="en-US" smtClean="0"/>
              <a:t>7/30/2024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1330927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DA8BDCB-78B0-4602-A2A4-46193FA57CAD}" type="datetimeFigureOut">
              <a:rPr lang="en-US" smtClean="0"/>
              <a:t>7/30/2024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779780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DA8BDCB-78B0-4602-A2A4-46193FA57CAD}" type="datetimeFigureOut">
              <a:rPr lang="en-US" smtClean="0"/>
              <a:t>7/30/2024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2090896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A8BDCB-78B0-4602-A2A4-46193FA57CAD}" type="datetimeFigureOut">
              <a:rPr lang="en-US" smtClean="0"/>
              <a:t>7/30/2024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840042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DA8BDCB-78B0-4602-A2A4-46193FA57CAD}" type="datetimeFigureOut">
              <a:rPr lang="en-US" smtClean="0"/>
              <a:t>7/30/2024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C282259-59CB-4A19-8545-71DF41B4F848}" type="slidenum">
              <a:rPr lang="en-US" smtClean="0"/>
              <a:t>‹#›</a:t>
            </a:fld>
            <a:endParaRPr lang="en-US"/>
          </a:p>
        </p:txBody>
      </p:sp>
    </p:spTree>
    <p:extLst>
      <p:ext uri="{BB962C8B-B14F-4D97-AF65-F5344CB8AC3E}">
        <p14:creationId xmlns:p14="http://schemas.microsoft.com/office/powerpoint/2010/main" val="412635414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11F11-80AB-459E-A0C9-2060B419D93C}"/>
              </a:ext>
            </a:extLst>
          </p:cNvPr>
          <p:cNvSpPr>
            <a:spLocks noGrp="1"/>
          </p:cNvSpPr>
          <p:nvPr>
            <p:ph type="ctrTitle"/>
          </p:nvPr>
        </p:nvSpPr>
        <p:spPr/>
        <p:txBody>
          <a:bodyPr/>
          <a:lstStyle/>
          <a:p>
            <a:r>
              <a:rPr lang="en-US" err="1">
                <a:latin typeface="Arial" panose="020B0604020202020204" pitchFamily="34" charset="0"/>
                <a:cs typeface="Arial" panose="020B0604020202020204" pitchFamily="34" charset="0"/>
              </a:rPr>
              <a:t>Lập</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Trình</a:t>
            </a:r>
            <a:r>
              <a:rPr lang="en-US">
                <a:latin typeface="Arial" panose="020B0604020202020204" pitchFamily="34" charset="0"/>
                <a:cs typeface="Arial" panose="020B0604020202020204" pitchFamily="34" charset="0"/>
              </a:rPr>
              <a:t> Web Java</a:t>
            </a:r>
            <a:br>
              <a:rPr lang="en-US">
                <a:latin typeface="Arial" panose="020B0604020202020204" pitchFamily="34" charset="0"/>
                <a:cs typeface="Arial" panose="020B0604020202020204" pitchFamily="34" charset="0"/>
              </a:rPr>
            </a:br>
            <a:r>
              <a:rPr lang="en-US" err="1">
                <a:latin typeface="Arial" panose="020B0604020202020204" pitchFamily="34" charset="0"/>
                <a:cs typeface="Arial" panose="020B0604020202020204" pitchFamily="34" charset="0"/>
              </a:rPr>
              <a:t>Cơ</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Bản</a:t>
            </a:r>
            <a:endParaRPr lang="en-US">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1DBC4DDD-026A-4832-AAF1-09BBE2794CFD}"/>
              </a:ext>
            </a:extLst>
          </p:cNvPr>
          <p:cNvSpPr>
            <a:spLocks noGrp="1"/>
          </p:cNvSpPr>
          <p:nvPr>
            <p:ph type="subTitle" idx="1"/>
          </p:nvPr>
        </p:nvSpPr>
        <p:spPr/>
        <p:txBody>
          <a:bodyPr/>
          <a:lstStyle/>
          <a:p>
            <a:r>
              <a:rPr lang="en-US" err="1">
                <a:latin typeface="Arial" panose="020B0604020202020204" pitchFamily="34" charset="0"/>
                <a:cs typeface="Arial" panose="020B0604020202020204" pitchFamily="34" charset="0"/>
              </a:rPr>
              <a:t>Buổi</a:t>
            </a:r>
            <a:r>
              <a:rPr lang="en-US">
                <a:latin typeface="Arial" panose="020B0604020202020204" pitchFamily="34" charset="0"/>
                <a:cs typeface="Arial" panose="020B0604020202020204" pitchFamily="34" charset="0"/>
              </a:rPr>
              <a:t> 4-2</a:t>
            </a:r>
          </a:p>
          <a:p>
            <a:r>
              <a:rPr lang="en-US">
                <a:latin typeface="Arial" panose="020B0604020202020204" pitchFamily="34" charset="0"/>
                <a:cs typeface="Arial" panose="020B0604020202020204" pitchFamily="34" charset="0"/>
              </a:rPr>
              <a:t>Lê quốc hải</a:t>
            </a:r>
          </a:p>
        </p:txBody>
      </p:sp>
    </p:spTree>
    <p:extLst>
      <p:ext uri="{BB962C8B-B14F-4D97-AF65-F5344CB8AC3E}">
        <p14:creationId xmlns:p14="http://schemas.microsoft.com/office/powerpoint/2010/main" val="2757205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2.2.7. Xóa phần tử khỏi Set</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04008"/>
            <a:ext cx="8946541" cy="4144392"/>
          </a:xfrm>
        </p:spPr>
        <p:txBody>
          <a:bodyPr/>
          <a:lstStyle/>
          <a:p>
            <a:r>
              <a:rPr lang="en-US">
                <a:latin typeface="Arial" panose="020B0604020202020204" pitchFamily="34" charset="0"/>
                <a:cs typeface="Arial" panose="020B0604020202020204" pitchFamily="34" charset="0"/>
              </a:rPr>
              <a:t>Cú pháp: &lt;Tên biến&gt;.remove(&lt;Phần tử&gt;);</a:t>
            </a:r>
          </a:p>
          <a:p>
            <a:endParaRPr lang="en-US">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C5027E9A-C82D-4B0F-8603-FAE32EEBD962}"/>
              </a:ext>
            </a:extLst>
          </p:cNvPr>
          <p:cNvPicPr>
            <a:picLocks noChangeAspect="1"/>
          </p:cNvPicPr>
          <p:nvPr/>
        </p:nvPicPr>
        <p:blipFill>
          <a:blip r:embed="rId2"/>
          <a:stretch>
            <a:fillRect/>
          </a:stretch>
        </p:blipFill>
        <p:spPr>
          <a:xfrm>
            <a:off x="3329700" y="2864105"/>
            <a:ext cx="5532599" cy="3635055"/>
          </a:xfrm>
          <a:prstGeom prst="rect">
            <a:avLst/>
          </a:prstGeom>
        </p:spPr>
      </p:pic>
    </p:spTree>
    <p:extLst>
      <p:ext uri="{BB962C8B-B14F-4D97-AF65-F5344CB8AC3E}">
        <p14:creationId xmlns:p14="http://schemas.microsoft.com/office/powerpoint/2010/main" val="3959380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 Làm việc với Collection framework trong Java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04008"/>
            <a:ext cx="8946541" cy="4144392"/>
          </a:xfrm>
        </p:spPr>
        <p:txBody>
          <a:bodyPr/>
          <a:lstStyle/>
          <a:p>
            <a:r>
              <a:rPr lang="en-US">
                <a:latin typeface="Arial" panose="020B0604020202020204" pitchFamily="34" charset="0"/>
                <a:cs typeface="Arial" panose="020B0604020202020204" pitchFamily="34" charset="0"/>
              </a:rPr>
              <a:t>2.3. Làm việc với Map</a:t>
            </a:r>
          </a:p>
          <a:p>
            <a:pPr lvl="1"/>
            <a:r>
              <a:rPr lang="en-US">
                <a:latin typeface="Arial" panose="020B0604020202020204" pitchFamily="34" charset="0"/>
                <a:cs typeface="Arial" panose="020B0604020202020204" pitchFamily="34" charset="0"/>
              </a:rPr>
              <a:t>2.3.1. Khởi tạo Map</a:t>
            </a:r>
          </a:p>
          <a:p>
            <a:pPr lvl="1"/>
            <a:r>
              <a:rPr lang="en-US">
                <a:latin typeface="Arial" panose="020B0604020202020204" pitchFamily="34" charset="0"/>
                <a:cs typeface="Arial" panose="020B0604020202020204" pitchFamily="34" charset="0"/>
              </a:rPr>
              <a:t>2.3.2. Đặt phần tử vào Map</a:t>
            </a:r>
          </a:p>
          <a:p>
            <a:pPr lvl="1"/>
            <a:r>
              <a:rPr lang="en-US">
                <a:latin typeface="Arial" panose="020B0604020202020204" pitchFamily="34" charset="0"/>
                <a:cs typeface="Arial" panose="020B0604020202020204" pitchFamily="34" charset="0"/>
              </a:rPr>
              <a:t>2.3.3. Duyệt qua tất cả các phần tử trong Map</a:t>
            </a:r>
          </a:p>
          <a:p>
            <a:pPr lvl="1"/>
            <a:r>
              <a:rPr lang="en-US">
                <a:latin typeface="Arial" panose="020B0604020202020204" pitchFamily="34" charset="0"/>
                <a:cs typeface="Arial" panose="020B0604020202020204" pitchFamily="34" charset="0"/>
              </a:rPr>
              <a:t>2.3.4. Kiểm tra một Map có rỗng hay không</a:t>
            </a:r>
          </a:p>
          <a:p>
            <a:pPr lvl="1"/>
            <a:r>
              <a:rPr lang="en-US">
                <a:latin typeface="Arial" panose="020B0604020202020204" pitchFamily="34" charset="0"/>
                <a:cs typeface="Arial" panose="020B0604020202020204" pitchFamily="34" charset="0"/>
              </a:rPr>
              <a:t>2.3.5. Lấy tất cả khóa trong Map</a:t>
            </a:r>
          </a:p>
          <a:p>
            <a:pPr lvl="1"/>
            <a:r>
              <a:rPr lang="en-US">
                <a:latin typeface="Arial" panose="020B0604020202020204" pitchFamily="34" charset="0"/>
                <a:cs typeface="Arial" panose="020B0604020202020204" pitchFamily="34" charset="0"/>
              </a:rPr>
              <a:t>2.3.6. Lấy tất cả giá trị trong Map</a:t>
            </a:r>
          </a:p>
        </p:txBody>
      </p:sp>
    </p:spTree>
    <p:extLst>
      <p:ext uri="{BB962C8B-B14F-4D97-AF65-F5344CB8AC3E}">
        <p14:creationId xmlns:p14="http://schemas.microsoft.com/office/powerpoint/2010/main" val="4065704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2.3. Làm việc với Map</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04008"/>
            <a:ext cx="8946541" cy="4144392"/>
          </a:xfrm>
        </p:spPr>
        <p:txBody>
          <a:bodyPr/>
          <a:lstStyle/>
          <a:p>
            <a:r>
              <a:rPr lang="en-US">
                <a:latin typeface="Arial" panose="020B0604020202020204" pitchFamily="34" charset="0"/>
                <a:cs typeface="Arial" panose="020B0604020202020204" pitchFamily="34" charset="0"/>
              </a:rPr>
              <a:t>Map là một dạng tập hợp dữ liệu đặc biệt cho phép lưu trữ dữ liệu theo cấu trúc key -&gt; value.</a:t>
            </a:r>
          </a:p>
          <a:p>
            <a:r>
              <a:rPr lang="en-US">
                <a:latin typeface="Arial" panose="020B0604020202020204" pitchFamily="34" charset="0"/>
                <a:cs typeface="Arial" panose="020B0604020202020204" pitchFamily="34" charset="0"/>
              </a:rPr>
              <a:t>Map gần tương tự với JSON bên JavaScript.</a:t>
            </a:r>
          </a:p>
        </p:txBody>
      </p:sp>
    </p:spTree>
    <p:extLst>
      <p:ext uri="{BB962C8B-B14F-4D97-AF65-F5344CB8AC3E}">
        <p14:creationId xmlns:p14="http://schemas.microsoft.com/office/powerpoint/2010/main" val="988142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2.3. Làm việc với Map</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04008"/>
            <a:ext cx="8946541" cy="4144392"/>
          </a:xfrm>
        </p:spPr>
        <p:txBody>
          <a:bodyPr/>
          <a:lstStyle/>
          <a:p>
            <a:r>
              <a:rPr lang="en-US">
                <a:latin typeface="Arial" panose="020B0604020202020204" pitchFamily="34" charset="0"/>
                <a:cs typeface="Arial" panose="020B0604020202020204" pitchFamily="34" charset="0"/>
              </a:rPr>
              <a:t>Ví dụ: Map bảng điểm sinh viên</a:t>
            </a:r>
          </a:p>
        </p:txBody>
      </p:sp>
      <p:pic>
        <p:nvPicPr>
          <p:cNvPr id="7" name="Picture 6">
            <a:extLst>
              <a:ext uri="{FF2B5EF4-FFF2-40B4-BE49-F238E27FC236}">
                <a16:creationId xmlns:a16="http://schemas.microsoft.com/office/drawing/2014/main" id="{F646DB7C-E636-4EA4-A597-F3DDC685CAED}"/>
              </a:ext>
            </a:extLst>
          </p:cNvPr>
          <p:cNvPicPr>
            <a:picLocks noChangeAspect="1"/>
          </p:cNvPicPr>
          <p:nvPr/>
        </p:nvPicPr>
        <p:blipFill>
          <a:blip r:embed="rId2"/>
          <a:stretch>
            <a:fillRect/>
          </a:stretch>
        </p:blipFill>
        <p:spPr>
          <a:xfrm>
            <a:off x="3899960" y="2988615"/>
            <a:ext cx="4392079" cy="3416667"/>
          </a:xfrm>
          <a:prstGeom prst="rect">
            <a:avLst/>
          </a:prstGeom>
        </p:spPr>
      </p:pic>
    </p:spTree>
    <p:extLst>
      <p:ext uri="{BB962C8B-B14F-4D97-AF65-F5344CB8AC3E}">
        <p14:creationId xmlns:p14="http://schemas.microsoft.com/office/powerpoint/2010/main" val="2585958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2.3.1. Khởi tạo Map</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04008"/>
            <a:ext cx="8946541" cy="4144392"/>
          </a:xfrm>
        </p:spPr>
        <p:txBody>
          <a:bodyPr/>
          <a:lstStyle/>
          <a:p>
            <a:r>
              <a:rPr lang="en-US">
                <a:latin typeface="Arial" panose="020B0604020202020204" pitchFamily="34" charset="0"/>
                <a:cs typeface="Arial" panose="020B0604020202020204" pitchFamily="34" charset="0"/>
              </a:rPr>
              <a:t>Cú pháp: Map&lt;Kiểu key, Kiểu value&gt; &lt;Tên biến&gt; = new HashMap&lt;&gt;();</a:t>
            </a:r>
          </a:p>
        </p:txBody>
      </p:sp>
      <p:pic>
        <p:nvPicPr>
          <p:cNvPr id="5" name="Picture 4">
            <a:extLst>
              <a:ext uri="{FF2B5EF4-FFF2-40B4-BE49-F238E27FC236}">
                <a16:creationId xmlns:a16="http://schemas.microsoft.com/office/drawing/2014/main" id="{5BAC7EDD-A6C0-4411-BD78-B8C078B6D8B1}"/>
              </a:ext>
            </a:extLst>
          </p:cNvPr>
          <p:cNvPicPr>
            <a:picLocks noChangeAspect="1"/>
          </p:cNvPicPr>
          <p:nvPr/>
        </p:nvPicPr>
        <p:blipFill>
          <a:blip r:embed="rId2"/>
          <a:stretch>
            <a:fillRect/>
          </a:stretch>
        </p:blipFill>
        <p:spPr>
          <a:xfrm>
            <a:off x="2513431" y="2993326"/>
            <a:ext cx="7165138" cy="3185532"/>
          </a:xfrm>
          <a:prstGeom prst="rect">
            <a:avLst/>
          </a:prstGeom>
        </p:spPr>
      </p:pic>
    </p:spTree>
    <p:extLst>
      <p:ext uri="{BB962C8B-B14F-4D97-AF65-F5344CB8AC3E}">
        <p14:creationId xmlns:p14="http://schemas.microsoft.com/office/powerpoint/2010/main" val="23660921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2.3.2. Đặt phần tử vào Map</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04008"/>
            <a:ext cx="8946541" cy="4144392"/>
          </a:xfrm>
        </p:spPr>
        <p:txBody>
          <a:bodyPr/>
          <a:lstStyle/>
          <a:p>
            <a:r>
              <a:rPr lang="en-US">
                <a:latin typeface="Arial" panose="020B0604020202020204" pitchFamily="34" charset="0"/>
                <a:cs typeface="Arial" panose="020B0604020202020204" pitchFamily="34" charset="0"/>
              </a:rPr>
              <a:t>Cú pháp: &lt;Tên biến&gt;.put(&lt;Key&gt;, &lt;Value&gt;);</a:t>
            </a:r>
          </a:p>
        </p:txBody>
      </p:sp>
      <p:pic>
        <p:nvPicPr>
          <p:cNvPr id="5" name="Picture 4">
            <a:extLst>
              <a:ext uri="{FF2B5EF4-FFF2-40B4-BE49-F238E27FC236}">
                <a16:creationId xmlns:a16="http://schemas.microsoft.com/office/drawing/2014/main" id="{38E783AB-7A8B-4747-9C1A-38E6784F395C}"/>
              </a:ext>
            </a:extLst>
          </p:cNvPr>
          <p:cNvPicPr>
            <a:picLocks noChangeAspect="1"/>
          </p:cNvPicPr>
          <p:nvPr/>
        </p:nvPicPr>
        <p:blipFill>
          <a:blip r:embed="rId2"/>
          <a:stretch>
            <a:fillRect/>
          </a:stretch>
        </p:blipFill>
        <p:spPr>
          <a:xfrm>
            <a:off x="3154425" y="2926676"/>
            <a:ext cx="5883150" cy="3368332"/>
          </a:xfrm>
          <a:prstGeom prst="rect">
            <a:avLst/>
          </a:prstGeom>
        </p:spPr>
      </p:pic>
    </p:spTree>
    <p:extLst>
      <p:ext uri="{BB962C8B-B14F-4D97-AF65-F5344CB8AC3E}">
        <p14:creationId xmlns:p14="http://schemas.microsoft.com/office/powerpoint/2010/main" val="3000597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2.3.3. Duyệt qua tất cả phần tử trong Map</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04008"/>
            <a:ext cx="8946541" cy="4144392"/>
          </a:xfrm>
        </p:spPr>
        <p:txBody>
          <a:bodyPr/>
          <a:lstStyle/>
          <a:p>
            <a:r>
              <a:rPr lang="en-US">
                <a:latin typeface="Arial" panose="020B0604020202020204" pitchFamily="34" charset="0"/>
                <a:cs typeface="Arial" panose="020B0604020202020204" pitchFamily="34" charset="0"/>
              </a:rPr>
              <a:t>Cú pháp: &lt;Tên biến&gt;.entrySet();</a:t>
            </a:r>
          </a:p>
          <a:p>
            <a:r>
              <a:rPr lang="en-US">
                <a:latin typeface="Arial" panose="020B0604020202020204" pitchFamily="34" charset="0"/>
                <a:cs typeface="Arial" panose="020B0604020202020204" pitchFamily="34" charset="0"/>
              </a:rPr>
              <a:t>Kết hợp với cấu trúc lặp for each</a:t>
            </a:r>
          </a:p>
        </p:txBody>
      </p:sp>
      <p:pic>
        <p:nvPicPr>
          <p:cNvPr id="5" name="Picture 4">
            <a:extLst>
              <a:ext uri="{FF2B5EF4-FFF2-40B4-BE49-F238E27FC236}">
                <a16:creationId xmlns:a16="http://schemas.microsoft.com/office/drawing/2014/main" id="{019FA05D-FE99-444B-B624-9D6409FF82C5}"/>
              </a:ext>
            </a:extLst>
          </p:cNvPr>
          <p:cNvPicPr>
            <a:picLocks noChangeAspect="1"/>
          </p:cNvPicPr>
          <p:nvPr/>
        </p:nvPicPr>
        <p:blipFill>
          <a:blip r:embed="rId2"/>
          <a:stretch>
            <a:fillRect/>
          </a:stretch>
        </p:blipFill>
        <p:spPr>
          <a:xfrm>
            <a:off x="3070120" y="3120027"/>
            <a:ext cx="6051759" cy="3655142"/>
          </a:xfrm>
          <a:prstGeom prst="rect">
            <a:avLst/>
          </a:prstGeom>
        </p:spPr>
      </p:pic>
    </p:spTree>
    <p:extLst>
      <p:ext uri="{BB962C8B-B14F-4D97-AF65-F5344CB8AC3E}">
        <p14:creationId xmlns:p14="http://schemas.microsoft.com/office/powerpoint/2010/main" val="941339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2.3.4. Kiểm tra một Map có rỗng hay không</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04008"/>
            <a:ext cx="8946541" cy="4144392"/>
          </a:xfrm>
        </p:spPr>
        <p:txBody>
          <a:bodyPr/>
          <a:lstStyle/>
          <a:p>
            <a:r>
              <a:rPr lang="en-US">
                <a:latin typeface="Arial" panose="020B0604020202020204" pitchFamily="34" charset="0"/>
                <a:cs typeface="Arial" panose="020B0604020202020204" pitchFamily="34" charset="0"/>
              </a:rPr>
              <a:t>Cú pháp: &lt;Tên biến&gt;.isEmpty();</a:t>
            </a:r>
          </a:p>
        </p:txBody>
      </p:sp>
      <p:pic>
        <p:nvPicPr>
          <p:cNvPr id="5" name="Picture 4">
            <a:extLst>
              <a:ext uri="{FF2B5EF4-FFF2-40B4-BE49-F238E27FC236}">
                <a16:creationId xmlns:a16="http://schemas.microsoft.com/office/drawing/2014/main" id="{DDFD4F76-35A0-474A-8088-0F57648C731D}"/>
              </a:ext>
            </a:extLst>
          </p:cNvPr>
          <p:cNvPicPr>
            <a:picLocks noChangeAspect="1"/>
          </p:cNvPicPr>
          <p:nvPr/>
        </p:nvPicPr>
        <p:blipFill>
          <a:blip r:embed="rId2"/>
          <a:stretch>
            <a:fillRect/>
          </a:stretch>
        </p:blipFill>
        <p:spPr>
          <a:xfrm>
            <a:off x="3101080" y="3041143"/>
            <a:ext cx="5989839" cy="3147333"/>
          </a:xfrm>
          <a:prstGeom prst="rect">
            <a:avLst/>
          </a:prstGeom>
        </p:spPr>
      </p:pic>
    </p:spTree>
    <p:extLst>
      <p:ext uri="{BB962C8B-B14F-4D97-AF65-F5344CB8AC3E}">
        <p14:creationId xmlns:p14="http://schemas.microsoft.com/office/powerpoint/2010/main" val="853890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2.3.5. Lấy tất cả khóa trong Map</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04008"/>
            <a:ext cx="8946541" cy="4144392"/>
          </a:xfrm>
        </p:spPr>
        <p:txBody>
          <a:bodyPr/>
          <a:lstStyle/>
          <a:p>
            <a:r>
              <a:rPr lang="en-US">
                <a:latin typeface="Arial" panose="020B0604020202020204" pitchFamily="34" charset="0"/>
                <a:cs typeface="Arial" panose="020B0604020202020204" pitchFamily="34" charset="0"/>
              </a:rPr>
              <a:t>Cú pháp: &lt;Tên biến&gt;.keySet();</a:t>
            </a:r>
          </a:p>
        </p:txBody>
      </p:sp>
      <p:pic>
        <p:nvPicPr>
          <p:cNvPr id="5" name="Picture 4">
            <a:extLst>
              <a:ext uri="{FF2B5EF4-FFF2-40B4-BE49-F238E27FC236}">
                <a16:creationId xmlns:a16="http://schemas.microsoft.com/office/drawing/2014/main" id="{9227BDBE-8038-43C2-A864-A675BB2181AA}"/>
              </a:ext>
            </a:extLst>
          </p:cNvPr>
          <p:cNvPicPr>
            <a:picLocks noChangeAspect="1"/>
          </p:cNvPicPr>
          <p:nvPr/>
        </p:nvPicPr>
        <p:blipFill>
          <a:blip r:embed="rId2"/>
          <a:stretch>
            <a:fillRect/>
          </a:stretch>
        </p:blipFill>
        <p:spPr>
          <a:xfrm>
            <a:off x="3116322" y="2991226"/>
            <a:ext cx="5959356" cy="3414056"/>
          </a:xfrm>
          <a:prstGeom prst="rect">
            <a:avLst/>
          </a:prstGeom>
        </p:spPr>
      </p:pic>
    </p:spTree>
    <p:extLst>
      <p:ext uri="{BB962C8B-B14F-4D97-AF65-F5344CB8AC3E}">
        <p14:creationId xmlns:p14="http://schemas.microsoft.com/office/powerpoint/2010/main" val="42462264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2.3.6. Lấy tất cả giá trị trong Map</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04008"/>
            <a:ext cx="8946541" cy="4144392"/>
          </a:xfrm>
        </p:spPr>
        <p:txBody>
          <a:bodyPr/>
          <a:lstStyle/>
          <a:p>
            <a:r>
              <a:rPr lang="en-US">
                <a:latin typeface="Arial" panose="020B0604020202020204" pitchFamily="34" charset="0"/>
                <a:cs typeface="Arial" panose="020B0604020202020204" pitchFamily="34" charset="0"/>
              </a:rPr>
              <a:t>Cú pháp: &lt;Tên biến&gt;.values();</a:t>
            </a:r>
          </a:p>
        </p:txBody>
      </p:sp>
      <p:pic>
        <p:nvPicPr>
          <p:cNvPr id="5" name="Picture 4">
            <a:extLst>
              <a:ext uri="{FF2B5EF4-FFF2-40B4-BE49-F238E27FC236}">
                <a16:creationId xmlns:a16="http://schemas.microsoft.com/office/drawing/2014/main" id="{BAE24AB7-B2C5-44C9-B812-952FB75B7D0A}"/>
              </a:ext>
            </a:extLst>
          </p:cNvPr>
          <p:cNvPicPr>
            <a:picLocks noChangeAspect="1"/>
          </p:cNvPicPr>
          <p:nvPr/>
        </p:nvPicPr>
        <p:blipFill>
          <a:blip r:embed="rId2"/>
          <a:stretch>
            <a:fillRect/>
          </a:stretch>
        </p:blipFill>
        <p:spPr>
          <a:xfrm>
            <a:off x="2624789" y="2808330"/>
            <a:ext cx="6942422" cy="3596952"/>
          </a:xfrm>
          <a:prstGeom prst="rect">
            <a:avLst/>
          </a:prstGeom>
        </p:spPr>
      </p:pic>
    </p:spTree>
    <p:extLst>
      <p:ext uri="{BB962C8B-B14F-4D97-AF65-F5344CB8AC3E}">
        <p14:creationId xmlns:p14="http://schemas.microsoft.com/office/powerpoint/2010/main" val="805816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 Làm việc với Collection framework trong Java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04008"/>
            <a:ext cx="8946541" cy="4144392"/>
          </a:xfrm>
        </p:spPr>
        <p:txBody>
          <a:bodyPr/>
          <a:lstStyle/>
          <a:p>
            <a:r>
              <a:rPr lang="en-US">
                <a:latin typeface="Arial" panose="020B0604020202020204" pitchFamily="34" charset="0"/>
                <a:cs typeface="Arial" panose="020B0604020202020204" pitchFamily="34" charset="0"/>
              </a:rPr>
              <a:t>2.2. Làm việc với Set</a:t>
            </a:r>
          </a:p>
          <a:p>
            <a:pPr lvl="1"/>
            <a:r>
              <a:rPr lang="en-US">
                <a:latin typeface="Arial" panose="020B0604020202020204" pitchFamily="34" charset="0"/>
                <a:cs typeface="Arial" panose="020B0604020202020204" pitchFamily="34" charset="0"/>
              </a:rPr>
              <a:t>2.2.1. Khởi tạo Set</a:t>
            </a:r>
          </a:p>
          <a:p>
            <a:pPr lvl="1"/>
            <a:r>
              <a:rPr lang="en-US">
                <a:latin typeface="Arial" panose="020B0604020202020204" pitchFamily="34" charset="0"/>
                <a:cs typeface="Arial" panose="020B0604020202020204" pitchFamily="34" charset="0"/>
              </a:rPr>
              <a:t>2.2.2. Thêm phần tử vào Set</a:t>
            </a:r>
          </a:p>
          <a:p>
            <a:pPr lvl="1"/>
            <a:r>
              <a:rPr lang="en-US">
                <a:latin typeface="Arial" panose="020B0604020202020204" pitchFamily="34" charset="0"/>
                <a:cs typeface="Arial" panose="020B0604020202020204" pitchFamily="34" charset="0"/>
              </a:rPr>
              <a:t>2.2.3. Duyệt qua các phần tử trong Set</a:t>
            </a:r>
          </a:p>
          <a:p>
            <a:pPr lvl="1"/>
            <a:r>
              <a:rPr lang="en-US">
                <a:latin typeface="Arial" panose="020B0604020202020204" pitchFamily="34" charset="0"/>
                <a:cs typeface="Arial" panose="020B0604020202020204" pitchFamily="34" charset="0"/>
              </a:rPr>
              <a:t>2.2.4. Kiểm tra một Set có rỗng hay không</a:t>
            </a:r>
          </a:p>
          <a:p>
            <a:pPr lvl="1"/>
            <a:r>
              <a:rPr lang="en-US">
                <a:latin typeface="Arial" panose="020B0604020202020204" pitchFamily="34" charset="0"/>
                <a:cs typeface="Arial" panose="020B0604020202020204" pitchFamily="34" charset="0"/>
              </a:rPr>
              <a:t>2.2.5. Kiểm tra Set có chứa phần tử được chỉ định hay không</a:t>
            </a:r>
          </a:p>
          <a:p>
            <a:pPr lvl="1"/>
            <a:r>
              <a:rPr lang="en-US">
                <a:latin typeface="Arial" panose="020B0604020202020204" pitchFamily="34" charset="0"/>
                <a:cs typeface="Arial" panose="020B0604020202020204" pitchFamily="34" charset="0"/>
              </a:rPr>
              <a:t>2.2.6. Lấy kích thước của một Set</a:t>
            </a:r>
          </a:p>
          <a:p>
            <a:pPr lvl="1"/>
            <a:r>
              <a:rPr lang="en-US">
                <a:latin typeface="Arial" panose="020B0604020202020204" pitchFamily="34" charset="0"/>
                <a:cs typeface="Arial" panose="020B0604020202020204" pitchFamily="34" charset="0"/>
              </a:rPr>
              <a:t>2.2.7. Xóa phần tử khỏi Set</a:t>
            </a:r>
          </a:p>
        </p:txBody>
      </p:sp>
    </p:spTree>
    <p:extLst>
      <p:ext uri="{BB962C8B-B14F-4D97-AF65-F5344CB8AC3E}">
        <p14:creationId xmlns:p14="http://schemas.microsoft.com/office/powerpoint/2010/main" val="15891950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 Làm việc với ngày, giờ trong Java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04008"/>
            <a:ext cx="8946541" cy="4144392"/>
          </a:xfrm>
        </p:spPr>
        <p:txBody>
          <a:bodyPr/>
          <a:lstStyle/>
          <a:p>
            <a:r>
              <a:rPr lang="en-US">
                <a:latin typeface="Arial" panose="020B0604020202020204" pitchFamily="34" charset="0"/>
                <a:cs typeface="Arial" panose="020B0604020202020204" pitchFamily="34" charset="0"/>
              </a:rPr>
              <a:t>3.1. Làm việc với LocalDate</a:t>
            </a:r>
          </a:p>
          <a:p>
            <a:pPr lvl="1"/>
            <a:r>
              <a:rPr lang="en-US">
                <a:latin typeface="Arial" panose="020B0604020202020204" pitchFamily="34" charset="0"/>
                <a:cs typeface="Arial" panose="020B0604020202020204" pitchFamily="34" charset="0"/>
              </a:rPr>
              <a:t>3.1.1. Khởi tạo LocalDate</a:t>
            </a:r>
          </a:p>
          <a:p>
            <a:pPr lvl="1"/>
            <a:r>
              <a:rPr lang="en-US">
                <a:latin typeface="Arial" panose="020B0604020202020204" pitchFamily="34" charset="0"/>
                <a:cs typeface="Arial" panose="020B0604020202020204" pitchFamily="34" charset="0"/>
              </a:rPr>
              <a:t>3.1.2. Lấy ngày trong tháng từ LocalDate</a:t>
            </a:r>
          </a:p>
          <a:p>
            <a:pPr lvl="1"/>
            <a:r>
              <a:rPr lang="en-US">
                <a:latin typeface="Arial" panose="020B0604020202020204" pitchFamily="34" charset="0"/>
                <a:cs typeface="Arial" panose="020B0604020202020204" pitchFamily="34" charset="0"/>
              </a:rPr>
              <a:t>3.1.3. Lấy tháng từ LocalDate</a:t>
            </a:r>
          </a:p>
          <a:p>
            <a:pPr lvl="1"/>
            <a:r>
              <a:rPr lang="en-US">
                <a:latin typeface="Arial" panose="020B0604020202020204" pitchFamily="34" charset="0"/>
                <a:cs typeface="Arial" panose="020B0604020202020204" pitchFamily="34" charset="0"/>
              </a:rPr>
              <a:t>3.1.4. Lấy năm từ LocalDate</a:t>
            </a:r>
          </a:p>
          <a:p>
            <a:pPr lvl="1"/>
            <a:r>
              <a:rPr lang="en-US">
                <a:latin typeface="Arial" panose="020B0604020202020204" pitchFamily="34" charset="0"/>
                <a:cs typeface="Arial" panose="020B0604020202020204" pitchFamily="34" charset="0"/>
              </a:rPr>
              <a:t>3.1.5. Chuyển đổi sang LocalDateTime</a:t>
            </a:r>
          </a:p>
        </p:txBody>
      </p:sp>
    </p:spTree>
    <p:extLst>
      <p:ext uri="{BB962C8B-B14F-4D97-AF65-F5344CB8AC3E}">
        <p14:creationId xmlns:p14="http://schemas.microsoft.com/office/powerpoint/2010/main" val="6486412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3.1. Làm việc với LocalDate</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04008"/>
            <a:ext cx="8946541" cy="4144392"/>
          </a:xfrm>
        </p:spPr>
        <p:txBody>
          <a:bodyPr/>
          <a:lstStyle/>
          <a:p>
            <a:r>
              <a:rPr lang="en-US">
                <a:latin typeface="Arial" panose="020B0604020202020204" pitchFamily="34" charset="0"/>
                <a:cs typeface="Arial" panose="020B0604020202020204" pitchFamily="34" charset="0"/>
              </a:rPr>
              <a:t>LocalTime đại diện cho dữ liệu ngày.</a:t>
            </a:r>
          </a:p>
          <a:p>
            <a:r>
              <a:rPr lang="en-US">
                <a:latin typeface="Arial" panose="020B0604020202020204" pitchFamily="34" charset="0"/>
                <a:cs typeface="Arial" panose="020B0604020202020204" pitchFamily="34" charset="0"/>
              </a:rPr>
              <a:t>Thường được sử dụng trong các bài toán hoặc yêu cầu có xử lý về ngày.</a:t>
            </a:r>
          </a:p>
          <a:p>
            <a:r>
              <a:rPr lang="en-US">
                <a:latin typeface="Arial" panose="020B0604020202020204" pitchFamily="34" charset="0"/>
                <a:cs typeface="Arial" panose="020B0604020202020204" pitchFamily="34" charset="0"/>
              </a:rPr>
              <a:t>Được sử dụng trong lưu trữ dữ liệu vào cơ sở dữ liệu.</a:t>
            </a:r>
          </a:p>
        </p:txBody>
      </p:sp>
    </p:spTree>
    <p:extLst>
      <p:ext uri="{BB962C8B-B14F-4D97-AF65-F5344CB8AC3E}">
        <p14:creationId xmlns:p14="http://schemas.microsoft.com/office/powerpoint/2010/main" val="31067627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3.1.1. Khởi tạo LocalDate</a:t>
            </a:r>
          </a:p>
        </p:txBody>
      </p:sp>
      <p:sp>
        <p:nvSpPr>
          <p:cNvPr id="5" name="Content Placeholder 4">
            <a:extLst>
              <a:ext uri="{FF2B5EF4-FFF2-40B4-BE49-F238E27FC236}">
                <a16:creationId xmlns:a16="http://schemas.microsoft.com/office/drawing/2014/main" id="{9A898BF4-D80F-487C-97F1-A9CC9FC3D09F}"/>
              </a:ext>
            </a:extLst>
          </p:cNvPr>
          <p:cNvSpPr>
            <a:spLocks noGrp="1"/>
          </p:cNvSpPr>
          <p:nvPr>
            <p:ph idx="1"/>
          </p:nvPr>
        </p:nvSpPr>
        <p:spPr>
          <a:xfrm>
            <a:off x="1103312" y="2052918"/>
            <a:ext cx="9825100" cy="4195481"/>
          </a:xfrm>
        </p:spPr>
        <p:txBody>
          <a:bodyPr/>
          <a:lstStyle/>
          <a:p>
            <a:r>
              <a:rPr lang="en-US">
                <a:latin typeface="Arial" panose="020B0604020202020204" pitchFamily="34" charset="0"/>
                <a:cs typeface="Arial" panose="020B0604020202020204" pitchFamily="34" charset="0"/>
              </a:rPr>
              <a:t>Khởi tạo theo ngày chỉ định</a:t>
            </a:r>
          </a:p>
          <a:p>
            <a:r>
              <a:rPr lang="en-US">
                <a:latin typeface="Arial" panose="020B0604020202020204" pitchFamily="34" charset="0"/>
                <a:cs typeface="Arial" panose="020B0604020202020204" pitchFamily="34" charset="0"/>
              </a:rPr>
              <a:t>Cú pháp: LocalDate &lt;Tên biến&gt; = LocalDate.of(&lt;Năm&gt;, &lt;Tháng&gt;, &lt;Ngày&gt;) ;</a:t>
            </a:r>
          </a:p>
        </p:txBody>
      </p:sp>
      <p:pic>
        <p:nvPicPr>
          <p:cNvPr id="7" name="Picture 6">
            <a:extLst>
              <a:ext uri="{FF2B5EF4-FFF2-40B4-BE49-F238E27FC236}">
                <a16:creationId xmlns:a16="http://schemas.microsoft.com/office/drawing/2014/main" id="{AC92A7FE-B4C6-44A3-993A-2043E23673F0}"/>
              </a:ext>
            </a:extLst>
          </p:cNvPr>
          <p:cNvPicPr>
            <a:picLocks noChangeAspect="1"/>
          </p:cNvPicPr>
          <p:nvPr/>
        </p:nvPicPr>
        <p:blipFill>
          <a:blip r:embed="rId2"/>
          <a:stretch>
            <a:fillRect/>
          </a:stretch>
        </p:blipFill>
        <p:spPr>
          <a:xfrm>
            <a:off x="1652397" y="3495895"/>
            <a:ext cx="8887205" cy="2647452"/>
          </a:xfrm>
          <a:prstGeom prst="rect">
            <a:avLst/>
          </a:prstGeom>
        </p:spPr>
      </p:pic>
    </p:spTree>
    <p:extLst>
      <p:ext uri="{BB962C8B-B14F-4D97-AF65-F5344CB8AC3E}">
        <p14:creationId xmlns:p14="http://schemas.microsoft.com/office/powerpoint/2010/main" val="26821957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3.1.1. Khởi tạo LocalDate</a:t>
            </a:r>
          </a:p>
        </p:txBody>
      </p:sp>
      <p:sp>
        <p:nvSpPr>
          <p:cNvPr id="5" name="Content Placeholder 4">
            <a:extLst>
              <a:ext uri="{FF2B5EF4-FFF2-40B4-BE49-F238E27FC236}">
                <a16:creationId xmlns:a16="http://schemas.microsoft.com/office/drawing/2014/main" id="{9A898BF4-D80F-487C-97F1-A9CC9FC3D09F}"/>
              </a:ext>
            </a:extLst>
          </p:cNvPr>
          <p:cNvSpPr>
            <a:spLocks noGrp="1"/>
          </p:cNvSpPr>
          <p:nvPr>
            <p:ph idx="1"/>
          </p:nvPr>
        </p:nvSpPr>
        <p:spPr>
          <a:xfrm>
            <a:off x="1103312" y="2052918"/>
            <a:ext cx="9825100" cy="4195481"/>
          </a:xfrm>
        </p:spPr>
        <p:txBody>
          <a:bodyPr/>
          <a:lstStyle/>
          <a:p>
            <a:r>
              <a:rPr lang="en-US">
                <a:latin typeface="Arial" panose="020B0604020202020204" pitchFamily="34" charset="0"/>
                <a:cs typeface="Arial" panose="020B0604020202020204" pitchFamily="34" charset="0"/>
              </a:rPr>
              <a:t>Khởi tạo theo ngày hiện tại</a:t>
            </a:r>
          </a:p>
          <a:p>
            <a:r>
              <a:rPr lang="en-US">
                <a:latin typeface="Arial" panose="020B0604020202020204" pitchFamily="34" charset="0"/>
                <a:cs typeface="Arial" panose="020B0604020202020204" pitchFamily="34" charset="0"/>
              </a:rPr>
              <a:t>Cú pháp: LocalDate &lt;Tên biến&gt; = LocalDate.now();</a:t>
            </a:r>
          </a:p>
        </p:txBody>
      </p:sp>
      <p:pic>
        <p:nvPicPr>
          <p:cNvPr id="4" name="Picture 3">
            <a:extLst>
              <a:ext uri="{FF2B5EF4-FFF2-40B4-BE49-F238E27FC236}">
                <a16:creationId xmlns:a16="http://schemas.microsoft.com/office/drawing/2014/main" id="{AE82D384-DCF5-4C22-813B-D1CAE1988D44}"/>
              </a:ext>
            </a:extLst>
          </p:cNvPr>
          <p:cNvPicPr>
            <a:picLocks noChangeAspect="1"/>
          </p:cNvPicPr>
          <p:nvPr/>
        </p:nvPicPr>
        <p:blipFill>
          <a:blip r:embed="rId2"/>
          <a:stretch>
            <a:fillRect/>
          </a:stretch>
        </p:blipFill>
        <p:spPr>
          <a:xfrm>
            <a:off x="2860913" y="3317046"/>
            <a:ext cx="6309898" cy="2861812"/>
          </a:xfrm>
          <a:prstGeom prst="rect">
            <a:avLst/>
          </a:prstGeom>
        </p:spPr>
      </p:pic>
    </p:spTree>
    <p:extLst>
      <p:ext uri="{BB962C8B-B14F-4D97-AF65-F5344CB8AC3E}">
        <p14:creationId xmlns:p14="http://schemas.microsoft.com/office/powerpoint/2010/main" val="760084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3.1.2. Lấy ngày trong tháng từ LocalDate</a:t>
            </a:r>
          </a:p>
        </p:txBody>
      </p:sp>
      <p:sp>
        <p:nvSpPr>
          <p:cNvPr id="5" name="Content Placeholder 4">
            <a:extLst>
              <a:ext uri="{FF2B5EF4-FFF2-40B4-BE49-F238E27FC236}">
                <a16:creationId xmlns:a16="http://schemas.microsoft.com/office/drawing/2014/main" id="{9A898BF4-D80F-487C-97F1-A9CC9FC3D09F}"/>
              </a:ext>
            </a:extLst>
          </p:cNvPr>
          <p:cNvSpPr>
            <a:spLocks noGrp="1"/>
          </p:cNvSpPr>
          <p:nvPr>
            <p:ph idx="1"/>
          </p:nvPr>
        </p:nvSpPr>
        <p:spPr>
          <a:xfrm>
            <a:off x="1103312" y="2052918"/>
            <a:ext cx="9825100" cy="4195481"/>
          </a:xfrm>
        </p:spPr>
        <p:txBody>
          <a:bodyPr/>
          <a:lstStyle/>
          <a:p>
            <a:r>
              <a:rPr lang="en-US">
                <a:latin typeface="Arial" panose="020B0604020202020204" pitchFamily="34" charset="0"/>
                <a:cs typeface="Arial" panose="020B0604020202020204" pitchFamily="34" charset="0"/>
              </a:rPr>
              <a:t>Cú pháp: &lt;Tên biến&gt;.getDayOfMonth();</a:t>
            </a:r>
          </a:p>
        </p:txBody>
      </p:sp>
      <p:pic>
        <p:nvPicPr>
          <p:cNvPr id="4" name="Picture 3">
            <a:extLst>
              <a:ext uri="{FF2B5EF4-FFF2-40B4-BE49-F238E27FC236}">
                <a16:creationId xmlns:a16="http://schemas.microsoft.com/office/drawing/2014/main" id="{A0E957AE-1E59-473F-A71B-24287D523983}"/>
              </a:ext>
            </a:extLst>
          </p:cNvPr>
          <p:cNvPicPr>
            <a:picLocks noChangeAspect="1"/>
          </p:cNvPicPr>
          <p:nvPr/>
        </p:nvPicPr>
        <p:blipFill>
          <a:blip r:embed="rId2"/>
          <a:stretch>
            <a:fillRect/>
          </a:stretch>
        </p:blipFill>
        <p:spPr>
          <a:xfrm>
            <a:off x="2547040" y="2984447"/>
            <a:ext cx="7097919" cy="3345331"/>
          </a:xfrm>
          <a:prstGeom prst="rect">
            <a:avLst/>
          </a:prstGeom>
        </p:spPr>
      </p:pic>
    </p:spTree>
    <p:extLst>
      <p:ext uri="{BB962C8B-B14F-4D97-AF65-F5344CB8AC3E}">
        <p14:creationId xmlns:p14="http://schemas.microsoft.com/office/powerpoint/2010/main" val="23206298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3.1.3. Lấy tháng từ LocalDate</a:t>
            </a:r>
          </a:p>
        </p:txBody>
      </p:sp>
      <p:sp>
        <p:nvSpPr>
          <p:cNvPr id="5" name="Content Placeholder 4">
            <a:extLst>
              <a:ext uri="{FF2B5EF4-FFF2-40B4-BE49-F238E27FC236}">
                <a16:creationId xmlns:a16="http://schemas.microsoft.com/office/drawing/2014/main" id="{9A898BF4-D80F-487C-97F1-A9CC9FC3D09F}"/>
              </a:ext>
            </a:extLst>
          </p:cNvPr>
          <p:cNvSpPr>
            <a:spLocks noGrp="1"/>
          </p:cNvSpPr>
          <p:nvPr>
            <p:ph idx="1"/>
          </p:nvPr>
        </p:nvSpPr>
        <p:spPr>
          <a:xfrm>
            <a:off x="1103312" y="2052918"/>
            <a:ext cx="9825100" cy="4195481"/>
          </a:xfrm>
        </p:spPr>
        <p:txBody>
          <a:bodyPr/>
          <a:lstStyle/>
          <a:p>
            <a:r>
              <a:rPr lang="en-US">
                <a:latin typeface="Arial" panose="020B0604020202020204" pitchFamily="34" charset="0"/>
                <a:cs typeface="Arial" panose="020B0604020202020204" pitchFamily="34" charset="0"/>
              </a:rPr>
              <a:t>Cú pháp: &lt;Tên biến&gt;.getMonthValue();</a:t>
            </a:r>
          </a:p>
        </p:txBody>
      </p:sp>
      <p:pic>
        <p:nvPicPr>
          <p:cNvPr id="4" name="Picture 3">
            <a:extLst>
              <a:ext uri="{FF2B5EF4-FFF2-40B4-BE49-F238E27FC236}">
                <a16:creationId xmlns:a16="http://schemas.microsoft.com/office/drawing/2014/main" id="{D83123C9-E9E1-45E7-B907-9A7687426440}"/>
              </a:ext>
            </a:extLst>
          </p:cNvPr>
          <p:cNvPicPr>
            <a:picLocks noChangeAspect="1"/>
          </p:cNvPicPr>
          <p:nvPr/>
        </p:nvPicPr>
        <p:blipFill>
          <a:blip r:embed="rId2"/>
          <a:stretch>
            <a:fillRect/>
          </a:stretch>
        </p:blipFill>
        <p:spPr>
          <a:xfrm>
            <a:off x="2703551" y="2865227"/>
            <a:ext cx="6624621" cy="3446795"/>
          </a:xfrm>
          <a:prstGeom prst="rect">
            <a:avLst/>
          </a:prstGeom>
        </p:spPr>
      </p:pic>
    </p:spTree>
    <p:extLst>
      <p:ext uri="{BB962C8B-B14F-4D97-AF65-F5344CB8AC3E}">
        <p14:creationId xmlns:p14="http://schemas.microsoft.com/office/powerpoint/2010/main" val="42882085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3.1.4. Lấy năm từ LocalDate</a:t>
            </a:r>
          </a:p>
        </p:txBody>
      </p:sp>
      <p:sp>
        <p:nvSpPr>
          <p:cNvPr id="5" name="Content Placeholder 4">
            <a:extLst>
              <a:ext uri="{FF2B5EF4-FFF2-40B4-BE49-F238E27FC236}">
                <a16:creationId xmlns:a16="http://schemas.microsoft.com/office/drawing/2014/main" id="{9A898BF4-D80F-487C-97F1-A9CC9FC3D09F}"/>
              </a:ext>
            </a:extLst>
          </p:cNvPr>
          <p:cNvSpPr>
            <a:spLocks noGrp="1"/>
          </p:cNvSpPr>
          <p:nvPr>
            <p:ph idx="1"/>
          </p:nvPr>
        </p:nvSpPr>
        <p:spPr>
          <a:xfrm>
            <a:off x="1103312" y="2052918"/>
            <a:ext cx="9825100" cy="4195481"/>
          </a:xfrm>
        </p:spPr>
        <p:txBody>
          <a:bodyPr/>
          <a:lstStyle/>
          <a:p>
            <a:r>
              <a:rPr lang="en-US">
                <a:latin typeface="Arial" panose="020B0604020202020204" pitchFamily="34" charset="0"/>
                <a:cs typeface="Arial" panose="020B0604020202020204" pitchFamily="34" charset="0"/>
              </a:rPr>
              <a:t>Cú pháp: &lt;Tên biến&gt;. getYear();</a:t>
            </a:r>
          </a:p>
        </p:txBody>
      </p:sp>
      <p:pic>
        <p:nvPicPr>
          <p:cNvPr id="4" name="Picture 3">
            <a:extLst>
              <a:ext uri="{FF2B5EF4-FFF2-40B4-BE49-F238E27FC236}">
                <a16:creationId xmlns:a16="http://schemas.microsoft.com/office/drawing/2014/main" id="{79DFC276-8655-4BFF-A957-BF2923D122E1}"/>
              </a:ext>
            </a:extLst>
          </p:cNvPr>
          <p:cNvPicPr>
            <a:picLocks noChangeAspect="1"/>
          </p:cNvPicPr>
          <p:nvPr/>
        </p:nvPicPr>
        <p:blipFill>
          <a:blip r:embed="rId2"/>
          <a:stretch>
            <a:fillRect/>
          </a:stretch>
        </p:blipFill>
        <p:spPr>
          <a:xfrm>
            <a:off x="2925050" y="2948898"/>
            <a:ext cx="6181624" cy="3384030"/>
          </a:xfrm>
          <a:prstGeom prst="rect">
            <a:avLst/>
          </a:prstGeom>
        </p:spPr>
      </p:pic>
    </p:spTree>
    <p:extLst>
      <p:ext uri="{BB962C8B-B14F-4D97-AF65-F5344CB8AC3E}">
        <p14:creationId xmlns:p14="http://schemas.microsoft.com/office/powerpoint/2010/main" val="29377020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3.1.5. Chuyển đổi sang LocalDateTime</a:t>
            </a:r>
          </a:p>
        </p:txBody>
      </p:sp>
      <p:sp>
        <p:nvSpPr>
          <p:cNvPr id="5" name="Content Placeholder 4">
            <a:extLst>
              <a:ext uri="{FF2B5EF4-FFF2-40B4-BE49-F238E27FC236}">
                <a16:creationId xmlns:a16="http://schemas.microsoft.com/office/drawing/2014/main" id="{9A898BF4-D80F-487C-97F1-A9CC9FC3D09F}"/>
              </a:ext>
            </a:extLst>
          </p:cNvPr>
          <p:cNvSpPr>
            <a:spLocks noGrp="1"/>
          </p:cNvSpPr>
          <p:nvPr>
            <p:ph idx="1"/>
          </p:nvPr>
        </p:nvSpPr>
        <p:spPr>
          <a:xfrm>
            <a:off x="1103312" y="2052918"/>
            <a:ext cx="9825100" cy="4195481"/>
          </a:xfrm>
        </p:spPr>
        <p:txBody>
          <a:bodyPr/>
          <a:lstStyle/>
          <a:p>
            <a:r>
              <a:rPr lang="en-US">
                <a:latin typeface="Arial" panose="020B0604020202020204" pitchFamily="34" charset="0"/>
                <a:cs typeface="Arial" panose="020B0604020202020204" pitchFamily="34" charset="0"/>
              </a:rPr>
              <a:t>Cú pháp: &lt;Tên biến&gt;. atTime(&lt;Giờ&gt;, &lt;Phút&gt;, &lt;Giây&gt;);</a:t>
            </a:r>
          </a:p>
        </p:txBody>
      </p:sp>
      <p:pic>
        <p:nvPicPr>
          <p:cNvPr id="4" name="Picture 3">
            <a:extLst>
              <a:ext uri="{FF2B5EF4-FFF2-40B4-BE49-F238E27FC236}">
                <a16:creationId xmlns:a16="http://schemas.microsoft.com/office/drawing/2014/main" id="{C0698DBA-3744-4FE8-8C53-F0DD39D93E1C}"/>
              </a:ext>
            </a:extLst>
          </p:cNvPr>
          <p:cNvPicPr>
            <a:picLocks noChangeAspect="1"/>
          </p:cNvPicPr>
          <p:nvPr/>
        </p:nvPicPr>
        <p:blipFill>
          <a:blip r:embed="rId2"/>
          <a:stretch>
            <a:fillRect/>
          </a:stretch>
        </p:blipFill>
        <p:spPr>
          <a:xfrm>
            <a:off x="1168722" y="2903423"/>
            <a:ext cx="9694280" cy="3544646"/>
          </a:xfrm>
          <a:prstGeom prst="rect">
            <a:avLst/>
          </a:prstGeom>
        </p:spPr>
      </p:pic>
    </p:spTree>
    <p:extLst>
      <p:ext uri="{BB962C8B-B14F-4D97-AF65-F5344CB8AC3E}">
        <p14:creationId xmlns:p14="http://schemas.microsoft.com/office/powerpoint/2010/main" val="3369562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 Làm việc với ngày, giờ trong Java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04008"/>
            <a:ext cx="8946541" cy="4144392"/>
          </a:xfrm>
        </p:spPr>
        <p:txBody>
          <a:bodyPr/>
          <a:lstStyle/>
          <a:p>
            <a:r>
              <a:rPr lang="en-US">
                <a:latin typeface="Arial" panose="020B0604020202020204" pitchFamily="34" charset="0"/>
                <a:cs typeface="Arial" panose="020B0604020202020204" pitchFamily="34" charset="0"/>
              </a:rPr>
              <a:t>3.2. Làm việc với LocalTime</a:t>
            </a:r>
          </a:p>
          <a:p>
            <a:pPr lvl="1"/>
            <a:r>
              <a:rPr lang="en-US">
                <a:latin typeface="Arial" panose="020B0604020202020204" pitchFamily="34" charset="0"/>
                <a:cs typeface="Arial" panose="020B0604020202020204" pitchFamily="34" charset="0"/>
              </a:rPr>
              <a:t>3.2.1. Khởi tạo LocalTime</a:t>
            </a:r>
          </a:p>
          <a:p>
            <a:pPr lvl="1"/>
            <a:r>
              <a:rPr lang="en-US">
                <a:latin typeface="Arial" panose="020B0604020202020204" pitchFamily="34" charset="0"/>
                <a:cs typeface="Arial" panose="020B0604020202020204" pitchFamily="34" charset="0"/>
              </a:rPr>
              <a:t>3.2.2. Lấy giờ̀ từ LocalTime</a:t>
            </a:r>
          </a:p>
          <a:p>
            <a:pPr lvl="1"/>
            <a:r>
              <a:rPr lang="en-US">
                <a:latin typeface="Arial" panose="020B0604020202020204" pitchFamily="34" charset="0"/>
                <a:cs typeface="Arial" panose="020B0604020202020204" pitchFamily="34" charset="0"/>
              </a:rPr>
              <a:t>3.2.3. Lấy phút từ LocalTime</a:t>
            </a:r>
          </a:p>
          <a:p>
            <a:pPr lvl="1"/>
            <a:r>
              <a:rPr lang="en-US">
                <a:latin typeface="Arial" panose="020B0604020202020204" pitchFamily="34" charset="0"/>
                <a:cs typeface="Arial" panose="020B0604020202020204" pitchFamily="34" charset="0"/>
              </a:rPr>
              <a:t>3.2.4. Lấy giây từ LocalTime</a:t>
            </a:r>
          </a:p>
          <a:p>
            <a:pPr lvl="1"/>
            <a:r>
              <a:rPr lang="en-US">
                <a:latin typeface="Arial" panose="020B0604020202020204" pitchFamily="34" charset="0"/>
                <a:cs typeface="Arial" panose="020B0604020202020204" pitchFamily="34" charset="0"/>
              </a:rPr>
              <a:t>3.2.5. Chuyển đổi sang LocalDateTime</a:t>
            </a:r>
          </a:p>
        </p:txBody>
      </p:sp>
    </p:spTree>
    <p:extLst>
      <p:ext uri="{BB962C8B-B14F-4D97-AF65-F5344CB8AC3E}">
        <p14:creationId xmlns:p14="http://schemas.microsoft.com/office/powerpoint/2010/main" val="27296335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3.2. Làm việc với LocalTime</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04008"/>
            <a:ext cx="8946541" cy="4144392"/>
          </a:xfrm>
        </p:spPr>
        <p:txBody>
          <a:bodyPr/>
          <a:lstStyle/>
          <a:p>
            <a:r>
              <a:rPr lang="en-US">
                <a:latin typeface="Arial" panose="020B0604020202020204" pitchFamily="34" charset="0"/>
                <a:cs typeface="Arial" panose="020B0604020202020204" pitchFamily="34" charset="0"/>
              </a:rPr>
              <a:t>LocalTime đại diện cho dữ liệu giờ.</a:t>
            </a:r>
          </a:p>
          <a:p>
            <a:r>
              <a:rPr lang="en-US">
                <a:latin typeface="Arial" panose="020B0604020202020204" pitchFamily="34" charset="0"/>
                <a:cs typeface="Arial" panose="020B0604020202020204" pitchFamily="34" charset="0"/>
              </a:rPr>
              <a:t>Thường được sử dụng trong các bài toán hoặc yêu cầu có xử lý về giờ.</a:t>
            </a:r>
          </a:p>
          <a:p>
            <a:r>
              <a:rPr lang="en-US">
                <a:latin typeface="Arial" panose="020B0604020202020204" pitchFamily="34" charset="0"/>
                <a:cs typeface="Arial" panose="020B0604020202020204" pitchFamily="34" charset="0"/>
              </a:rPr>
              <a:t>Được sử dụng trong lưu trữ dữ liệu vào cơ sở dữ liệu.</a:t>
            </a:r>
          </a:p>
        </p:txBody>
      </p:sp>
    </p:spTree>
    <p:extLst>
      <p:ext uri="{BB962C8B-B14F-4D97-AF65-F5344CB8AC3E}">
        <p14:creationId xmlns:p14="http://schemas.microsoft.com/office/powerpoint/2010/main" val="2273019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2.2. Làm việc với Set</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04008"/>
            <a:ext cx="8946541" cy="4144392"/>
          </a:xfrm>
        </p:spPr>
        <p:txBody>
          <a:bodyPr/>
          <a:lstStyle/>
          <a:p>
            <a:r>
              <a:rPr lang="en-US">
                <a:latin typeface="Arial" panose="020B0604020202020204" pitchFamily="34" charset="0"/>
                <a:cs typeface="Arial" panose="020B0604020202020204" pitchFamily="34" charset="0"/>
              </a:rPr>
              <a:t>Trong Collection frameworks - Java. Set cũng là một dạng tập hợp dữ liệu tuyến tính cho phép lưu trữ nhiều phần tử trong đó.</a:t>
            </a:r>
          </a:p>
          <a:p>
            <a:r>
              <a:rPr lang="en-US">
                <a:latin typeface="Arial" panose="020B0604020202020204" pitchFamily="34" charset="0"/>
                <a:cs typeface="Arial" panose="020B0604020202020204" pitchFamily="34" charset="0"/>
              </a:rPr>
              <a:t>Nhưng Set có điểm đặc biệt là </a:t>
            </a:r>
            <a:r>
              <a:rPr lang="en-US" b="1">
                <a:solidFill>
                  <a:srgbClr val="FF0000"/>
                </a:solidFill>
                <a:latin typeface="Arial" panose="020B0604020202020204" pitchFamily="34" charset="0"/>
                <a:cs typeface="Arial" panose="020B0604020202020204" pitchFamily="34" charset="0"/>
              </a:rPr>
              <a:t>không thể chứa 2 </a:t>
            </a:r>
            <a:r>
              <a:rPr lang="en-US" b="1">
                <a:latin typeface="Arial" panose="020B0604020202020204" pitchFamily="34" charset="0"/>
                <a:cs typeface="Arial" panose="020B0604020202020204" pitchFamily="34" charset="0"/>
              </a:rPr>
              <a:t>phần tử giống nhau</a:t>
            </a:r>
            <a:r>
              <a:rPr lang="en-US">
                <a:latin typeface="Arial" panose="020B0604020202020204" pitchFamily="34" charset="0"/>
                <a:cs typeface="Arial" panose="020B0604020202020204" pitchFamily="34" charset="0"/>
              </a:rPr>
              <a:t> trong cùng 1 Set.</a:t>
            </a:r>
          </a:p>
        </p:txBody>
      </p:sp>
    </p:spTree>
    <p:extLst>
      <p:ext uri="{BB962C8B-B14F-4D97-AF65-F5344CB8AC3E}">
        <p14:creationId xmlns:p14="http://schemas.microsoft.com/office/powerpoint/2010/main" val="26647110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3.2.1. Khởi tạo LocalTime</a:t>
            </a:r>
          </a:p>
        </p:txBody>
      </p:sp>
      <p:sp>
        <p:nvSpPr>
          <p:cNvPr id="5" name="Content Placeholder 4">
            <a:extLst>
              <a:ext uri="{FF2B5EF4-FFF2-40B4-BE49-F238E27FC236}">
                <a16:creationId xmlns:a16="http://schemas.microsoft.com/office/drawing/2014/main" id="{9A898BF4-D80F-487C-97F1-A9CC9FC3D09F}"/>
              </a:ext>
            </a:extLst>
          </p:cNvPr>
          <p:cNvSpPr>
            <a:spLocks noGrp="1"/>
          </p:cNvSpPr>
          <p:nvPr>
            <p:ph idx="1"/>
          </p:nvPr>
        </p:nvSpPr>
        <p:spPr>
          <a:xfrm>
            <a:off x="1103312" y="2052918"/>
            <a:ext cx="9825100" cy="4195481"/>
          </a:xfrm>
        </p:spPr>
        <p:txBody>
          <a:bodyPr/>
          <a:lstStyle/>
          <a:p>
            <a:r>
              <a:rPr lang="en-US">
                <a:latin typeface="Arial" panose="020B0604020202020204" pitchFamily="34" charset="0"/>
                <a:cs typeface="Arial" panose="020B0604020202020204" pitchFamily="34" charset="0"/>
              </a:rPr>
              <a:t>Khởi tạo theo giờ chỉ định</a:t>
            </a:r>
          </a:p>
          <a:p>
            <a:r>
              <a:rPr lang="en-US">
                <a:latin typeface="Arial" panose="020B0604020202020204" pitchFamily="34" charset="0"/>
                <a:cs typeface="Arial" panose="020B0604020202020204" pitchFamily="34" charset="0"/>
              </a:rPr>
              <a:t>Cú pháp: LocalTime &lt;Tên biến&gt; = LocalTime.of(&lt;Giờ&gt;, &lt;Phút&gt;, &lt;Giây&gt;);</a:t>
            </a:r>
          </a:p>
        </p:txBody>
      </p:sp>
      <p:pic>
        <p:nvPicPr>
          <p:cNvPr id="4" name="Picture 3">
            <a:extLst>
              <a:ext uri="{FF2B5EF4-FFF2-40B4-BE49-F238E27FC236}">
                <a16:creationId xmlns:a16="http://schemas.microsoft.com/office/drawing/2014/main" id="{1CB3CC73-2948-4899-AD56-84AD8C4DADC9}"/>
              </a:ext>
            </a:extLst>
          </p:cNvPr>
          <p:cNvPicPr>
            <a:picLocks noChangeAspect="1"/>
          </p:cNvPicPr>
          <p:nvPr/>
        </p:nvPicPr>
        <p:blipFill>
          <a:blip r:embed="rId2"/>
          <a:stretch>
            <a:fillRect/>
          </a:stretch>
        </p:blipFill>
        <p:spPr>
          <a:xfrm>
            <a:off x="1373282" y="3559073"/>
            <a:ext cx="9445436" cy="2689326"/>
          </a:xfrm>
          <a:prstGeom prst="rect">
            <a:avLst/>
          </a:prstGeom>
        </p:spPr>
      </p:pic>
    </p:spTree>
    <p:extLst>
      <p:ext uri="{BB962C8B-B14F-4D97-AF65-F5344CB8AC3E}">
        <p14:creationId xmlns:p14="http://schemas.microsoft.com/office/powerpoint/2010/main" val="41211396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3.2.1. Khởi tạo LocalTime</a:t>
            </a:r>
          </a:p>
        </p:txBody>
      </p:sp>
      <p:sp>
        <p:nvSpPr>
          <p:cNvPr id="5" name="Content Placeholder 4">
            <a:extLst>
              <a:ext uri="{FF2B5EF4-FFF2-40B4-BE49-F238E27FC236}">
                <a16:creationId xmlns:a16="http://schemas.microsoft.com/office/drawing/2014/main" id="{9A898BF4-D80F-487C-97F1-A9CC9FC3D09F}"/>
              </a:ext>
            </a:extLst>
          </p:cNvPr>
          <p:cNvSpPr>
            <a:spLocks noGrp="1"/>
          </p:cNvSpPr>
          <p:nvPr>
            <p:ph idx="1"/>
          </p:nvPr>
        </p:nvSpPr>
        <p:spPr>
          <a:xfrm>
            <a:off x="1103312" y="2052918"/>
            <a:ext cx="9825100" cy="4195481"/>
          </a:xfrm>
        </p:spPr>
        <p:txBody>
          <a:bodyPr/>
          <a:lstStyle/>
          <a:p>
            <a:r>
              <a:rPr lang="en-US">
                <a:latin typeface="Arial" panose="020B0604020202020204" pitchFamily="34" charset="0"/>
                <a:cs typeface="Arial" panose="020B0604020202020204" pitchFamily="34" charset="0"/>
              </a:rPr>
              <a:t>Khởi tạo theo giờ hiện tại</a:t>
            </a:r>
          </a:p>
          <a:p>
            <a:r>
              <a:rPr lang="en-US">
                <a:latin typeface="Arial" panose="020B0604020202020204" pitchFamily="34" charset="0"/>
                <a:cs typeface="Arial" panose="020B0604020202020204" pitchFamily="34" charset="0"/>
              </a:rPr>
              <a:t>Cú pháp: LocalTime &lt;Tên biến&gt; = LocalTime.now();</a:t>
            </a:r>
          </a:p>
        </p:txBody>
      </p:sp>
      <p:pic>
        <p:nvPicPr>
          <p:cNvPr id="4" name="Picture 3">
            <a:extLst>
              <a:ext uri="{FF2B5EF4-FFF2-40B4-BE49-F238E27FC236}">
                <a16:creationId xmlns:a16="http://schemas.microsoft.com/office/drawing/2014/main" id="{C190E2EE-ABC1-45A0-B6CD-703ADD5F0983}"/>
              </a:ext>
            </a:extLst>
          </p:cNvPr>
          <p:cNvPicPr>
            <a:picLocks noChangeAspect="1"/>
          </p:cNvPicPr>
          <p:nvPr/>
        </p:nvPicPr>
        <p:blipFill>
          <a:blip r:embed="rId2"/>
          <a:stretch>
            <a:fillRect/>
          </a:stretch>
        </p:blipFill>
        <p:spPr>
          <a:xfrm>
            <a:off x="2926734" y="3359954"/>
            <a:ext cx="6338532" cy="2888445"/>
          </a:xfrm>
          <a:prstGeom prst="rect">
            <a:avLst/>
          </a:prstGeom>
        </p:spPr>
      </p:pic>
    </p:spTree>
    <p:extLst>
      <p:ext uri="{BB962C8B-B14F-4D97-AF65-F5344CB8AC3E}">
        <p14:creationId xmlns:p14="http://schemas.microsoft.com/office/powerpoint/2010/main" val="24800604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3.2.2. Lấy giờ từ LocalTime</a:t>
            </a:r>
          </a:p>
        </p:txBody>
      </p:sp>
      <p:sp>
        <p:nvSpPr>
          <p:cNvPr id="5" name="Content Placeholder 4">
            <a:extLst>
              <a:ext uri="{FF2B5EF4-FFF2-40B4-BE49-F238E27FC236}">
                <a16:creationId xmlns:a16="http://schemas.microsoft.com/office/drawing/2014/main" id="{9A898BF4-D80F-487C-97F1-A9CC9FC3D09F}"/>
              </a:ext>
            </a:extLst>
          </p:cNvPr>
          <p:cNvSpPr>
            <a:spLocks noGrp="1"/>
          </p:cNvSpPr>
          <p:nvPr>
            <p:ph idx="1"/>
          </p:nvPr>
        </p:nvSpPr>
        <p:spPr>
          <a:xfrm>
            <a:off x="1103312" y="2052918"/>
            <a:ext cx="9825100" cy="4195481"/>
          </a:xfrm>
        </p:spPr>
        <p:txBody>
          <a:bodyPr/>
          <a:lstStyle/>
          <a:p>
            <a:r>
              <a:rPr lang="en-US">
                <a:latin typeface="Arial" panose="020B0604020202020204" pitchFamily="34" charset="0"/>
                <a:cs typeface="Arial" panose="020B0604020202020204" pitchFamily="34" charset="0"/>
              </a:rPr>
              <a:t>Cú pháp: &lt;Tên biến&gt;.getHour();</a:t>
            </a:r>
          </a:p>
        </p:txBody>
      </p:sp>
      <p:pic>
        <p:nvPicPr>
          <p:cNvPr id="4" name="Picture 3">
            <a:extLst>
              <a:ext uri="{FF2B5EF4-FFF2-40B4-BE49-F238E27FC236}">
                <a16:creationId xmlns:a16="http://schemas.microsoft.com/office/drawing/2014/main" id="{DC6CF121-7F35-40B9-BEAF-E5A42D797992}"/>
              </a:ext>
            </a:extLst>
          </p:cNvPr>
          <p:cNvPicPr>
            <a:picLocks noChangeAspect="1"/>
          </p:cNvPicPr>
          <p:nvPr/>
        </p:nvPicPr>
        <p:blipFill>
          <a:blip r:embed="rId2"/>
          <a:stretch>
            <a:fillRect/>
          </a:stretch>
        </p:blipFill>
        <p:spPr>
          <a:xfrm>
            <a:off x="3165756" y="3261584"/>
            <a:ext cx="5700211" cy="3143698"/>
          </a:xfrm>
          <a:prstGeom prst="rect">
            <a:avLst/>
          </a:prstGeom>
        </p:spPr>
      </p:pic>
    </p:spTree>
    <p:extLst>
      <p:ext uri="{BB962C8B-B14F-4D97-AF65-F5344CB8AC3E}">
        <p14:creationId xmlns:p14="http://schemas.microsoft.com/office/powerpoint/2010/main" val="25655792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3.2.3. Lấy phút từ LocalTime</a:t>
            </a:r>
          </a:p>
        </p:txBody>
      </p:sp>
      <p:sp>
        <p:nvSpPr>
          <p:cNvPr id="5" name="Content Placeholder 4">
            <a:extLst>
              <a:ext uri="{FF2B5EF4-FFF2-40B4-BE49-F238E27FC236}">
                <a16:creationId xmlns:a16="http://schemas.microsoft.com/office/drawing/2014/main" id="{9A898BF4-D80F-487C-97F1-A9CC9FC3D09F}"/>
              </a:ext>
            </a:extLst>
          </p:cNvPr>
          <p:cNvSpPr>
            <a:spLocks noGrp="1"/>
          </p:cNvSpPr>
          <p:nvPr>
            <p:ph idx="1"/>
          </p:nvPr>
        </p:nvSpPr>
        <p:spPr>
          <a:xfrm>
            <a:off x="1103312" y="2052918"/>
            <a:ext cx="9825100" cy="4195481"/>
          </a:xfrm>
        </p:spPr>
        <p:txBody>
          <a:bodyPr/>
          <a:lstStyle/>
          <a:p>
            <a:r>
              <a:rPr lang="en-US">
                <a:latin typeface="Arial" panose="020B0604020202020204" pitchFamily="34" charset="0"/>
                <a:cs typeface="Arial" panose="020B0604020202020204" pitchFamily="34" charset="0"/>
              </a:rPr>
              <a:t>Cú pháp: &lt;Tên biến&gt;.getMinute();</a:t>
            </a:r>
          </a:p>
        </p:txBody>
      </p:sp>
      <p:pic>
        <p:nvPicPr>
          <p:cNvPr id="4" name="Picture 3">
            <a:extLst>
              <a:ext uri="{FF2B5EF4-FFF2-40B4-BE49-F238E27FC236}">
                <a16:creationId xmlns:a16="http://schemas.microsoft.com/office/drawing/2014/main" id="{7ACC7658-C02F-4621-BF78-C5B4344AA168}"/>
              </a:ext>
            </a:extLst>
          </p:cNvPr>
          <p:cNvPicPr>
            <a:picLocks noChangeAspect="1"/>
          </p:cNvPicPr>
          <p:nvPr/>
        </p:nvPicPr>
        <p:blipFill>
          <a:blip r:embed="rId2"/>
          <a:stretch>
            <a:fillRect/>
          </a:stretch>
        </p:blipFill>
        <p:spPr>
          <a:xfrm>
            <a:off x="3185980" y="3073000"/>
            <a:ext cx="5820040" cy="3175399"/>
          </a:xfrm>
          <a:prstGeom prst="rect">
            <a:avLst/>
          </a:prstGeom>
        </p:spPr>
      </p:pic>
    </p:spTree>
    <p:extLst>
      <p:ext uri="{BB962C8B-B14F-4D97-AF65-F5344CB8AC3E}">
        <p14:creationId xmlns:p14="http://schemas.microsoft.com/office/powerpoint/2010/main" val="4751263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3.2.4. Lấy giây từ LocalTime</a:t>
            </a:r>
          </a:p>
        </p:txBody>
      </p:sp>
      <p:sp>
        <p:nvSpPr>
          <p:cNvPr id="5" name="Content Placeholder 4">
            <a:extLst>
              <a:ext uri="{FF2B5EF4-FFF2-40B4-BE49-F238E27FC236}">
                <a16:creationId xmlns:a16="http://schemas.microsoft.com/office/drawing/2014/main" id="{9A898BF4-D80F-487C-97F1-A9CC9FC3D09F}"/>
              </a:ext>
            </a:extLst>
          </p:cNvPr>
          <p:cNvSpPr>
            <a:spLocks noGrp="1"/>
          </p:cNvSpPr>
          <p:nvPr>
            <p:ph idx="1"/>
          </p:nvPr>
        </p:nvSpPr>
        <p:spPr>
          <a:xfrm>
            <a:off x="1103312" y="2052918"/>
            <a:ext cx="9825100" cy="4195481"/>
          </a:xfrm>
        </p:spPr>
        <p:txBody>
          <a:bodyPr/>
          <a:lstStyle/>
          <a:p>
            <a:r>
              <a:rPr lang="en-US">
                <a:latin typeface="Arial" panose="020B0604020202020204" pitchFamily="34" charset="0"/>
                <a:cs typeface="Arial" panose="020B0604020202020204" pitchFamily="34" charset="0"/>
              </a:rPr>
              <a:t>Cú pháp: &lt;Tên biến&gt;.getSecond();</a:t>
            </a:r>
          </a:p>
        </p:txBody>
      </p:sp>
      <p:pic>
        <p:nvPicPr>
          <p:cNvPr id="4" name="Picture 3">
            <a:extLst>
              <a:ext uri="{FF2B5EF4-FFF2-40B4-BE49-F238E27FC236}">
                <a16:creationId xmlns:a16="http://schemas.microsoft.com/office/drawing/2014/main" id="{91EBAE86-1D8E-4DA2-9C3F-A62AD3D00A80}"/>
              </a:ext>
            </a:extLst>
          </p:cNvPr>
          <p:cNvPicPr>
            <a:picLocks noChangeAspect="1"/>
          </p:cNvPicPr>
          <p:nvPr/>
        </p:nvPicPr>
        <p:blipFill>
          <a:blip r:embed="rId2"/>
          <a:stretch>
            <a:fillRect/>
          </a:stretch>
        </p:blipFill>
        <p:spPr>
          <a:xfrm>
            <a:off x="2937014" y="2958142"/>
            <a:ext cx="6317971" cy="3489927"/>
          </a:xfrm>
          <a:prstGeom prst="rect">
            <a:avLst/>
          </a:prstGeom>
        </p:spPr>
      </p:pic>
    </p:spTree>
    <p:extLst>
      <p:ext uri="{BB962C8B-B14F-4D97-AF65-F5344CB8AC3E}">
        <p14:creationId xmlns:p14="http://schemas.microsoft.com/office/powerpoint/2010/main" val="9271896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3.2.5. Chuyển đổi sang LocalDateTime</a:t>
            </a:r>
          </a:p>
        </p:txBody>
      </p:sp>
      <p:sp>
        <p:nvSpPr>
          <p:cNvPr id="5" name="Content Placeholder 4">
            <a:extLst>
              <a:ext uri="{FF2B5EF4-FFF2-40B4-BE49-F238E27FC236}">
                <a16:creationId xmlns:a16="http://schemas.microsoft.com/office/drawing/2014/main" id="{9A898BF4-D80F-487C-97F1-A9CC9FC3D09F}"/>
              </a:ext>
            </a:extLst>
          </p:cNvPr>
          <p:cNvSpPr>
            <a:spLocks noGrp="1"/>
          </p:cNvSpPr>
          <p:nvPr>
            <p:ph idx="1"/>
          </p:nvPr>
        </p:nvSpPr>
        <p:spPr>
          <a:xfrm>
            <a:off x="1103312" y="2052918"/>
            <a:ext cx="9825100" cy="4195481"/>
          </a:xfrm>
        </p:spPr>
        <p:txBody>
          <a:bodyPr/>
          <a:lstStyle/>
          <a:p>
            <a:r>
              <a:rPr lang="en-US">
                <a:latin typeface="Arial" panose="020B0604020202020204" pitchFamily="34" charset="0"/>
                <a:cs typeface="Arial" panose="020B0604020202020204" pitchFamily="34" charset="0"/>
              </a:rPr>
              <a:t>Cú pháp: &lt;Tên biến&gt;.atDate(&lt;Đối tượng LocalDate&gt;);</a:t>
            </a:r>
          </a:p>
        </p:txBody>
      </p:sp>
      <p:pic>
        <p:nvPicPr>
          <p:cNvPr id="4" name="Picture 3">
            <a:extLst>
              <a:ext uri="{FF2B5EF4-FFF2-40B4-BE49-F238E27FC236}">
                <a16:creationId xmlns:a16="http://schemas.microsoft.com/office/drawing/2014/main" id="{7F5F4BB8-1E51-426B-B73F-4C5FFD88CEEF}"/>
              </a:ext>
            </a:extLst>
          </p:cNvPr>
          <p:cNvPicPr>
            <a:picLocks noChangeAspect="1"/>
          </p:cNvPicPr>
          <p:nvPr/>
        </p:nvPicPr>
        <p:blipFill>
          <a:blip r:embed="rId2"/>
          <a:stretch>
            <a:fillRect/>
          </a:stretch>
        </p:blipFill>
        <p:spPr>
          <a:xfrm>
            <a:off x="2537030" y="2741620"/>
            <a:ext cx="6957663" cy="3673158"/>
          </a:xfrm>
          <a:prstGeom prst="rect">
            <a:avLst/>
          </a:prstGeom>
        </p:spPr>
      </p:pic>
    </p:spTree>
    <p:extLst>
      <p:ext uri="{BB962C8B-B14F-4D97-AF65-F5344CB8AC3E}">
        <p14:creationId xmlns:p14="http://schemas.microsoft.com/office/powerpoint/2010/main" val="2676504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 Làm việc với ngày, giờ trong Java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04008"/>
            <a:ext cx="8946541" cy="4144392"/>
          </a:xfrm>
        </p:spPr>
        <p:txBody>
          <a:bodyPr/>
          <a:lstStyle/>
          <a:p>
            <a:r>
              <a:rPr lang="en-US">
                <a:latin typeface="Arial" panose="020B0604020202020204" pitchFamily="34" charset="0"/>
                <a:cs typeface="Arial" panose="020B0604020202020204" pitchFamily="34" charset="0"/>
              </a:rPr>
              <a:t>3.3. Làm việc với LocalDateTime</a:t>
            </a:r>
          </a:p>
          <a:p>
            <a:pPr lvl="1"/>
            <a:r>
              <a:rPr lang="en-US">
                <a:latin typeface="Arial" panose="020B0604020202020204" pitchFamily="34" charset="0"/>
                <a:cs typeface="Arial" panose="020B0604020202020204" pitchFamily="34" charset="0"/>
              </a:rPr>
              <a:t>3.3.1. Khởi tạo LocalDateTime</a:t>
            </a:r>
          </a:p>
          <a:p>
            <a:pPr lvl="1"/>
            <a:r>
              <a:rPr lang="en-US">
                <a:latin typeface="Arial" panose="020B0604020202020204" pitchFamily="34" charset="0"/>
                <a:cs typeface="Arial" panose="020B0604020202020204" pitchFamily="34" charset="0"/>
              </a:rPr>
              <a:t>3.3.2. Lấy giờ̀ từ LocalDateTime</a:t>
            </a:r>
          </a:p>
          <a:p>
            <a:pPr lvl="1"/>
            <a:r>
              <a:rPr lang="en-US">
                <a:latin typeface="Arial" panose="020B0604020202020204" pitchFamily="34" charset="0"/>
                <a:cs typeface="Arial" panose="020B0604020202020204" pitchFamily="34" charset="0"/>
              </a:rPr>
              <a:t>3.3.3. Lấy phút từ LocalDateTime</a:t>
            </a:r>
          </a:p>
          <a:p>
            <a:pPr lvl="1"/>
            <a:r>
              <a:rPr lang="en-US">
                <a:latin typeface="Arial" panose="020B0604020202020204" pitchFamily="34" charset="0"/>
                <a:cs typeface="Arial" panose="020B0604020202020204" pitchFamily="34" charset="0"/>
              </a:rPr>
              <a:t>3.3.4. Lấy giây từ LocalDateTime</a:t>
            </a:r>
          </a:p>
          <a:p>
            <a:pPr lvl="1"/>
            <a:r>
              <a:rPr lang="en-US">
                <a:latin typeface="Arial" panose="020B0604020202020204" pitchFamily="34" charset="0"/>
                <a:cs typeface="Arial" panose="020B0604020202020204" pitchFamily="34" charset="0"/>
              </a:rPr>
              <a:t>3.3.5. Lấy ngày trong tháng từ LocalDateTime</a:t>
            </a:r>
          </a:p>
          <a:p>
            <a:pPr lvl="1"/>
            <a:r>
              <a:rPr lang="en-US">
                <a:latin typeface="Arial" panose="020B0604020202020204" pitchFamily="34" charset="0"/>
                <a:cs typeface="Arial" panose="020B0604020202020204" pitchFamily="34" charset="0"/>
              </a:rPr>
              <a:t>3.3.6. Lấy tháng từ LocalDateTime</a:t>
            </a:r>
          </a:p>
          <a:p>
            <a:pPr lvl="1"/>
            <a:r>
              <a:rPr lang="en-US">
                <a:latin typeface="Arial" panose="020B0604020202020204" pitchFamily="34" charset="0"/>
                <a:cs typeface="Arial" panose="020B0604020202020204" pitchFamily="34" charset="0"/>
              </a:rPr>
              <a:t>3.3.7. Lấy năm từ LocalDateTime</a:t>
            </a:r>
          </a:p>
        </p:txBody>
      </p:sp>
    </p:spTree>
    <p:extLst>
      <p:ext uri="{BB962C8B-B14F-4D97-AF65-F5344CB8AC3E}">
        <p14:creationId xmlns:p14="http://schemas.microsoft.com/office/powerpoint/2010/main" val="23329059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3.3. Làm việc với LocalDateTime</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04008"/>
            <a:ext cx="8946541" cy="4144392"/>
          </a:xfrm>
        </p:spPr>
        <p:txBody>
          <a:bodyPr/>
          <a:lstStyle/>
          <a:p>
            <a:r>
              <a:rPr lang="en-US">
                <a:latin typeface="Arial" panose="020B0604020202020204" pitchFamily="34" charset="0"/>
                <a:cs typeface="Arial" panose="020B0604020202020204" pitchFamily="34" charset="0"/>
              </a:rPr>
              <a:t>LocalDateTime đại diện cho dữ liệu ngày và giờ.</a:t>
            </a:r>
          </a:p>
          <a:p>
            <a:r>
              <a:rPr lang="en-US">
                <a:latin typeface="Arial" panose="020B0604020202020204" pitchFamily="34" charset="0"/>
                <a:cs typeface="Arial" panose="020B0604020202020204" pitchFamily="34" charset="0"/>
              </a:rPr>
              <a:t>Thường được sử dụng trong các bài toán hoặc yêu cầu có xử lý về ngày và giờ.</a:t>
            </a:r>
          </a:p>
          <a:p>
            <a:r>
              <a:rPr lang="en-US">
                <a:latin typeface="Arial" panose="020B0604020202020204" pitchFamily="34" charset="0"/>
                <a:cs typeface="Arial" panose="020B0604020202020204" pitchFamily="34" charset="0"/>
              </a:rPr>
              <a:t>Được sử dụng trong lưu trữ dữ liệu vào cơ sở dữ liệu.</a:t>
            </a:r>
          </a:p>
        </p:txBody>
      </p:sp>
    </p:spTree>
    <p:extLst>
      <p:ext uri="{BB962C8B-B14F-4D97-AF65-F5344CB8AC3E}">
        <p14:creationId xmlns:p14="http://schemas.microsoft.com/office/powerpoint/2010/main" val="11134723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3.3.1. Khởi tạo LocalDateTime</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04008"/>
            <a:ext cx="8946541" cy="4144392"/>
          </a:xfrm>
        </p:spPr>
        <p:txBody>
          <a:bodyPr/>
          <a:lstStyle/>
          <a:p>
            <a:r>
              <a:rPr lang="en-US">
                <a:latin typeface="Arial" panose="020B0604020202020204" pitchFamily="34" charset="0"/>
                <a:cs typeface="Arial" panose="020B0604020202020204" pitchFamily="34" charset="0"/>
              </a:rPr>
              <a:t>Khởi tạo theo ngày và giờ chỉ định</a:t>
            </a:r>
          </a:p>
          <a:p>
            <a:r>
              <a:rPr lang="en-US">
                <a:latin typeface="Arial" panose="020B0604020202020204" pitchFamily="34" charset="0"/>
                <a:cs typeface="Arial" panose="020B0604020202020204" pitchFamily="34" charset="0"/>
              </a:rPr>
              <a:t>Cú pháp: LocalDateTime &lt;Tên biến&gt; = LocalDateTime.of(&lt;Năm&gt;, &lt;Tháng&gt;, &lt;Ngày&gt;, &lt;Giờ&gt;, &lt;Phút&gt;, &lt;Giây&gt;);</a:t>
            </a:r>
          </a:p>
        </p:txBody>
      </p:sp>
      <p:pic>
        <p:nvPicPr>
          <p:cNvPr id="5" name="Picture 4">
            <a:extLst>
              <a:ext uri="{FF2B5EF4-FFF2-40B4-BE49-F238E27FC236}">
                <a16:creationId xmlns:a16="http://schemas.microsoft.com/office/drawing/2014/main" id="{12957383-DA7F-4E5F-BB5E-57455A7A189A}"/>
              </a:ext>
            </a:extLst>
          </p:cNvPr>
          <p:cNvPicPr>
            <a:picLocks noChangeAspect="1"/>
          </p:cNvPicPr>
          <p:nvPr/>
        </p:nvPicPr>
        <p:blipFill>
          <a:blip r:embed="rId2"/>
          <a:stretch>
            <a:fillRect/>
          </a:stretch>
        </p:blipFill>
        <p:spPr>
          <a:xfrm>
            <a:off x="2274239" y="3737756"/>
            <a:ext cx="7643522" cy="2651990"/>
          </a:xfrm>
          <a:prstGeom prst="rect">
            <a:avLst/>
          </a:prstGeom>
        </p:spPr>
      </p:pic>
    </p:spTree>
    <p:extLst>
      <p:ext uri="{BB962C8B-B14F-4D97-AF65-F5344CB8AC3E}">
        <p14:creationId xmlns:p14="http://schemas.microsoft.com/office/powerpoint/2010/main" val="39641413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3.3.1. Khởi tạo LocalDateTime</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04008"/>
            <a:ext cx="8946541" cy="4144392"/>
          </a:xfrm>
        </p:spPr>
        <p:txBody>
          <a:bodyPr/>
          <a:lstStyle/>
          <a:p>
            <a:r>
              <a:rPr lang="en-US">
                <a:latin typeface="Arial" panose="020B0604020202020204" pitchFamily="34" charset="0"/>
                <a:cs typeface="Arial" panose="020B0604020202020204" pitchFamily="34" charset="0"/>
              </a:rPr>
              <a:t>Khởi tạo theo ngày và giờ hiện tại</a:t>
            </a:r>
          </a:p>
          <a:p>
            <a:r>
              <a:rPr lang="en-US">
                <a:latin typeface="Arial" panose="020B0604020202020204" pitchFamily="34" charset="0"/>
                <a:cs typeface="Arial" panose="020B0604020202020204" pitchFamily="34" charset="0"/>
              </a:rPr>
              <a:t>Cú pháp: LocalDateTime &lt;Tên biến&gt; = LocalDateTime.now();</a:t>
            </a:r>
          </a:p>
        </p:txBody>
      </p:sp>
      <p:pic>
        <p:nvPicPr>
          <p:cNvPr id="5" name="Picture 4">
            <a:extLst>
              <a:ext uri="{FF2B5EF4-FFF2-40B4-BE49-F238E27FC236}">
                <a16:creationId xmlns:a16="http://schemas.microsoft.com/office/drawing/2014/main" id="{34ADE5F1-6A32-4E3E-AD31-56941415DB4B}"/>
              </a:ext>
            </a:extLst>
          </p:cNvPr>
          <p:cNvPicPr>
            <a:picLocks noChangeAspect="1"/>
          </p:cNvPicPr>
          <p:nvPr/>
        </p:nvPicPr>
        <p:blipFill>
          <a:blip r:embed="rId2"/>
          <a:stretch>
            <a:fillRect/>
          </a:stretch>
        </p:blipFill>
        <p:spPr>
          <a:xfrm>
            <a:off x="2077760" y="3429000"/>
            <a:ext cx="8036479" cy="2932794"/>
          </a:xfrm>
          <a:prstGeom prst="rect">
            <a:avLst/>
          </a:prstGeom>
        </p:spPr>
      </p:pic>
    </p:spTree>
    <p:extLst>
      <p:ext uri="{BB962C8B-B14F-4D97-AF65-F5344CB8AC3E}">
        <p14:creationId xmlns:p14="http://schemas.microsoft.com/office/powerpoint/2010/main" val="3582700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2.2.1. Khởi tạo Set</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04008"/>
            <a:ext cx="8946541" cy="4144392"/>
          </a:xfrm>
        </p:spPr>
        <p:txBody>
          <a:bodyPr/>
          <a:lstStyle/>
          <a:p>
            <a:r>
              <a:rPr lang="en-US">
                <a:latin typeface="Arial" panose="020B0604020202020204" pitchFamily="34" charset="0"/>
                <a:cs typeface="Arial" panose="020B0604020202020204" pitchFamily="34" charset="0"/>
              </a:rPr>
              <a:t>Cú pháp: Set&lt;Kiểu dữ liệu&gt; &lt;Tên biến&gt; = new LinkedHashSet&lt;&gt;();</a:t>
            </a:r>
          </a:p>
          <a:p>
            <a:endParaRPr lang="en-US">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488783AA-99B7-4574-9959-7173B81FF24F}"/>
              </a:ext>
            </a:extLst>
          </p:cNvPr>
          <p:cNvPicPr>
            <a:picLocks noChangeAspect="1"/>
          </p:cNvPicPr>
          <p:nvPr/>
        </p:nvPicPr>
        <p:blipFill>
          <a:blip r:embed="rId2"/>
          <a:stretch>
            <a:fillRect/>
          </a:stretch>
        </p:blipFill>
        <p:spPr>
          <a:xfrm>
            <a:off x="1600832" y="2671882"/>
            <a:ext cx="7951499" cy="3827278"/>
          </a:xfrm>
          <a:prstGeom prst="rect">
            <a:avLst/>
          </a:prstGeom>
        </p:spPr>
      </p:pic>
    </p:spTree>
    <p:extLst>
      <p:ext uri="{BB962C8B-B14F-4D97-AF65-F5344CB8AC3E}">
        <p14:creationId xmlns:p14="http://schemas.microsoft.com/office/powerpoint/2010/main" val="25200938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3.3.2. Lấy giờ từ LocalDateTime</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04008"/>
            <a:ext cx="8946541" cy="4144392"/>
          </a:xfrm>
        </p:spPr>
        <p:txBody>
          <a:bodyPr/>
          <a:lstStyle/>
          <a:p>
            <a:r>
              <a:rPr lang="en-US">
                <a:latin typeface="Arial" panose="020B0604020202020204" pitchFamily="34" charset="0"/>
                <a:cs typeface="Arial" panose="020B0604020202020204" pitchFamily="34" charset="0"/>
              </a:rPr>
              <a:t>Cú pháp: &lt;Tên biến&gt;.getHour();</a:t>
            </a:r>
          </a:p>
        </p:txBody>
      </p:sp>
      <p:pic>
        <p:nvPicPr>
          <p:cNvPr id="5" name="Picture 4">
            <a:extLst>
              <a:ext uri="{FF2B5EF4-FFF2-40B4-BE49-F238E27FC236}">
                <a16:creationId xmlns:a16="http://schemas.microsoft.com/office/drawing/2014/main" id="{00FA084E-FD4A-46EA-A758-5BF1EB8A11E8}"/>
              </a:ext>
            </a:extLst>
          </p:cNvPr>
          <p:cNvPicPr>
            <a:picLocks noChangeAspect="1"/>
          </p:cNvPicPr>
          <p:nvPr/>
        </p:nvPicPr>
        <p:blipFill>
          <a:blip r:embed="rId2"/>
          <a:stretch>
            <a:fillRect/>
          </a:stretch>
        </p:blipFill>
        <p:spPr>
          <a:xfrm>
            <a:off x="2395974" y="2981710"/>
            <a:ext cx="7400051" cy="3266690"/>
          </a:xfrm>
          <a:prstGeom prst="rect">
            <a:avLst/>
          </a:prstGeom>
        </p:spPr>
      </p:pic>
    </p:spTree>
    <p:extLst>
      <p:ext uri="{BB962C8B-B14F-4D97-AF65-F5344CB8AC3E}">
        <p14:creationId xmlns:p14="http://schemas.microsoft.com/office/powerpoint/2010/main" val="24510192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3.3.3. Lấy phút từ LocalDateTime</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04008"/>
            <a:ext cx="8946541" cy="4144392"/>
          </a:xfrm>
        </p:spPr>
        <p:txBody>
          <a:bodyPr/>
          <a:lstStyle/>
          <a:p>
            <a:r>
              <a:rPr lang="en-US">
                <a:latin typeface="Arial" panose="020B0604020202020204" pitchFamily="34" charset="0"/>
                <a:cs typeface="Arial" panose="020B0604020202020204" pitchFamily="34" charset="0"/>
              </a:rPr>
              <a:t>Cú pháp: &lt;Tên biến&gt;.getMinute();</a:t>
            </a:r>
          </a:p>
        </p:txBody>
      </p:sp>
      <p:pic>
        <p:nvPicPr>
          <p:cNvPr id="5" name="Picture 4">
            <a:extLst>
              <a:ext uri="{FF2B5EF4-FFF2-40B4-BE49-F238E27FC236}">
                <a16:creationId xmlns:a16="http://schemas.microsoft.com/office/drawing/2014/main" id="{3B6C7262-DD26-4E09-8827-0F1DF1BEA837}"/>
              </a:ext>
            </a:extLst>
          </p:cNvPr>
          <p:cNvPicPr>
            <a:picLocks noChangeAspect="1"/>
          </p:cNvPicPr>
          <p:nvPr/>
        </p:nvPicPr>
        <p:blipFill>
          <a:blip r:embed="rId2"/>
          <a:stretch>
            <a:fillRect/>
          </a:stretch>
        </p:blipFill>
        <p:spPr>
          <a:xfrm>
            <a:off x="2336383" y="3101786"/>
            <a:ext cx="7375909" cy="3303496"/>
          </a:xfrm>
          <a:prstGeom prst="rect">
            <a:avLst/>
          </a:prstGeom>
        </p:spPr>
      </p:pic>
    </p:spTree>
    <p:extLst>
      <p:ext uri="{BB962C8B-B14F-4D97-AF65-F5344CB8AC3E}">
        <p14:creationId xmlns:p14="http://schemas.microsoft.com/office/powerpoint/2010/main" val="42393488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3.3.4. Lấy giây từ LocalDateTime</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04008"/>
            <a:ext cx="8946541" cy="4144392"/>
          </a:xfrm>
        </p:spPr>
        <p:txBody>
          <a:bodyPr/>
          <a:lstStyle/>
          <a:p>
            <a:r>
              <a:rPr lang="en-US">
                <a:latin typeface="Arial" panose="020B0604020202020204" pitchFamily="34" charset="0"/>
                <a:cs typeface="Arial" panose="020B0604020202020204" pitchFamily="34" charset="0"/>
              </a:rPr>
              <a:t>Cú pháp: &lt;Tên biến&gt;.getSecond();</a:t>
            </a:r>
          </a:p>
        </p:txBody>
      </p:sp>
      <p:pic>
        <p:nvPicPr>
          <p:cNvPr id="5" name="Picture 4">
            <a:extLst>
              <a:ext uri="{FF2B5EF4-FFF2-40B4-BE49-F238E27FC236}">
                <a16:creationId xmlns:a16="http://schemas.microsoft.com/office/drawing/2014/main" id="{8EE52A88-9E7E-4082-860A-7645BF21582E}"/>
              </a:ext>
            </a:extLst>
          </p:cNvPr>
          <p:cNvPicPr>
            <a:picLocks noChangeAspect="1"/>
          </p:cNvPicPr>
          <p:nvPr/>
        </p:nvPicPr>
        <p:blipFill>
          <a:blip r:embed="rId2"/>
          <a:stretch>
            <a:fillRect/>
          </a:stretch>
        </p:blipFill>
        <p:spPr>
          <a:xfrm>
            <a:off x="2200500" y="2888722"/>
            <a:ext cx="7790999" cy="3516560"/>
          </a:xfrm>
          <a:prstGeom prst="rect">
            <a:avLst/>
          </a:prstGeom>
        </p:spPr>
      </p:pic>
    </p:spTree>
    <p:extLst>
      <p:ext uri="{BB962C8B-B14F-4D97-AF65-F5344CB8AC3E}">
        <p14:creationId xmlns:p14="http://schemas.microsoft.com/office/powerpoint/2010/main" val="1997252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3.3.5. Lấy ngày trong tháng từ LocalDateTime</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04008"/>
            <a:ext cx="8946541" cy="4144392"/>
          </a:xfrm>
        </p:spPr>
        <p:txBody>
          <a:bodyPr/>
          <a:lstStyle/>
          <a:p>
            <a:r>
              <a:rPr lang="en-US">
                <a:latin typeface="Arial" panose="020B0604020202020204" pitchFamily="34" charset="0"/>
                <a:cs typeface="Arial" panose="020B0604020202020204" pitchFamily="34" charset="0"/>
              </a:rPr>
              <a:t>Cú pháp: &lt;Tên biến&gt;.getDayOfMonth();</a:t>
            </a:r>
          </a:p>
        </p:txBody>
      </p:sp>
      <p:pic>
        <p:nvPicPr>
          <p:cNvPr id="5" name="Picture 4">
            <a:extLst>
              <a:ext uri="{FF2B5EF4-FFF2-40B4-BE49-F238E27FC236}">
                <a16:creationId xmlns:a16="http://schemas.microsoft.com/office/drawing/2014/main" id="{58B63541-4B8B-47D6-9CBC-EF2E8509B34D}"/>
              </a:ext>
            </a:extLst>
          </p:cNvPr>
          <p:cNvPicPr>
            <a:picLocks noChangeAspect="1"/>
          </p:cNvPicPr>
          <p:nvPr/>
        </p:nvPicPr>
        <p:blipFill>
          <a:blip r:embed="rId2"/>
          <a:stretch>
            <a:fillRect/>
          </a:stretch>
        </p:blipFill>
        <p:spPr>
          <a:xfrm>
            <a:off x="2263471" y="3039196"/>
            <a:ext cx="7665058" cy="3366086"/>
          </a:xfrm>
          <a:prstGeom prst="rect">
            <a:avLst/>
          </a:prstGeom>
        </p:spPr>
      </p:pic>
    </p:spTree>
    <p:extLst>
      <p:ext uri="{BB962C8B-B14F-4D97-AF65-F5344CB8AC3E}">
        <p14:creationId xmlns:p14="http://schemas.microsoft.com/office/powerpoint/2010/main" val="10405276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3.3.6. Lấy tháng từ LocalDateTime</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04008"/>
            <a:ext cx="8946541" cy="4144392"/>
          </a:xfrm>
        </p:spPr>
        <p:txBody>
          <a:bodyPr/>
          <a:lstStyle/>
          <a:p>
            <a:r>
              <a:rPr lang="en-US">
                <a:latin typeface="Arial" panose="020B0604020202020204" pitchFamily="34" charset="0"/>
                <a:cs typeface="Arial" panose="020B0604020202020204" pitchFamily="34" charset="0"/>
              </a:rPr>
              <a:t>Cú pháp: &lt;Tên biến&gt;.getMonthValue();</a:t>
            </a:r>
          </a:p>
        </p:txBody>
      </p:sp>
      <p:pic>
        <p:nvPicPr>
          <p:cNvPr id="5" name="Picture 4">
            <a:extLst>
              <a:ext uri="{FF2B5EF4-FFF2-40B4-BE49-F238E27FC236}">
                <a16:creationId xmlns:a16="http://schemas.microsoft.com/office/drawing/2014/main" id="{60A015E5-223E-4992-96CF-B2A1F8946872}"/>
              </a:ext>
            </a:extLst>
          </p:cNvPr>
          <p:cNvPicPr>
            <a:picLocks noChangeAspect="1"/>
          </p:cNvPicPr>
          <p:nvPr/>
        </p:nvPicPr>
        <p:blipFill>
          <a:blip r:embed="rId2"/>
          <a:stretch>
            <a:fillRect/>
          </a:stretch>
        </p:blipFill>
        <p:spPr>
          <a:xfrm>
            <a:off x="1991282" y="2797054"/>
            <a:ext cx="8209435" cy="3650982"/>
          </a:xfrm>
          <a:prstGeom prst="rect">
            <a:avLst/>
          </a:prstGeom>
        </p:spPr>
      </p:pic>
    </p:spTree>
    <p:extLst>
      <p:ext uri="{BB962C8B-B14F-4D97-AF65-F5344CB8AC3E}">
        <p14:creationId xmlns:p14="http://schemas.microsoft.com/office/powerpoint/2010/main" val="22995964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3.3.7. Lấy năm từ LocalDateTime</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04008"/>
            <a:ext cx="8946541" cy="4144392"/>
          </a:xfrm>
        </p:spPr>
        <p:txBody>
          <a:bodyPr/>
          <a:lstStyle/>
          <a:p>
            <a:r>
              <a:rPr lang="en-US">
                <a:latin typeface="Arial" panose="020B0604020202020204" pitchFamily="34" charset="0"/>
                <a:cs typeface="Arial" panose="020B0604020202020204" pitchFamily="34" charset="0"/>
              </a:rPr>
              <a:t>Cú pháp: &lt;Tên biến&gt;.getYear();</a:t>
            </a:r>
          </a:p>
        </p:txBody>
      </p:sp>
      <p:pic>
        <p:nvPicPr>
          <p:cNvPr id="5" name="Picture 4">
            <a:extLst>
              <a:ext uri="{FF2B5EF4-FFF2-40B4-BE49-F238E27FC236}">
                <a16:creationId xmlns:a16="http://schemas.microsoft.com/office/drawing/2014/main" id="{DB6A71D5-1447-4E6A-BDD1-23F02E5AB9E4}"/>
              </a:ext>
            </a:extLst>
          </p:cNvPr>
          <p:cNvPicPr>
            <a:picLocks noChangeAspect="1"/>
          </p:cNvPicPr>
          <p:nvPr/>
        </p:nvPicPr>
        <p:blipFill>
          <a:blip r:embed="rId2"/>
          <a:stretch>
            <a:fillRect/>
          </a:stretch>
        </p:blipFill>
        <p:spPr>
          <a:xfrm>
            <a:off x="2282410" y="2999064"/>
            <a:ext cx="7627180" cy="3406218"/>
          </a:xfrm>
          <a:prstGeom prst="rect">
            <a:avLst/>
          </a:prstGeom>
        </p:spPr>
      </p:pic>
    </p:spTree>
    <p:extLst>
      <p:ext uri="{BB962C8B-B14F-4D97-AF65-F5344CB8AC3E}">
        <p14:creationId xmlns:p14="http://schemas.microsoft.com/office/powerpoint/2010/main" val="15948299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3.4. Làm việc với DateTimeFormatter</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04008"/>
            <a:ext cx="8946541" cy="4144392"/>
          </a:xfrm>
        </p:spPr>
        <p:txBody>
          <a:bodyPr/>
          <a:lstStyle/>
          <a:p>
            <a:r>
              <a:rPr lang="en-US">
                <a:latin typeface="Arial" panose="020B0604020202020204" pitchFamily="34" charset="0"/>
                <a:cs typeface="Arial" panose="020B0604020202020204" pitchFamily="34" charset="0"/>
              </a:rPr>
              <a:t>3.4.1. Khởi tạo DateTimeFormatter</a:t>
            </a:r>
          </a:p>
          <a:p>
            <a:r>
              <a:rPr lang="en-US">
                <a:latin typeface="Arial" panose="020B0604020202020204" pitchFamily="34" charset="0"/>
                <a:cs typeface="Arial" panose="020B0604020202020204" pitchFamily="34" charset="0"/>
              </a:rPr>
              <a:t>3.4.2. Chuyển đổi từ chuỗi sang LocalDateTime</a:t>
            </a:r>
          </a:p>
          <a:p>
            <a:r>
              <a:rPr lang="en-US">
                <a:latin typeface="Arial" panose="020B0604020202020204" pitchFamily="34" charset="0"/>
                <a:cs typeface="Arial" panose="020B0604020202020204" pitchFamily="34" charset="0"/>
              </a:rPr>
              <a:t>3.4.3. Chuyển đổi từ LocalDateTime sang chuỗi</a:t>
            </a:r>
          </a:p>
        </p:txBody>
      </p:sp>
    </p:spTree>
    <p:extLst>
      <p:ext uri="{BB962C8B-B14F-4D97-AF65-F5344CB8AC3E}">
        <p14:creationId xmlns:p14="http://schemas.microsoft.com/office/powerpoint/2010/main" val="39258484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3.4. Làm việc với DateTimeFormatter</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482571"/>
            <a:ext cx="8946541" cy="4765829"/>
          </a:xfrm>
        </p:spPr>
        <p:txBody>
          <a:bodyPr/>
          <a:lstStyle/>
          <a:p>
            <a:r>
              <a:rPr lang="en-US">
                <a:latin typeface="Arial" panose="020B0604020202020204" pitchFamily="34" charset="0"/>
                <a:cs typeface="Arial" panose="020B0604020202020204" pitchFamily="34" charset="0"/>
              </a:rPr>
              <a:t>DateTimeFormatter là bộ chuyển đổi dữ liệu giữa LocalDateTime với chuỗi. Hỗ trợ chuyển đổi qua lại giữa 2 kiểu dữ liệu này.</a:t>
            </a:r>
          </a:p>
          <a:p>
            <a:r>
              <a:rPr lang="en-US">
                <a:latin typeface="Arial" panose="020B0604020202020204" pitchFamily="34" charset="0"/>
                <a:cs typeface="Arial" panose="020B0604020202020204" pitchFamily="34" charset="0"/>
              </a:rPr>
              <a:t>DateTimeFormatter hoạt động dựa trên chuỗi định dạng mẫu được cung cấp bởi người dùng.</a:t>
            </a:r>
          </a:p>
          <a:p>
            <a:r>
              <a:rPr lang="en-US">
                <a:latin typeface="Arial" panose="020B0604020202020204" pitchFamily="34" charset="0"/>
                <a:cs typeface="Arial" panose="020B0604020202020204" pitchFamily="34" charset="0"/>
              </a:rPr>
              <a:t>Ví dụ chuỗi định dạng mẫu: dd/MM/yyyy HH:mm:ss</a:t>
            </a:r>
          </a:p>
          <a:p>
            <a:pPr lvl="1"/>
            <a:r>
              <a:rPr lang="en-US">
                <a:latin typeface="Arial" panose="020B0604020202020204" pitchFamily="34" charset="0"/>
                <a:cs typeface="Arial" panose="020B0604020202020204" pitchFamily="34" charset="0"/>
              </a:rPr>
              <a:t>Trong đó:</a:t>
            </a:r>
          </a:p>
          <a:p>
            <a:pPr lvl="1"/>
            <a:r>
              <a:rPr lang="en-US">
                <a:latin typeface="Arial" panose="020B0604020202020204" pitchFamily="34" charset="0"/>
                <a:cs typeface="Arial" panose="020B0604020202020204" pitchFamily="34" charset="0"/>
              </a:rPr>
              <a:t>H: Giờ trong 24 giờ</a:t>
            </a:r>
          </a:p>
          <a:p>
            <a:pPr lvl="1"/>
            <a:r>
              <a:rPr lang="en-US">
                <a:latin typeface="Arial" panose="020B0604020202020204" pitchFamily="34" charset="0"/>
                <a:cs typeface="Arial" panose="020B0604020202020204" pitchFamily="34" charset="0"/>
              </a:rPr>
              <a:t>m: Phút</a:t>
            </a:r>
          </a:p>
          <a:p>
            <a:pPr lvl="1"/>
            <a:r>
              <a:rPr lang="en-US">
                <a:latin typeface="Arial" panose="020B0604020202020204" pitchFamily="34" charset="0"/>
                <a:cs typeface="Arial" panose="020B0604020202020204" pitchFamily="34" charset="0"/>
              </a:rPr>
              <a:t>s: Giây</a:t>
            </a:r>
          </a:p>
          <a:p>
            <a:pPr lvl="1"/>
            <a:r>
              <a:rPr lang="en-US">
                <a:latin typeface="Arial" panose="020B0604020202020204" pitchFamily="34" charset="0"/>
                <a:cs typeface="Arial" panose="020B0604020202020204" pitchFamily="34" charset="0"/>
              </a:rPr>
              <a:t>d: Ngày trong tháng</a:t>
            </a:r>
          </a:p>
          <a:p>
            <a:pPr lvl="1"/>
            <a:r>
              <a:rPr lang="en-US">
                <a:latin typeface="Arial" panose="020B0604020202020204" pitchFamily="34" charset="0"/>
                <a:cs typeface="Arial" panose="020B0604020202020204" pitchFamily="34" charset="0"/>
              </a:rPr>
              <a:t>M: Tháng trong năm</a:t>
            </a:r>
          </a:p>
          <a:p>
            <a:pPr lvl="1"/>
            <a:r>
              <a:rPr lang="en-US">
                <a:latin typeface="Arial" panose="020B0604020202020204" pitchFamily="34" charset="0"/>
                <a:cs typeface="Arial" panose="020B0604020202020204" pitchFamily="34" charset="0"/>
              </a:rPr>
              <a:t>y: Năm</a:t>
            </a:r>
          </a:p>
        </p:txBody>
      </p:sp>
    </p:spTree>
    <p:extLst>
      <p:ext uri="{BB962C8B-B14F-4D97-AF65-F5344CB8AC3E}">
        <p14:creationId xmlns:p14="http://schemas.microsoft.com/office/powerpoint/2010/main" val="20336137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3.4.1. Khởi tạo DateTimeFormatter</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04008"/>
            <a:ext cx="8946541" cy="4144392"/>
          </a:xfrm>
        </p:spPr>
        <p:txBody>
          <a:bodyPr/>
          <a:lstStyle/>
          <a:p>
            <a:r>
              <a:rPr lang="en-US">
                <a:latin typeface="Arial" panose="020B0604020202020204" pitchFamily="34" charset="0"/>
                <a:cs typeface="Arial" panose="020B0604020202020204" pitchFamily="34" charset="0"/>
              </a:rPr>
              <a:t>Cú pháp: DateTimeFormatter &lt;Tên biến&gt; = DateTimeFormatter.ofPattern(&lt;Chuỗi định dạng&gt;)</a:t>
            </a:r>
          </a:p>
        </p:txBody>
      </p:sp>
      <p:pic>
        <p:nvPicPr>
          <p:cNvPr id="5" name="Picture 4">
            <a:extLst>
              <a:ext uri="{FF2B5EF4-FFF2-40B4-BE49-F238E27FC236}">
                <a16:creationId xmlns:a16="http://schemas.microsoft.com/office/drawing/2014/main" id="{43EB1D69-8A12-4D8F-ADF0-2454FDD95B0E}"/>
              </a:ext>
            </a:extLst>
          </p:cNvPr>
          <p:cNvPicPr>
            <a:picLocks noChangeAspect="1"/>
          </p:cNvPicPr>
          <p:nvPr/>
        </p:nvPicPr>
        <p:blipFill>
          <a:blip r:embed="rId2"/>
          <a:stretch>
            <a:fillRect/>
          </a:stretch>
        </p:blipFill>
        <p:spPr>
          <a:xfrm>
            <a:off x="1167872" y="3429000"/>
            <a:ext cx="9856256" cy="2891901"/>
          </a:xfrm>
          <a:prstGeom prst="rect">
            <a:avLst/>
          </a:prstGeom>
        </p:spPr>
      </p:pic>
    </p:spTree>
    <p:extLst>
      <p:ext uri="{BB962C8B-B14F-4D97-AF65-F5344CB8AC3E}">
        <p14:creationId xmlns:p14="http://schemas.microsoft.com/office/powerpoint/2010/main" val="3701931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3.4.2. Chuyển đổi chuỗi sang LocalDateTime</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04008"/>
            <a:ext cx="8946541" cy="4144392"/>
          </a:xfrm>
        </p:spPr>
        <p:txBody>
          <a:bodyPr/>
          <a:lstStyle/>
          <a:p>
            <a:r>
              <a:rPr lang="en-US">
                <a:latin typeface="Arial" panose="020B0604020202020204" pitchFamily="34" charset="0"/>
                <a:cs typeface="Arial" panose="020B0604020202020204" pitchFamily="34" charset="0"/>
              </a:rPr>
              <a:t>Cú pháp: &lt;Tên biến&gt;.parse(&lt;Chuỗi ngày giờ theo định dạng&gt;);</a:t>
            </a:r>
          </a:p>
        </p:txBody>
      </p:sp>
      <p:pic>
        <p:nvPicPr>
          <p:cNvPr id="5" name="Picture 4">
            <a:extLst>
              <a:ext uri="{FF2B5EF4-FFF2-40B4-BE49-F238E27FC236}">
                <a16:creationId xmlns:a16="http://schemas.microsoft.com/office/drawing/2014/main" id="{46CAA756-AE81-4FA2-BF99-0B4AB9AF9C9A}"/>
              </a:ext>
            </a:extLst>
          </p:cNvPr>
          <p:cNvPicPr>
            <a:picLocks noChangeAspect="1"/>
          </p:cNvPicPr>
          <p:nvPr/>
        </p:nvPicPr>
        <p:blipFill>
          <a:blip r:embed="rId2"/>
          <a:stretch>
            <a:fillRect/>
          </a:stretch>
        </p:blipFill>
        <p:spPr>
          <a:xfrm>
            <a:off x="1969412" y="2959817"/>
            <a:ext cx="8253175" cy="3353091"/>
          </a:xfrm>
          <a:prstGeom prst="rect">
            <a:avLst/>
          </a:prstGeom>
        </p:spPr>
      </p:pic>
    </p:spTree>
    <p:extLst>
      <p:ext uri="{BB962C8B-B14F-4D97-AF65-F5344CB8AC3E}">
        <p14:creationId xmlns:p14="http://schemas.microsoft.com/office/powerpoint/2010/main" val="3113895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2.2.2. Thêm phần tử vào Set</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04008"/>
            <a:ext cx="8946541" cy="4144392"/>
          </a:xfrm>
        </p:spPr>
        <p:txBody>
          <a:bodyPr/>
          <a:lstStyle/>
          <a:p>
            <a:r>
              <a:rPr lang="en-US">
                <a:latin typeface="Arial" panose="020B0604020202020204" pitchFamily="34" charset="0"/>
                <a:cs typeface="Arial" panose="020B0604020202020204" pitchFamily="34" charset="0"/>
              </a:rPr>
              <a:t>Cú pháp: &lt;Tên biến&gt;.add(&lt;Phần tử&gt;);</a:t>
            </a:r>
          </a:p>
          <a:p>
            <a:endParaRPr lang="en-US">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29923632-3E45-461D-B4C6-6057FD54B08A}"/>
              </a:ext>
            </a:extLst>
          </p:cNvPr>
          <p:cNvPicPr>
            <a:picLocks noChangeAspect="1"/>
          </p:cNvPicPr>
          <p:nvPr/>
        </p:nvPicPr>
        <p:blipFill>
          <a:blip r:embed="rId2"/>
          <a:stretch>
            <a:fillRect/>
          </a:stretch>
        </p:blipFill>
        <p:spPr>
          <a:xfrm>
            <a:off x="3344941" y="2871726"/>
            <a:ext cx="5502117" cy="3627434"/>
          </a:xfrm>
          <a:prstGeom prst="rect">
            <a:avLst/>
          </a:prstGeom>
        </p:spPr>
      </p:pic>
    </p:spTree>
    <p:extLst>
      <p:ext uri="{BB962C8B-B14F-4D97-AF65-F5344CB8AC3E}">
        <p14:creationId xmlns:p14="http://schemas.microsoft.com/office/powerpoint/2010/main" val="8593984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3.4.3. Chuyển đổi LocalDateTime sang chuỗi</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04008"/>
            <a:ext cx="8946541" cy="4144392"/>
          </a:xfrm>
        </p:spPr>
        <p:txBody>
          <a:bodyPr/>
          <a:lstStyle/>
          <a:p>
            <a:r>
              <a:rPr lang="en-US">
                <a:latin typeface="Arial" panose="020B0604020202020204" pitchFamily="34" charset="0"/>
                <a:cs typeface="Arial" panose="020B0604020202020204" pitchFamily="34" charset="0"/>
              </a:rPr>
              <a:t>Cú pháp: &lt;Tên biến&gt;.format(&lt;Đối tượng LocalDateTime&gt;);</a:t>
            </a:r>
          </a:p>
        </p:txBody>
      </p:sp>
      <p:pic>
        <p:nvPicPr>
          <p:cNvPr id="5" name="Picture 4">
            <a:extLst>
              <a:ext uri="{FF2B5EF4-FFF2-40B4-BE49-F238E27FC236}">
                <a16:creationId xmlns:a16="http://schemas.microsoft.com/office/drawing/2014/main" id="{4B9E0D46-2482-4BD8-93EE-2E3F0F601D40}"/>
              </a:ext>
            </a:extLst>
          </p:cNvPr>
          <p:cNvPicPr>
            <a:picLocks noChangeAspect="1"/>
          </p:cNvPicPr>
          <p:nvPr/>
        </p:nvPicPr>
        <p:blipFill>
          <a:blip r:embed="rId2"/>
          <a:stretch>
            <a:fillRect/>
          </a:stretch>
        </p:blipFill>
        <p:spPr>
          <a:xfrm>
            <a:off x="1950361" y="2605003"/>
            <a:ext cx="8291278" cy="3894157"/>
          </a:xfrm>
          <a:prstGeom prst="rect">
            <a:avLst/>
          </a:prstGeom>
        </p:spPr>
      </p:pic>
    </p:spTree>
    <p:extLst>
      <p:ext uri="{BB962C8B-B14F-4D97-AF65-F5344CB8AC3E}">
        <p14:creationId xmlns:p14="http://schemas.microsoft.com/office/powerpoint/2010/main" val="13217083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3.4.3. Chuyển đổi LocalDateTime sang chuỗi</a:t>
            </a:r>
          </a:p>
        </p:txBody>
      </p:sp>
      <p:pic>
        <p:nvPicPr>
          <p:cNvPr id="6" name="Content Placeholder 5">
            <a:extLst>
              <a:ext uri="{FF2B5EF4-FFF2-40B4-BE49-F238E27FC236}">
                <a16:creationId xmlns:a16="http://schemas.microsoft.com/office/drawing/2014/main" id="{41CEF995-3A03-49E9-95D8-F359E493BDED}"/>
              </a:ext>
            </a:extLst>
          </p:cNvPr>
          <p:cNvPicPr>
            <a:picLocks noGrp="1" noChangeAspect="1"/>
          </p:cNvPicPr>
          <p:nvPr>
            <p:ph idx="1"/>
          </p:nvPr>
        </p:nvPicPr>
        <p:blipFill>
          <a:blip r:embed="rId2"/>
          <a:stretch>
            <a:fillRect/>
          </a:stretch>
        </p:blipFill>
        <p:spPr>
          <a:xfrm>
            <a:off x="3867695" y="3269397"/>
            <a:ext cx="4456609" cy="2387470"/>
          </a:xfrm>
        </p:spPr>
      </p:pic>
    </p:spTree>
    <p:extLst>
      <p:ext uri="{BB962C8B-B14F-4D97-AF65-F5344CB8AC3E}">
        <p14:creationId xmlns:p14="http://schemas.microsoft.com/office/powerpoint/2010/main" val="2817563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Bài tập thực hành</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237173"/>
            <a:ext cx="8946541" cy="4011227"/>
          </a:xfrm>
        </p:spPr>
        <p:txBody>
          <a:bodyPr/>
          <a:lstStyle/>
          <a:p>
            <a:r>
              <a:rPr lang="en-US">
                <a:latin typeface="Arial" panose="020B0604020202020204" pitchFamily="34" charset="0"/>
                <a:cs typeface="Arial" panose="020B0604020202020204" pitchFamily="34" charset="0"/>
              </a:rPr>
              <a:t>Bài 1: Viết chương trình:</a:t>
            </a:r>
          </a:p>
          <a:p>
            <a:pPr lvl="1"/>
            <a:r>
              <a:rPr lang="en-US">
                <a:latin typeface="Arial" panose="020B0604020202020204" pitchFamily="34" charset="0"/>
                <a:cs typeface="Arial" panose="020B0604020202020204" pitchFamily="34" charset="0"/>
              </a:rPr>
              <a:t>Yêu cầu người dùng nhập kích thước mảng.</a:t>
            </a:r>
          </a:p>
          <a:p>
            <a:pPr lvl="1"/>
            <a:r>
              <a:rPr lang="en-US">
                <a:latin typeface="Arial" panose="020B0604020202020204" pitchFamily="34" charset="0"/>
                <a:cs typeface="Arial" panose="020B0604020202020204" pitchFamily="34" charset="0"/>
              </a:rPr>
              <a:t>Yêu cầu người dùng nhập phần tử là số nguyên cho mảng dựa trên kích thước đã nhập.</a:t>
            </a:r>
          </a:p>
          <a:p>
            <a:pPr lvl="1"/>
            <a:r>
              <a:rPr lang="en-US">
                <a:latin typeface="Arial" panose="020B0604020202020204" pitchFamily="34" charset="0"/>
                <a:cs typeface="Arial" panose="020B0604020202020204" pitchFamily="34" charset="0"/>
              </a:rPr>
              <a:t>Sau khi ngườ dùng nhập đủ số lượng phần tử, tính trung bình cộng những số nguyên mà người dùng đã nhập.</a:t>
            </a:r>
          </a:p>
          <a:p>
            <a:pPr lvl="1"/>
            <a:r>
              <a:rPr lang="en-US">
                <a:latin typeface="Arial" panose="020B0604020202020204" pitchFamily="34" charset="0"/>
                <a:cs typeface="Arial" panose="020B0604020202020204" pitchFamily="34" charset="0"/>
              </a:rPr>
              <a:t>In kết quả tính toán ra màn hình.</a:t>
            </a:r>
          </a:p>
        </p:txBody>
      </p:sp>
    </p:spTree>
    <p:extLst>
      <p:ext uri="{BB962C8B-B14F-4D97-AF65-F5344CB8AC3E}">
        <p14:creationId xmlns:p14="http://schemas.microsoft.com/office/powerpoint/2010/main" val="20031796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Bài tập thực hành</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237173"/>
            <a:ext cx="8946541" cy="4011227"/>
          </a:xfrm>
        </p:spPr>
        <p:txBody>
          <a:bodyPr/>
          <a:lstStyle/>
          <a:p>
            <a:r>
              <a:rPr lang="en-US">
                <a:latin typeface="Arial" panose="020B0604020202020204" pitchFamily="34" charset="0"/>
                <a:cs typeface="Arial" panose="020B0604020202020204" pitchFamily="34" charset="0"/>
              </a:rPr>
              <a:t>Bài 2: Viết chương trình:</a:t>
            </a:r>
          </a:p>
          <a:p>
            <a:pPr lvl="1"/>
            <a:r>
              <a:rPr lang="en-US">
                <a:latin typeface="Arial" panose="020B0604020202020204" pitchFamily="34" charset="0"/>
                <a:cs typeface="Arial" panose="020B0604020202020204" pitchFamily="34" charset="0"/>
              </a:rPr>
              <a:t>Yêu cầu người dùng nhập bao nhiêu số thực mà người dùng muốn. Kết thúc khi người dùng nhập gì đó không phải số nguyên.</a:t>
            </a:r>
          </a:p>
          <a:p>
            <a:pPr lvl="1"/>
            <a:r>
              <a:rPr lang="en-US">
                <a:latin typeface="Arial" panose="020B0604020202020204" pitchFamily="34" charset="0"/>
                <a:cs typeface="Arial" panose="020B0604020202020204" pitchFamily="34" charset="0"/>
              </a:rPr>
              <a:t>Sau khi người dùng kết thúc việc nhập số thực, hãy tính trung bình cộng trên những số thực mà người dùng đã nhập.</a:t>
            </a:r>
          </a:p>
          <a:p>
            <a:pPr lvl="1"/>
            <a:r>
              <a:rPr lang="en-US">
                <a:latin typeface="Arial" panose="020B0604020202020204" pitchFamily="34" charset="0"/>
                <a:cs typeface="Arial" panose="020B0604020202020204" pitchFamily="34" charset="0"/>
              </a:rPr>
              <a:t>In kết quả ra màn hình sau khi tính toán.</a:t>
            </a:r>
          </a:p>
        </p:txBody>
      </p:sp>
    </p:spTree>
    <p:extLst>
      <p:ext uri="{BB962C8B-B14F-4D97-AF65-F5344CB8AC3E}">
        <p14:creationId xmlns:p14="http://schemas.microsoft.com/office/powerpoint/2010/main" val="7835678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Bài tập thực hành</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237173"/>
            <a:ext cx="8946541" cy="4011227"/>
          </a:xfrm>
        </p:spPr>
        <p:txBody>
          <a:bodyPr/>
          <a:lstStyle/>
          <a:p>
            <a:r>
              <a:rPr lang="en-US">
                <a:latin typeface="Arial" panose="020B0604020202020204" pitchFamily="34" charset="0"/>
                <a:cs typeface="Arial" panose="020B0604020202020204" pitchFamily="34" charset="0"/>
              </a:rPr>
              <a:t>Bài 3: Viết chương trình:</a:t>
            </a:r>
          </a:p>
          <a:p>
            <a:pPr lvl="1"/>
            <a:r>
              <a:rPr lang="en-US">
                <a:latin typeface="Arial" panose="020B0604020202020204" pitchFamily="34" charset="0"/>
                <a:cs typeface="Arial" panose="020B0604020202020204" pitchFamily="34" charset="0"/>
              </a:rPr>
              <a:t>Yêu cầu người dùng nhập bao nhiêu chuỗi mà người dùng muốn. Nhưng các chuỗi người dùng nhập không được trùng với các chuỗi mà người dùng đã từng nhập qua.</a:t>
            </a:r>
          </a:p>
          <a:p>
            <a:pPr lvl="1"/>
            <a:r>
              <a:rPr lang="en-US">
                <a:latin typeface="Arial" panose="020B0604020202020204" pitchFamily="34" charset="0"/>
                <a:cs typeface="Arial" panose="020B0604020202020204" pitchFamily="34" charset="0"/>
              </a:rPr>
              <a:t>Nếu người dùng nhập lại nội dung đã từng nhập qua, hãy in thông báo ra màn hình cho người dùng biết.</a:t>
            </a:r>
          </a:p>
          <a:p>
            <a:pPr lvl="1"/>
            <a:r>
              <a:rPr lang="en-US">
                <a:latin typeface="Arial" panose="020B0604020202020204" pitchFamily="34" charset="0"/>
                <a:cs typeface="Arial" panose="020B0604020202020204" pitchFamily="34" charset="0"/>
              </a:rPr>
              <a:t>Người dùng có thể ngừng nhập chuỗi bằng việc nhập chuỗi: "xong".</a:t>
            </a:r>
          </a:p>
          <a:p>
            <a:pPr lvl="1"/>
            <a:r>
              <a:rPr lang="en-US">
                <a:latin typeface="Arial" panose="020B0604020202020204" pitchFamily="34" charset="0"/>
                <a:cs typeface="Arial" panose="020B0604020202020204" pitchFamily="34" charset="0"/>
              </a:rPr>
              <a:t>Sau khi người dùng ngừng nhập chuỗi, hãy in tất cả những chuỗi mà người dùng đã nhập ra màn hình.</a:t>
            </a:r>
          </a:p>
        </p:txBody>
      </p:sp>
    </p:spTree>
    <p:extLst>
      <p:ext uri="{BB962C8B-B14F-4D97-AF65-F5344CB8AC3E}">
        <p14:creationId xmlns:p14="http://schemas.microsoft.com/office/powerpoint/2010/main" val="18645972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Bài tập thực hành</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237173"/>
            <a:ext cx="8946541" cy="4011227"/>
          </a:xfrm>
        </p:spPr>
        <p:txBody>
          <a:bodyPr/>
          <a:lstStyle/>
          <a:p>
            <a:r>
              <a:rPr lang="en-US">
                <a:latin typeface="Arial" panose="020B0604020202020204" pitchFamily="34" charset="0"/>
                <a:cs typeface="Arial" panose="020B0604020202020204" pitchFamily="34" charset="0"/>
              </a:rPr>
              <a:t>Bài 4: Viết chương trình:</a:t>
            </a:r>
          </a:p>
          <a:p>
            <a:pPr lvl="1"/>
            <a:r>
              <a:rPr lang="en-US">
                <a:latin typeface="Arial" panose="020B0604020202020204" pitchFamily="34" charset="0"/>
                <a:cs typeface="Arial" panose="020B0604020202020204" pitchFamily="34" charset="0"/>
              </a:rPr>
              <a:t>Cho phép người dùng lưu trữ điểm của sinh viên với khóa là mã sinh viên (chuỗi) và giá trị lưu là điểm của sinh viên (số thực không thấp hơn 0 và không vượt quá 10).</a:t>
            </a:r>
          </a:p>
          <a:p>
            <a:pPr lvl="1"/>
            <a:r>
              <a:rPr lang="en-US">
                <a:latin typeface="Arial" panose="020B0604020202020204" pitchFamily="34" charset="0"/>
                <a:cs typeface="Arial" panose="020B0604020202020204" pitchFamily="34" charset="0"/>
              </a:rPr>
              <a:t>Người dùng có thể kết thúc việc nhập dữ bằng việc nhập chuỗi "xong".</a:t>
            </a:r>
          </a:p>
          <a:p>
            <a:pPr lvl="1"/>
            <a:r>
              <a:rPr lang="en-US">
                <a:latin typeface="Arial" panose="020B0604020202020204" pitchFamily="34" charset="0"/>
                <a:cs typeface="Arial" panose="020B0604020202020204" pitchFamily="34" charset="0"/>
              </a:rPr>
              <a:t>Sau khi việc nhập dữ liệu kết thúc, hãy in ra toàn bộ điểm của sinh viên mà người dùng đã nhập theo định dạng sau:</a:t>
            </a:r>
          </a:p>
          <a:p>
            <a:pPr lvl="2"/>
            <a:r>
              <a:rPr lang="en-US">
                <a:latin typeface="Arial" panose="020B0604020202020204" pitchFamily="34" charset="0"/>
                <a:cs typeface="Arial" panose="020B0604020202020204" pitchFamily="34" charset="0"/>
              </a:rPr>
              <a:t>&lt;mã sinh viên&gt; -&gt; &lt;điểm&gt;</a:t>
            </a:r>
          </a:p>
        </p:txBody>
      </p:sp>
    </p:spTree>
    <p:extLst>
      <p:ext uri="{BB962C8B-B14F-4D97-AF65-F5344CB8AC3E}">
        <p14:creationId xmlns:p14="http://schemas.microsoft.com/office/powerpoint/2010/main" val="30312592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Bài tập thực hành</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237173"/>
            <a:ext cx="8946541" cy="4011227"/>
          </a:xfrm>
        </p:spPr>
        <p:txBody>
          <a:bodyPr/>
          <a:lstStyle/>
          <a:p>
            <a:r>
              <a:rPr lang="en-US">
                <a:latin typeface="Arial" panose="020B0604020202020204" pitchFamily="34" charset="0"/>
                <a:cs typeface="Arial" panose="020B0604020202020204" pitchFamily="34" charset="0"/>
              </a:rPr>
              <a:t>Bài 5: Viết chương trình:</a:t>
            </a:r>
          </a:p>
          <a:p>
            <a:pPr lvl="1"/>
            <a:r>
              <a:rPr lang="en-US">
                <a:latin typeface="Arial" panose="020B0604020202020204" pitchFamily="34" charset="0"/>
                <a:cs typeface="Arial" panose="020B0604020202020204" pitchFamily="34" charset="0"/>
              </a:rPr>
              <a:t>Cho phép người dùng nhập bao nhiêu số nguyên tùy thích. Nhưng không chấp nhận nhập trùng số nguyên đã nhập trước đó.</a:t>
            </a:r>
          </a:p>
          <a:p>
            <a:pPr lvl="1"/>
            <a:r>
              <a:rPr lang="en-US">
                <a:latin typeface="Arial" panose="020B0604020202020204" pitchFamily="34" charset="0"/>
                <a:cs typeface="Arial" panose="020B0604020202020204" pitchFamily="34" charset="0"/>
              </a:rPr>
              <a:t>Người dùng có thể kết thúc việc nhập dữ liệu bằng cách nhập vào chuỗi "xong".</a:t>
            </a:r>
          </a:p>
          <a:p>
            <a:pPr lvl="1"/>
            <a:r>
              <a:rPr lang="en-US">
                <a:latin typeface="Arial" panose="020B0604020202020204" pitchFamily="34" charset="0"/>
                <a:cs typeface="Arial" panose="020B0604020202020204" pitchFamily="34" charset="0"/>
              </a:rPr>
              <a:t>Sau khi người dùng kết thúc việc nhập dữ liệu, hệ thống yêu cầu người dùng nhập thêm 1 con số nguyên mục tiêu và hãy kiểm tra xem con số nguyên này đã được nhập trước đó bởi người dùng hay chưa ?</a:t>
            </a:r>
          </a:p>
          <a:p>
            <a:pPr lvl="1"/>
            <a:r>
              <a:rPr lang="en-US">
                <a:latin typeface="Arial" panose="020B0604020202020204" pitchFamily="34" charset="0"/>
                <a:cs typeface="Arial" panose="020B0604020202020204" pitchFamily="34" charset="0"/>
              </a:rPr>
              <a:t>Sau khi kiểm tra, hãy in kết quả kiểm tra ra màn hình để thông báo cho người dùng biết.</a:t>
            </a:r>
          </a:p>
        </p:txBody>
      </p:sp>
    </p:spTree>
    <p:extLst>
      <p:ext uri="{BB962C8B-B14F-4D97-AF65-F5344CB8AC3E}">
        <p14:creationId xmlns:p14="http://schemas.microsoft.com/office/powerpoint/2010/main" val="154808410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Bài tập thực hành</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237173"/>
            <a:ext cx="8946541" cy="4011227"/>
          </a:xfrm>
        </p:spPr>
        <p:txBody>
          <a:bodyPr/>
          <a:lstStyle/>
          <a:p>
            <a:r>
              <a:rPr lang="en-US">
                <a:latin typeface="Arial" panose="020B0604020202020204" pitchFamily="34" charset="0"/>
                <a:cs typeface="Arial" panose="020B0604020202020204" pitchFamily="34" charset="0"/>
              </a:rPr>
              <a:t>Bài 6: Viết chương trình:</a:t>
            </a:r>
          </a:p>
          <a:p>
            <a:pPr lvl="1"/>
            <a:r>
              <a:rPr lang="en-US">
                <a:latin typeface="Arial" panose="020B0604020202020204" pitchFamily="34" charset="0"/>
                <a:cs typeface="Arial" panose="020B0604020202020204" pitchFamily="34" charset="0"/>
              </a:rPr>
              <a:t>Cho phép người dùng nhập bao nhiêu số nguyên tùy thích. Nhưng không chấp nhận nhập trùng số nguyên đã nhập trước đó.</a:t>
            </a:r>
          </a:p>
          <a:p>
            <a:pPr lvl="1"/>
            <a:r>
              <a:rPr lang="en-US">
                <a:latin typeface="Arial" panose="020B0604020202020204" pitchFamily="34" charset="0"/>
                <a:cs typeface="Arial" panose="020B0604020202020204" pitchFamily="34" charset="0"/>
              </a:rPr>
              <a:t>Người dùng có thể kết thúc việc nhập dữ liệu bằng cách nhập vào chuỗi "xong".</a:t>
            </a:r>
          </a:p>
          <a:p>
            <a:pPr lvl="1"/>
            <a:r>
              <a:rPr lang="en-US">
                <a:latin typeface="Arial" panose="020B0604020202020204" pitchFamily="34" charset="0"/>
                <a:cs typeface="Arial" panose="020B0604020202020204" pitchFamily="34" charset="0"/>
              </a:rPr>
              <a:t>Sau khi người dùng kết thúc việc nhập dữ liệu, hệ thống yêu cầu người dùng nhập thêm 1 con số nguyên mục tiêu và hãy kiểm tra xem con số nguyên này đã được nhập vào lần nhập thứ mấy của người dùng.</a:t>
            </a:r>
          </a:p>
          <a:p>
            <a:pPr lvl="1"/>
            <a:r>
              <a:rPr lang="en-US">
                <a:latin typeface="Arial" panose="020B0604020202020204" pitchFamily="34" charset="0"/>
                <a:cs typeface="Arial" panose="020B0604020202020204" pitchFamily="34" charset="0"/>
              </a:rPr>
              <a:t>Trường hợp chưa nhập, cũng xuất thông báo cho người dùng biết.</a:t>
            </a:r>
          </a:p>
          <a:p>
            <a:pPr lvl="1"/>
            <a:r>
              <a:rPr lang="en-US">
                <a:latin typeface="Arial" panose="020B0604020202020204" pitchFamily="34" charset="0"/>
                <a:cs typeface="Arial" panose="020B0604020202020204" pitchFamily="34" charset="0"/>
              </a:rPr>
              <a:t>Sau khi kiểm tra, hãy in kết quả kiểm tra ra màn hình để thông báo cho người dùng biết.</a:t>
            </a:r>
          </a:p>
        </p:txBody>
      </p:sp>
    </p:spTree>
    <p:extLst>
      <p:ext uri="{BB962C8B-B14F-4D97-AF65-F5344CB8AC3E}">
        <p14:creationId xmlns:p14="http://schemas.microsoft.com/office/powerpoint/2010/main" val="6428688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Bài tập thực hành</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237173"/>
            <a:ext cx="8946541" cy="4011227"/>
          </a:xfrm>
        </p:spPr>
        <p:txBody>
          <a:bodyPr/>
          <a:lstStyle/>
          <a:p>
            <a:r>
              <a:rPr lang="en-US">
                <a:latin typeface="Arial" panose="020B0604020202020204" pitchFamily="34" charset="0"/>
                <a:cs typeface="Arial" panose="020B0604020202020204" pitchFamily="34" charset="0"/>
              </a:rPr>
              <a:t>Bài 7: Viết chương trình:</a:t>
            </a:r>
          </a:p>
          <a:p>
            <a:pPr lvl="1"/>
            <a:r>
              <a:rPr lang="en-US">
                <a:latin typeface="Arial" panose="020B0604020202020204" pitchFamily="34" charset="0"/>
                <a:cs typeface="Arial" panose="020B0604020202020204" pitchFamily="34" charset="0"/>
              </a:rPr>
              <a:t>Cho phép người dùng lưu trữ điểm của sinh viên với khóa là mã sinh viên (chuỗi) và giá trị lưu là điểm của sinh viên (số thực không thấp hơn 0 và không vượt quá 10).</a:t>
            </a:r>
          </a:p>
          <a:p>
            <a:pPr lvl="1"/>
            <a:r>
              <a:rPr lang="en-US">
                <a:latin typeface="Arial" panose="020B0604020202020204" pitchFamily="34" charset="0"/>
                <a:cs typeface="Arial" panose="020B0604020202020204" pitchFamily="34" charset="0"/>
              </a:rPr>
              <a:t>Người dùng có thể kết thúc việc nhập dữ bằng việc nhập chuỗi "xong".</a:t>
            </a:r>
          </a:p>
          <a:p>
            <a:pPr lvl="1"/>
            <a:r>
              <a:rPr lang="en-US">
                <a:latin typeface="Arial" panose="020B0604020202020204" pitchFamily="34" charset="0"/>
                <a:cs typeface="Arial" panose="020B0604020202020204" pitchFamily="34" charset="0"/>
              </a:rPr>
              <a:t>Sau khi việc nhập dữ liệu kết thúc, hệ thống yêu cầu người dùng nhập mã sinh viên mà người dùng muốn kiểm tra điểm.</a:t>
            </a:r>
          </a:p>
          <a:p>
            <a:pPr lvl="1"/>
            <a:r>
              <a:rPr lang="en-US">
                <a:latin typeface="Arial" panose="020B0604020202020204" pitchFamily="34" charset="0"/>
                <a:cs typeface="Arial" panose="020B0604020202020204" pitchFamily="34" charset="0"/>
              </a:rPr>
              <a:t>Sau khi người dùng nhập mã sinh viên, hãy in điểm số của sinh viên đó ra màn hình để thông báo cho người dùng biết.</a:t>
            </a:r>
          </a:p>
          <a:p>
            <a:pPr lvl="1"/>
            <a:r>
              <a:rPr lang="en-US">
                <a:latin typeface="Arial" panose="020B0604020202020204" pitchFamily="34" charset="0"/>
                <a:cs typeface="Arial" panose="020B0604020202020204" pitchFamily="34" charset="0"/>
              </a:rPr>
              <a:t>Trường hợp sinh viên đó chưa được nhập điểm, hãy xuất thông báo ra để thông báo cho người dùng biết về việc này.</a:t>
            </a:r>
          </a:p>
        </p:txBody>
      </p:sp>
    </p:spTree>
    <p:extLst>
      <p:ext uri="{BB962C8B-B14F-4D97-AF65-F5344CB8AC3E}">
        <p14:creationId xmlns:p14="http://schemas.microsoft.com/office/powerpoint/2010/main" val="4099748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Bài tập thực hành</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237173"/>
            <a:ext cx="8946541" cy="4011227"/>
          </a:xfrm>
        </p:spPr>
        <p:txBody>
          <a:bodyPr/>
          <a:lstStyle/>
          <a:p>
            <a:r>
              <a:rPr lang="en-US">
                <a:latin typeface="Arial" panose="020B0604020202020204" pitchFamily="34" charset="0"/>
                <a:cs typeface="Arial" panose="020B0604020202020204" pitchFamily="34" charset="0"/>
              </a:rPr>
              <a:t>Bài 8: Viết chương trình:</a:t>
            </a:r>
          </a:p>
          <a:p>
            <a:pPr lvl="1"/>
            <a:r>
              <a:rPr lang="en-US">
                <a:latin typeface="Arial" panose="020B0604020202020204" pitchFamily="34" charset="0"/>
                <a:cs typeface="Arial" panose="020B0604020202020204" pitchFamily="34" charset="0"/>
              </a:rPr>
              <a:t>Yêu cầu người dùng nhập vào một chuỗi ngày theo định dạng: &lt;Ngày&gt;/&lt;Tháng&gt;/&lt;Năm&gt;</a:t>
            </a:r>
          </a:p>
          <a:p>
            <a:pPr lvl="1"/>
            <a:r>
              <a:rPr lang="en-US">
                <a:latin typeface="Arial" panose="020B0604020202020204" pitchFamily="34" charset="0"/>
                <a:cs typeface="Arial" panose="020B0604020202020204" pitchFamily="34" charset="0"/>
              </a:rPr>
              <a:t>Nếu người dùng nhập đúng định dạng, hãy in ra cho người dùng biết ngày, tháng và năm mà người dùng nhập là bao nhiêu.</a:t>
            </a:r>
          </a:p>
          <a:p>
            <a:pPr lvl="1"/>
            <a:r>
              <a:rPr lang="en-US">
                <a:latin typeface="Arial" panose="020B0604020202020204" pitchFamily="34" charset="0"/>
                <a:cs typeface="Arial" panose="020B0604020202020204" pitchFamily="34" charset="0"/>
              </a:rPr>
              <a:t>Nếu người dùng nhập không đúng định dạng, xuất ra dòng thông báo và yêu cầu người dùng nhập lại cho đến khi người dùng nhập đúng.</a:t>
            </a:r>
          </a:p>
        </p:txBody>
      </p:sp>
    </p:spTree>
    <p:extLst>
      <p:ext uri="{BB962C8B-B14F-4D97-AF65-F5344CB8AC3E}">
        <p14:creationId xmlns:p14="http://schemas.microsoft.com/office/powerpoint/2010/main" val="597969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2.2.3. Duyệt qua các phần tử trong Set</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04008"/>
            <a:ext cx="8946541" cy="4144392"/>
          </a:xfrm>
        </p:spPr>
        <p:txBody>
          <a:bodyPr/>
          <a:lstStyle/>
          <a:p>
            <a:r>
              <a:rPr lang="en-US">
                <a:latin typeface="Arial" panose="020B0604020202020204" pitchFamily="34" charset="0"/>
                <a:cs typeface="Arial" panose="020B0604020202020204" pitchFamily="34" charset="0"/>
              </a:rPr>
              <a:t>Để duyệt qua các phần tử trong Set, ta sử dụng cấu trúc lặp for each.</a:t>
            </a:r>
          </a:p>
          <a:p>
            <a:r>
              <a:rPr lang="en-US">
                <a:latin typeface="Arial" panose="020B0604020202020204" pitchFamily="34" charset="0"/>
                <a:cs typeface="Arial" panose="020B0604020202020204" pitchFamily="34" charset="0"/>
              </a:rPr>
              <a:t>Lưu ý: Không thể sử dụng cấu trúc lặp for, do không thể truy xuất phần tử theo vị trí.</a:t>
            </a:r>
          </a:p>
          <a:p>
            <a:endParaRPr lang="en-US">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AA2CE295-5A73-4E2B-BA87-814266A53787}"/>
              </a:ext>
            </a:extLst>
          </p:cNvPr>
          <p:cNvPicPr>
            <a:picLocks noChangeAspect="1"/>
          </p:cNvPicPr>
          <p:nvPr/>
        </p:nvPicPr>
        <p:blipFill>
          <a:blip r:embed="rId2"/>
          <a:stretch>
            <a:fillRect/>
          </a:stretch>
        </p:blipFill>
        <p:spPr>
          <a:xfrm>
            <a:off x="3322079" y="3192462"/>
            <a:ext cx="5547841" cy="3665538"/>
          </a:xfrm>
          <a:prstGeom prst="rect">
            <a:avLst/>
          </a:prstGeom>
        </p:spPr>
      </p:pic>
    </p:spTree>
    <p:extLst>
      <p:ext uri="{BB962C8B-B14F-4D97-AF65-F5344CB8AC3E}">
        <p14:creationId xmlns:p14="http://schemas.microsoft.com/office/powerpoint/2010/main" val="196068235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Bài tập thực hành</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237173"/>
            <a:ext cx="8946541" cy="4011227"/>
          </a:xfrm>
        </p:spPr>
        <p:txBody>
          <a:bodyPr/>
          <a:lstStyle/>
          <a:p>
            <a:r>
              <a:rPr lang="en-US">
                <a:latin typeface="Arial" panose="020B0604020202020204" pitchFamily="34" charset="0"/>
                <a:cs typeface="Arial" panose="020B0604020202020204" pitchFamily="34" charset="0"/>
              </a:rPr>
              <a:t>Bài 9: Viết chương trình:</a:t>
            </a:r>
          </a:p>
          <a:p>
            <a:pPr lvl="1"/>
            <a:r>
              <a:rPr lang="en-US">
                <a:latin typeface="Arial" panose="020B0604020202020204" pitchFamily="34" charset="0"/>
                <a:cs typeface="Arial" panose="020B0604020202020204" pitchFamily="34" charset="0"/>
              </a:rPr>
              <a:t>Yêu cầu người dùng nhập vào một chuỗi giờ theo định dạng: &lt;Giờ&gt;:&lt;Phút&gt;:&lt;Giây&gt;</a:t>
            </a:r>
          </a:p>
          <a:p>
            <a:pPr lvl="1"/>
            <a:r>
              <a:rPr lang="en-US">
                <a:latin typeface="Arial" panose="020B0604020202020204" pitchFamily="34" charset="0"/>
                <a:cs typeface="Arial" panose="020B0604020202020204" pitchFamily="34" charset="0"/>
              </a:rPr>
              <a:t>Nếu người dùng nhập đúng định dạng, hãy in ra cho người dùng biết giờ, phút và giây mà người dùng nhập là bao nhiêu.</a:t>
            </a:r>
          </a:p>
          <a:p>
            <a:pPr lvl="1"/>
            <a:r>
              <a:rPr lang="en-US">
                <a:latin typeface="Arial" panose="020B0604020202020204" pitchFamily="34" charset="0"/>
                <a:cs typeface="Arial" panose="020B0604020202020204" pitchFamily="34" charset="0"/>
              </a:rPr>
              <a:t>Nếu người dùng nhập không đúng định dạng, xuất ra dòng thông báo và yêu cầu người dùng nhập lại cho đến khi người dùng nhập đúng.</a:t>
            </a:r>
          </a:p>
        </p:txBody>
      </p:sp>
    </p:spTree>
    <p:extLst>
      <p:ext uri="{BB962C8B-B14F-4D97-AF65-F5344CB8AC3E}">
        <p14:creationId xmlns:p14="http://schemas.microsoft.com/office/powerpoint/2010/main" val="52373459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Bài tập thực hành</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237173"/>
            <a:ext cx="8946541" cy="4011227"/>
          </a:xfrm>
        </p:spPr>
        <p:txBody>
          <a:bodyPr/>
          <a:lstStyle/>
          <a:p>
            <a:r>
              <a:rPr lang="en-US">
                <a:latin typeface="Arial" panose="020B0604020202020204" pitchFamily="34" charset="0"/>
                <a:cs typeface="Arial" panose="020B0604020202020204" pitchFamily="34" charset="0"/>
              </a:rPr>
              <a:t>Bài 10: Viết chương trình:</a:t>
            </a:r>
          </a:p>
          <a:p>
            <a:pPr lvl="1"/>
            <a:r>
              <a:rPr lang="en-US">
                <a:latin typeface="Arial" panose="020B0604020202020204" pitchFamily="34" charset="0"/>
                <a:cs typeface="Arial" panose="020B0604020202020204" pitchFamily="34" charset="0"/>
              </a:rPr>
              <a:t>Yêu cầu người dùng nhập vào một chuỗi ngày, giờ theo định dạng:  &lt;Ngày&gt;/&lt;Tháng&gt;/&lt;Năm&gt; &lt;Giờ&gt;:&lt;Phút&gt;:&lt;Giây&gt;</a:t>
            </a:r>
          </a:p>
          <a:p>
            <a:pPr lvl="1"/>
            <a:r>
              <a:rPr lang="en-US">
                <a:latin typeface="Arial" panose="020B0604020202020204" pitchFamily="34" charset="0"/>
                <a:cs typeface="Arial" panose="020B0604020202020204" pitchFamily="34" charset="0"/>
              </a:rPr>
              <a:t>Nếu người dùng nhập đúng định dạng, hãy in ra cho người dùng biết ngày, tháng, năm, giờ, phút và giây mà người dùng nhập là bao nhiêu.</a:t>
            </a:r>
          </a:p>
          <a:p>
            <a:pPr lvl="1"/>
            <a:r>
              <a:rPr lang="en-US">
                <a:latin typeface="Arial" panose="020B0604020202020204" pitchFamily="34" charset="0"/>
                <a:cs typeface="Arial" panose="020B0604020202020204" pitchFamily="34" charset="0"/>
              </a:rPr>
              <a:t>Nếu người dùng nhập không đúng định dạng, xuất ra dòng thông báo và yêu cầu người dùng nhập lại cho đến khi người dùng nhập đúng.</a:t>
            </a:r>
          </a:p>
        </p:txBody>
      </p:sp>
    </p:spTree>
    <p:extLst>
      <p:ext uri="{BB962C8B-B14F-4D97-AF65-F5344CB8AC3E}">
        <p14:creationId xmlns:p14="http://schemas.microsoft.com/office/powerpoint/2010/main" val="60228306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Bài tập thực hành</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237173"/>
            <a:ext cx="8946541" cy="4011227"/>
          </a:xfrm>
        </p:spPr>
        <p:txBody>
          <a:bodyPr/>
          <a:lstStyle/>
          <a:p>
            <a:r>
              <a:rPr lang="en-US">
                <a:latin typeface="Arial" panose="020B0604020202020204" pitchFamily="34" charset="0"/>
                <a:cs typeface="Arial" panose="020B0604020202020204" pitchFamily="34" charset="0"/>
              </a:rPr>
              <a:t>Bài 11: Viết chương trình:</a:t>
            </a:r>
          </a:p>
          <a:p>
            <a:pPr lvl="1"/>
            <a:r>
              <a:rPr lang="en-US">
                <a:latin typeface="Arial" panose="020B0604020202020204" pitchFamily="34" charset="0"/>
                <a:cs typeface="Arial" panose="020B0604020202020204" pitchFamily="34" charset="0"/>
              </a:rPr>
              <a:t>Yêu cầu người dùng nhập vào ngày, tháng và năm (nhập dưới dạng số nguyên).</a:t>
            </a:r>
          </a:p>
          <a:p>
            <a:pPr lvl="1"/>
            <a:r>
              <a:rPr lang="en-US">
                <a:latin typeface="Arial" panose="020B0604020202020204" pitchFamily="34" charset="0"/>
                <a:cs typeface="Arial" panose="020B0604020202020204" pitchFamily="34" charset="0"/>
              </a:rPr>
              <a:t>Nếu những gì người dùng nhập là hợp lệ, sau đó hãy in ngày, tháng và năm do người dùng nhập ra theo định dạng:</a:t>
            </a:r>
          </a:p>
          <a:p>
            <a:pPr lvl="2"/>
            <a:r>
              <a:rPr lang="en-US">
                <a:latin typeface="Arial" panose="020B0604020202020204" pitchFamily="34" charset="0"/>
                <a:cs typeface="Arial" panose="020B0604020202020204" pitchFamily="34" charset="0"/>
              </a:rPr>
              <a:t>&lt;Ngày&gt;/&lt;Tháng&gt;/&lt;Năm&gt;</a:t>
            </a:r>
          </a:p>
          <a:p>
            <a:pPr lvl="1"/>
            <a:r>
              <a:rPr lang="en-US">
                <a:latin typeface="Arial" panose="020B0604020202020204" pitchFamily="34" charset="0"/>
                <a:cs typeface="Arial" panose="020B0604020202020204" pitchFamily="34" charset="0"/>
              </a:rPr>
              <a:t>Nếu người dùng nhập không hợp lệ, hãy in thông báo ra màn hình để thông báo cho người dùng biết.</a:t>
            </a:r>
          </a:p>
        </p:txBody>
      </p:sp>
    </p:spTree>
    <p:extLst>
      <p:ext uri="{BB962C8B-B14F-4D97-AF65-F5344CB8AC3E}">
        <p14:creationId xmlns:p14="http://schemas.microsoft.com/office/powerpoint/2010/main" val="57929543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Bài tập thực hành</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237173"/>
            <a:ext cx="8946541" cy="4011227"/>
          </a:xfrm>
        </p:spPr>
        <p:txBody>
          <a:bodyPr/>
          <a:lstStyle/>
          <a:p>
            <a:r>
              <a:rPr lang="en-US">
                <a:latin typeface="Arial" panose="020B0604020202020204" pitchFamily="34" charset="0"/>
                <a:cs typeface="Arial" panose="020B0604020202020204" pitchFamily="34" charset="0"/>
              </a:rPr>
              <a:t>Bài 12: Viết chương trình:</a:t>
            </a:r>
          </a:p>
          <a:p>
            <a:pPr lvl="1"/>
            <a:r>
              <a:rPr lang="en-US">
                <a:latin typeface="Arial" panose="020B0604020202020204" pitchFamily="34" charset="0"/>
                <a:cs typeface="Arial" panose="020B0604020202020204" pitchFamily="34" charset="0"/>
              </a:rPr>
              <a:t>Yêu cầu người dùng nhập vào giờ, phút và giây (nhập dưới dạng số nguyên).</a:t>
            </a:r>
          </a:p>
          <a:p>
            <a:pPr lvl="1"/>
            <a:r>
              <a:rPr lang="en-US">
                <a:latin typeface="Arial" panose="020B0604020202020204" pitchFamily="34" charset="0"/>
                <a:cs typeface="Arial" panose="020B0604020202020204" pitchFamily="34" charset="0"/>
              </a:rPr>
              <a:t>Nếu những gì người dùng nhập là hợp lệ, sau đó hãy in giờ, phút và giây do người dùng nhập ra theo định dạng:</a:t>
            </a:r>
          </a:p>
          <a:p>
            <a:pPr lvl="2"/>
            <a:r>
              <a:rPr lang="en-US">
                <a:latin typeface="Arial" panose="020B0604020202020204" pitchFamily="34" charset="0"/>
                <a:cs typeface="Arial" panose="020B0604020202020204" pitchFamily="34" charset="0"/>
              </a:rPr>
              <a:t>&lt;Giờ&gt;:&lt;Phút&gt;:&lt;Giây&gt;</a:t>
            </a:r>
          </a:p>
          <a:p>
            <a:pPr lvl="1"/>
            <a:r>
              <a:rPr lang="en-US">
                <a:latin typeface="Arial" panose="020B0604020202020204" pitchFamily="34" charset="0"/>
                <a:cs typeface="Arial" panose="020B0604020202020204" pitchFamily="34" charset="0"/>
              </a:rPr>
              <a:t>Nếu người dùng nhập không hợp lệ, hãy in thông báo ra màn hình để thông báo cho người dùng biết.</a:t>
            </a:r>
          </a:p>
        </p:txBody>
      </p:sp>
    </p:spTree>
    <p:extLst>
      <p:ext uri="{BB962C8B-B14F-4D97-AF65-F5344CB8AC3E}">
        <p14:creationId xmlns:p14="http://schemas.microsoft.com/office/powerpoint/2010/main" val="2507047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2.2.4. Kiểm tra một Set có rỗng hay không </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04008"/>
            <a:ext cx="8946541" cy="4144392"/>
          </a:xfrm>
        </p:spPr>
        <p:txBody>
          <a:bodyPr/>
          <a:lstStyle/>
          <a:p>
            <a:r>
              <a:rPr lang="en-US">
                <a:latin typeface="Arial" panose="020B0604020202020204" pitchFamily="34" charset="0"/>
                <a:cs typeface="Arial" panose="020B0604020202020204" pitchFamily="34" charset="0"/>
              </a:rPr>
              <a:t>Cú pháp: &lt;Tên biến&gt;.isEmpty();</a:t>
            </a:r>
          </a:p>
          <a:p>
            <a:endParaRPr lang="en-US">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FC94FABF-C332-4E04-9B15-EE3F3E05D468}"/>
              </a:ext>
            </a:extLst>
          </p:cNvPr>
          <p:cNvPicPr>
            <a:picLocks noChangeAspect="1"/>
          </p:cNvPicPr>
          <p:nvPr/>
        </p:nvPicPr>
        <p:blipFill>
          <a:blip r:embed="rId2"/>
          <a:stretch>
            <a:fillRect/>
          </a:stretch>
        </p:blipFill>
        <p:spPr>
          <a:xfrm>
            <a:off x="3325890" y="3015833"/>
            <a:ext cx="5540220" cy="3063505"/>
          </a:xfrm>
          <a:prstGeom prst="rect">
            <a:avLst/>
          </a:prstGeom>
        </p:spPr>
      </p:pic>
    </p:spTree>
    <p:extLst>
      <p:ext uri="{BB962C8B-B14F-4D97-AF65-F5344CB8AC3E}">
        <p14:creationId xmlns:p14="http://schemas.microsoft.com/office/powerpoint/2010/main" val="1921069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2.2.5. Kiểm tra Set có chứa phần tử được chỉ định hay không</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04008"/>
            <a:ext cx="8946541" cy="4144392"/>
          </a:xfrm>
        </p:spPr>
        <p:txBody>
          <a:bodyPr/>
          <a:lstStyle/>
          <a:p>
            <a:r>
              <a:rPr lang="en-US">
                <a:latin typeface="Arial" panose="020B0604020202020204" pitchFamily="34" charset="0"/>
                <a:cs typeface="Arial" panose="020B0604020202020204" pitchFamily="34" charset="0"/>
              </a:rPr>
              <a:t>Cú pháp: &lt;Tên biến&gt;.contains(&lt;Phần tử&gt;);</a:t>
            </a:r>
          </a:p>
          <a:p>
            <a:endParaRPr lang="en-US">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1E49924A-09D6-457E-BD2C-678C733E247F}"/>
              </a:ext>
            </a:extLst>
          </p:cNvPr>
          <p:cNvPicPr>
            <a:picLocks noChangeAspect="1"/>
          </p:cNvPicPr>
          <p:nvPr/>
        </p:nvPicPr>
        <p:blipFill>
          <a:blip r:embed="rId2"/>
          <a:stretch>
            <a:fillRect/>
          </a:stretch>
        </p:blipFill>
        <p:spPr>
          <a:xfrm>
            <a:off x="3017253" y="2700676"/>
            <a:ext cx="6157494" cy="3924640"/>
          </a:xfrm>
          <a:prstGeom prst="rect">
            <a:avLst/>
          </a:prstGeom>
        </p:spPr>
      </p:pic>
    </p:spTree>
    <p:extLst>
      <p:ext uri="{BB962C8B-B14F-4D97-AF65-F5344CB8AC3E}">
        <p14:creationId xmlns:p14="http://schemas.microsoft.com/office/powerpoint/2010/main" val="898917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2.2.6. Lấy kích thước của một Set</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04008"/>
            <a:ext cx="8946541" cy="4144392"/>
          </a:xfrm>
        </p:spPr>
        <p:txBody>
          <a:bodyPr/>
          <a:lstStyle/>
          <a:p>
            <a:r>
              <a:rPr lang="en-US">
                <a:latin typeface="Arial" panose="020B0604020202020204" pitchFamily="34" charset="0"/>
                <a:cs typeface="Arial" panose="020B0604020202020204" pitchFamily="34" charset="0"/>
              </a:rPr>
              <a:t>Cú pháp: &lt;Tên biến&gt;.size();</a:t>
            </a:r>
          </a:p>
          <a:p>
            <a:endParaRPr lang="en-US">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9B45D1F2-9314-4FC3-89E6-9192356649C1}"/>
              </a:ext>
            </a:extLst>
          </p:cNvPr>
          <p:cNvPicPr>
            <a:picLocks noChangeAspect="1"/>
          </p:cNvPicPr>
          <p:nvPr/>
        </p:nvPicPr>
        <p:blipFill>
          <a:blip r:embed="rId2"/>
          <a:stretch>
            <a:fillRect/>
          </a:stretch>
        </p:blipFill>
        <p:spPr>
          <a:xfrm>
            <a:off x="3211580" y="2800710"/>
            <a:ext cx="5768840" cy="3604572"/>
          </a:xfrm>
          <a:prstGeom prst="rect">
            <a:avLst/>
          </a:prstGeom>
        </p:spPr>
      </p:pic>
    </p:spTree>
    <p:extLst>
      <p:ext uri="{BB962C8B-B14F-4D97-AF65-F5344CB8AC3E}">
        <p14:creationId xmlns:p14="http://schemas.microsoft.com/office/powerpoint/2010/main" val="16009675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3012</TotalTime>
  <Words>2661</Words>
  <Application>Microsoft Office PowerPoint</Application>
  <PresentationFormat>Widescreen</PresentationFormat>
  <Paragraphs>229</Paragraphs>
  <Slides>63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63</vt:i4>
      </vt:variant>
    </vt:vector>
  </HeadingPairs>
  <TitlesOfParts>
    <vt:vector size="67" baseType="lpstr">
      <vt:lpstr>Arial</vt:lpstr>
      <vt:lpstr>Century Gothic</vt:lpstr>
      <vt:lpstr>Wingdings 3</vt:lpstr>
      <vt:lpstr>Ion</vt:lpstr>
      <vt:lpstr>Lập Trình Web Java Cơ Bản</vt:lpstr>
      <vt:lpstr>2. Làm việc với Collection framework trong Java</vt:lpstr>
      <vt:lpstr>2.2. Làm việc với Set</vt:lpstr>
      <vt:lpstr>2.2.1. Khởi tạo Set</vt:lpstr>
      <vt:lpstr>2.2.2. Thêm phần tử vào Set</vt:lpstr>
      <vt:lpstr>2.2.3. Duyệt qua các phần tử trong Set</vt:lpstr>
      <vt:lpstr>2.2.4. Kiểm tra một Set có rỗng hay không </vt:lpstr>
      <vt:lpstr>2.2.5. Kiểm tra Set có chứa phần tử được chỉ định hay không</vt:lpstr>
      <vt:lpstr>2.2.6. Lấy kích thước của một Set</vt:lpstr>
      <vt:lpstr>2.2.7. Xóa phần tử khỏi Set</vt:lpstr>
      <vt:lpstr>2. Làm việc với Collection framework trong Java</vt:lpstr>
      <vt:lpstr>2.3. Làm việc với Map</vt:lpstr>
      <vt:lpstr>2.3. Làm việc với Map</vt:lpstr>
      <vt:lpstr>2.3.1. Khởi tạo Map</vt:lpstr>
      <vt:lpstr>2.3.2. Đặt phần tử vào Map</vt:lpstr>
      <vt:lpstr>2.3.3. Duyệt qua tất cả phần tử trong Map</vt:lpstr>
      <vt:lpstr>2.3.4. Kiểm tra một Map có rỗng hay không</vt:lpstr>
      <vt:lpstr>2.3.5. Lấy tất cả khóa trong Map</vt:lpstr>
      <vt:lpstr>2.3.6. Lấy tất cả giá trị trong Map</vt:lpstr>
      <vt:lpstr>3. Làm việc với ngày, giờ trong Java</vt:lpstr>
      <vt:lpstr>3.1. Làm việc với LocalDate</vt:lpstr>
      <vt:lpstr>3.1.1. Khởi tạo LocalDate</vt:lpstr>
      <vt:lpstr>3.1.1. Khởi tạo LocalDate</vt:lpstr>
      <vt:lpstr>3.1.2. Lấy ngày trong tháng từ LocalDate</vt:lpstr>
      <vt:lpstr>3.1.3. Lấy tháng từ LocalDate</vt:lpstr>
      <vt:lpstr>3.1.4. Lấy năm từ LocalDate</vt:lpstr>
      <vt:lpstr>3.1.5. Chuyển đổi sang LocalDateTime</vt:lpstr>
      <vt:lpstr>3. Làm việc với ngày, giờ trong Java</vt:lpstr>
      <vt:lpstr>3.2. Làm việc với LocalTime</vt:lpstr>
      <vt:lpstr>3.2.1. Khởi tạo LocalTime</vt:lpstr>
      <vt:lpstr>3.2.1. Khởi tạo LocalTime</vt:lpstr>
      <vt:lpstr>3.2.2. Lấy giờ từ LocalTime</vt:lpstr>
      <vt:lpstr>3.2.3. Lấy phút từ LocalTime</vt:lpstr>
      <vt:lpstr>3.2.4. Lấy giây từ LocalTime</vt:lpstr>
      <vt:lpstr>3.2.5. Chuyển đổi sang LocalDateTime</vt:lpstr>
      <vt:lpstr>3. Làm việc với ngày, giờ trong Java</vt:lpstr>
      <vt:lpstr>3.3. Làm việc với LocalDateTime</vt:lpstr>
      <vt:lpstr>3.3.1. Khởi tạo LocalDateTime</vt:lpstr>
      <vt:lpstr>3.3.1. Khởi tạo LocalDateTime</vt:lpstr>
      <vt:lpstr>3.3.2. Lấy giờ từ LocalDateTime</vt:lpstr>
      <vt:lpstr>3.3.3. Lấy phút từ LocalDateTime</vt:lpstr>
      <vt:lpstr>3.3.4. Lấy giây từ LocalDateTime</vt:lpstr>
      <vt:lpstr>3.3.5. Lấy ngày trong tháng từ LocalDateTime</vt:lpstr>
      <vt:lpstr>3.3.6. Lấy tháng từ LocalDateTime</vt:lpstr>
      <vt:lpstr>3.3.7. Lấy năm từ LocalDateTime</vt:lpstr>
      <vt:lpstr>3.4. Làm việc với DateTimeFormatter</vt:lpstr>
      <vt:lpstr>3.4. Làm việc với DateTimeFormatter</vt:lpstr>
      <vt:lpstr>3.4.1. Khởi tạo DateTimeFormatter</vt:lpstr>
      <vt:lpstr>3.4.2. Chuyển đổi chuỗi sang LocalDateTime</vt:lpstr>
      <vt:lpstr>3.4.3. Chuyển đổi LocalDateTime sang chuỗi</vt:lpstr>
      <vt:lpstr>3.4.3. Chuyển đổi LocalDateTime sang chuỗi</vt:lpstr>
      <vt:lpstr>Bài tập thực hành</vt:lpstr>
      <vt:lpstr>Bài tập thực hành</vt:lpstr>
      <vt:lpstr>Bài tập thực hành</vt:lpstr>
      <vt:lpstr>Bài tập thực hành</vt:lpstr>
      <vt:lpstr>Bài tập thực hành</vt:lpstr>
      <vt:lpstr>Bài tập thực hành</vt:lpstr>
      <vt:lpstr>Bài tập thực hành</vt:lpstr>
      <vt:lpstr>Bài tập thực hành</vt:lpstr>
      <vt:lpstr>Bài tập thực hành</vt:lpstr>
      <vt:lpstr>Bài tập thực hành</vt:lpstr>
      <vt:lpstr>Bài tập thực hành</vt:lpstr>
      <vt:lpstr>Bài tập thực hành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Web Java Cơ Bản</dc:title>
  <dc:creator>Quốc Hải Lê</dc:creator>
  <cp:lastModifiedBy>Quốc Hải Lê</cp:lastModifiedBy>
  <cp:revision>165</cp:revision>
  <dcterms:created xsi:type="dcterms:W3CDTF">2024-07-06T12:34:55Z</dcterms:created>
  <dcterms:modified xsi:type="dcterms:W3CDTF">2024-07-30T13:58:33Z</dcterms:modified>
</cp:coreProperties>
</file>