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 id="288" r:id="rId32"/>
    <p:sldId id="297"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7/16/2024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2-1</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1.2.3. Phép nhân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2918"/>
            <a:ext cx="9404723" cy="4195481"/>
          </a:xfrm>
        </p:spPr>
        <p:txBody>
          <a:bodyPr/>
          <a:lstStyle/>
          <a:p>
            <a:r>
              <a:rPr lang="en-US">
                <a:latin typeface="Arial" panose="020B0604020202020204" pitchFamily="34" charset="0"/>
                <a:cs typeface="Arial" panose="020B0604020202020204" pitchFamily="34" charset="0"/>
              </a:rPr>
              <a:t>Thực hiện phép toán nhân trên 2 toán hạng là số.</a:t>
            </a:r>
          </a:p>
          <a:p>
            <a:pPr lvl="1"/>
            <a:r>
              <a:rPr lang="en-US">
                <a:latin typeface="Arial" panose="020B0604020202020204" pitchFamily="34" charset="0"/>
                <a:cs typeface="Arial" panose="020B0604020202020204" pitchFamily="34" charset="0"/>
              </a:rPr>
              <a:t>Cú pháp nhân: &lt;Giá trị A&gt; * &lt;Giá trị B&gt;</a:t>
            </a:r>
          </a:p>
          <a:p>
            <a:pPr lvl="1"/>
            <a:r>
              <a:rPr lang="en-US">
                <a:latin typeface="Arial" panose="020B0604020202020204" pitchFamily="34" charset="0"/>
                <a:cs typeface="Arial" panose="020B0604020202020204" pitchFamily="34" charset="0"/>
              </a:rPr>
              <a:t>Cú pháp nhân thêm: &lt;Tên biến&gt; *= &lt;Giá trị nhân thêm&gt;</a:t>
            </a:r>
          </a:p>
        </p:txBody>
      </p:sp>
      <p:pic>
        <p:nvPicPr>
          <p:cNvPr id="6" name="Picture 5">
            <a:extLst>
              <a:ext uri="{FF2B5EF4-FFF2-40B4-BE49-F238E27FC236}">
                <a16:creationId xmlns:a16="http://schemas.microsoft.com/office/drawing/2014/main" id="{0C56D475-00D5-49F2-9A79-AD8100728B5B}"/>
              </a:ext>
            </a:extLst>
          </p:cNvPr>
          <p:cNvPicPr>
            <a:picLocks noChangeAspect="1"/>
          </p:cNvPicPr>
          <p:nvPr/>
        </p:nvPicPr>
        <p:blipFill>
          <a:blip r:embed="rId2"/>
          <a:stretch>
            <a:fillRect/>
          </a:stretch>
        </p:blipFill>
        <p:spPr>
          <a:xfrm>
            <a:off x="2736837" y="3429000"/>
            <a:ext cx="6718325" cy="3297045"/>
          </a:xfrm>
          <a:prstGeom prst="rect">
            <a:avLst/>
          </a:prstGeom>
        </p:spPr>
      </p:pic>
    </p:spTree>
    <p:extLst>
      <p:ext uri="{BB962C8B-B14F-4D97-AF65-F5344CB8AC3E}">
        <p14:creationId xmlns:p14="http://schemas.microsoft.com/office/powerpoint/2010/main" val="278513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1.2.3. Phép nhân</a:t>
            </a:r>
          </a:p>
        </p:txBody>
      </p:sp>
      <p:pic>
        <p:nvPicPr>
          <p:cNvPr id="8" name="Content Placeholder 7">
            <a:extLst>
              <a:ext uri="{FF2B5EF4-FFF2-40B4-BE49-F238E27FC236}">
                <a16:creationId xmlns:a16="http://schemas.microsoft.com/office/drawing/2014/main" id="{8912DA2D-3575-49C8-9DEC-6698C1D87D77}"/>
              </a:ext>
            </a:extLst>
          </p:cNvPr>
          <p:cNvPicPr>
            <a:picLocks noGrp="1" noChangeAspect="1"/>
          </p:cNvPicPr>
          <p:nvPr>
            <p:ph idx="1"/>
          </p:nvPr>
        </p:nvPicPr>
        <p:blipFill>
          <a:blip r:embed="rId2"/>
          <a:stretch>
            <a:fillRect/>
          </a:stretch>
        </p:blipFill>
        <p:spPr>
          <a:xfrm>
            <a:off x="2780514" y="2035354"/>
            <a:ext cx="6630971" cy="4199960"/>
          </a:xfrm>
        </p:spPr>
      </p:pic>
    </p:spTree>
    <p:extLst>
      <p:ext uri="{BB962C8B-B14F-4D97-AF65-F5344CB8AC3E}">
        <p14:creationId xmlns:p14="http://schemas.microsoft.com/office/powerpoint/2010/main" val="494917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1.2.4. Phép chia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2918"/>
            <a:ext cx="9404723" cy="4195481"/>
          </a:xfrm>
        </p:spPr>
        <p:txBody>
          <a:bodyPr/>
          <a:lstStyle/>
          <a:p>
            <a:r>
              <a:rPr lang="en-US">
                <a:latin typeface="Arial" panose="020B0604020202020204" pitchFamily="34" charset="0"/>
                <a:cs typeface="Arial" panose="020B0604020202020204" pitchFamily="34" charset="0"/>
              </a:rPr>
              <a:t>Thực hiện phép toán chia trên 2 toán hạng là số.</a:t>
            </a:r>
          </a:p>
          <a:p>
            <a:pPr lvl="1"/>
            <a:r>
              <a:rPr lang="en-US">
                <a:latin typeface="Arial" panose="020B0604020202020204" pitchFamily="34" charset="0"/>
                <a:cs typeface="Arial" panose="020B0604020202020204" pitchFamily="34" charset="0"/>
              </a:rPr>
              <a:t>Cú pháp chia: &lt;Giá trị A&gt; / &lt;Giá trị B&gt;</a:t>
            </a:r>
          </a:p>
          <a:p>
            <a:pPr lvl="1"/>
            <a:r>
              <a:rPr lang="en-US">
                <a:latin typeface="Arial" panose="020B0604020202020204" pitchFamily="34" charset="0"/>
                <a:cs typeface="Arial" panose="020B0604020202020204" pitchFamily="34" charset="0"/>
              </a:rPr>
              <a:t>Cú pháp chia ra: &lt;Tên biến&gt; /= &lt;Giá trị chia ra&gt;</a:t>
            </a:r>
          </a:p>
        </p:txBody>
      </p:sp>
      <p:pic>
        <p:nvPicPr>
          <p:cNvPr id="5" name="Picture 4">
            <a:extLst>
              <a:ext uri="{FF2B5EF4-FFF2-40B4-BE49-F238E27FC236}">
                <a16:creationId xmlns:a16="http://schemas.microsoft.com/office/drawing/2014/main" id="{53014A6D-ED46-4439-82AF-376E4B6F6097}"/>
              </a:ext>
            </a:extLst>
          </p:cNvPr>
          <p:cNvPicPr>
            <a:picLocks noChangeAspect="1"/>
          </p:cNvPicPr>
          <p:nvPr/>
        </p:nvPicPr>
        <p:blipFill>
          <a:blip r:embed="rId2"/>
          <a:stretch>
            <a:fillRect/>
          </a:stretch>
        </p:blipFill>
        <p:spPr>
          <a:xfrm>
            <a:off x="3195597" y="3516754"/>
            <a:ext cx="5220152" cy="3109229"/>
          </a:xfrm>
          <a:prstGeom prst="rect">
            <a:avLst/>
          </a:prstGeom>
        </p:spPr>
      </p:pic>
    </p:spTree>
    <p:extLst>
      <p:ext uri="{BB962C8B-B14F-4D97-AF65-F5344CB8AC3E}">
        <p14:creationId xmlns:p14="http://schemas.microsoft.com/office/powerpoint/2010/main" val="322215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1.2.5. Phép chia lấy dư</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2918"/>
            <a:ext cx="9404723" cy="4195481"/>
          </a:xfrm>
        </p:spPr>
        <p:txBody>
          <a:bodyPr/>
          <a:lstStyle/>
          <a:p>
            <a:r>
              <a:rPr lang="en-US">
                <a:latin typeface="Arial" panose="020B0604020202020204" pitchFamily="34" charset="0"/>
                <a:cs typeface="Arial" panose="020B0604020202020204" pitchFamily="34" charset="0"/>
              </a:rPr>
              <a:t>Thực hiện phép toán chia lấy dư trên 2 toán hạng là số.</a:t>
            </a:r>
          </a:p>
          <a:p>
            <a:pPr lvl="1"/>
            <a:r>
              <a:rPr lang="en-US">
                <a:latin typeface="Arial" panose="020B0604020202020204" pitchFamily="34" charset="0"/>
                <a:cs typeface="Arial" panose="020B0604020202020204" pitchFamily="34" charset="0"/>
              </a:rPr>
              <a:t>Cú pháp chia: &lt;Giá trị A&gt; % &lt;Giá trị B&gt;</a:t>
            </a:r>
          </a:p>
          <a:p>
            <a:pPr lvl="1"/>
            <a:r>
              <a:rPr lang="en-US">
                <a:latin typeface="Arial" panose="020B0604020202020204" pitchFamily="34" charset="0"/>
                <a:cs typeface="Arial" panose="020B0604020202020204" pitchFamily="34" charset="0"/>
              </a:rPr>
              <a:t>Cú pháp chia lấy dư cho: &lt;Tên biến&gt; %= &lt;Giá trị chia lấy dư cho&gt;</a:t>
            </a:r>
          </a:p>
        </p:txBody>
      </p:sp>
      <p:pic>
        <p:nvPicPr>
          <p:cNvPr id="8" name="Picture 7">
            <a:extLst>
              <a:ext uri="{FF2B5EF4-FFF2-40B4-BE49-F238E27FC236}">
                <a16:creationId xmlns:a16="http://schemas.microsoft.com/office/drawing/2014/main" id="{98BECFFA-2B55-4ECA-9CB1-C12353CF540B}"/>
              </a:ext>
            </a:extLst>
          </p:cNvPr>
          <p:cNvPicPr>
            <a:picLocks noChangeAspect="1"/>
          </p:cNvPicPr>
          <p:nvPr/>
        </p:nvPicPr>
        <p:blipFill>
          <a:blip r:embed="rId2"/>
          <a:stretch>
            <a:fillRect/>
          </a:stretch>
        </p:blipFill>
        <p:spPr>
          <a:xfrm>
            <a:off x="2918321" y="3505660"/>
            <a:ext cx="6355358" cy="3152592"/>
          </a:xfrm>
          <a:prstGeom prst="rect">
            <a:avLst/>
          </a:prstGeom>
        </p:spPr>
      </p:pic>
    </p:spTree>
    <p:extLst>
      <p:ext uri="{BB962C8B-B14F-4D97-AF65-F5344CB8AC3E}">
        <p14:creationId xmlns:p14="http://schemas.microsoft.com/office/powerpoint/2010/main" val="108506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1.2.5. Phép chia lấy dư</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2918"/>
            <a:ext cx="9404723" cy="4195481"/>
          </a:xfrm>
        </p:spPr>
        <p:txBody>
          <a:bodyPr/>
          <a:lstStyle/>
          <a:p>
            <a:r>
              <a:rPr lang="en-US">
                <a:latin typeface="Arial" panose="020B0604020202020204" pitchFamily="34" charset="0"/>
                <a:cs typeface="Arial" panose="020B0604020202020204" pitchFamily="34" charset="0"/>
              </a:rPr>
              <a:t>Thực hiện phép toán chia lấy dư trên 2 toán hạng là số.</a:t>
            </a:r>
          </a:p>
          <a:p>
            <a:pPr lvl="1"/>
            <a:r>
              <a:rPr lang="en-US">
                <a:latin typeface="Arial" panose="020B0604020202020204" pitchFamily="34" charset="0"/>
                <a:cs typeface="Arial" panose="020B0604020202020204" pitchFamily="34" charset="0"/>
              </a:rPr>
              <a:t>Cú pháp chia: &lt;Giá trị A&gt; % &lt;Giá trị B&gt;</a:t>
            </a:r>
          </a:p>
          <a:p>
            <a:pPr lvl="1"/>
            <a:r>
              <a:rPr lang="en-US">
                <a:latin typeface="Arial" panose="020B0604020202020204" pitchFamily="34" charset="0"/>
                <a:cs typeface="Arial" panose="020B0604020202020204" pitchFamily="34" charset="0"/>
              </a:rPr>
              <a:t>Cú pháp chia lấy dư cho: &lt;Tên biến&gt; %= &lt;Giá trị chia lấy dư cho&gt;</a:t>
            </a:r>
          </a:p>
        </p:txBody>
      </p:sp>
      <p:pic>
        <p:nvPicPr>
          <p:cNvPr id="8" name="Picture 7">
            <a:extLst>
              <a:ext uri="{FF2B5EF4-FFF2-40B4-BE49-F238E27FC236}">
                <a16:creationId xmlns:a16="http://schemas.microsoft.com/office/drawing/2014/main" id="{98BECFFA-2B55-4ECA-9CB1-C12353CF540B}"/>
              </a:ext>
            </a:extLst>
          </p:cNvPr>
          <p:cNvPicPr>
            <a:picLocks noChangeAspect="1"/>
          </p:cNvPicPr>
          <p:nvPr/>
        </p:nvPicPr>
        <p:blipFill>
          <a:blip r:embed="rId2"/>
          <a:stretch>
            <a:fillRect/>
          </a:stretch>
        </p:blipFill>
        <p:spPr>
          <a:xfrm>
            <a:off x="2918321" y="3505660"/>
            <a:ext cx="6355358" cy="3152592"/>
          </a:xfrm>
          <a:prstGeom prst="rect">
            <a:avLst/>
          </a:prstGeom>
        </p:spPr>
      </p:pic>
    </p:spTree>
    <p:extLst>
      <p:ext uri="{BB962C8B-B14F-4D97-AF65-F5344CB8AC3E}">
        <p14:creationId xmlns:p14="http://schemas.microsoft.com/office/powerpoint/2010/main" val="458445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1.2.6. Phép tăng lên 1 đơn vị</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2918"/>
            <a:ext cx="9404723" cy="4195481"/>
          </a:xfrm>
        </p:spPr>
        <p:txBody>
          <a:bodyPr/>
          <a:lstStyle/>
          <a:p>
            <a:r>
              <a:rPr lang="en-US">
                <a:latin typeface="Arial" panose="020B0604020202020204" pitchFamily="34" charset="0"/>
                <a:cs typeface="Arial" panose="020B0604020202020204" pitchFamily="34" charset="0"/>
              </a:rPr>
              <a:t>Thực hiện tăng lên 1 đơn vị cho giá trị của 1 biến được chỉ định</a:t>
            </a:r>
          </a:p>
          <a:p>
            <a:pPr lvl="1"/>
            <a:r>
              <a:rPr lang="en-US">
                <a:latin typeface="Arial" panose="020B0604020202020204" pitchFamily="34" charset="0"/>
                <a:cs typeface="Arial" panose="020B0604020202020204" pitchFamily="34" charset="0"/>
              </a:rPr>
              <a:t>Cú pháp: &lt;Tên biến&gt;++ hoặc ++&lt;Tên biến&gt;</a:t>
            </a:r>
          </a:p>
        </p:txBody>
      </p:sp>
      <p:pic>
        <p:nvPicPr>
          <p:cNvPr id="5" name="Picture 4">
            <a:extLst>
              <a:ext uri="{FF2B5EF4-FFF2-40B4-BE49-F238E27FC236}">
                <a16:creationId xmlns:a16="http://schemas.microsoft.com/office/drawing/2014/main" id="{06CDF34B-5159-43F8-8E25-E5F8604D4088}"/>
              </a:ext>
            </a:extLst>
          </p:cNvPr>
          <p:cNvPicPr>
            <a:picLocks noChangeAspect="1"/>
          </p:cNvPicPr>
          <p:nvPr/>
        </p:nvPicPr>
        <p:blipFill>
          <a:blip r:embed="rId2"/>
          <a:stretch>
            <a:fillRect/>
          </a:stretch>
        </p:blipFill>
        <p:spPr>
          <a:xfrm>
            <a:off x="1421635" y="3012289"/>
            <a:ext cx="8768075" cy="3557186"/>
          </a:xfrm>
          <a:prstGeom prst="rect">
            <a:avLst/>
          </a:prstGeom>
        </p:spPr>
      </p:pic>
    </p:spTree>
    <p:extLst>
      <p:ext uri="{BB962C8B-B14F-4D97-AF65-F5344CB8AC3E}">
        <p14:creationId xmlns:p14="http://schemas.microsoft.com/office/powerpoint/2010/main" val="162250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1.2.7. Phép giảm xuống 1 đơn vị</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2918"/>
            <a:ext cx="9404723" cy="4195481"/>
          </a:xfrm>
        </p:spPr>
        <p:txBody>
          <a:bodyPr/>
          <a:lstStyle/>
          <a:p>
            <a:r>
              <a:rPr lang="en-US">
                <a:latin typeface="Arial" panose="020B0604020202020204" pitchFamily="34" charset="0"/>
                <a:cs typeface="Arial" panose="020B0604020202020204" pitchFamily="34" charset="0"/>
              </a:rPr>
              <a:t>Thực hiện giảm xuống 1 đơn vị cho giá trị của 1 biến được chỉ định</a:t>
            </a:r>
          </a:p>
          <a:p>
            <a:pPr lvl="1"/>
            <a:r>
              <a:rPr lang="en-US">
                <a:latin typeface="Arial" panose="020B0604020202020204" pitchFamily="34" charset="0"/>
                <a:cs typeface="Arial" panose="020B0604020202020204" pitchFamily="34" charset="0"/>
              </a:rPr>
              <a:t>Cú pháp: &lt;Tên biến&gt;-- hoặc --&lt;Tên biến&gt;</a:t>
            </a:r>
          </a:p>
        </p:txBody>
      </p:sp>
      <p:pic>
        <p:nvPicPr>
          <p:cNvPr id="6" name="Picture 5">
            <a:extLst>
              <a:ext uri="{FF2B5EF4-FFF2-40B4-BE49-F238E27FC236}">
                <a16:creationId xmlns:a16="http://schemas.microsoft.com/office/drawing/2014/main" id="{7DF4B185-B712-4B5A-8385-FB949686F849}"/>
              </a:ext>
            </a:extLst>
          </p:cNvPr>
          <p:cNvPicPr>
            <a:picLocks noChangeAspect="1"/>
          </p:cNvPicPr>
          <p:nvPr/>
        </p:nvPicPr>
        <p:blipFill>
          <a:blip r:embed="rId2"/>
          <a:stretch>
            <a:fillRect/>
          </a:stretch>
        </p:blipFill>
        <p:spPr>
          <a:xfrm>
            <a:off x="1683965" y="3107184"/>
            <a:ext cx="8823949" cy="3522569"/>
          </a:xfrm>
          <a:prstGeom prst="rect">
            <a:avLst/>
          </a:prstGeom>
        </p:spPr>
      </p:pic>
    </p:spTree>
    <p:extLst>
      <p:ext uri="{BB962C8B-B14F-4D97-AF65-F5344CB8AC3E}">
        <p14:creationId xmlns:p14="http://schemas.microsoft.com/office/powerpoint/2010/main" val="1272779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 Các toán tử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1.3. Các toán tử so sánh thường dùng</a:t>
            </a:r>
          </a:p>
          <a:p>
            <a:pPr lvl="1"/>
            <a:r>
              <a:rPr lang="en-US">
                <a:latin typeface="Arial" panose="020B0604020202020204" pitchFamily="34" charset="0"/>
                <a:cs typeface="Arial" panose="020B0604020202020204" pitchFamily="34" charset="0"/>
              </a:rPr>
              <a:t>1.3.1. Bằng</a:t>
            </a:r>
          </a:p>
          <a:p>
            <a:pPr lvl="1"/>
            <a:r>
              <a:rPr lang="en-US">
                <a:latin typeface="Arial" panose="020B0604020202020204" pitchFamily="34" charset="0"/>
                <a:cs typeface="Arial" panose="020B0604020202020204" pitchFamily="34" charset="0"/>
              </a:rPr>
              <a:t>1.3.2. Khác</a:t>
            </a:r>
          </a:p>
          <a:p>
            <a:pPr lvl="1"/>
            <a:r>
              <a:rPr lang="en-US">
                <a:latin typeface="Arial" panose="020B0604020202020204" pitchFamily="34" charset="0"/>
                <a:cs typeface="Arial" panose="020B0604020202020204" pitchFamily="34" charset="0"/>
              </a:rPr>
              <a:t>1.3.3. Nhỏ hơn</a:t>
            </a:r>
          </a:p>
          <a:p>
            <a:pPr lvl="1"/>
            <a:r>
              <a:rPr lang="en-US">
                <a:latin typeface="Arial" panose="020B0604020202020204" pitchFamily="34" charset="0"/>
                <a:cs typeface="Arial" panose="020B0604020202020204" pitchFamily="34" charset="0"/>
              </a:rPr>
              <a:t>1.3.4. Lớn hơn</a:t>
            </a:r>
          </a:p>
          <a:p>
            <a:pPr lvl="1"/>
            <a:r>
              <a:rPr lang="en-US">
                <a:latin typeface="Arial" panose="020B0604020202020204" pitchFamily="34" charset="0"/>
                <a:cs typeface="Arial" panose="020B0604020202020204" pitchFamily="34" charset="0"/>
              </a:rPr>
              <a:t>1.3.5. Nhỏ hơn hoặc bằng</a:t>
            </a:r>
          </a:p>
          <a:p>
            <a:pPr lvl="1"/>
            <a:r>
              <a:rPr lang="en-US">
                <a:latin typeface="Arial" panose="020B0604020202020204" pitchFamily="34" charset="0"/>
                <a:cs typeface="Arial" panose="020B0604020202020204" pitchFamily="34" charset="0"/>
              </a:rPr>
              <a:t>1.3.6. Lớn hơn hoặc bằng</a:t>
            </a:r>
          </a:p>
        </p:txBody>
      </p:sp>
    </p:spTree>
    <p:extLst>
      <p:ext uri="{BB962C8B-B14F-4D97-AF65-F5344CB8AC3E}">
        <p14:creationId xmlns:p14="http://schemas.microsoft.com/office/powerpoint/2010/main" val="2543329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Các toán thử so sánh thường dùng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63806"/>
            <a:ext cx="8946541" cy="3984593"/>
          </a:xfrm>
        </p:spPr>
        <p:txBody>
          <a:bodyPr/>
          <a:lstStyle/>
          <a:p>
            <a:r>
              <a:rPr lang="en-US">
                <a:latin typeface="Arial" panose="020B0604020202020204" pitchFamily="34" charset="0"/>
                <a:cs typeface="Arial" panose="020B0604020202020204" pitchFamily="34" charset="0"/>
              </a:rPr>
              <a:t>Là các toán tử dùng để so sánh 2 giá trị bất kỳ và kết quả trả ra của chúng luôn luôn là một giá trị logic (boolean). Tức là giá trị đúng / sai (true / false).</a:t>
            </a:r>
          </a:p>
          <a:p>
            <a:r>
              <a:rPr lang="en-US">
                <a:latin typeface="Arial" panose="020B0604020202020204" pitchFamily="34" charset="0"/>
                <a:cs typeface="Arial" panose="020B0604020202020204" pitchFamily="34" charset="0"/>
              </a:rPr>
              <a:t>Các so sánh thường dùng: So sánh bằng, so sánh khác, so sánh lớn, bé, ...</a:t>
            </a:r>
          </a:p>
        </p:txBody>
      </p:sp>
    </p:spTree>
    <p:extLst>
      <p:ext uri="{BB962C8B-B14F-4D97-AF65-F5344CB8AC3E}">
        <p14:creationId xmlns:p14="http://schemas.microsoft.com/office/powerpoint/2010/main" val="1839281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1.3.1. So sánh bằng / giống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63806"/>
            <a:ext cx="8946541" cy="3984593"/>
          </a:xfrm>
        </p:spPr>
        <p:txBody>
          <a:bodyPr/>
          <a:lstStyle/>
          <a:p>
            <a:r>
              <a:rPr lang="en-US">
                <a:latin typeface="Arial" panose="020B0604020202020204" pitchFamily="34" charset="0"/>
                <a:cs typeface="Arial" panose="020B0604020202020204" pitchFamily="34" charset="0"/>
              </a:rPr>
              <a:t>Là toán tử dùng để xác định 2 giá trị có bằng nhau hay không hay nói cách khác là xác định 2 giá trị có giống nhau hay không.</a:t>
            </a:r>
          </a:p>
          <a:p>
            <a:r>
              <a:rPr lang="en-US">
                <a:latin typeface="Arial" panose="020B0604020202020204" pitchFamily="34" charset="0"/>
                <a:cs typeface="Arial" panose="020B0604020202020204" pitchFamily="34" charset="0"/>
              </a:rPr>
              <a:t>Cú pháp: &lt;Giá trị / tên biến A&gt; == &lt;Giá trị / tên biến B&gt;</a:t>
            </a:r>
          </a:p>
        </p:txBody>
      </p:sp>
      <p:pic>
        <p:nvPicPr>
          <p:cNvPr id="5" name="Picture 4">
            <a:extLst>
              <a:ext uri="{FF2B5EF4-FFF2-40B4-BE49-F238E27FC236}">
                <a16:creationId xmlns:a16="http://schemas.microsoft.com/office/drawing/2014/main" id="{EE86FC69-3610-4316-905D-AB006605AFC0}"/>
              </a:ext>
            </a:extLst>
          </p:cNvPr>
          <p:cNvPicPr>
            <a:picLocks noChangeAspect="1"/>
          </p:cNvPicPr>
          <p:nvPr/>
        </p:nvPicPr>
        <p:blipFill>
          <a:blip r:embed="rId2"/>
          <a:stretch>
            <a:fillRect/>
          </a:stretch>
        </p:blipFill>
        <p:spPr>
          <a:xfrm>
            <a:off x="3312524" y="3582702"/>
            <a:ext cx="5566951" cy="3076255"/>
          </a:xfrm>
          <a:prstGeom prst="rect">
            <a:avLst/>
          </a:prstGeom>
        </p:spPr>
      </p:pic>
    </p:spTree>
    <p:extLst>
      <p:ext uri="{BB962C8B-B14F-4D97-AF65-F5344CB8AC3E}">
        <p14:creationId xmlns:p14="http://schemas.microsoft.com/office/powerpoint/2010/main" val="111351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 Các toán tử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1.1. Phép gán</a:t>
            </a:r>
          </a:p>
          <a:p>
            <a:r>
              <a:rPr lang="en-US">
                <a:latin typeface="Arial" panose="020B0604020202020204" pitchFamily="34" charset="0"/>
                <a:cs typeface="Arial" panose="020B0604020202020204" pitchFamily="34" charset="0"/>
              </a:rPr>
              <a:t>1.2. Các toán tử toán học thường dùng</a:t>
            </a:r>
          </a:p>
          <a:p>
            <a:pPr lvl="1"/>
            <a:r>
              <a:rPr lang="en-US">
                <a:latin typeface="Arial" panose="020B0604020202020204" pitchFamily="34" charset="0"/>
                <a:cs typeface="Arial" panose="020B0604020202020204" pitchFamily="34" charset="0"/>
              </a:rPr>
              <a:t>1.2.1. Phép cộng (+, +=)</a:t>
            </a:r>
          </a:p>
          <a:p>
            <a:pPr lvl="1"/>
            <a:r>
              <a:rPr lang="en-US">
                <a:latin typeface="Arial" panose="020B0604020202020204" pitchFamily="34" charset="0"/>
                <a:cs typeface="Arial" panose="020B0604020202020204" pitchFamily="34" charset="0"/>
              </a:rPr>
              <a:t>1.2.2. Phép trừ (-, -=)</a:t>
            </a:r>
          </a:p>
          <a:p>
            <a:pPr lvl="1"/>
            <a:r>
              <a:rPr lang="en-US">
                <a:latin typeface="Arial" panose="020B0604020202020204" pitchFamily="34" charset="0"/>
                <a:cs typeface="Arial" panose="020B0604020202020204" pitchFamily="34" charset="0"/>
              </a:rPr>
              <a:t>1.2.3. Phép nhân (*, *=)</a:t>
            </a:r>
          </a:p>
          <a:p>
            <a:pPr lvl="1"/>
            <a:r>
              <a:rPr lang="en-US">
                <a:latin typeface="Arial" panose="020B0604020202020204" pitchFamily="34" charset="0"/>
                <a:cs typeface="Arial" panose="020B0604020202020204" pitchFamily="34" charset="0"/>
              </a:rPr>
              <a:t>1.2.4. Phép chia (/, /=)</a:t>
            </a:r>
          </a:p>
          <a:p>
            <a:pPr lvl="1"/>
            <a:r>
              <a:rPr lang="en-US">
                <a:latin typeface="Arial" panose="020B0604020202020204" pitchFamily="34" charset="0"/>
                <a:cs typeface="Arial" panose="020B0604020202020204" pitchFamily="34" charset="0"/>
              </a:rPr>
              <a:t>1.2.5. Phép chia lấy dư (%, %=)</a:t>
            </a:r>
          </a:p>
          <a:p>
            <a:pPr lvl="1"/>
            <a:r>
              <a:rPr lang="en-US">
                <a:latin typeface="Arial" panose="020B0604020202020204" pitchFamily="34" charset="0"/>
                <a:cs typeface="Arial" panose="020B0604020202020204" pitchFamily="34" charset="0"/>
              </a:rPr>
              <a:t>1.2.6. Tăng lên một đơn vị (++)</a:t>
            </a:r>
          </a:p>
          <a:p>
            <a:pPr lvl="1"/>
            <a:r>
              <a:rPr lang="en-US">
                <a:latin typeface="Arial" panose="020B0604020202020204" pitchFamily="34" charset="0"/>
                <a:cs typeface="Arial" panose="020B0604020202020204" pitchFamily="34" charset="0"/>
              </a:rPr>
              <a:t>1.2.7. Giảm xuống một đơn vị (--)</a:t>
            </a:r>
          </a:p>
        </p:txBody>
      </p:sp>
    </p:spTree>
    <p:extLst>
      <p:ext uri="{BB962C8B-B14F-4D97-AF65-F5344CB8AC3E}">
        <p14:creationId xmlns:p14="http://schemas.microsoft.com/office/powerpoint/2010/main" val="263406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1.3.2. So sánh khác</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63806"/>
            <a:ext cx="8946541" cy="3984593"/>
          </a:xfrm>
        </p:spPr>
        <p:txBody>
          <a:bodyPr/>
          <a:lstStyle/>
          <a:p>
            <a:r>
              <a:rPr lang="en-US">
                <a:latin typeface="Arial" panose="020B0604020202020204" pitchFamily="34" charset="0"/>
                <a:cs typeface="Arial" panose="020B0604020202020204" pitchFamily="34" charset="0"/>
              </a:rPr>
              <a:t>Là toán tử dùng để xác định 2 giá trị có khác nhau hay không.</a:t>
            </a:r>
          </a:p>
          <a:p>
            <a:r>
              <a:rPr lang="en-US">
                <a:latin typeface="Arial" panose="020B0604020202020204" pitchFamily="34" charset="0"/>
                <a:cs typeface="Arial" panose="020B0604020202020204" pitchFamily="34" charset="0"/>
              </a:rPr>
              <a:t>Cú pháp: &lt;Giá trị / tên biến A&gt; != &lt;Giá trị / tên biến B&gt;</a:t>
            </a:r>
          </a:p>
        </p:txBody>
      </p:sp>
      <p:pic>
        <p:nvPicPr>
          <p:cNvPr id="6" name="Picture 5">
            <a:extLst>
              <a:ext uri="{FF2B5EF4-FFF2-40B4-BE49-F238E27FC236}">
                <a16:creationId xmlns:a16="http://schemas.microsoft.com/office/drawing/2014/main" id="{8FBFDB6D-7163-4FC3-B934-30DBF5E1AD3B}"/>
              </a:ext>
            </a:extLst>
          </p:cNvPr>
          <p:cNvPicPr>
            <a:picLocks noChangeAspect="1"/>
          </p:cNvPicPr>
          <p:nvPr/>
        </p:nvPicPr>
        <p:blipFill>
          <a:blip r:embed="rId2"/>
          <a:stretch>
            <a:fillRect/>
          </a:stretch>
        </p:blipFill>
        <p:spPr>
          <a:xfrm>
            <a:off x="3106571" y="3429000"/>
            <a:ext cx="5978858" cy="3229957"/>
          </a:xfrm>
          <a:prstGeom prst="rect">
            <a:avLst/>
          </a:prstGeom>
        </p:spPr>
      </p:pic>
    </p:spTree>
    <p:extLst>
      <p:ext uri="{BB962C8B-B14F-4D97-AF65-F5344CB8AC3E}">
        <p14:creationId xmlns:p14="http://schemas.microsoft.com/office/powerpoint/2010/main" val="1038917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1.3.3. So sánh nhỏ hơn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63806"/>
            <a:ext cx="8946541" cy="3984593"/>
          </a:xfrm>
        </p:spPr>
        <p:txBody>
          <a:bodyPr/>
          <a:lstStyle/>
          <a:p>
            <a:r>
              <a:rPr lang="en-US">
                <a:latin typeface="Arial" panose="020B0604020202020204" pitchFamily="34" charset="0"/>
                <a:cs typeface="Arial" panose="020B0604020202020204" pitchFamily="34" charset="0"/>
              </a:rPr>
              <a:t>Là toán tử dùng để xác định giá trị A có nhỏ hơn giá trị B hay không.</a:t>
            </a:r>
          </a:p>
          <a:p>
            <a:r>
              <a:rPr lang="en-US">
                <a:latin typeface="Arial" panose="020B0604020202020204" pitchFamily="34" charset="0"/>
                <a:cs typeface="Arial" panose="020B0604020202020204" pitchFamily="34" charset="0"/>
              </a:rPr>
              <a:t>Cú pháp: &lt;Giá trị / tên biến A&gt; </a:t>
            </a:r>
            <a:r>
              <a:rPr lang="en-US" b="1">
                <a:latin typeface="Arial" panose="020B0604020202020204" pitchFamily="34" charset="0"/>
                <a:cs typeface="Arial" panose="020B0604020202020204" pitchFamily="34" charset="0"/>
              </a:rPr>
              <a:t>&lt;</a:t>
            </a:r>
            <a:r>
              <a:rPr lang="en-US">
                <a:latin typeface="Arial" panose="020B0604020202020204" pitchFamily="34" charset="0"/>
                <a:cs typeface="Arial" panose="020B0604020202020204" pitchFamily="34" charset="0"/>
              </a:rPr>
              <a:t> &lt;Giá trị / tên biến B&gt;</a:t>
            </a:r>
          </a:p>
        </p:txBody>
      </p:sp>
      <p:pic>
        <p:nvPicPr>
          <p:cNvPr id="8" name="Picture 7">
            <a:extLst>
              <a:ext uri="{FF2B5EF4-FFF2-40B4-BE49-F238E27FC236}">
                <a16:creationId xmlns:a16="http://schemas.microsoft.com/office/drawing/2014/main" id="{0EFCDBA0-7807-4AE3-B046-14A6745B769A}"/>
              </a:ext>
            </a:extLst>
          </p:cNvPr>
          <p:cNvPicPr>
            <a:picLocks noChangeAspect="1"/>
          </p:cNvPicPr>
          <p:nvPr/>
        </p:nvPicPr>
        <p:blipFill>
          <a:blip r:embed="rId2"/>
          <a:stretch>
            <a:fillRect/>
          </a:stretch>
        </p:blipFill>
        <p:spPr>
          <a:xfrm>
            <a:off x="2978417" y="3262053"/>
            <a:ext cx="6235165" cy="3396904"/>
          </a:xfrm>
          <a:prstGeom prst="rect">
            <a:avLst/>
          </a:prstGeom>
        </p:spPr>
      </p:pic>
    </p:spTree>
    <p:extLst>
      <p:ext uri="{BB962C8B-B14F-4D97-AF65-F5344CB8AC3E}">
        <p14:creationId xmlns:p14="http://schemas.microsoft.com/office/powerpoint/2010/main" val="2621515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1.3.4. So sánh lớn hơn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63806"/>
            <a:ext cx="8946541" cy="3984593"/>
          </a:xfrm>
        </p:spPr>
        <p:txBody>
          <a:bodyPr/>
          <a:lstStyle/>
          <a:p>
            <a:r>
              <a:rPr lang="en-US">
                <a:latin typeface="Arial" panose="020B0604020202020204" pitchFamily="34" charset="0"/>
                <a:cs typeface="Arial" panose="020B0604020202020204" pitchFamily="34" charset="0"/>
              </a:rPr>
              <a:t>Là toán tử dùng để xác định giá trị A có lớn hơn giá trị B hay không.</a:t>
            </a:r>
          </a:p>
          <a:p>
            <a:r>
              <a:rPr lang="en-US">
                <a:latin typeface="Arial" panose="020B0604020202020204" pitchFamily="34" charset="0"/>
                <a:cs typeface="Arial" panose="020B0604020202020204" pitchFamily="34" charset="0"/>
              </a:rPr>
              <a:t>Cú pháp: &lt;Giá trị / tên biến A&gt; </a:t>
            </a:r>
            <a:r>
              <a:rPr lang="en-US" b="1">
                <a:latin typeface="Arial" panose="020B0604020202020204" pitchFamily="34" charset="0"/>
                <a:cs typeface="Arial" panose="020B0604020202020204" pitchFamily="34" charset="0"/>
              </a:rPr>
              <a:t>&gt;</a:t>
            </a:r>
            <a:r>
              <a:rPr lang="en-US">
                <a:latin typeface="Arial" panose="020B0604020202020204" pitchFamily="34" charset="0"/>
                <a:cs typeface="Arial" panose="020B0604020202020204" pitchFamily="34" charset="0"/>
              </a:rPr>
              <a:t> &lt;Giá trị / tên biến B&gt;</a:t>
            </a:r>
          </a:p>
        </p:txBody>
      </p:sp>
      <p:pic>
        <p:nvPicPr>
          <p:cNvPr id="5" name="Picture 4">
            <a:extLst>
              <a:ext uri="{FF2B5EF4-FFF2-40B4-BE49-F238E27FC236}">
                <a16:creationId xmlns:a16="http://schemas.microsoft.com/office/drawing/2014/main" id="{07D9216C-4AD1-4D7A-98C9-3AF3D0807466}"/>
              </a:ext>
            </a:extLst>
          </p:cNvPr>
          <p:cNvPicPr>
            <a:picLocks noChangeAspect="1"/>
          </p:cNvPicPr>
          <p:nvPr/>
        </p:nvPicPr>
        <p:blipFill>
          <a:blip r:embed="rId2"/>
          <a:stretch>
            <a:fillRect/>
          </a:stretch>
        </p:blipFill>
        <p:spPr>
          <a:xfrm>
            <a:off x="3008934" y="3215481"/>
            <a:ext cx="6174131" cy="3454573"/>
          </a:xfrm>
          <a:prstGeom prst="rect">
            <a:avLst/>
          </a:prstGeom>
        </p:spPr>
      </p:pic>
    </p:spTree>
    <p:extLst>
      <p:ext uri="{BB962C8B-B14F-4D97-AF65-F5344CB8AC3E}">
        <p14:creationId xmlns:p14="http://schemas.microsoft.com/office/powerpoint/2010/main" val="3026169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1.3.5. So sánh nhỏ hơn hoặc bằng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63806"/>
            <a:ext cx="8946541" cy="3984593"/>
          </a:xfrm>
        </p:spPr>
        <p:txBody>
          <a:bodyPr/>
          <a:lstStyle/>
          <a:p>
            <a:r>
              <a:rPr lang="en-US">
                <a:latin typeface="Arial" panose="020B0604020202020204" pitchFamily="34" charset="0"/>
                <a:cs typeface="Arial" panose="020B0604020202020204" pitchFamily="34" charset="0"/>
              </a:rPr>
              <a:t>Là toán tử dùng để xác định giá trị A nhỏ hơn hoặc bằng với giá trị B hay không.</a:t>
            </a:r>
          </a:p>
          <a:p>
            <a:r>
              <a:rPr lang="en-US">
                <a:latin typeface="Arial" panose="020B0604020202020204" pitchFamily="34" charset="0"/>
                <a:cs typeface="Arial" panose="020B0604020202020204" pitchFamily="34" charset="0"/>
              </a:rPr>
              <a:t>Cú pháp: &lt;Giá trị / tên biến A&gt; </a:t>
            </a:r>
            <a:r>
              <a:rPr lang="en-US" b="1">
                <a:latin typeface="Arial" panose="020B0604020202020204" pitchFamily="34" charset="0"/>
                <a:cs typeface="Arial" panose="020B0604020202020204" pitchFamily="34" charset="0"/>
              </a:rPr>
              <a:t>&lt;=</a:t>
            </a:r>
            <a:r>
              <a:rPr lang="en-US">
                <a:latin typeface="Arial" panose="020B0604020202020204" pitchFamily="34" charset="0"/>
                <a:cs typeface="Arial" panose="020B0604020202020204" pitchFamily="34" charset="0"/>
              </a:rPr>
              <a:t> &lt;Giá trị / tên biến B&gt;</a:t>
            </a:r>
          </a:p>
        </p:txBody>
      </p:sp>
      <p:pic>
        <p:nvPicPr>
          <p:cNvPr id="6" name="Picture 5">
            <a:extLst>
              <a:ext uri="{FF2B5EF4-FFF2-40B4-BE49-F238E27FC236}">
                <a16:creationId xmlns:a16="http://schemas.microsoft.com/office/drawing/2014/main" id="{D6C701A3-B365-40B2-AD7F-C5BB504ACEC4}"/>
              </a:ext>
            </a:extLst>
          </p:cNvPr>
          <p:cNvPicPr>
            <a:picLocks noChangeAspect="1"/>
          </p:cNvPicPr>
          <p:nvPr/>
        </p:nvPicPr>
        <p:blipFill>
          <a:blip r:embed="rId2"/>
          <a:stretch>
            <a:fillRect/>
          </a:stretch>
        </p:blipFill>
        <p:spPr>
          <a:xfrm>
            <a:off x="2931878" y="3638819"/>
            <a:ext cx="6328244" cy="3094894"/>
          </a:xfrm>
          <a:prstGeom prst="rect">
            <a:avLst/>
          </a:prstGeom>
        </p:spPr>
      </p:pic>
    </p:spTree>
    <p:extLst>
      <p:ext uri="{BB962C8B-B14F-4D97-AF65-F5344CB8AC3E}">
        <p14:creationId xmlns:p14="http://schemas.microsoft.com/office/powerpoint/2010/main" val="3516821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1.3.6. So sánh lớn hơn hoặc bằng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63806"/>
            <a:ext cx="8946541" cy="3984593"/>
          </a:xfrm>
        </p:spPr>
        <p:txBody>
          <a:bodyPr/>
          <a:lstStyle/>
          <a:p>
            <a:r>
              <a:rPr lang="en-US">
                <a:latin typeface="Arial" panose="020B0604020202020204" pitchFamily="34" charset="0"/>
                <a:cs typeface="Arial" panose="020B0604020202020204" pitchFamily="34" charset="0"/>
              </a:rPr>
              <a:t>Là toán tử dùng để xác định giá trị A lớn hơn hoặc bằng với giá trị B hay không.</a:t>
            </a:r>
          </a:p>
          <a:p>
            <a:r>
              <a:rPr lang="en-US">
                <a:latin typeface="Arial" panose="020B0604020202020204" pitchFamily="34" charset="0"/>
                <a:cs typeface="Arial" panose="020B0604020202020204" pitchFamily="34" charset="0"/>
              </a:rPr>
              <a:t>Cú pháp: &lt;Giá trị / tên biến A&gt; </a:t>
            </a:r>
            <a:r>
              <a:rPr lang="en-US" b="1">
                <a:latin typeface="Arial" panose="020B0604020202020204" pitchFamily="34" charset="0"/>
                <a:cs typeface="Arial" panose="020B0604020202020204" pitchFamily="34" charset="0"/>
              </a:rPr>
              <a:t>&gt;=</a:t>
            </a:r>
            <a:r>
              <a:rPr lang="en-US">
                <a:latin typeface="Arial" panose="020B0604020202020204" pitchFamily="34" charset="0"/>
                <a:cs typeface="Arial" panose="020B0604020202020204" pitchFamily="34" charset="0"/>
              </a:rPr>
              <a:t> &lt;Giá trị / tên biến B&gt;</a:t>
            </a:r>
          </a:p>
        </p:txBody>
      </p:sp>
      <p:pic>
        <p:nvPicPr>
          <p:cNvPr id="5" name="Picture 4">
            <a:extLst>
              <a:ext uri="{FF2B5EF4-FFF2-40B4-BE49-F238E27FC236}">
                <a16:creationId xmlns:a16="http://schemas.microsoft.com/office/drawing/2014/main" id="{1353B94A-AF09-4B88-8112-5A71E0E4304E}"/>
              </a:ext>
            </a:extLst>
          </p:cNvPr>
          <p:cNvPicPr>
            <a:picLocks noChangeAspect="1"/>
          </p:cNvPicPr>
          <p:nvPr/>
        </p:nvPicPr>
        <p:blipFill>
          <a:blip r:embed="rId2"/>
          <a:stretch>
            <a:fillRect/>
          </a:stretch>
        </p:blipFill>
        <p:spPr>
          <a:xfrm>
            <a:off x="3173476" y="3688140"/>
            <a:ext cx="5845047" cy="2872989"/>
          </a:xfrm>
          <a:prstGeom prst="rect">
            <a:avLst/>
          </a:prstGeom>
        </p:spPr>
      </p:pic>
    </p:spTree>
    <p:extLst>
      <p:ext uri="{BB962C8B-B14F-4D97-AF65-F5344CB8AC3E}">
        <p14:creationId xmlns:p14="http://schemas.microsoft.com/office/powerpoint/2010/main" val="3321163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 Các toán tử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1.4. Các toán tử logic thường dùng</a:t>
            </a:r>
          </a:p>
          <a:p>
            <a:pPr lvl="1"/>
            <a:r>
              <a:rPr lang="en-US">
                <a:latin typeface="Arial" panose="020B0604020202020204" pitchFamily="34" charset="0"/>
                <a:cs typeface="Arial" panose="020B0604020202020204" pitchFamily="34" charset="0"/>
              </a:rPr>
              <a:t>1.4.1. Phép và</a:t>
            </a:r>
          </a:p>
          <a:p>
            <a:pPr lvl="1"/>
            <a:r>
              <a:rPr lang="en-US">
                <a:latin typeface="Arial" panose="020B0604020202020204" pitchFamily="34" charset="0"/>
                <a:cs typeface="Arial" panose="020B0604020202020204" pitchFamily="34" charset="0"/>
              </a:rPr>
              <a:t>1.4.2. Phép hoặc</a:t>
            </a:r>
          </a:p>
          <a:p>
            <a:pPr lvl="1"/>
            <a:r>
              <a:rPr lang="en-US">
                <a:latin typeface="Arial" panose="020B0604020202020204" pitchFamily="34" charset="0"/>
                <a:cs typeface="Arial" panose="020B0604020202020204" pitchFamily="34" charset="0"/>
              </a:rPr>
              <a:t>1.4.3. Phép phủ định</a:t>
            </a:r>
          </a:p>
        </p:txBody>
      </p:sp>
    </p:spTree>
    <p:extLst>
      <p:ext uri="{BB962C8B-B14F-4D97-AF65-F5344CB8AC3E}">
        <p14:creationId xmlns:p14="http://schemas.microsoft.com/office/powerpoint/2010/main" val="1610473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Các toán tử logic thường dùng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Là các toán tử phục vụ cho việc xây dựng câu điều kiện. Và kết quả của các toán tử này trả ra luôn luôn là giá trị logic (Boolean) hay giá trị đúng / sai (true / false)</a:t>
            </a:r>
          </a:p>
        </p:txBody>
      </p:sp>
    </p:spTree>
    <p:extLst>
      <p:ext uri="{BB962C8B-B14F-4D97-AF65-F5344CB8AC3E}">
        <p14:creationId xmlns:p14="http://schemas.microsoft.com/office/powerpoint/2010/main" val="4246727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1.4.1. Phép và</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704514"/>
            <a:ext cx="8946541" cy="4543886"/>
          </a:xfrm>
        </p:spPr>
        <p:txBody>
          <a:bodyPr/>
          <a:lstStyle/>
          <a:p>
            <a:r>
              <a:rPr lang="en-US">
                <a:latin typeface="Arial" panose="020B0604020202020204" pitchFamily="34" charset="0"/>
                <a:cs typeface="Arial" panose="020B0604020202020204" pitchFamily="34" charset="0"/>
              </a:rPr>
              <a:t>Là một toán tử dùng để nối các điều kiện với nhau tạo nên một câu điều kiện liên kết.</a:t>
            </a:r>
          </a:p>
          <a:p>
            <a:r>
              <a:rPr lang="en-US">
                <a:latin typeface="Arial" panose="020B0604020202020204" pitchFamily="34" charset="0"/>
                <a:cs typeface="Arial" panose="020B0604020202020204" pitchFamily="34" charset="0"/>
              </a:rPr>
              <a:t>Kết quả trả ra sẽ là true nếu cả 2 điều kiện trước và sau phép và là true. Và ngược lại sẽ là false</a:t>
            </a:r>
          </a:p>
          <a:p>
            <a:r>
              <a:rPr lang="en-US">
                <a:latin typeface="Arial" panose="020B0604020202020204" pitchFamily="34" charset="0"/>
                <a:cs typeface="Arial" panose="020B0604020202020204" pitchFamily="34" charset="0"/>
              </a:rPr>
              <a:t>Cú pháp: &lt;Điều kiện / giá trị logic A&gt; &amp;&amp; &lt;Điều kiện / giá trị logic B&gt;</a:t>
            </a:r>
          </a:p>
        </p:txBody>
      </p:sp>
    </p:spTree>
    <p:extLst>
      <p:ext uri="{BB962C8B-B14F-4D97-AF65-F5344CB8AC3E}">
        <p14:creationId xmlns:p14="http://schemas.microsoft.com/office/powerpoint/2010/main" val="373476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1.4.1. Phép và</a:t>
            </a:r>
          </a:p>
        </p:txBody>
      </p:sp>
      <p:pic>
        <p:nvPicPr>
          <p:cNvPr id="7" name="Content Placeholder 6">
            <a:extLst>
              <a:ext uri="{FF2B5EF4-FFF2-40B4-BE49-F238E27FC236}">
                <a16:creationId xmlns:a16="http://schemas.microsoft.com/office/drawing/2014/main" id="{94D7926E-251E-4B26-9D6B-53311F3F5E0E}"/>
              </a:ext>
            </a:extLst>
          </p:cNvPr>
          <p:cNvPicPr>
            <a:picLocks noGrp="1" noChangeAspect="1"/>
          </p:cNvPicPr>
          <p:nvPr>
            <p:ph idx="1"/>
          </p:nvPr>
        </p:nvPicPr>
        <p:blipFill>
          <a:blip r:embed="rId2"/>
          <a:stretch>
            <a:fillRect/>
          </a:stretch>
        </p:blipFill>
        <p:spPr>
          <a:xfrm>
            <a:off x="2154934" y="2079825"/>
            <a:ext cx="7882132" cy="4325457"/>
          </a:xfrm>
        </p:spPr>
      </p:pic>
    </p:spTree>
    <p:extLst>
      <p:ext uri="{BB962C8B-B14F-4D97-AF65-F5344CB8AC3E}">
        <p14:creationId xmlns:p14="http://schemas.microsoft.com/office/powerpoint/2010/main" val="2079963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1.4.2. Phép hoặc</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704514"/>
            <a:ext cx="8946541" cy="4543886"/>
          </a:xfrm>
        </p:spPr>
        <p:txBody>
          <a:bodyPr/>
          <a:lstStyle/>
          <a:p>
            <a:r>
              <a:rPr lang="en-US">
                <a:latin typeface="Arial" panose="020B0604020202020204" pitchFamily="34" charset="0"/>
                <a:cs typeface="Arial" panose="020B0604020202020204" pitchFamily="34" charset="0"/>
              </a:rPr>
              <a:t>Là một toán tử dùng để nối các điều kiện với nhau tạo nên một câu điều kiện liên kết.</a:t>
            </a:r>
          </a:p>
          <a:p>
            <a:r>
              <a:rPr lang="en-US">
                <a:latin typeface="Arial" panose="020B0604020202020204" pitchFamily="34" charset="0"/>
                <a:cs typeface="Arial" panose="020B0604020202020204" pitchFamily="34" charset="0"/>
              </a:rPr>
              <a:t>Kết quả trả ra sẽ là true nếu 1 trong 2 điều kiện trước hoặc sau toán tử hoặc có giá trị là true, ngược lại là false.</a:t>
            </a:r>
          </a:p>
          <a:p>
            <a:r>
              <a:rPr lang="en-US">
                <a:latin typeface="Arial" panose="020B0604020202020204" pitchFamily="34" charset="0"/>
                <a:cs typeface="Arial" panose="020B0604020202020204" pitchFamily="34" charset="0"/>
              </a:rPr>
              <a:t>Cú pháp: &lt;Điều kiện / giá trị logic A&gt; || &lt;Điều kiện / giá trị logic B&gt;</a:t>
            </a:r>
          </a:p>
        </p:txBody>
      </p:sp>
    </p:spTree>
    <p:extLst>
      <p:ext uri="{BB962C8B-B14F-4D97-AF65-F5344CB8AC3E}">
        <p14:creationId xmlns:p14="http://schemas.microsoft.com/office/powerpoint/2010/main" val="138865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 Phép gán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Là toán tử sử dụng đến gán giá trị cho một biến hoặc một field nào đó của đối tượng / class.</a:t>
            </a:r>
          </a:p>
          <a:p>
            <a:r>
              <a:rPr lang="en-US">
                <a:latin typeface="Arial" panose="020B0604020202020204" pitchFamily="34" charset="0"/>
                <a:cs typeface="Arial" panose="020B0604020202020204" pitchFamily="34" charset="0"/>
              </a:rPr>
              <a:t>Cú pháp:</a:t>
            </a:r>
          </a:p>
          <a:p>
            <a:pPr lvl="1"/>
            <a:r>
              <a:rPr lang="en-US">
                <a:latin typeface="Arial" panose="020B0604020202020204" pitchFamily="34" charset="0"/>
                <a:cs typeface="Arial" panose="020B0604020202020204" pitchFamily="34" charset="0"/>
              </a:rPr>
              <a:t>&lt;Tên field / tên biến&gt; = &lt;Giá trị&gt;</a:t>
            </a:r>
          </a:p>
        </p:txBody>
      </p:sp>
      <p:pic>
        <p:nvPicPr>
          <p:cNvPr id="4" name="Picture 3">
            <a:extLst>
              <a:ext uri="{FF2B5EF4-FFF2-40B4-BE49-F238E27FC236}">
                <a16:creationId xmlns:a16="http://schemas.microsoft.com/office/drawing/2014/main" id="{05518255-E6AB-4B96-A508-5AD38A621632}"/>
              </a:ext>
            </a:extLst>
          </p:cNvPr>
          <p:cNvPicPr>
            <a:picLocks noChangeAspect="1"/>
          </p:cNvPicPr>
          <p:nvPr/>
        </p:nvPicPr>
        <p:blipFill>
          <a:blip r:embed="rId2"/>
          <a:stretch>
            <a:fillRect/>
          </a:stretch>
        </p:blipFill>
        <p:spPr>
          <a:xfrm>
            <a:off x="2502858" y="3657323"/>
            <a:ext cx="7186283" cy="3200677"/>
          </a:xfrm>
          <a:prstGeom prst="rect">
            <a:avLst/>
          </a:prstGeom>
        </p:spPr>
      </p:pic>
    </p:spTree>
    <p:extLst>
      <p:ext uri="{BB962C8B-B14F-4D97-AF65-F5344CB8AC3E}">
        <p14:creationId xmlns:p14="http://schemas.microsoft.com/office/powerpoint/2010/main" val="3239689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1.4.2. Phép hoặc</a:t>
            </a:r>
          </a:p>
        </p:txBody>
      </p:sp>
      <p:pic>
        <p:nvPicPr>
          <p:cNvPr id="7" name="Content Placeholder 6">
            <a:extLst>
              <a:ext uri="{FF2B5EF4-FFF2-40B4-BE49-F238E27FC236}">
                <a16:creationId xmlns:a16="http://schemas.microsoft.com/office/drawing/2014/main" id="{0CE4AE02-A5CC-4B5E-97D3-2120E7591349}"/>
              </a:ext>
            </a:extLst>
          </p:cNvPr>
          <p:cNvPicPr>
            <a:picLocks noGrp="1" noChangeAspect="1"/>
          </p:cNvPicPr>
          <p:nvPr>
            <p:ph idx="1"/>
          </p:nvPr>
        </p:nvPicPr>
        <p:blipFill>
          <a:blip r:embed="rId2"/>
          <a:stretch>
            <a:fillRect/>
          </a:stretch>
        </p:blipFill>
        <p:spPr>
          <a:xfrm>
            <a:off x="2340699" y="1719769"/>
            <a:ext cx="7510602" cy="4685513"/>
          </a:xfrm>
        </p:spPr>
      </p:pic>
    </p:spTree>
    <p:extLst>
      <p:ext uri="{BB962C8B-B14F-4D97-AF65-F5344CB8AC3E}">
        <p14:creationId xmlns:p14="http://schemas.microsoft.com/office/powerpoint/2010/main" val="1851449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1.4.3. Phép phủ định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704514"/>
            <a:ext cx="8946541" cy="4543886"/>
          </a:xfrm>
        </p:spPr>
        <p:txBody>
          <a:bodyPr/>
          <a:lstStyle/>
          <a:p>
            <a:r>
              <a:rPr lang="en-US">
                <a:latin typeface="Arial" panose="020B0604020202020204" pitchFamily="34" charset="0"/>
                <a:cs typeface="Arial" panose="020B0604020202020204" pitchFamily="34" charset="0"/>
              </a:rPr>
              <a:t>Là một toán tử dùng để đảo ngược giá trị logic.</a:t>
            </a:r>
          </a:p>
          <a:p>
            <a:r>
              <a:rPr lang="en-US">
                <a:latin typeface="Arial" panose="020B0604020202020204" pitchFamily="34" charset="0"/>
                <a:cs typeface="Arial" panose="020B0604020202020204" pitchFamily="34" charset="0"/>
              </a:rPr>
              <a:t>Kết quả sẽ trả ra true nếu giá trị bị phủ định là false và ngược lại sẽ trả ra false.</a:t>
            </a:r>
          </a:p>
          <a:p>
            <a:r>
              <a:rPr lang="en-US">
                <a:latin typeface="Arial" panose="020B0604020202020204" pitchFamily="34" charset="0"/>
                <a:cs typeface="Arial" panose="020B0604020202020204" pitchFamily="34" charset="0"/>
              </a:rPr>
              <a:t>Cú pháp: !&lt;Điều kiện / giá trị logic&gt;</a:t>
            </a:r>
          </a:p>
        </p:txBody>
      </p:sp>
      <p:pic>
        <p:nvPicPr>
          <p:cNvPr id="5" name="Picture 4">
            <a:extLst>
              <a:ext uri="{FF2B5EF4-FFF2-40B4-BE49-F238E27FC236}">
                <a16:creationId xmlns:a16="http://schemas.microsoft.com/office/drawing/2014/main" id="{4B4D9414-E65C-4A9E-958F-0BEDC06D05A0}"/>
              </a:ext>
            </a:extLst>
          </p:cNvPr>
          <p:cNvPicPr>
            <a:picLocks noChangeAspect="1"/>
          </p:cNvPicPr>
          <p:nvPr/>
        </p:nvPicPr>
        <p:blipFill>
          <a:blip r:embed="rId2"/>
          <a:stretch>
            <a:fillRect/>
          </a:stretch>
        </p:blipFill>
        <p:spPr>
          <a:xfrm>
            <a:off x="3087153" y="3386751"/>
            <a:ext cx="6017693" cy="3236004"/>
          </a:xfrm>
          <a:prstGeom prst="rect">
            <a:avLst/>
          </a:prstGeom>
        </p:spPr>
      </p:pic>
    </p:spTree>
    <p:extLst>
      <p:ext uri="{BB962C8B-B14F-4D97-AF65-F5344CB8AC3E}">
        <p14:creationId xmlns:p14="http://schemas.microsoft.com/office/powerpoint/2010/main" val="3004409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a:latin typeface="Arial" panose="020B0604020202020204" pitchFamily="34" charset="0"/>
                <a:cs typeface="Arial" panose="020B0604020202020204" pitchFamily="34" charset="0"/>
              </a:rPr>
              <a:t>KẾT THÚC BUỔI HỌC</a:t>
            </a: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a:latin typeface="Arial" panose="020B0604020202020204" pitchFamily="34" charset="0"/>
                <a:cs typeface="Arial" panose="020B0604020202020204" pitchFamily="34" charset="0"/>
              </a:rPr>
              <a:t>Cảm ơn các bạn đã chú ý lắng nghe buổi học. chúc các bạn có ngày học vui vẻ và học tập hiệu quả.</a:t>
            </a:r>
          </a:p>
        </p:txBody>
      </p:sp>
    </p:spTree>
    <p:extLst>
      <p:ext uri="{BB962C8B-B14F-4D97-AF65-F5344CB8AC3E}">
        <p14:creationId xmlns:p14="http://schemas.microsoft.com/office/powerpoint/2010/main" val="1890899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Bài tập thực hành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704514"/>
            <a:ext cx="8946541" cy="4543886"/>
          </a:xfrm>
        </p:spPr>
        <p:txBody>
          <a:bodyPr/>
          <a:lstStyle/>
          <a:p>
            <a:r>
              <a:rPr lang="en-US">
                <a:latin typeface="Arial" panose="020B0604020202020204" pitchFamily="34" charset="0"/>
                <a:cs typeface="Arial" panose="020B0604020202020204" pitchFamily="34" charset="0"/>
              </a:rPr>
              <a:t>Bài 1: Khai báo biến kiểu chuỗi với tên là bienChuoi với giá trị là "Đây là một biến kiểu " và khai báo biến kiểu chuỗi với tên là bienChuoi2 với giá trị là "chuỗi nè!" và khai báo biến kiểu chuỗi với tên là ketQua và giá trị của nó là kết quả của việc nối giá trị của biến bienChuoi và bienChuoi2 lại với nhau. Và sau cùng là in giá trị của biến ketQua ra màn hình với định dạng:</a:t>
            </a:r>
          </a:p>
          <a:p>
            <a:pPr lvl="1"/>
            <a:r>
              <a:rPr lang="en-US">
                <a:latin typeface="Arial" panose="020B0604020202020204" pitchFamily="34" charset="0"/>
                <a:cs typeface="Arial" panose="020B0604020202020204" pitchFamily="34" charset="0"/>
              </a:rPr>
              <a:t>Kết quả: &lt;Giá trị biến kết quả&gt;</a:t>
            </a:r>
          </a:p>
        </p:txBody>
      </p:sp>
    </p:spTree>
    <p:extLst>
      <p:ext uri="{BB962C8B-B14F-4D97-AF65-F5344CB8AC3E}">
        <p14:creationId xmlns:p14="http://schemas.microsoft.com/office/powerpoint/2010/main" val="3600720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Bài tập thực hành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704514"/>
            <a:ext cx="8946541" cy="4543886"/>
          </a:xfrm>
        </p:spPr>
        <p:txBody>
          <a:bodyPr/>
          <a:lstStyle/>
          <a:p>
            <a:r>
              <a:rPr lang="en-US">
                <a:latin typeface="Arial" panose="020B0604020202020204" pitchFamily="34" charset="0"/>
                <a:cs typeface="Arial" panose="020B0604020202020204" pitchFamily="34" charset="0"/>
              </a:rPr>
              <a:t>Bài 2: Khai báo biến số nguyên với tên là soNguyenA với giá trị là 1 và khai báo biến số nguyên với tên là soNguyenB với giá trị là 2 và khai báo biến số nguyên aCongB với giá trị là kết quả của việc nhân giá trị của biến soNguyenA và biến soNguyenB. Sau đó cộng dồn 2 đơn vị cho giá trị biến aCongB. Sau đó nhân thêm 2 cho giá trị của biến aCongB. Và sau đó chia giá trị biến aCongB cho 2 và gán vào biến soNguyenA.</a:t>
            </a:r>
          </a:p>
          <a:p>
            <a:pPr lvl="1"/>
            <a:r>
              <a:rPr lang="en-US">
                <a:latin typeface="Arial" panose="020B0604020202020204" pitchFamily="34" charset="0"/>
                <a:cs typeface="Arial" panose="020B0604020202020204" pitchFamily="34" charset="0"/>
              </a:rPr>
              <a:t>Lưu ý: Mỗi bước thực hiện phép toán hãy in kết quả của phép toán đó ra màn hình với định dạng như sau: &lt;Tên biến&gt;: &lt;Giá trị biến&gt;</a:t>
            </a:r>
          </a:p>
        </p:txBody>
      </p:sp>
    </p:spTree>
    <p:extLst>
      <p:ext uri="{BB962C8B-B14F-4D97-AF65-F5344CB8AC3E}">
        <p14:creationId xmlns:p14="http://schemas.microsoft.com/office/powerpoint/2010/main" val="3901737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Bài tập thực hành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55938"/>
            <a:ext cx="8946541" cy="5095782"/>
          </a:xfrm>
        </p:spPr>
        <p:txBody>
          <a:bodyPr/>
          <a:lstStyle/>
          <a:p>
            <a:r>
              <a:rPr lang="en-US">
                <a:latin typeface="Arial" panose="020B0604020202020204" pitchFamily="34" charset="0"/>
                <a:cs typeface="Arial" panose="020B0604020202020204" pitchFamily="34" charset="0"/>
              </a:rPr>
              <a:t>Bài 3:</a:t>
            </a:r>
          </a:p>
          <a:p>
            <a:pPr lvl="1"/>
            <a:r>
              <a:rPr lang="en-US">
                <a:latin typeface="Arial" panose="020B0604020202020204" pitchFamily="34" charset="0"/>
                <a:cs typeface="Arial" panose="020B0604020202020204" pitchFamily="34" charset="0"/>
              </a:rPr>
              <a:t>Khai báo biến số nguyên với tên là soNguyenA với giá trị là 1.</a:t>
            </a:r>
          </a:p>
          <a:p>
            <a:pPr lvl="1"/>
            <a:r>
              <a:rPr lang="en-US">
                <a:latin typeface="Arial" panose="020B0604020202020204" pitchFamily="34" charset="0"/>
                <a:cs typeface="Arial" panose="020B0604020202020204" pitchFamily="34" charset="0"/>
              </a:rPr>
              <a:t>Khai báo biến số nguyên với tên là soNguyenB với giá trị là 2.</a:t>
            </a:r>
          </a:p>
          <a:p>
            <a:pPr lvl="1"/>
            <a:r>
              <a:rPr lang="en-US">
                <a:latin typeface="Arial" panose="020B0604020202020204" pitchFamily="34" charset="0"/>
                <a:cs typeface="Arial" panose="020B0604020202020204" pitchFamily="34" charset="0"/>
              </a:rPr>
              <a:t>Khai báo biến số nguyên aCongB với giá trị là kết quả của việc nhân giá trị của biến soNguyenA và biến soNguyenB.</a:t>
            </a:r>
          </a:p>
          <a:p>
            <a:pPr lvl="1"/>
            <a:r>
              <a:rPr lang="en-US">
                <a:latin typeface="Arial" panose="020B0604020202020204" pitchFamily="34" charset="0"/>
                <a:cs typeface="Arial" panose="020B0604020202020204" pitchFamily="34" charset="0"/>
              </a:rPr>
              <a:t>Sau đó cộng dồn 2 đơn vị cho giá trị biến aCongB.</a:t>
            </a:r>
          </a:p>
          <a:p>
            <a:pPr lvl="1"/>
            <a:r>
              <a:rPr lang="en-US">
                <a:latin typeface="Arial" panose="020B0604020202020204" pitchFamily="34" charset="0"/>
                <a:cs typeface="Arial" panose="020B0604020202020204" pitchFamily="34" charset="0"/>
              </a:rPr>
              <a:t>Sau đó nhân thêm 2 cho giá trị của biến aCongB.</a:t>
            </a:r>
          </a:p>
          <a:p>
            <a:pPr lvl="1"/>
            <a:r>
              <a:rPr lang="en-US">
                <a:latin typeface="Arial" panose="020B0604020202020204" pitchFamily="34" charset="0"/>
                <a:cs typeface="Arial" panose="020B0604020202020204" pitchFamily="34" charset="0"/>
              </a:rPr>
              <a:t>Và sau đó chia giá trị biến aCongB cho 2 và gán vào biến soNguyenA.</a:t>
            </a:r>
          </a:p>
          <a:p>
            <a:pPr lvl="1"/>
            <a:r>
              <a:rPr lang="en-US">
                <a:latin typeface="Arial" panose="020B0604020202020204" pitchFamily="34" charset="0"/>
                <a:cs typeface="Arial" panose="020B0604020202020204" pitchFamily="34" charset="0"/>
              </a:rPr>
              <a:t>Và sau đó tạo thêm biến số nguyên tên ketQua và gán giá trị cho nó bằng giá trị của biến aCongB chia lấy dư cho giá trị biến soNguyenA.</a:t>
            </a:r>
          </a:p>
          <a:p>
            <a:pPr lvl="1"/>
            <a:r>
              <a:rPr lang="en-US">
                <a:latin typeface="Arial" panose="020B0604020202020204" pitchFamily="34" charset="0"/>
                <a:cs typeface="Arial" panose="020B0604020202020204" pitchFamily="34" charset="0"/>
              </a:rPr>
              <a:t>Và sau đó khai báo biến số thực tên là soThuc với giá trị là kết quả của việc chia giá trị biến aCongB cho 3. (Kết quả phải là số thực)</a:t>
            </a:r>
          </a:p>
          <a:p>
            <a:r>
              <a:rPr lang="en-US">
                <a:latin typeface="Arial" panose="020B0604020202020204" pitchFamily="34" charset="0"/>
                <a:cs typeface="Arial" panose="020B0604020202020204" pitchFamily="34" charset="0"/>
              </a:rPr>
              <a:t>Lưu ý: Mỗi bước thực hiện phép toán hãy in kết quả của phép toán đó ra màn hình với định dạng như sau: &lt;Tên biến&gt;: &lt;Giá trị biến&gt;</a:t>
            </a:r>
          </a:p>
        </p:txBody>
      </p:sp>
    </p:spTree>
    <p:extLst>
      <p:ext uri="{BB962C8B-B14F-4D97-AF65-F5344CB8AC3E}">
        <p14:creationId xmlns:p14="http://schemas.microsoft.com/office/powerpoint/2010/main" val="1915657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Bài tập thực hành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55938"/>
            <a:ext cx="8946541" cy="5095782"/>
          </a:xfrm>
        </p:spPr>
        <p:txBody>
          <a:bodyPr/>
          <a:lstStyle/>
          <a:p>
            <a:r>
              <a:rPr lang="en-US">
                <a:latin typeface="Arial" panose="020B0604020202020204" pitchFamily="34" charset="0"/>
                <a:cs typeface="Arial" panose="020B0604020202020204" pitchFamily="34" charset="0"/>
              </a:rPr>
              <a:t>Bài 4:</a:t>
            </a:r>
          </a:p>
          <a:p>
            <a:pPr lvl="1"/>
            <a:r>
              <a:rPr lang="en-US">
                <a:latin typeface="Arial" panose="020B0604020202020204" pitchFamily="34" charset="0"/>
                <a:cs typeface="Arial" panose="020B0604020202020204" pitchFamily="34" charset="0"/>
              </a:rPr>
              <a:t>Khai báo biến kiểu số thực với tên là soThucA với giá trị là 4.0.</a:t>
            </a:r>
          </a:p>
          <a:p>
            <a:pPr lvl="1"/>
            <a:r>
              <a:rPr lang="en-US">
                <a:latin typeface="Arial" panose="020B0604020202020204" pitchFamily="34" charset="0"/>
                <a:cs typeface="Arial" panose="020B0604020202020204" pitchFamily="34" charset="0"/>
              </a:rPr>
              <a:t>Khai báo biến kiểu số thực với tên là soThucB với giá trị là 1.5.</a:t>
            </a:r>
          </a:p>
          <a:p>
            <a:pPr lvl="1"/>
            <a:r>
              <a:rPr lang="en-US">
                <a:latin typeface="Arial" panose="020B0604020202020204" pitchFamily="34" charset="0"/>
                <a:cs typeface="Arial" panose="020B0604020202020204" pitchFamily="34" charset="0"/>
              </a:rPr>
              <a:t>Khai báo biến kiểu số nguyên với tên là soNguyen với giá trị là kết quả của việc nhân giá trị biến soThucA với giá trị biến soThucB.</a:t>
            </a:r>
          </a:p>
          <a:p>
            <a:pPr lvl="1"/>
            <a:r>
              <a:rPr lang="en-US">
                <a:latin typeface="Arial" panose="020B0604020202020204" pitchFamily="34" charset="0"/>
                <a:cs typeface="Arial" panose="020B0604020202020204" pitchFamily="34" charset="0"/>
              </a:rPr>
              <a:t>Khai báo biến kiểu số thực với tên là soThucKetQua với giá trị là kết quả của việc nhân giá trị biến soThucA với giá trị biến soThucB.</a:t>
            </a:r>
          </a:p>
          <a:p>
            <a:pPr lvl="1"/>
            <a:r>
              <a:rPr lang="en-US">
                <a:latin typeface="Arial" panose="020B0604020202020204" pitchFamily="34" charset="0"/>
                <a:cs typeface="Arial" panose="020B0604020202020204" pitchFamily="34" charset="0"/>
              </a:rPr>
              <a:t>Khai báo biến kiểu logic với tên là soNguyenBangSoThuc với giá trị của nó là kết quả của phép so sánh bằng giữa giá trị của biến soNguyen và giá trị của biến soThucKetQua.</a:t>
            </a:r>
          </a:p>
          <a:p>
            <a:pPr lvl="1"/>
            <a:r>
              <a:rPr lang="en-US">
                <a:latin typeface="Arial" panose="020B0604020202020204" pitchFamily="34" charset="0"/>
                <a:cs typeface="Arial" panose="020B0604020202020204" pitchFamily="34" charset="0"/>
              </a:rPr>
              <a:t>Khai báo biến kiểu logic với tên là soNguyenKhacSoThuc với giá trị của nó là kết quả của việc phủ định giá trị của biến soNguyenBangSoThuc.</a:t>
            </a:r>
          </a:p>
          <a:p>
            <a:r>
              <a:rPr lang="en-US">
                <a:latin typeface="Arial" panose="020B0604020202020204" pitchFamily="34" charset="0"/>
                <a:cs typeface="Arial" panose="020B0604020202020204" pitchFamily="34" charset="0"/>
              </a:rPr>
              <a:t>Lưu ý: Mỗi bước thực hiện phép toán hãy in kết quả của phép toán đó ra màn hình với định dạng như sau: &lt;Tên biến&gt;: &lt;Giá trị biến&gt;</a:t>
            </a:r>
          </a:p>
        </p:txBody>
      </p:sp>
    </p:spTree>
    <p:extLst>
      <p:ext uri="{BB962C8B-B14F-4D97-AF65-F5344CB8AC3E}">
        <p14:creationId xmlns:p14="http://schemas.microsoft.com/office/powerpoint/2010/main" val="1406552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Bài tập thực hành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55938"/>
            <a:ext cx="8946541" cy="5095782"/>
          </a:xfrm>
        </p:spPr>
        <p:txBody>
          <a:bodyPr/>
          <a:lstStyle/>
          <a:p>
            <a:r>
              <a:rPr lang="en-US">
                <a:latin typeface="Arial" panose="020B0604020202020204" pitchFamily="34" charset="0"/>
                <a:cs typeface="Arial" panose="020B0604020202020204" pitchFamily="34" charset="0"/>
              </a:rPr>
              <a:t>Bài 5:</a:t>
            </a:r>
          </a:p>
          <a:p>
            <a:pPr lvl="1"/>
            <a:r>
              <a:rPr lang="en-US">
                <a:latin typeface="Arial" panose="020B0604020202020204" pitchFamily="34" charset="0"/>
                <a:cs typeface="Arial" panose="020B0604020202020204" pitchFamily="34" charset="0"/>
              </a:rPr>
              <a:t>Khai báo biến số nguyên với tên soNguyenA và gán giá trị cho nó là -1.</a:t>
            </a:r>
          </a:p>
          <a:p>
            <a:pPr lvl="1"/>
            <a:r>
              <a:rPr lang="en-US">
                <a:latin typeface="Arial" panose="020B0604020202020204" pitchFamily="34" charset="0"/>
                <a:cs typeface="Arial" panose="020B0604020202020204" pitchFamily="34" charset="0"/>
              </a:rPr>
              <a:t>Khai báo biến số nguyên với tên soNguyenB và gán giá trị cho nó là -2.</a:t>
            </a:r>
          </a:p>
          <a:p>
            <a:pPr lvl="1"/>
            <a:r>
              <a:rPr lang="en-US">
                <a:latin typeface="Arial" panose="020B0604020202020204" pitchFamily="34" charset="0"/>
                <a:cs typeface="Arial" panose="020B0604020202020204" pitchFamily="34" charset="0"/>
              </a:rPr>
              <a:t>Hãy khiến cho giá trị của biến soNguyenB trở thành số dương bằng các toán tử toán học thường dùng đã học. (Không dùng phép gán không toán học)</a:t>
            </a:r>
          </a:p>
          <a:p>
            <a:pPr lvl="1"/>
            <a:r>
              <a:rPr lang="en-US">
                <a:latin typeface="Arial" panose="020B0604020202020204" pitchFamily="34" charset="0"/>
                <a:cs typeface="Arial" panose="020B0604020202020204" pitchFamily="34" charset="0"/>
              </a:rPr>
              <a:t>Khai báo biến logic với tên là soNguyenAKhacB với giá trị là phủ định của kết quả so sánh bằng giữa giá trị biến soNguyenA và giá trị biến soNguyenB.</a:t>
            </a:r>
          </a:p>
          <a:p>
            <a:pPr lvl="1"/>
            <a:r>
              <a:rPr lang="en-US">
                <a:latin typeface="Arial" panose="020B0604020202020204" pitchFamily="34" charset="0"/>
                <a:cs typeface="Arial" panose="020B0604020202020204" pitchFamily="34" charset="0"/>
              </a:rPr>
              <a:t>Khai báo biến logic với tên là soNguyenAKhacB2 với giá trị là so sánh khác giữa giá trị biến soNguyenA và giá trị biến soNguyenB.</a:t>
            </a:r>
          </a:p>
          <a:p>
            <a:pPr lvl="1"/>
            <a:r>
              <a:rPr lang="en-US">
                <a:latin typeface="Arial" panose="020B0604020202020204" pitchFamily="34" charset="0"/>
                <a:cs typeface="Arial" panose="020B0604020202020204" pitchFamily="34" charset="0"/>
              </a:rPr>
              <a:t>Khai báo biến logic với tên là aKhacB với giá trị là phép và giữa giá trị logic của biến soNguyenAKhacB và biến soNguyenAKhacB2.</a:t>
            </a:r>
          </a:p>
          <a:p>
            <a:r>
              <a:rPr lang="en-US">
                <a:latin typeface="Arial" panose="020B0604020202020204" pitchFamily="34" charset="0"/>
                <a:cs typeface="Arial" panose="020B0604020202020204" pitchFamily="34" charset="0"/>
              </a:rPr>
              <a:t>Lưu ý: Mỗi bước thực hiện phép toán hãy in kết quả của phép toán đó ra màn hình với định dạng như sau: &lt;Tên biến&gt;: &lt;Giá trị biến&gt;</a:t>
            </a:r>
          </a:p>
        </p:txBody>
      </p:sp>
    </p:spTree>
    <p:extLst>
      <p:ext uri="{BB962C8B-B14F-4D97-AF65-F5344CB8AC3E}">
        <p14:creationId xmlns:p14="http://schemas.microsoft.com/office/powerpoint/2010/main" val="1879689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Bài tập thực hành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55938"/>
            <a:ext cx="8946541" cy="5095782"/>
          </a:xfrm>
        </p:spPr>
        <p:txBody>
          <a:bodyPr/>
          <a:lstStyle/>
          <a:p>
            <a:r>
              <a:rPr lang="en-US">
                <a:latin typeface="Arial" panose="020B0604020202020204" pitchFamily="34" charset="0"/>
                <a:cs typeface="Arial" panose="020B0604020202020204" pitchFamily="34" charset="0"/>
              </a:rPr>
              <a:t>Bài 6:</a:t>
            </a:r>
          </a:p>
          <a:p>
            <a:pPr lvl="1"/>
            <a:r>
              <a:rPr lang="en-US">
                <a:latin typeface="Arial" panose="020B0604020202020204" pitchFamily="34" charset="0"/>
                <a:cs typeface="Arial" panose="020B0604020202020204" pitchFamily="34" charset="0"/>
              </a:rPr>
              <a:t>Khai báo biến số nguyên với tên soNguyenA và yêu cầu người dùng nhập giá trị cho nó.</a:t>
            </a:r>
          </a:p>
          <a:p>
            <a:pPr lvl="1"/>
            <a:r>
              <a:rPr lang="en-US">
                <a:latin typeface="Arial" panose="020B0604020202020204" pitchFamily="34" charset="0"/>
                <a:cs typeface="Arial" panose="020B0604020202020204" pitchFamily="34" charset="0"/>
              </a:rPr>
              <a:t>Khai báo biến số nguyên với tên soNguyenB và yêu cầu người dùng nhập giá trị cho nó.</a:t>
            </a:r>
          </a:p>
          <a:p>
            <a:pPr lvl="1"/>
            <a:r>
              <a:rPr lang="en-US">
                <a:latin typeface="Arial" panose="020B0604020202020204" pitchFamily="34" charset="0"/>
                <a:cs typeface="Arial" panose="020B0604020202020204" pitchFamily="34" charset="0"/>
              </a:rPr>
              <a:t>Khai báo biến logic với tên soNguyenANhoHonB với giá trị là kết quả của việc so sánh giá trị của biến soNguyenA nhỏ hơn giá trị của biến soNguyenB.</a:t>
            </a:r>
          </a:p>
          <a:p>
            <a:pPr lvl="1"/>
            <a:r>
              <a:rPr lang="en-US">
                <a:latin typeface="Arial" panose="020B0604020202020204" pitchFamily="34" charset="0"/>
                <a:cs typeface="Arial" panose="020B0604020202020204" pitchFamily="34" charset="0"/>
              </a:rPr>
              <a:t>Khai báo biến logic với tên là soNguyenANhoHonBangB với giá trị là kết quả của việc so sánh giá trị của biến soNguyenA nhỏ hơn hoặc bằng giá trị của biến soNguyenB.</a:t>
            </a:r>
          </a:p>
          <a:p>
            <a:r>
              <a:rPr lang="en-US">
                <a:latin typeface="Arial" panose="020B0604020202020204" pitchFamily="34" charset="0"/>
                <a:cs typeface="Arial" panose="020B0604020202020204" pitchFamily="34" charset="0"/>
              </a:rPr>
              <a:t>Lưu ý: Mỗi bước thực hiện phép toán hãy in kết quả của phép toán đó ra màn hình với định dạng như sau: &lt;Tên biến&gt;: &lt;Giá trị biến&gt;</a:t>
            </a:r>
          </a:p>
        </p:txBody>
      </p:sp>
    </p:spTree>
    <p:extLst>
      <p:ext uri="{BB962C8B-B14F-4D97-AF65-F5344CB8AC3E}">
        <p14:creationId xmlns:p14="http://schemas.microsoft.com/office/powerpoint/2010/main" val="71352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Bài tập thực hành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55938"/>
            <a:ext cx="8946541" cy="5095782"/>
          </a:xfrm>
        </p:spPr>
        <p:txBody>
          <a:bodyPr/>
          <a:lstStyle/>
          <a:p>
            <a:r>
              <a:rPr lang="en-US">
                <a:latin typeface="Arial" panose="020B0604020202020204" pitchFamily="34" charset="0"/>
                <a:cs typeface="Arial" panose="020B0604020202020204" pitchFamily="34" charset="0"/>
              </a:rPr>
              <a:t>Bài 7:</a:t>
            </a:r>
          </a:p>
          <a:p>
            <a:pPr lvl="1"/>
            <a:r>
              <a:rPr lang="en-US">
                <a:latin typeface="Arial" panose="020B0604020202020204" pitchFamily="34" charset="0"/>
                <a:cs typeface="Arial" panose="020B0604020202020204" pitchFamily="34" charset="0"/>
              </a:rPr>
              <a:t>Khai báo biến số thực với tên soThucA và yêu cầu người dùng nhập giá trị cho nó.</a:t>
            </a:r>
          </a:p>
          <a:p>
            <a:pPr lvl="1"/>
            <a:r>
              <a:rPr lang="en-US">
                <a:latin typeface="Arial" panose="020B0604020202020204" pitchFamily="34" charset="0"/>
                <a:cs typeface="Arial" panose="020B0604020202020204" pitchFamily="34" charset="0"/>
              </a:rPr>
              <a:t>Khai báo biến số nguyên với tên soThucB và yêu cầu người dùng nhập giá trị cho nó.</a:t>
            </a:r>
          </a:p>
          <a:p>
            <a:pPr lvl="1"/>
            <a:r>
              <a:rPr lang="en-US">
                <a:latin typeface="Arial" panose="020B0604020202020204" pitchFamily="34" charset="0"/>
                <a:cs typeface="Arial" panose="020B0604020202020204" pitchFamily="34" charset="0"/>
              </a:rPr>
              <a:t>Khai báo biến logic với tên soThucALonHonB với giá trị là kết quả của việc so sánh giá trị của biến soThucA lớn hơn giá trị của biến soThucB.</a:t>
            </a:r>
          </a:p>
          <a:p>
            <a:pPr lvl="1"/>
            <a:r>
              <a:rPr lang="en-US">
                <a:latin typeface="Arial" panose="020B0604020202020204" pitchFamily="34" charset="0"/>
                <a:cs typeface="Arial" panose="020B0604020202020204" pitchFamily="34" charset="0"/>
              </a:rPr>
              <a:t>Khai báo biến logic với tên là soThucALonHonThucB với giá trị là kết quả của việc so sánh giá trị của biến soThucA lớn hơn hoặc bằng giá trị của biến soThucB.</a:t>
            </a:r>
          </a:p>
          <a:p>
            <a:pPr lvl="1"/>
            <a:r>
              <a:rPr lang="en-US">
                <a:latin typeface="Arial" panose="020B0604020202020204" pitchFamily="34" charset="0"/>
                <a:cs typeface="Arial" panose="020B0604020202020204" pitchFamily="34" charset="0"/>
              </a:rPr>
              <a:t>Khai báo biến logic với tên là ketQua với giá trị là kết quả việc so sánh hoặc giữa giá trị biến soThucALonHonB và giá trị biến soThucALonHonThucB.</a:t>
            </a:r>
          </a:p>
          <a:p>
            <a:r>
              <a:rPr lang="en-US">
                <a:latin typeface="Arial" panose="020B0604020202020204" pitchFamily="34" charset="0"/>
                <a:cs typeface="Arial" panose="020B0604020202020204" pitchFamily="34" charset="0"/>
              </a:rPr>
              <a:t>Lưu ý: Mỗi bước thực hiện phép toán hãy in kết quả của phép toán đó ra màn hình với định dạng như sau: &lt;Tên biến&gt;: &lt;Giá trị biến&gt;</a:t>
            </a:r>
          </a:p>
        </p:txBody>
      </p:sp>
    </p:spTree>
    <p:extLst>
      <p:ext uri="{BB962C8B-B14F-4D97-AF65-F5344CB8AC3E}">
        <p14:creationId xmlns:p14="http://schemas.microsoft.com/office/powerpoint/2010/main" val="2395192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Các toán tử toán học thường dùng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2918"/>
            <a:ext cx="5821271" cy="4195481"/>
          </a:xfrm>
        </p:spPr>
        <p:txBody>
          <a:bodyPr/>
          <a:lstStyle/>
          <a:p>
            <a:r>
              <a:rPr lang="en-US">
                <a:latin typeface="Arial" panose="020B0604020202020204" pitchFamily="34" charset="0"/>
                <a:cs typeface="Arial" panose="020B0604020202020204" pitchFamily="34" charset="0"/>
              </a:rPr>
              <a:t>Là các toán tử phục vụ cho các tác vụ tính toán trong lập trình. Ví dụ: cộng, trừ, nhân, chia, ...</a:t>
            </a:r>
          </a:p>
        </p:txBody>
      </p:sp>
      <p:pic>
        <p:nvPicPr>
          <p:cNvPr id="5" name="Picture 4">
            <a:extLst>
              <a:ext uri="{FF2B5EF4-FFF2-40B4-BE49-F238E27FC236}">
                <a16:creationId xmlns:a16="http://schemas.microsoft.com/office/drawing/2014/main" id="{7008809A-6310-4FDF-9732-68F3E7F91FEE}"/>
              </a:ext>
            </a:extLst>
          </p:cNvPr>
          <p:cNvPicPr>
            <a:picLocks noChangeAspect="1"/>
          </p:cNvPicPr>
          <p:nvPr/>
        </p:nvPicPr>
        <p:blipFill>
          <a:blip r:embed="rId2"/>
          <a:stretch>
            <a:fillRect/>
          </a:stretch>
        </p:blipFill>
        <p:spPr>
          <a:xfrm>
            <a:off x="7182035" y="2760137"/>
            <a:ext cx="3581400" cy="3581400"/>
          </a:xfrm>
          <a:prstGeom prst="rect">
            <a:avLst/>
          </a:prstGeom>
        </p:spPr>
      </p:pic>
    </p:spTree>
    <p:extLst>
      <p:ext uri="{BB962C8B-B14F-4D97-AF65-F5344CB8AC3E}">
        <p14:creationId xmlns:p14="http://schemas.microsoft.com/office/powerpoint/2010/main" val="618842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1.2.1. Phép cộng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2918"/>
            <a:ext cx="9404723" cy="4195481"/>
          </a:xfrm>
        </p:spPr>
        <p:txBody>
          <a:bodyPr/>
          <a:lstStyle/>
          <a:p>
            <a:r>
              <a:rPr lang="en-US">
                <a:latin typeface="Arial" panose="020B0604020202020204" pitchFamily="34" charset="0"/>
                <a:cs typeface="Arial" panose="020B0604020202020204" pitchFamily="34" charset="0"/>
              </a:rPr>
              <a:t>Thực hiện phép toán cộng trên 2 toán hạng (hay 2 giá trị), toán hạng đó có thể là số hoặc chuỗi.</a:t>
            </a:r>
          </a:p>
          <a:p>
            <a:r>
              <a:rPr lang="en-US">
                <a:latin typeface="Arial" panose="020B0604020202020204" pitchFamily="34" charset="0"/>
                <a:cs typeface="Arial" panose="020B0604020202020204" pitchFamily="34" charset="0"/>
              </a:rPr>
              <a:t>Trong rường hợp cộng 2 con số, giá trị trả ra sẽ là kết quả của việc cộng 2 con số đó cộng với nhau.</a:t>
            </a:r>
          </a:p>
          <a:p>
            <a:r>
              <a:rPr lang="en-US">
                <a:latin typeface="Arial" panose="020B0604020202020204" pitchFamily="34" charset="0"/>
                <a:cs typeface="Arial" panose="020B0604020202020204" pitchFamily="34" charset="0"/>
              </a:rPr>
              <a:t>Trong trường hợp một chuỗi cộng với một chuỗi hoặc một số cộng với một chuỗi thì kết quả trả ra sẽ là một chuỗi mới được tạo ra từ việc nối toán hạng A và toán hạng B lại với nhau.</a:t>
            </a:r>
          </a:p>
          <a:p>
            <a:pPr lvl="1"/>
            <a:r>
              <a:rPr lang="en-US">
                <a:latin typeface="Arial" panose="020B0604020202020204" pitchFamily="34" charset="0"/>
                <a:cs typeface="Arial" panose="020B0604020202020204" pitchFamily="34" charset="0"/>
              </a:rPr>
              <a:t>Cú pháp cộng: &lt;Giá trị A&gt; + &lt;Giá trị B&gt;</a:t>
            </a:r>
          </a:p>
          <a:p>
            <a:pPr lvl="1"/>
            <a:r>
              <a:rPr lang="en-US">
                <a:latin typeface="Arial" panose="020B0604020202020204" pitchFamily="34" charset="0"/>
                <a:cs typeface="Arial" panose="020B0604020202020204" pitchFamily="34" charset="0"/>
              </a:rPr>
              <a:t>Cú pháp cộng dồn: &lt;Tên biến&gt; += &lt;Giá trị cộng dồn&gt;</a:t>
            </a:r>
          </a:p>
        </p:txBody>
      </p:sp>
    </p:spTree>
    <p:extLst>
      <p:ext uri="{BB962C8B-B14F-4D97-AF65-F5344CB8AC3E}">
        <p14:creationId xmlns:p14="http://schemas.microsoft.com/office/powerpoint/2010/main" val="2897316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1.2.1. Phép cộng</a:t>
            </a:r>
          </a:p>
        </p:txBody>
      </p:sp>
      <p:pic>
        <p:nvPicPr>
          <p:cNvPr id="7" name="Content Placeholder 6">
            <a:extLst>
              <a:ext uri="{FF2B5EF4-FFF2-40B4-BE49-F238E27FC236}">
                <a16:creationId xmlns:a16="http://schemas.microsoft.com/office/drawing/2014/main" id="{1139FF58-EE7A-4BE5-BF9B-F9447920E264}"/>
              </a:ext>
            </a:extLst>
          </p:cNvPr>
          <p:cNvPicPr>
            <a:picLocks noGrp="1" noChangeAspect="1"/>
          </p:cNvPicPr>
          <p:nvPr>
            <p:ph idx="1"/>
          </p:nvPr>
        </p:nvPicPr>
        <p:blipFill>
          <a:blip r:embed="rId2"/>
          <a:stretch>
            <a:fillRect/>
          </a:stretch>
        </p:blipFill>
        <p:spPr>
          <a:xfrm>
            <a:off x="1746754" y="1786308"/>
            <a:ext cx="8698492" cy="4738779"/>
          </a:xfrm>
        </p:spPr>
      </p:pic>
    </p:spTree>
    <p:extLst>
      <p:ext uri="{BB962C8B-B14F-4D97-AF65-F5344CB8AC3E}">
        <p14:creationId xmlns:p14="http://schemas.microsoft.com/office/powerpoint/2010/main" val="4597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1.2.1. Phép cộng</a:t>
            </a:r>
          </a:p>
        </p:txBody>
      </p:sp>
      <p:pic>
        <p:nvPicPr>
          <p:cNvPr id="6" name="Content Placeholder 5">
            <a:extLst>
              <a:ext uri="{FF2B5EF4-FFF2-40B4-BE49-F238E27FC236}">
                <a16:creationId xmlns:a16="http://schemas.microsoft.com/office/drawing/2014/main" id="{42C13D70-0032-47D0-94CF-73D93393BB1C}"/>
              </a:ext>
            </a:extLst>
          </p:cNvPr>
          <p:cNvPicPr>
            <a:picLocks noGrp="1" noChangeAspect="1"/>
          </p:cNvPicPr>
          <p:nvPr>
            <p:ph idx="1"/>
          </p:nvPr>
        </p:nvPicPr>
        <p:blipFill>
          <a:blip r:embed="rId2"/>
          <a:stretch>
            <a:fillRect/>
          </a:stretch>
        </p:blipFill>
        <p:spPr>
          <a:xfrm>
            <a:off x="1677033" y="2280313"/>
            <a:ext cx="8837934" cy="3845277"/>
          </a:xfrm>
        </p:spPr>
      </p:pic>
    </p:spTree>
    <p:extLst>
      <p:ext uri="{BB962C8B-B14F-4D97-AF65-F5344CB8AC3E}">
        <p14:creationId xmlns:p14="http://schemas.microsoft.com/office/powerpoint/2010/main" val="16202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1.2.2. Phép trừ</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2918"/>
            <a:ext cx="9404723" cy="4195481"/>
          </a:xfrm>
        </p:spPr>
        <p:txBody>
          <a:bodyPr/>
          <a:lstStyle/>
          <a:p>
            <a:r>
              <a:rPr lang="en-US">
                <a:latin typeface="Arial" panose="020B0604020202020204" pitchFamily="34" charset="0"/>
                <a:cs typeface="Arial" panose="020B0604020202020204" pitchFamily="34" charset="0"/>
              </a:rPr>
              <a:t>Thực hiện phép toán trừ trên 2 toán hạng là số.</a:t>
            </a:r>
          </a:p>
          <a:p>
            <a:pPr lvl="1"/>
            <a:r>
              <a:rPr lang="en-US">
                <a:latin typeface="Arial" panose="020B0604020202020204" pitchFamily="34" charset="0"/>
                <a:cs typeface="Arial" panose="020B0604020202020204" pitchFamily="34" charset="0"/>
              </a:rPr>
              <a:t>Cú pháp trừ: &lt;Giá trị A&gt; - &lt;Giá trị B&gt;</a:t>
            </a:r>
          </a:p>
          <a:p>
            <a:pPr lvl="1"/>
            <a:r>
              <a:rPr lang="en-US">
                <a:latin typeface="Arial" panose="020B0604020202020204" pitchFamily="34" charset="0"/>
                <a:cs typeface="Arial" panose="020B0604020202020204" pitchFamily="34" charset="0"/>
              </a:rPr>
              <a:t>Cú pháp trừ bớt: &lt;Tên biến&gt; -= &lt;Giá trị trừ bớt&gt;</a:t>
            </a:r>
          </a:p>
        </p:txBody>
      </p:sp>
      <p:pic>
        <p:nvPicPr>
          <p:cNvPr id="5" name="Picture 4">
            <a:extLst>
              <a:ext uri="{FF2B5EF4-FFF2-40B4-BE49-F238E27FC236}">
                <a16:creationId xmlns:a16="http://schemas.microsoft.com/office/drawing/2014/main" id="{9082A79D-0053-4959-8423-5476859E93A7}"/>
              </a:ext>
            </a:extLst>
          </p:cNvPr>
          <p:cNvPicPr>
            <a:picLocks noChangeAspect="1"/>
          </p:cNvPicPr>
          <p:nvPr/>
        </p:nvPicPr>
        <p:blipFill>
          <a:blip r:embed="rId2"/>
          <a:stretch>
            <a:fillRect/>
          </a:stretch>
        </p:blipFill>
        <p:spPr>
          <a:xfrm>
            <a:off x="2750530" y="3558254"/>
            <a:ext cx="6690940" cy="3299746"/>
          </a:xfrm>
          <a:prstGeom prst="rect">
            <a:avLst/>
          </a:prstGeom>
        </p:spPr>
      </p:pic>
    </p:spTree>
    <p:extLst>
      <p:ext uri="{BB962C8B-B14F-4D97-AF65-F5344CB8AC3E}">
        <p14:creationId xmlns:p14="http://schemas.microsoft.com/office/powerpoint/2010/main" val="717579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1.2.2. Phép trừ</a:t>
            </a:r>
          </a:p>
        </p:txBody>
      </p:sp>
      <p:pic>
        <p:nvPicPr>
          <p:cNvPr id="8" name="Content Placeholder 7">
            <a:extLst>
              <a:ext uri="{FF2B5EF4-FFF2-40B4-BE49-F238E27FC236}">
                <a16:creationId xmlns:a16="http://schemas.microsoft.com/office/drawing/2014/main" id="{0E68A77C-F3A2-4952-A0A0-714BFDE92A38}"/>
              </a:ext>
            </a:extLst>
          </p:cNvPr>
          <p:cNvPicPr>
            <a:picLocks noGrp="1" noChangeAspect="1"/>
          </p:cNvPicPr>
          <p:nvPr>
            <p:ph idx="1"/>
          </p:nvPr>
        </p:nvPicPr>
        <p:blipFill>
          <a:blip r:embed="rId2"/>
          <a:stretch>
            <a:fillRect/>
          </a:stretch>
        </p:blipFill>
        <p:spPr>
          <a:xfrm>
            <a:off x="2839555" y="1996033"/>
            <a:ext cx="6512890" cy="4296186"/>
          </a:xfrm>
        </p:spPr>
      </p:pic>
    </p:spTree>
    <p:extLst>
      <p:ext uri="{BB962C8B-B14F-4D97-AF65-F5344CB8AC3E}">
        <p14:creationId xmlns:p14="http://schemas.microsoft.com/office/powerpoint/2010/main" val="2912345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1398</TotalTime>
  <Words>2492</Words>
  <Application>Microsoft Office PowerPoint</Application>
  <PresentationFormat>Widescreen</PresentationFormat>
  <Paragraphs>157</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Century Gothic</vt:lpstr>
      <vt:lpstr>Wingdings 3</vt:lpstr>
      <vt:lpstr>Ion</vt:lpstr>
      <vt:lpstr>Lập Trình Web Java Cơ Bản</vt:lpstr>
      <vt:lpstr>1. Các toán tử trong Java</vt:lpstr>
      <vt:lpstr>1.1. Phép gán</vt:lpstr>
      <vt:lpstr>1.2. Các toán tử toán học thường dùng</vt:lpstr>
      <vt:lpstr>1.2.1. Phép cộng</vt:lpstr>
      <vt:lpstr>1.2.1. Phép cộng</vt:lpstr>
      <vt:lpstr>1.2.1. Phép cộng</vt:lpstr>
      <vt:lpstr>1.2.2. Phép trừ</vt:lpstr>
      <vt:lpstr>1.2.2. Phép trừ</vt:lpstr>
      <vt:lpstr>1.2.3. Phép nhân</vt:lpstr>
      <vt:lpstr>1.2.3. Phép nhân</vt:lpstr>
      <vt:lpstr>1.2.4. Phép chia</vt:lpstr>
      <vt:lpstr>1.2.5. Phép chia lấy dư</vt:lpstr>
      <vt:lpstr>1.2.5. Phép chia lấy dư</vt:lpstr>
      <vt:lpstr>1.2.6. Phép tăng lên 1 đơn vị</vt:lpstr>
      <vt:lpstr>1.2.7. Phép giảm xuống 1 đơn vị</vt:lpstr>
      <vt:lpstr>1. Các toán tử trong Java</vt:lpstr>
      <vt:lpstr>1.3. Các toán thử so sánh thường dùng</vt:lpstr>
      <vt:lpstr>1.3.1. So sánh bằng / giống</vt:lpstr>
      <vt:lpstr>1.3.2. So sánh khác</vt:lpstr>
      <vt:lpstr>1.3.3. So sánh nhỏ hơn</vt:lpstr>
      <vt:lpstr>1.3.4. So sánh lớn hơn</vt:lpstr>
      <vt:lpstr>1.3.5. So sánh nhỏ hơn hoặc bằng</vt:lpstr>
      <vt:lpstr>1.3.6. So sánh lớn hơn hoặc bằng</vt:lpstr>
      <vt:lpstr>1. Các toán tử trong Java</vt:lpstr>
      <vt:lpstr>1.4. Các toán tử logic thường dùng</vt:lpstr>
      <vt:lpstr>1.4.1. Phép và</vt:lpstr>
      <vt:lpstr>1.4.1. Phép và</vt:lpstr>
      <vt:lpstr>1.4.2. Phép hoặc</vt:lpstr>
      <vt:lpstr>1.4.2. Phép hoặc</vt:lpstr>
      <vt:lpstr>1.4.3. Phép phủ định</vt:lpstr>
      <vt:lpstr>KẾT THÚC BUỔI HỌC</vt:lpstr>
      <vt:lpstr>Bài tập thực hành</vt:lpstr>
      <vt:lpstr>Bài tập thực hành</vt:lpstr>
      <vt:lpstr>Bài tập thực hành</vt:lpstr>
      <vt:lpstr>Bài tập thực hành</vt:lpstr>
      <vt:lpstr>Bài tập thực hành</vt:lpstr>
      <vt:lpstr>Bài tập thực hành</vt:lpstr>
      <vt:lpstr>Bài tập thực hành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74</cp:revision>
  <dcterms:created xsi:type="dcterms:W3CDTF">2024-07-06T12:34:55Z</dcterms:created>
  <dcterms:modified xsi:type="dcterms:W3CDTF">2024-07-16T13:54:21Z</dcterms:modified>
</cp:coreProperties>
</file>