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5-2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10. Từ khóa this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Ví dụ: Một constructor cần gọi constructor khác</a:t>
            </a:r>
          </a:p>
        </p:txBody>
      </p:sp>
      <p:pic>
        <p:nvPicPr>
          <p:cNvPr id="8" name="Picture 7">
            <a:extLst>
              <a:ext uri="{FF2B5EF4-FFF2-40B4-BE49-F238E27FC236}">
                <a16:creationId xmlns:a16="http://schemas.microsoft.com/office/drawing/2014/main" id="{2DCF603C-F282-48B7-8496-6C7C08DD16A1}"/>
              </a:ext>
            </a:extLst>
          </p:cNvPr>
          <p:cNvPicPr>
            <a:picLocks noChangeAspect="1"/>
          </p:cNvPicPr>
          <p:nvPr/>
        </p:nvPicPr>
        <p:blipFill>
          <a:blip r:embed="rId2"/>
          <a:stretch>
            <a:fillRect/>
          </a:stretch>
        </p:blipFill>
        <p:spPr>
          <a:xfrm>
            <a:off x="2868754" y="2518604"/>
            <a:ext cx="6454492" cy="4068627"/>
          </a:xfrm>
          <a:prstGeom prst="rect">
            <a:avLst/>
          </a:prstGeom>
        </p:spPr>
      </p:pic>
    </p:spTree>
    <p:extLst>
      <p:ext uri="{BB962C8B-B14F-4D97-AF65-F5344CB8AC3E}">
        <p14:creationId xmlns:p14="http://schemas.microsoft.com/office/powerpoint/2010/main" val="130539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Getters và Setters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11.1. Getters</a:t>
            </a:r>
          </a:p>
          <a:p>
            <a:r>
              <a:rPr lang="en-US">
                <a:latin typeface="Arial" panose="020B0604020202020204" pitchFamily="34" charset="0"/>
                <a:cs typeface="Arial" panose="020B0604020202020204" pitchFamily="34" charset="0"/>
              </a:rPr>
              <a:t>11.2. Setters</a:t>
            </a:r>
          </a:p>
        </p:txBody>
      </p:sp>
    </p:spTree>
    <p:extLst>
      <p:ext uri="{BB962C8B-B14F-4D97-AF65-F5344CB8AC3E}">
        <p14:creationId xmlns:p14="http://schemas.microsoft.com/office/powerpoint/2010/main" val="289582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Getters và Setters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Là những phương thức đơn giản (hoặc có thể phức tạp, tùy tình huống) cho phép những thành phần khác bên ngoài lớp truy cập cũng như sửa đổi thuộc tính của đối tượng một cách </a:t>
            </a:r>
            <a:r>
              <a:rPr lang="en-US">
                <a:solidFill>
                  <a:srgbClr val="FF0000"/>
                </a:solidFill>
                <a:latin typeface="Arial" panose="020B0604020202020204" pitchFamily="34" charset="0"/>
                <a:cs typeface="Arial" panose="020B0604020202020204" pitchFamily="34" charset="0"/>
              </a:rPr>
              <a:t>có kiểm soát</a:t>
            </a:r>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Getters và Setters đảm bảo cho tính đóng gói (Encapsulation) trong định nghĩa lập trình hướng đối tượng. Vì nó mang đến khả năng kiểm soát khi bên ngoài truy cập vào thuộc tính của đối tượng.</a:t>
            </a:r>
          </a:p>
          <a:p>
            <a:r>
              <a:rPr lang="en-US">
                <a:latin typeface="Arial" panose="020B0604020202020204" pitchFamily="34" charset="0"/>
                <a:cs typeface="Arial" panose="020B0604020202020204" pitchFamily="34" charset="0"/>
              </a:rPr>
              <a:t>Ngoài ra, những Getters và Setters cũng giúp một lớp Java tuân thủ theo chuẩn Java Bean hay POJO (Plain Old Java Object).</a:t>
            </a:r>
          </a:p>
        </p:txBody>
      </p:sp>
    </p:spTree>
    <p:extLst>
      <p:ext uri="{BB962C8B-B14F-4D97-AF65-F5344CB8AC3E}">
        <p14:creationId xmlns:p14="http://schemas.microsoft.com/office/powerpoint/2010/main" val="264442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11.1. Getters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Là những phương thức có tên được đặt theo định dạng chung là:</a:t>
            </a:r>
          </a:p>
          <a:p>
            <a:pPr lvl="1"/>
            <a:r>
              <a:rPr lang="en-US">
                <a:latin typeface="Arial" panose="020B0604020202020204" pitchFamily="34" charset="0"/>
                <a:cs typeface="Arial" panose="020B0604020202020204" pitchFamily="34" charset="0"/>
              </a:rPr>
              <a:t>get&lt;Tên thuộc tính&gt;</a:t>
            </a:r>
          </a:p>
          <a:p>
            <a:r>
              <a:rPr lang="en-US">
                <a:latin typeface="Arial" panose="020B0604020202020204" pitchFamily="34" charset="0"/>
                <a:cs typeface="Arial" panose="020B0604020202020204" pitchFamily="34" charset="0"/>
              </a:rPr>
              <a:t>Những phương thức này có thể đơn giản là chỉ trả ra giá trị của thuộc tính hoặc có thể xử lý phức tạp hơn, tùy theo tình huống.</a:t>
            </a:r>
          </a:p>
        </p:txBody>
      </p:sp>
    </p:spTree>
    <p:extLst>
      <p:ext uri="{BB962C8B-B14F-4D97-AF65-F5344CB8AC3E}">
        <p14:creationId xmlns:p14="http://schemas.microsoft.com/office/powerpoint/2010/main" val="421192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11.1. Getters</a:t>
            </a:r>
          </a:p>
        </p:txBody>
      </p:sp>
      <p:pic>
        <p:nvPicPr>
          <p:cNvPr id="9" name="Content Placeholder 8">
            <a:extLst>
              <a:ext uri="{FF2B5EF4-FFF2-40B4-BE49-F238E27FC236}">
                <a16:creationId xmlns:a16="http://schemas.microsoft.com/office/drawing/2014/main" id="{84D958B0-C951-4CE7-A7E3-B913444E2078}"/>
              </a:ext>
            </a:extLst>
          </p:cNvPr>
          <p:cNvPicPr>
            <a:picLocks noGrp="1" noChangeAspect="1"/>
          </p:cNvPicPr>
          <p:nvPr>
            <p:ph idx="1"/>
          </p:nvPr>
        </p:nvPicPr>
        <p:blipFill>
          <a:blip r:embed="rId2"/>
          <a:stretch>
            <a:fillRect/>
          </a:stretch>
        </p:blipFill>
        <p:spPr>
          <a:xfrm>
            <a:off x="1136732" y="1852613"/>
            <a:ext cx="9545474" cy="4424362"/>
          </a:xfrm>
        </p:spPr>
      </p:pic>
    </p:spTree>
    <p:extLst>
      <p:ext uri="{BB962C8B-B14F-4D97-AF65-F5344CB8AC3E}">
        <p14:creationId xmlns:p14="http://schemas.microsoft.com/office/powerpoint/2010/main" val="106386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11.2. Setters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Là những phương thức có tên được đặt theo định dạng chung là:</a:t>
            </a:r>
          </a:p>
          <a:p>
            <a:pPr lvl="1"/>
            <a:r>
              <a:rPr lang="en-US">
                <a:latin typeface="Arial" panose="020B0604020202020204" pitchFamily="34" charset="0"/>
                <a:cs typeface="Arial" panose="020B0604020202020204" pitchFamily="34" charset="0"/>
              </a:rPr>
              <a:t>set&lt;Tên thuộc tính&gt;</a:t>
            </a:r>
          </a:p>
          <a:p>
            <a:r>
              <a:rPr lang="en-US">
                <a:latin typeface="Arial" panose="020B0604020202020204" pitchFamily="34" charset="0"/>
                <a:cs typeface="Arial" panose="020B0604020202020204" pitchFamily="34" charset="0"/>
              </a:rPr>
              <a:t>Những phương thức này có thể đơn giản là thay đổi giá trị thuộc tính của đối tượng hoặc có thể phức tạp hơn, tùy vào tình huống.</a:t>
            </a:r>
          </a:p>
        </p:txBody>
      </p:sp>
    </p:spTree>
    <p:extLst>
      <p:ext uri="{BB962C8B-B14F-4D97-AF65-F5344CB8AC3E}">
        <p14:creationId xmlns:p14="http://schemas.microsoft.com/office/powerpoint/2010/main" val="353770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11.2. Setters</a:t>
            </a:r>
          </a:p>
        </p:txBody>
      </p:sp>
      <p:pic>
        <p:nvPicPr>
          <p:cNvPr id="5" name="Content Placeholder 4">
            <a:extLst>
              <a:ext uri="{FF2B5EF4-FFF2-40B4-BE49-F238E27FC236}">
                <a16:creationId xmlns:a16="http://schemas.microsoft.com/office/drawing/2014/main" id="{D91AC563-A59D-4482-9737-B46F2A1FFF04}"/>
              </a:ext>
            </a:extLst>
          </p:cNvPr>
          <p:cNvPicPr>
            <a:picLocks noGrp="1" noChangeAspect="1"/>
          </p:cNvPicPr>
          <p:nvPr>
            <p:ph idx="1"/>
          </p:nvPr>
        </p:nvPicPr>
        <p:blipFill>
          <a:blip r:embed="rId2"/>
          <a:stretch>
            <a:fillRect/>
          </a:stretch>
        </p:blipFill>
        <p:spPr>
          <a:xfrm>
            <a:off x="1341202" y="1754958"/>
            <a:ext cx="9509595" cy="4424362"/>
          </a:xfrm>
        </p:spPr>
      </p:pic>
    </p:spTree>
    <p:extLst>
      <p:ext uri="{BB962C8B-B14F-4D97-AF65-F5344CB8AC3E}">
        <p14:creationId xmlns:p14="http://schemas.microsoft.com/office/powerpoint/2010/main" val="145869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Kế thừa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12.1. Constructor trong mối quan hệ kế thừa</a:t>
            </a:r>
          </a:p>
          <a:p>
            <a:r>
              <a:rPr lang="en-US">
                <a:latin typeface="Arial" panose="020B0604020202020204" pitchFamily="34" charset="0"/>
                <a:cs typeface="Arial" panose="020B0604020202020204" pitchFamily="34" charset="0"/>
              </a:rPr>
              <a:t>12.2. Ghi đè phương thức của lớp cha</a:t>
            </a:r>
          </a:p>
          <a:p>
            <a:r>
              <a:rPr lang="en-US">
                <a:latin typeface="Arial" panose="020B0604020202020204" pitchFamily="34" charset="0"/>
                <a:cs typeface="Arial" panose="020B0604020202020204" pitchFamily="34" charset="0"/>
              </a:rPr>
              <a:t>12.3. Từ khóa super</a:t>
            </a:r>
          </a:p>
        </p:txBody>
      </p:sp>
    </p:spTree>
    <p:extLst>
      <p:ext uri="{BB962C8B-B14F-4D97-AF65-F5344CB8AC3E}">
        <p14:creationId xmlns:p14="http://schemas.microsoft.com/office/powerpoint/2010/main" val="268994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Kế thừa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Là một loại mối quan hệ giữa các lớp trong Java.</a:t>
            </a:r>
          </a:p>
          <a:p>
            <a:r>
              <a:rPr lang="en-US">
                <a:latin typeface="Arial" panose="020B0604020202020204" pitchFamily="34" charset="0"/>
                <a:cs typeface="Arial" panose="020B0604020202020204" pitchFamily="34" charset="0"/>
              </a:rPr>
              <a:t>Khi lớp con kế thừa một lớp cha. Lớp con sẽ sở hữu toàn bộ những class members của lớp cha.</a:t>
            </a:r>
          </a:p>
          <a:p>
            <a:r>
              <a:rPr lang="en-US">
                <a:latin typeface="Arial" panose="020B0604020202020204" pitchFamily="34" charset="0"/>
                <a:cs typeface="Arial" panose="020B0604020202020204" pitchFamily="34" charset="0"/>
              </a:rPr>
              <a:t>Tuy nhiên, lớp con chỉ có thể truy cập vào những class members có phạm vi là </a:t>
            </a:r>
            <a:r>
              <a:rPr lang="en-US">
                <a:solidFill>
                  <a:srgbClr val="FF0000"/>
                </a:solidFill>
                <a:latin typeface="Arial" panose="020B0604020202020204" pitchFamily="34" charset="0"/>
                <a:cs typeface="Arial" panose="020B0604020202020204" pitchFamily="34" charset="0"/>
              </a:rPr>
              <a:t>public</a:t>
            </a:r>
            <a:r>
              <a:rPr lang="en-US">
                <a:latin typeface="Arial" panose="020B0604020202020204" pitchFamily="34" charset="0"/>
                <a:cs typeface="Arial" panose="020B0604020202020204" pitchFamily="34" charset="0"/>
              </a:rPr>
              <a:t> hoặc </a:t>
            </a:r>
            <a:r>
              <a:rPr lang="en-US">
                <a:solidFill>
                  <a:srgbClr val="FF0000"/>
                </a:solidFill>
                <a:latin typeface="Arial" panose="020B0604020202020204" pitchFamily="34" charset="0"/>
                <a:cs typeface="Arial" panose="020B0604020202020204" pitchFamily="34" charset="0"/>
              </a:rPr>
              <a:t>protected</a:t>
            </a:r>
            <a:r>
              <a:rPr lang="en-US">
                <a:latin typeface="Arial" panose="020B0604020202020204" pitchFamily="34" charset="0"/>
                <a:cs typeface="Arial" panose="020B0604020202020204" pitchFamily="34" charset="0"/>
              </a:rPr>
              <a:t> của lớp cha.</a:t>
            </a:r>
          </a:p>
          <a:p>
            <a:r>
              <a:rPr lang="en-US">
                <a:latin typeface="Arial" panose="020B0604020202020204" pitchFamily="34" charset="0"/>
                <a:cs typeface="Arial" panose="020B0604020202020204" pitchFamily="34" charset="0"/>
              </a:rPr>
              <a:t>Mối quan hệ kế thừa giữa 2 lớp trong Java đảm bảo cho tính kế thừa (inheritance) trong định nghĩa lập trình hướng đối tượng.</a:t>
            </a:r>
          </a:p>
          <a:p>
            <a:r>
              <a:rPr lang="en-US">
                <a:latin typeface="Arial" panose="020B0604020202020204" pitchFamily="34" charset="0"/>
                <a:cs typeface="Arial" panose="020B0604020202020204" pitchFamily="34" charset="0"/>
              </a:rPr>
              <a:t>Trong Java, lớp con được gọi là subclass và lớp cha được gọi là superclass.</a:t>
            </a:r>
          </a:p>
          <a:p>
            <a:r>
              <a:rPr lang="en-US">
                <a:latin typeface="Arial" panose="020B0604020202020204" pitchFamily="34" charset="0"/>
                <a:cs typeface="Arial" panose="020B0604020202020204" pitchFamily="34" charset="0"/>
              </a:rPr>
              <a:t>Trong Java, một lớp chỉ có thể kế thừa được duy nhất 1 lớp cha.</a:t>
            </a:r>
          </a:p>
        </p:txBody>
      </p:sp>
    </p:spTree>
    <p:extLst>
      <p:ext uri="{BB962C8B-B14F-4D97-AF65-F5344CB8AC3E}">
        <p14:creationId xmlns:p14="http://schemas.microsoft.com/office/powerpoint/2010/main" val="1949945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Kế thừa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Để kế thừa một lớp trong Java, ta sử dụng từ khóa </a:t>
            </a:r>
            <a:r>
              <a:rPr lang="en-US" b="1">
                <a:latin typeface="Arial" panose="020B0604020202020204" pitchFamily="34" charset="0"/>
                <a:cs typeface="Arial" panose="020B0604020202020204" pitchFamily="34" charset="0"/>
              </a:rPr>
              <a:t>extends</a:t>
            </a:r>
          </a:p>
        </p:txBody>
      </p:sp>
      <p:pic>
        <p:nvPicPr>
          <p:cNvPr id="8" name="Picture 7">
            <a:extLst>
              <a:ext uri="{FF2B5EF4-FFF2-40B4-BE49-F238E27FC236}">
                <a16:creationId xmlns:a16="http://schemas.microsoft.com/office/drawing/2014/main" id="{7016EA17-3569-40B6-8244-4E2D652B45F3}"/>
              </a:ext>
            </a:extLst>
          </p:cNvPr>
          <p:cNvPicPr>
            <a:picLocks noChangeAspect="1"/>
          </p:cNvPicPr>
          <p:nvPr/>
        </p:nvPicPr>
        <p:blipFill>
          <a:blip r:embed="rId2"/>
          <a:stretch>
            <a:fillRect/>
          </a:stretch>
        </p:blipFill>
        <p:spPr>
          <a:xfrm>
            <a:off x="2914818" y="2462153"/>
            <a:ext cx="6362364" cy="4213853"/>
          </a:xfrm>
          <a:prstGeom prst="rect">
            <a:avLst/>
          </a:prstGeom>
        </p:spPr>
      </p:pic>
    </p:spTree>
    <p:extLst>
      <p:ext uri="{BB962C8B-B14F-4D97-AF65-F5344CB8AC3E}">
        <p14:creationId xmlns:p14="http://schemas.microsoft.com/office/powerpoint/2010/main" val="7272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 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Là các từ khóa dùng để chỉ định phạm vi truy cập của các class members của các đối tượng, các class.</a:t>
            </a:r>
          </a:p>
          <a:p>
            <a:r>
              <a:rPr lang="en-US">
                <a:latin typeface="Arial" panose="020B0604020202020204" pitchFamily="34" charset="0"/>
                <a:cs typeface="Arial" panose="020B0604020202020204" pitchFamily="34" charset="0"/>
              </a:rPr>
              <a:t>Các access modifiers:</a:t>
            </a:r>
          </a:p>
          <a:p>
            <a:pPr lvl="1"/>
            <a:r>
              <a:rPr lang="en-US">
                <a:latin typeface="Arial" panose="020B0604020202020204" pitchFamily="34" charset="0"/>
                <a:cs typeface="Arial" panose="020B0604020202020204" pitchFamily="34" charset="0"/>
              </a:rPr>
              <a:t>private: class members này là riêng tư, chỉ có thể truy cập trong class, bên ngoài không thể truy cập được. (Được sử dụng để đáp ứng tính đóng gói)</a:t>
            </a:r>
          </a:p>
          <a:p>
            <a:pPr lvl="1"/>
            <a:r>
              <a:rPr lang="en-US">
                <a:latin typeface="Arial" panose="020B0604020202020204" pitchFamily="34" charset="0"/>
                <a:cs typeface="Arial" panose="020B0604020202020204" pitchFamily="34" charset="0"/>
              </a:rPr>
              <a:t>protected: class members này chỉ có thể được truy cập trong class hoặc các class con kế thừa class này. Bên ngoài không thể truy cập.</a:t>
            </a:r>
          </a:p>
          <a:p>
            <a:pPr lvl="1"/>
            <a:r>
              <a:rPr lang="en-US">
                <a:latin typeface="Arial" panose="020B0604020202020204" pitchFamily="34" charset="0"/>
                <a:cs typeface="Arial" panose="020B0604020202020204" pitchFamily="34" charset="0"/>
              </a:rPr>
              <a:t>public: class members này có thể được truy cập bất cứ đâu.</a:t>
            </a:r>
          </a:p>
          <a:p>
            <a:pPr lvl="1"/>
            <a:r>
              <a:rPr lang="en-US">
                <a:latin typeface="Arial" panose="020B0604020202020204" pitchFamily="34" charset="0"/>
                <a:cs typeface="Arial" panose="020B0604020202020204" pitchFamily="34" charset="0"/>
              </a:rPr>
              <a:t>default (nếu không ghi gì cả): class members này chỉ được truy cập trong package. Tức là cùng package thì truy cập được.</a:t>
            </a:r>
          </a:p>
          <a:p>
            <a:r>
              <a:rPr lang="en-US">
                <a:latin typeface="Arial" panose="020B0604020202020204" pitchFamily="34" charset="0"/>
                <a:cs typeface="Arial" panose="020B0604020202020204" pitchFamily="34" charset="0"/>
              </a:rPr>
              <a:t>Access modifiers thường được đặt trước đoạn khai báo thuộc tính hay Phương thức.</a:t>
            </a:r>
          </a:p>
        </p:txBody>
      </p:sp>
    </p:spTree>
    <p:extLst>
      <p:ext uri="{BB962C8B-B14F-4D97-AF65-F5344CB8AC3E}">
        <p14:creationId xmlns:p14="http://schemas.microsoft.com/office/powerpoint/2010/main" val="10487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Kế thừa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Để kế thừa một lớp trong Java, ta sử dụng từ khóa </a:t>
            </a:r>
            <a:r>
              <a:rPr lang="en-US" b="1">
                <a:latin typeface="Arial" panose="020B0604020202020204" pitchFamily="34" charset="0"/>
                <a:cs typeface="Arial" panose="020B0604020202020204" pitchFamily="34" charset="0"/>
              </a:rPr>
              <a:t>extends</a:t>
            </a:r>
          </a:p>
        </p:txBody>
      </p:sp>
      <p:pic>
        <p:nvPicPr>
          <p:cNvPr id="5" name="Picture 4">
            <a:extLst>
              <a:ext uri="{FF2B5EF4-FFF2-40B4-BE49-F238E27FC236}">
                <a16:creationId xmlns:a16="http://schemas.microsoft.com/office/drawing/2014/main" id="{F3383FDB-6F1B-48C9-8DF1-B008441DF9A1}"/>
              </a:ext>
            </a:extLst>
          </p:cNvPr>
          <p:cNvPicPr>
            <a:picLocks noChangeAspect="1"/>
          </p:cNvPicPr>
          <p:nvPr/>
        </p:nvPicPr>
        <p:blipFill>
          <a:blip r:embed="rId2"/>
          <a:stretch>
            <a:fillRect/>
          </a:stretch>
        </p:blipFill>
        <p:spPr>
          <a:xfrm>
            <a:off x="2008598" y="2476416"/>
            <a:ext cx="8174803" cy="4128570"/>
          </a:xfrm>
          <a:prstGeom prst="rect">
            <a:avLst/>
          </a:prstGeom>
        </p:spPr>
      </p:pic>
    </p:spTree>
    <p:extLst>
      <p:ext uri="{BB962C8B-B14F-4D97-AF65-F5344CB8AC3E}">
        <p14:creationId xmlns:p14="http://schemas.microsoft.com/office/powerpoint/2010/main" val="1923713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Khi một lớp con kế thừa một lớp cha, khi khởi tạo một đối tượng thuộc lớp con, bắt buộc phải gọi constructor của lớp cha.</a:t>
            </a:r>
          </a:p>
          <a:p>
            <a:r>
              <a:rPr lang="en-US">
                <a:latin typeface="Arial" panose="020B0604020202020204" pitchFamily="34" charset="0"/>
                <a:cs typeface="Arial" panose="020B0604020202020204" pitchFamily="34" charset="0"/>
              </a:rPr>
              <a:t>Trong trường hợp lớp cha có constructor mặc định, và constructor lớp con không gọi bất cứ constructo nào của lớp cha. Java vẫn sẽ tự động gọi constructor mặc định của lớp cha khi khởi tạo đối tượng thuộc lớp con.</a:t>
            </a:r>
          </a:p>
          <a:p>
            <a:r>
              <a:rPr lang="en-US">
                <a:latin typeface="Arial" panose="020B0604020202020204" pitchFamily="34" charset="0"/>
                <a:cs typeface="Arial" panose="020B0604020202020204" pitchFamily="34" charset="0"/>
              </a:rPr>
              <a:t>Trong trường hợp lớp cha không có constructor mặc định. Các constructor của lớp con bắt buộc phải gọi 1 trong các constructor tùy chỉnh của lớp cha, nếu không sẽ lỗi.</a:t>
            </a:r>
          </a:p>
        </p:txBody>
      </p:sp>
    </p:spTree>
    <p:extLst>
      <p:ext uri="{BB962C8B-B14F-4D97-AF65-F5344CB8AC3E}">
        <p14:creationId xmlns:p14="http://schemas.microsoft.com/office/powerpoint/2010/main" val="1406899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Ví dụ 1: Lớp cha có constructor mặc định</a:t>
            </a:r>
          </a:p>
        </p:txBody>
      </p:sp>
      <p:pic>
        <p:nvPicPr>
          <p:cNvPr id="7" name="Picture 6">
            <a:extLst>
              <a:ext uri="{FF2B5EF4-FFF2-40B4-BE49-F238E27FC236}">
                <a16:creationId xmlns:a16="http://schemas.microsoft.com/office/drawing/2014/main" id="{69B2D591-7BDF-41EE-A415-C319FE854783}"/>
              </a:ext>
            </a:extLst>
          </p:cNvPr>
          <p:cNvPicPr>
            <a:picLocks noChangeAspect="1"/>
          </p:cNvPicPr>
          <p:nvPr/>
        </p:nvPicPr>
        <p:blipFill>
          <a:blip r:embed="rId2"/>
          <a:stretch>
            <a:fillRect/>
          </a:stretch>
        </p:blipFill>
        <p:spPr>
          <a:xfrm>
            <a:off x="883468" y="3022491"/>
            <a:ext cx="10425063" cy="3254022"/>
          </a:xfrm>
          <a:prstGeom prst="rect">
            <a:avLst/>
          </a:prstGeom>
        </p:spPr>
      </p:pic>
    </p:spTree>
    <p:extLst>
      <p:ext uri="{BB962C8B-B14F-4D97-AF65-F5344CB8AC3E}">
        <p14:creationId xmlns:p14="http://schemas.microsoft.com/office/powerpoint/2010/main" val="1673375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Ví dụ 1: Lớp cha có constructor mặc định</a:t>
            </a:r>
          </a:p>
        </p:txBody>
      </p:sp>
      <p:pic>
        <p:nvPicPr>
          <p:cNvPr id="5" name="Picture 4">
            <a:extLst>
              <a:ext uri="{FF2B5EF4-FFF2-40B4-BE49-F238E27FC236}">
                <a16:creationId xmlns:a16="http://schemas.microsoft.com/office/drawing/2014/main" id="{246C6255-34CE-40DD-A0A1-5F7D312E9A0D}"/>
              </a:ext>
            </a:extLst>
          </p:cNvPr>
          <p:cNvPicPr>
            <a:picLocks noChangeAspect="1"/>
          </p:cNvPicPr>
          <p:nvPr/>
        </p:nvPicPr>
        <p:blipFill>
          <a:blip r:embed="rId2"/>
          <a:stretch>
            <a:fillRect/>
          </a:stretch>
        </p:blipFill>
        <p:spPr>
          <a:xfrm>
            <a:off x="1736084" y="2792971"/>
            <a:ext cx="8719831" cy="3524903"/>
          </a:xfrm>
          <a:prstGeom prst="rect">
            <a:avLst/>
          </a:prstGeom>
        </p:spPr>
      </p:pic>
    </p:spTree>
    <p:extLst>
      <p:ext uri="{BB962C8B-B14F-4D97-AF65-F5344CB8AC3E}">
        <p14:creationId xmlns:p14="http://schemas.microsoft.com/office/powerpoint/2010/main" val="306902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Ví dụ 2: Lớp cha không có constructor mặc định</a:t>
            </a:r>
          </a:p>
        </p:txBody>
      </p:sp>
      <p:pic>
        <p:nvPicPr>
          <p:cNvPr id="6" name="Picture 5">
            <a:extLst>
              <a:ext uri="{FF2B5EF4-FFF2-40B4-BE49-F238E27FC236}">
                <a16:creationId xmlns:a16="http://schemas.microsoft.com/office/drawing/2014/main" id="{56711A47-6D04-4736-9DA4-41B4F29411E8}"/>
              </a:ext>
            </a:extLst>
          </p:cNvPr>
          <p:cNvPicPr>
            <a:picLocks noChangeAspect="1"/>
          </p:cNvPicPr>
          <p:nvPr/>
        </p:nvPicPr>
        <p:blipFill>
          <a:blip r:embed="rId2"/>
          <a:stretch>
            <a:fillRect/>
          </a:stretch>
        </p:blipFill>
        <p:spPr>
          <a:xfrm>
            <a:off x="883468" y="3253252"/>
            <a:ext cx="10425063" cy="2712955"/>
          </a:xfrm>
          <a:prstGeom prst="rect">
            <a:avLst/>
          </a:prstGeom>
        </p:spPr>
      </p:pic>
    </p:spTree>
    <p:extLst>
      <p:ext uri="{BB962C8B-B14F-4D97-AF65-F5344CB8AC3E}">
        <p14:creationId xmlns:p14="http://schemas.microsoft.com/office/powerpoint/2010/main" val="389127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12.1. Constructor trong mối quan hệ kế thừa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19417"/>
            <a:ext cx="9612036" cy="4057096"/>
          </a:xfrm>
        </p:spPr>
        <p:txBody>
          <a:bodyPr/>
          <a:lstStyle/>
          <a:p>
            <a:r>
              <a:rPr lang="en-US">
                <a:latin typeface="Arial" panose="020B0604020202020204" pitchFamily="34" charset="0"/>
                <a:cs typeface="Arial" panose="020B0604020202020204" pitchFamily="34" charset="0"/>
              </a:rPr>
              <a:t>Ví dụ 2: Lớp cha không có constructor mặc định</a:t>
            </a:r>
          </a:p>
        </p:txBody>
      </p:sp>
      <p:pic>
        <p:nvPicPr>
          <p:cNvPr id="5" name="Picture 4">
            <a:extLst>
              <a:ext uri="{FF2B5EF4-FFF2-40B4-BE49-F238E27FC236}">
                <a16:creationId xmlns:a16="http://schemas.microsoft.com/office/drawing/2014/main" id="{F068F532-90ED-4F4D-9603-625C552E15FE}"/>
              </a:ext>
            </a:extLst>
          </p:cNvPr>
          <p:cNvPicPr>
            <a:picLocks noChangeAspect="1"/>
          </p:cNvPicPr>
          <p:nvPr/>
        </p:nvPicPr>
        <p:blipFill>
          <a:blip r:embed="rId2"/>
          <a:stretch>
            <a:fillRect/>
          </a:stretch>
        </p:blipFill>
        <p:spPr>
          <a:xfrm>
            <a:off x="2044527" y="2844683"/>
            <a:ext cx="8102946" cy="3662650"/>
          </a:xfrm>
          <a:prstGeom prst="rect">
            <a:avLst/>
          </a:prstGeom>
        </p:spPr>
      </p:pic>
    </p:spTree>
    <p:extLst>
      <p:ext uri="{BB962C8B-B14F-4D97-AF65-F5344CB8AC3E}">
        <p14:creationId xmlns:p14="http://schemas.microsoft.com/office/powerpoint/2010/main" val="419659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10348882" cy="4287915"/>
          </a:xfrm>
        </p:spPr>
        <p:txBody>
          <a:bodyPr/>
          <a:lstStyle/>
          <a:p>
            <a:r>
              <a:rPr lang="en-US">
                <a:latin typeface="Arial" panose="020B0604020202020204" pitchFamily="34" charset="0"/>
                <a:cs typeface="Arial" panose="020B0604020202020204" pitchFamily="34" charset="0"/>
              </a:rPr>
              <a:t>Đối với các phương thức có phạm vi là protected hoặc public của lớp cha, lớp con có thể ghi đè (override) những phương thức này.</a:t>
            </a:r>
          </a:p>
          <a:p>
            <a:r>
              <a:rPr lang="en-US">
                <a:latin typeface="Arial" panose="020B0604020202020204" pitchFamily="34" charset="0"/>
                <a:cs typeface="Arial" panose="020B0604020202020204" pitchFamily="34" charset="0"/>
              </a:rPr>
              <a:t>Ghi đè một phương thức từ lớp cha là thay đổi hành vi (hay luồng xử lý) của 1 phương thức nào đó đến từ lớp cha.</a:t>
            </a:r>
          </a:p>
          <a:p>
            <a:r>
              <a:rPr lang="en-US">
                <a:latin typeface="Arial" panose="020B0604020202020204" pitchFamily="34" charset="0"/>
                <a:cs typeface="Arial" panose="020B0604020202020204" pitchFamily="34" charset="0"/>
              </a:rPr>
              <a:t>Ghi đè phương thức có 2 dạng:</a:t>
            </a:r>
          </a:p>
          <a:p>
            <a:pPr lvl="1"/>
            <a:r>
              <a:rPr lang="en-US">
                <a:latin typeface="Arial" panose="020B0604020202020204" pitchFamily="34" charset="0"/>
                <a:cs typeface="Arial" panose="020B0604020202020204" pitchFamily="34" charset="0"/>
              </a:rPr>
              <a:t>Ghi đè hoàn toàn: Thay đổi hoàn toàn hành vi của phương thức đến từ lớp cha. Nói cách khác là phương thức sau khi ghi đè, không gọi lại phương thức cùng tên của lớp cha.</a:t>
            </a:r>
          </a:p>
          <a:p>
            <a:pPr lvl="1"/>
            <a:r>
              <a:rPr lang="en-US">
                <a:latin typeface="Arial" panose="020B0604020202020204" pitchFamily="34" charset="0"/>
                <a:cs typeface="Arial" panose="020B0604020202020204" pitchFamily="34" charset="0"/>
              </a:rPr>
              <a:t>Ghi đè mở rộng: Bổ sung thêm các bước xử lý cho phương thức đến từ lớp cha. Nói cách khác là phương thức sau khi ghi đè, vẫn có gọi lại phương thức cùng tên của lớp cha, chỉ là bổ sung thêm bước xử lý nào đó.</a:t>
            </a:r>
          </a:p>
          <a:p>
            <a:r>
              <a:rPr lang="en-US">
                <a:latin typeface="Arial" panose="020B0604020202020204" pitchFamily="34" charset="0"/>
                <a:cs typeface="Arial" panose="020B0604020202020204" pitchFamily="34" charset="0"/>
              </a:rPr>
              <a:t>Ghi đè phương thức tạo nên tính đa hình (Polymorphism) trong định nghĩa lập trình hướng đối tượng.</a:t>
            </a:r>
          </a:p>
        </p:txBody>
      </p:sp>
    </p:spTree>
    <p:extLst>
      <p:ext uri="{BB962C8B-B14F-4D97-AF65-F5344CB8AC3E}">
        <p14:creationId xmlns:p14="http://schemas.microsoft.com/office/powerpoint/2010/main" val="327091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469993" cy="4287915"/>
          </a:xfrm>
        </p:spPr>
        <p:txBody>
          <a:bodyPr/>
          <a:lstStyle/>
          <a:p>
            <a:r>
              <a:rPr lang="en-US">
                <a:latin typeface="Arial" panose="020B0604020202020204" pitchFamily="34" charset="0"/>
                <a:cs typeface="Arial" panose="020B0604020202020204" pitchFamily="34" charset="0"/>
              </a:rPr>
              <a:t>Ví dụ 1: Ghi đè hoàn toàn</a:t>
            </a:r>
          </a:p>
        </p:txBody>
      </p:sp>
      <p:pic>
        <p:nvPicPr>
          <p:cNvPr id="5" name="Picture 4">
            <a:extLst>
              <a:ext uri="{FF2B5EF4-FFF2-40B4-BE49-F238E27FC236}">
                <a16:creationId xmlns:a16="http://schemas.microsoft.com/office/drawing/2014/main" id="{BF063665-A112-481C-8362-5C3CAE8925DA}"/>
              </a:ext>
            </a:extLst>
          </p:cNvPr>
          <p:cNvPicPr>
            <a:picLocks noChangeAspect="1"/>
          </p:cNvPicPr>
          <p:nvPr/>
        </p:nvPicPr>
        <p:blipFill>
          <a:blip r:embed="rId2"/>
          <a:stretch>
            <a:fillRect/>
          </a:stretch>
        </p:blipFill>
        <p:spPr>
          <a:xfrm>
            <a:off x="1359126" y="2692858"/>
            <a:ext cx="9473748" cy="3825537"/>
          </a:xfrm>
          <a:prstGeom prst="rect">
            <a:avLst/>
          </a:prstGeom>
        </p:spPr>
      </p:pic>
    </p:spTree>
    <p:extLst>
      <p:ext uri="{BB962C8B-B14F-4D97-AF65-F5344CB8AC3E}">
        <p14:creationId xmlns:p14="http://schemas.microsoft.com/office/powerpoint/2010/main" val="95411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469993" cy="4287915"/>
          </a:xfrm>
        </p:spPr>
        <p:txBody>
          <a:bodyPr/>
          <a:lstStyle/>
          <a:p>
            <a:r>
              <a:rPr lang="en-US">
                <a:latin typeface="Arial" panose="020B0604020202020204" pitchFamily="34" charset="0"/>
                <a:cs typeface="Arial" panose="020B0604020202020204" pitchFamily="34" charset="0"/>
              </a:rPr>
              <a:t>Ví dụ 1: Ghi đè hoàn toàn</a:t>
            </a:r>
          </a:p>
        </p:txBody>
      </p:sp>
      <p:pic>
        <p:nvPicPr>
          <p:cNvPr id="6" name="Picture 5">
            <a:extLst>
              <a:ext uri="{FF2B5EF4-FFF2-40B4-BE49-F238E27FC236}">
                <a16:creationId xmlns:a16="http://schemas.microsoft.com/office/drawing/2014/main" id="{39B22801-70B8-4DBF-B4D0-AE5C228C2E39}"/>
              </a:ext>
            </a:extLst>
          </p:cNvPr>
          <p:cNvPicPr>
            <a:picLocks noChangeAspect="1"/>
          </p:cNvPicPr>
          <p:nvPr/>
        </p:nvPicPr>
        <p:blipFill>
          <a:blip r:embed="rId2"/>
          <a:stretch>
            <a:fillRect/>
          </a:stretch>
        </p:blipFill>
        <p:spPr>
          <a:xfrm>
            <a:off x="2580537" y="2535575"/>
            <a:ext cx="7030925" cy="4025024"/>
          </a:xfrm>
          <a:prstGeom prst="rect">
            <a:avLst/>
          </a:prstGeom>
        </p:spPr>
      </p:pic>
    </p:spTree>
    <p:extLst>
      <p:ext uri="{BB962C8B-B14F-4D97-AF65-F5344CB8AC3E}">
        <p14:creationId xmlns:p14="http://schemas.microsoft.com/office/powerpoint/2010/main" val="3116309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469993" cy="4287915"/>
          </a:xfrm>
        </p:spPr>
        <p:txBody>
          <a:bodyPr/>
          <a:lstStyle/>
          <a:p>
            <a:r>
              <a:rPr lang="en-US">
                <a:latin typeface="Arial" panose="020B0604020202020204" pitchFamily="34" charset="0"/>
                <a:cs typeface="Arial" panose="020B0604020202020204" pitchFamily="34" charset="0"/>
              </a:rPr>
              <a:t>Ví dụ 2: Ghi đè mở rộng</a:t>
            </a:r>
          </a:p>
        </p:txBody>
      </p:sp>
      <p:pic>
        <p:nvPicPr>
          <p:cNvPr id="5" name="Picture 4">
            <a:extLst>
              <a:ext uri="{FF2B5EF4-FFF2-40B4-BE49-F238E27FC236}">
                <a16:creationId xmlns:a16="http://schemas.microsoft.com/office/drawing/2014/main" id="{0528E5F1-5EAE-49F8-BA58-FC14D8406867}"/>
              </a:ext>
            </a:extLst>
          </p:cNvPr>
          <p:cNvPicPr>
            <a:picLocks noChangeAspect="1"/>
          </p:cNvPicPr>
          <p:nvPr/>
        </p:nvPicPr>
        <p:blipFill>
          <a:blip r:embed="rId2"/>
          <a:stretch>
            <a:fillRect/>
          </a:stretch>
        </p:blipFill>
        <p:spPr>
          <a:xfrm>
            <a:off x="894899" y="2582713"/>
            <a:ext cx="10402201" cy="3947502"/>
          </a:xfrm>
          <a:prstGeom prst="rect">
            <a:avLst/>
          </a:prstGeom>
        </p:spPr>
      </p:pic>
    </p:spTree>
    <p:extLst>
      <p:ext uri="{BB962C8B-B14F-4D97-AF65-F5344CB8AC3E}">
        <p14:creationId xmlns:p14="http://schemas.microsoft.com/office/powerpoint/2010/main" val="161892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 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Sử dụng access modifiers</a:t>
            </a:r>
          </a:p>
        </p:txBody>
      </p:sp>
      <p:pic>
        <p:nvPicPr>
          <p:cNvPr id="7" name="Picture 6">
            <a:extLst>
              <a:ext uri="{FF2B5EF4-FFF2-40B4-BE49-F238E27FC236}">
                <a16:creationId xmlns:a16="http://schemas.microsoft.com/office/drawing/2014/main" id="{1EE27994-9984-46F4-A8BB-FE603633CE8E}"/>
              </a:ext>
            </a:extLst>
          </p:cNvPr>
          <p:cNvPicPr>
            <a:picLocks noChangeAspect="1"/>
          </p:cNvPicPr>
          <p:nvPr/>
        </p:nvPicPr>
        <p:blipFill>
          <a:blip r:embed="rId2"/>
          <a:stretch>
            <a:fillRect/>
          </a:stretch>
        </p:blipFill>
        <p:spPr>
          <a:xfrm>
            <a:off x="2166664" y="2786782"/>
            <a:ext cx="7858672" cy="3232279"/>
          </a:xfrm>
          <a:prstGeom prst="rect">
            <a:avLst/>
          </a:prstGeom>
        </p:spPr>
      </p:pic>
    </p:spTree>
    <p:extLst>
      <p:ext uri="{BB962C8B-B14F-4D97-AF65-F5344CB8AC3E}">
        <p14:creationId xmlns:p14="http://schemas.microsoft.com/office/powerpoint/2010/main" val="425412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12.2. Ghi đè phương thức của lớp cha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88598"/>
            <a:ext cx="9469993" cy="4287915"/>
          </a:xfrm>
        </p:spPr>
        <p:txBody>
          <a:bodyPr/>
          <a:lstStyle/>
          <a:p>
            <a:r>
              <a:rPr lang="en-US">
                <a:latin typeface="Arial" panose="020B0604020202020204" pitchFamily="34" charset="0"/>
                <a:cs typeface="Arial" panose="020B0604020202020204" pitchFamily="34" charset="0"/>
              </a:rPr>
              <a:t>Ví dụ 2: Ghi đè mở rộng</a:t>
            </a:r>
          </a:p>
        </p:txBody>
      </p:sp>
      <p:pic>
        <p:nvPicPr>
          <p:cNvPr id="6" name="Picture 5">
            <a:extLst>
              <a:ext uri="{FF2B5EF4-FFF2-40B4-BE49-F238E27FC236}">
                <a16:creationId xmlns:a16="http://schemas.microsoft.com/office/drawing/2014/main" id="{CFA446E3-B5F6-4858-BF0D-92392BACB95B}"/>
              </a:ext>
            </a:extLst>
          </p:cNvPr>
          <p:cNvPicPr>
            <a:picLocks noChangeAspect="1"/>
          </p:cNvPicPr>
          <p:nvPr/>
        </p:nvPicPr>
        <p:blipFill>
          <a:blip r:embed="rId2"/>
          <a:stretch>
            <a:fillRect/>
          </a:stretch>
        </p:blipFill>
        <p:spPr>
          <a:xfrm>
            <a:off x="2791357" y="2619631"/>
            <a:ext cx="6609286" cy="3923056"/>
          </a:xfrm>
          <a:prstGeom prst="rect">
            <a:avLst/>
          </a:prstGeom>
        </p:spPr>
      </p:pic>
    </p:spTree>
    <p:extLst>
      <p:ext uri="{BB962C8B-B14F-4D97-AF65-F5344CB8AC3E}">
        <p14:creationId xmlns:p14="http://schemas.microsoft.com/office/powerpoint/2010/main" val="1848185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12.3. Từ khóa super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Trong constructor: Từ khóa super được sử dụng để gọi lại các constructor của lớp cha.</a:t>
            </a:r>
          </a:p>
          <a:p>
            <a:r>
              <a:rPr lang="en-US">
                <a:latin typeface="Arial" panose="020B0604020202020204" pitchFamily="34" charset="0"/>
                <a:cs typeface="Arial" panose="020B0604020202020204" pitchFamily="34" charset="0"/>
              </a:rPr>
              <a:t>Trong ghi đè phương thức: Từ khóa super được sử dụng để gọi lại phương thức cùng tên ở lớp cha.</a:t>
            </a:r>
          </a:p>
        </p:txBody>
      </p:sp>
    </p:spTree>
    <p:extLst>
      <p:ext uri="{BB962C8B-B14F-4D97-AF65-F5344CB8AC3E}">
        <p14:creationId xmlns:p14="http://schemas.microsoft.com/office/powerpoint/2010/main" val="2679972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Abstract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Abstract class hay còn gọi là lớp trừu tượng. Là những lớp mà:</a:t>
            </a:r>
          </a:p>
          <a:p>
            <a:pPr lvl="1"/>
            <a:r>
              <a:rPr lang="en-US">
                <a:latin typeface="Arial" panose="020B0604020202020204" pitchFamily="34" charset="0"/>
                <a:cs typeface="Arial" panose="020B0604020202020204" pitchFamily="34" charset="0"/>
              </a:rPr>
              <a:t>Có thể chứa phương thức trừu tượng</a:t>
            </a:r>
          </a:p>
          <a:p>
            <a:pPr lvl="1"/>
            <a:r>
              <a:rPr lang="en-US">
                <a:latin typeface="Arial" panose="020B0604020202020204" pitchFamily="34" charset="0"/>
                <a:cs typeface="Arial" panose="020B0604020202020204" pitchFamily="34" charset="0"/>
              </a:rPr>
              <a:t>Không thể trực tiếp tạo đối tượng.</a:t>
            </a:r>
          </a:p>
          <a:p>
            <a:r>
              <a:rPr lang="en-US">
                <a:latin typeface="Arial" panose="020B0604020202020204" pitchFamily="34" charset="0"/>
                <a:cs typeface="Arial" panose="020B0604020202020204" pitchFamily="34" charset="0"/>
              </a:rPr>
              <a:t>Phương thức trừu tượng: Là những phương thức mà chỉ có phần khai báo chứ không có phần triển khai thân phương thức. Phần triển khai thân phương thức sẽ được triển khai ở những lớp triển khai (implementation class).</a:t>
            </a:r>
          </a:p>
          <a:p>
            <a:r>
              <a:rPr lang="en-US">
                <a:latin typeface="Arial" panose="020B0604020202020204" pitchFamily="34" charset="0"/>
                <a:cs typeface="Arial" panose="020B0604020202020204" pitchFamily="34" charset="0"/>
              </a:rPr>
              <a:t>Thường được sử dụng trong trường hợp triển khai một phần của Interface.</a:t>
            </a:r>
          </a:p>
          <a:p>
            <a:r>
              <a:rPr lang="en-US">
                <a:latin typeface="Arial" panose="020B0604020202020204" pitchFamily="34" charset="0"/>
                <a:cs typeface="Arial" panose="020B0604020202020204" pitchFamily="34" charset="0"/>
              </a:rPr>
              <a:t>Đáp ứng tính trừu tượng (abstraction) trong định nghĩa lập trình hướng đối tượng.</a:t>
            </a:r>
          </a:p>
        </p:txBody>
      </p:sp>
    </p:spTree>
    <p:extLst>
      <p:ext uri="{BB962C8B-B14F-4D97-AF65-F5344CB8AC3E}">
        <p14:creationId xmlns:p14="http://schemas.microsoft.com/office/powerpoint/2010/main" val="3050760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Abstract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Abstract class Person có phương thức trừu tượng say</a:t>
            </a:r>
          </a:p>
        </p:txBody>
      </p:sp>
      <p:pic>
        <p:nvPicPr>
          <p:cNvPr id="5" name="Picture 4">
            <a:extLst>
              <a:ext uri="{FF2B5EF4-FFF2-40B4-BE49-F238E27FC236}">
                <a16:creationId xmlns:a16="http://schemas.microsoft.com/office/drawing/2014/main" id="{92CB1043-44C8-45DC-96DC-727B0A94FAE1}"/>
              </a:ext>
            </a:extLst>
          </p:cNvPr>
          <p:cNvPicPr>
            <a:picLocks noChangeAspect="1"/>
          </p:cNvPicPr>
          <p:nvPr/>
        </p:nvPicPr>
        <p:blipFill>
          <a:blip r:embed="rId2"/>
          <a:stretch>
            <a:fillRect/>
          </a:stretch>
        </p:blipFill>
        <p:spPr>
          <a:xfrm>
            <a:off x="1928887" y="2890777"/>
            <a:ext cx="8334225" cy="3514505"/>
          </a:xfrm>
          <a:prstGeom prst="rect">
            <a:avLst/>
          </a:prstGeom>
        </p:spPr>
      </p:pic>
    </p:spTree>
    <p:extLst>
      <p:ext uri="{BB962C8B-B14F-4D97-AF65-F5344CB8AC3E}">
        <p14:creationId xmlns:p14="http://schemas.microsoft.com/office/powerpoint/2010/main" val="36887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Abstract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class PersonSayHello kế thừa abstract class Person và triển khai phương thức say.</a:t>
            </a:r>
          </a:p>
        </p:txBody>
      </p:sp>
      <p:pic>
        <p:nvPicPr>
          <p:cNvPr id="7" name="Picture 6">
            <a:extLst>
              <a:ext uri="{FF2B5EF4-FFF2-40B4-BE49-F238E27FC236}">
                <a16:creationId xmlns:a16="http://schemas.microsoft.com/office/drawing/2014/main" id="{84980F71-CD2A-4C1F-8DF6-DA24EA77A5FF}"/>
              </a:ext>
            </a:extLst>
          </p:cNvPr>
          <p:cNvPicPr>
            <a:picLocks noChangeAspect="1"/>
          </p:cNvPicPr>
          <p:nvPr/>
        </p:nvPicPr>
        <p:blipFill>
          <a:blip r:embed="rId2"/>
          <a:stretch>
            <a:fillRect/>
          </a:stretch>
        </p:blipFill>
        <p:spPr>
          <a:xfrm>
            <a:off x="883468" y="3266352"/>
            <a:ext cx="10425063" cy="3010161"/>
          </a:xfrm>
          <a:prstGeom prst="rect">
            <a:avLst/>
          </a:prstGeom>
        </p:spPr>
      </p:pic>
    </p:spTree>
    <p:extLst>
      <p:ext uri="{BB962C8B-B14F-4D97-AF65-F5344CB8AC3E}">
        <p14:creationId xmlns:p14="http://schemas.microsoft.com/office/powerpoint/2010/main" val="2919902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Interfaces trong Java cũng gần giống với abstract class, nhưng:</a:t>
            </a:r>
          </a:p>
          <a:p>
            <a:pPr lvl="1"/>
            <a:r>
              <a:rPr lang="en-US">
                <a:latin typeface="Arial" panose="020B0604020202020204" pitchFamily="34" charset="0"/>
                <a:cs typeface="Arial" panose="020B0604020202020204" pitchFamily="34" charset="0"/>
              </a:rPr>
              <a:t>Nó không phải là một class</a:t>
            </a:r>
          </a:p>
          <a:p>
            <a:pPr lvl="1"/>
            <a:r>
              <a:rPr lang="en-US">
                <a:latin typeface="Arial" panose="020B0604020202020204" pitchFamily="34" charset="0"/>
                <a:cs typeface="Arial" panose="020B0604020202020204" pitchFamily="34" charset="0"/>
              </a:rPr>
              <a:t>Nó không chứa thuộc tính (abstract class vẫn có thể chứa thuộc tính).</a:t>
            </a:r>
          </a:p>
          <a:p>
            <a:r>
              <a:rPr lang="en-US">
                <a:latin typeface="Arial" panose="020B0604020202020204" pitchFamily="34" charset="0"/>
                <a:cs typeface="Arial" panose="020B0604020202020204" pitchFamily="34" charset="0"/>
              </a:rPr>
              <a:t>Được sử dụng để định nghĩa ra 1 chuẩn chung mà các lớp triển khai phải tuân theo. Hay nói cách khác, nó giúp dễ dàng thay đổi phần triển khai mà không cần phải lo bên sử dụng bị ảnh hưởng.</a:t>
            </a:r>
          </a:p>
          <a:p>
            <a:r>
              <a:rPr lang="en-US">
                <a:latin typeface="Arial" panose="020B0604020202020204" pitchFamily="34" charset="0"/>
                <a:cs typeface="Arial" panose="020B0604020202020204" pitchFamily="34" charset="0"/>
              </a:rPr>
              <a:t>Trong Java, một lớp có thể triển khai nhiều Interfaces khác nhau.</a:t>
            </a:r>
          </a:p>
          <a:p>
            <a:r>
              <a:rPr lang="en-US">
                <a:latin typeface="Arial" panose="020B0604020202020204" pitchFamily="34" charset="0"/>
                <a:cs typeface="Arial" panose="020B0604020202020204" pitchFamily="34" charset="0"/>
              </a:rPr>
              <a:t>Một Interface cũng có thể kế thừa nhiều interfaces khác nhau.</a:t>
            </a:r>
          </a:p>
          <a:p>
            <a:r>
              <a:rPr lang="en-US">
                <a:latin typeface="Arial" panose="020B0604020202020204" pitchFamily="34" charset="0"/>
                <a:cs typeface="Arial" panose="020B0604020202020204" pitchFamily="34" charset="0"/>
              </a:rPr>
              <a:t>Đáp ứng tính trừu tượng (abstraction) trong định nghĩa lập trình hướng đối tượng.</a:t>
            </a:r>
          </a:p>
        </p:txBody>
      </p:sp>
    </p:spTree>
    <p:extLst>
      <p:ext uri="{BB962C8B-B14F-4D97-AF65-F5344CB8AC3E}">
        <p14:creationId xmlns:p14="http://schemas.microsoft.com/office/powerpoint/2010/main" val="3179327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Định nghĩa các hành vi chung cho động vật, bao gồm: Ăn, ngủ, di chuyển.</a:t>
            </a:r>
          </a:p>
        </p:txBody>
      </p:sp>
      <p:pic>
        <p:nvPicPr>
          <p:cNvPr id="7" name="Picture 6">
            <a:extLst>
              <a:ext uri="{FF2B5EF4-FFF2-40B4-BE49-F238E27FC236}">
                <a16:creationId xmlns:a16="http://schemas.microsoft.com/office/drawing/2014/main" id="{AF6D0DF5-CE62-48FB-9F0D-D15425172143}"/>
              </a:ext>
            </a:extLst>
          </p:cNvPr>
          <p:cNvPicPr>
            <a:picLocks noChangeAspect="1"/>
          </p:cNvPicPr>
          <p:nvPr/>
        </p:nvPicPr>
        <p:blipFill>
          <a:blip r:embed="rId2"/>
          <a:stretch>
            <a:fillRect/>
          </a:stretch>
        </p:blipFill>
        <p:spPr>
          <a:xfrm>
            <a:off x="2738682" y="3429000"/>
            <a:ext cx="6714636" cy="2364309"/>
          </a:xfrm>
          <a:prstGeom prst="rect">
            <a:avLst/>
          </a:prstGeom>
        </p:spPr>
      </p:pic>
    </p:spTree>
    <p:extLst>
      <p:ext uri="{BB962C8B-B14F-4D97-AF65-F5344CB8AC3E}">
        <p14:creationId xmlns:p14="http://schemas.microsoft.com/office/powerpoint/2010/main" val="205970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Định nghĩa các hanh vi chung cho con người, bao gồm: các hành vi của động vật và hành vi nói (vì người mới biết nói).</a:t>
            </a:r>
          </a:p>
        </p:txBody>
      </p:sp>
      <p:pic>
        <p:nvPicPr>
          <p:cNvPr id="5" name="Picture 4">
            <a:extLst>
              <a:ext uri="{FF2B5EF4-FFF2-40B4-BE49-F238E27FC236}">
                <a16:creationId xmlns:a16="http://schemas.microsoft.com/office/drawing/2014/main" id="{D8FB1F3D-70A8-4DAF-96E4-5BBF90E368FE}"/>
              </a:ext>
            </a:extLst>
          </p:cNvPr>
          <p:cNvPicPr>
            <a:picLocks noChangeAspect="1"/>
          </p:cNvPicPr>
          <p:nvPr/>
        </p:nvPicPr>
        <p:blipFill>
          <a:blip r:embed="rId2"/>
          <a:stretch>
            <a:fillRect/>
          </a:stretch>
        </p:blipFill>
        <p:spPr>
          <a:xfrm>
            <a:off x="2752231" y="3759084"/>
            <a:ext cx="6687537" cy="2117934"/>
          </a:xfrm>
          <a:prstGeom prst="rect">
            <a:avLst/>
          </a:prstGeom>
        </p:spPr>
      </p:pic>
    </p:spTree>
    <p:extLst>
      <p:ext uri="{BB962C8B-B14F-4D97-AF65-F5344CB8AC3E}">
        <p14:creationId xmlns:p14="http://schemas.microsoft.com/office/powerpoint/2010/main" val="1584529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18082"/>
            <a:ext cx="9612036" cy="4758431"/>
          </a:xfrm>
        </p:spPr>
        <p:txBody>
          <a:bodyPr/>
          <a:lstStyle/>
          <a:p>
            <a:r>
              <a:rPr lang="en-US">
                <a:latin typeface="Arial" panose="020B0604020202020204" pitchFamily="34" charset="0"/>
                <a:cs typeface="Arial" panose="020B0604020202020204" pitchFamily="34" charset="0"/>
              </a:rPr>
              <a:t>Ví dụ triển khai một phần: Abstract class Person triển khai interface Human và triển khai các hành vi chung giống nhau như: Ăn, ngủ, di chuyển nhưng không triển khai hành vi nói. Vì mỗi người có mỗi cách nói chuyện khác nhau, những lời nói khác nhau</a:t>
            </a:r>
          </a:p>
        </p:txBody>
      </p:sp>
      <p:pic>
        <p:nvPicPr>
          <p:cNvPr id="5" name="Picture 4">
            <a:extLst>
              <a:ext uri="{FF2B5EF4-FFF2-40B4-BE49-F238E27FC236}">
                <a16:creationId xmlns:a16="http://schemas.microsoft.com/office/drawing/2014/main" id="{A4024B7A-6F86-4766-BF1E-9435BB74AEBD}"/>
              </a:ext>
            </a:extLst>
          </p:cNvPr>
          <p:cNvPicPr>
            <a:picLocks noChangeAspect="1"/>
          </p:cNvPicPr>
          <p:nvPr/>
        </p:nvPicPr>
        <p:blipFill>
          <a:blip r:embed="rId2"/>
          <a:stretch>
            <a:fillRect/>
          </a:stretch>
        </p:blipFill>
        <p:spPr>
          <a:xfrm>
            <a:off x="3380445" y="3061360"/>
            <a:ext cx="5431109" cy="3474167"/>
          </a:xfrm>
          <a:prstGeom prst="rect">
            <a:avLst/>
          </a:prstGeom>
        </p:spPr>
      </p:pic>
    </p:spTree>
    <p:extLst>
      <p:ext uri="{BB962C8B-B14F-4D97-AF65-F5344CB8AC3E}">
        <p14:creationId xmlns:p14="http://schemas.microsoft.com/office/powerpoint/2010/main" val="836820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Lớp PersonSayHello kế thừa lớp Person và triển khai phương thức say, vì kiểu người này hay chào.</a:t>
            </a:r>
          </a:p>
        </p:txBody>
      </p:sp>
      <p:pic>
        <p:nvPicPr>
          <p:cNvPr id="5" name="Picture 4">
            <a:extLst>
              <a:ext uri="{FF2B5EF4-FFF2-40B4-BE49-F238E27FC236}">
                <a16:creationId xmlns:a16="http://schemas.microsoft.com/office/drawing/2014/main" id="{AEDED04B-42B5-4E7E-898C-4A6CCC9D1278}"/>
              </a:ext>
            </a:extLst>
          </p:cNvPr>
          <p:cNvPicPr>
            <a:picLocks noChangeAspect="1"/>
          </p:cNvPicPr>
          <p:nvPr/>
        </p:nvPicPr>
        <p:blipFill>
          <a:blip r:embed="rId2"/>
          <a:stretch>
            <a:fillRect/>
          </a:stretch>
        </p:blipFill>
        <p:spPr>
          <a:xfrm>
            <a:off x="3512596" y="3166501"/>
            <a:ext cx="5166808" cy="3238781"/>
          </a:xfrm>
          <a:prstGeom prst="rect">
            <a:avLst/>
          </a:prstGeom>
        </p:spPr>
      </p:pic>
    </p:spTree>
    <p:extLst>
      <p:ext uri="{BB962C8B-B14F-4D97-AF65-F5344CB8AC3E}">
        <p14:creationId xmlns:p14="http://schemas.microsoft.com/office/powerpoint/2010/main" val="32648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80225"/>
            <a:ext cx="9612036" cy="4971495"/>
          </a:xfrm>
        </p:spPr>
        <p:txBody>
          <a:bodyPr/>
          <a:lstStyle/>
          <a:p>
            <a:r>
              <a:rPr lang="en-US">
                <a:latin typeface="Arial" panose="020B0604020202020204" pitchFamily="34" charset="0"/>
                <a:cs typeface="Arial" panose="020B0604020202020204" pitchFamily="34" charset="0"/>
              </a:rPr>
              <a:t>Là các từ khóa có ý nghĩa đặc biệt hơn, tác động đến các class members hoặc class trong Java.</a:t>
            </a:r>
          </a:p>
          <a:p>
            <a:r>
              <a:rPr lang="en-US">
                <a:latin typeface="Arial" panose="020B0604020202020204" pitchFamily="34" charset="0"/>
                <a:cs typeface="Arial" panose="020B0604020202020204" pitchFamily="34" charset="0"/>
              </a:rPr>
              <a:t>Các non-access modifiers:</a:t>
            </a:r>
          </a:p>
          <a:p>
            <a:pPr lvl="1"/>
            <a:r>
              <a:rPr lang="en-US">
                <a:latin typeface="Arial" panose="020B0604020202020204" pitchFamily="34" charset="0"/>
                <a:cs typeface="Arial" panose="020B0604020202020204" pitchFamily="34" charset="0"/>
              </a:rPr>
              <a:t>final:</a:t>
            </a:r>
          </a:p>
          <a:p>
            <a:pPr lvl="2"/>
            <a:r>
              <a:rPr lang="en-US">
                <a:latin typeface="Arial" panose="020B0604020202020204" pitchFamily="34" charset="0"/>
                <a:cs typeface="Arial" panose="020B0604020202020204" pitchFamily="34" charset="0"/>
              </a:rPr>
              <a:t>Trường hợp class: Chỉ định class này không thể được kế thừa bởi class khác</a:t>
            </a:r>
          </a:p>
          <a:p>
            <a:pPr lvl="2"/>
            <a:r>
              <a:rPr lang="en-US">
                <a:latin typeface="Arial" panose="020B0604020202020204" pitchFamily="34" charset="0"/>
                <a:cs typeface="Arial" panose="020B0604020202020204" pitchFamily="34" charset="0"/>
              </a:rPr>
              <a:t>Trường hợp thuộc tính: Chỉ định thuộc tính này không thể thay đổi giá trị sau khi gán (tựa tựa như hằng số nhưng ở dạng thuộc tính)</a:t>
            </a:r>
          </a:p>
          <a:p>
            <a:pPr lvl="2"/>
            <a:r>
              <a:rPr lang="en-US">
                <a:latin typeface="Arial" panose="020B0604020202020204" pitchFamily="34" charset="0"/>
                <a:cs typeface="Arial" panose="020B0604020202020204" pitchFamily="34" charset="0"/>
              </a:rPr>
              <a:t>Trường hợp phương thức: Chỉ định các class con của class này không thể ghi đè phương thức này.</a:t>
            </a:r>
          </a:p>
          <a:p>
            <a:pPr lvl="1"/>
            <a:r>
              <a:rPr lang="en-US">
                <a:latin typeface="Arial" panose="020B0604020202020204" pitchFamily="34" charset="0"/>
                <a:cs typeface="Arial" panose="020B0604020202020204" pitchFamily="34" charset="0"/>
              </a:rPr>
              <a:t>abstract:</a:t>
            </a:r>
          </a:p>
          <a:p>
            <a:pPr lvl="2"/>
            <a:r>
              <a:rPr lang="en-US">
                <a:latin typeface="Arial" panose="020B0604020202020204" pitchFamily="34" charset="0"/>
                <a:cs typeface="Arial" panose="020B0604020202020204" pitchFamily="34" charset="0"/>
              </a:rPr>
              <a:t>Trường hợp class: Chỉ định class này là một abstract clas.</a:t>
            </a:r>
          </a:p>
          <a:p>
            <a:pPr lvl="2"/>
            <a:r>
              <a:rPr lang="en-US">
                <a:latin typeface="Arial" panose="020B0604020202020204" pitchFamily="34" charset="0"/>
                <a:cs typeface="Arial" panose="020B0604020202020204" pitchFamily="34" charset="0"/>
              </a:rPr>
              <a:t>Trường hợp phương thức: Chỉ định phương thức này là một phương thức abstract.</a:t>
            </a:r>
          </a:p>
          <a:p>
            <a:pPr lvl="1"/>
            <a:r>
              <a:rPr lang="en-US">
                <a:latin typeface="Arial" panose="020B0604020202020204" pitchFamily="34" charset="0"/>
                <a:cs typeface="Arial" panose="020B0604020202020204" pitchFamily="34" charset="0"/>
              </a:rPr>
              <a:t>Các non-acess modifiers thường được đặt trước access modifier trong khai báo thuộc tính, khai báo phương thức hoặc khai báo lớp.</a:t>
            </a:r>
          </a:p>
        </p:txBody>
      </p:sp>
    </p:spTree>
    <p:extLst>
      <p:ext uri="{BB962C8B-B14F-4D97-AF65-F5344CB8AC3E}">
        <p14:creationId xmlns:p14="http://schemas.microsoft.com/office/powerpoint/2010/main" val="403524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Ví dụ: Lớp student cũng kế thừa lớp trừu tượng Person và triển khai hành vi say theo cách riêng của Student.</a:t>
            </a:r>
          </a:p>
        </p:txBody>
      </p:sp>
      <p:pic>
        <p:nvPicPr>
          <p:cNvPr id="6" name="Picture 5">
            <a:extLst>
              <a:ext uri="{FF2B5EF4-FFF2-40B4-BE49-F238E27FC236}">
                <a16:creationId xmlns:a16="http://schemas.microsoft.com/office/drawing/2014/main" id="{09A89E87-96C9-497F-9F5D-842575EDC2A4}"/>
              </a:ext>
            </a:extLst>
          </p:cNvPr>
          <p:cNvPicPr>
            <a:picLocks noChangeAspect="1"/>
          </p:cNvPicPr>
          <p:nvPr/>
        </p:nvPicPr>
        <p:blipFill>
          <a:blip r:embed="rId2"/>
          <a:stretch>
            <a:fillRect/>
          </a:stretch>
        </p:blipFill>
        <p:spPr>
          <a:xfrm>
            <a:off x="2783791" y="2863145"/>
            <a:ext cx="6251078" cy="3795108"/>
          </a:xfrm>
          <a:prstGeom prst="rect">
            <a:avLst/>
          </a:prstGeom>
        </p:spPr>
      </p:pic>
    </p:spTree>
    <p:extLst>
      <p:ext uri="{BB962C8B-B14F-4D97-AF65-F5344CB8AC3E}">
        <p14:creationId xmlns:p14="http://schemas.microsoft.com/office/powerpoint/2010/main" val="2045300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Interfaces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612036" cy="4225771"/>
          </a:xfrm>
        </p:spPr>
        <p:txBody>
          <a:bodyPr/>
          <a:lstStyle/>
          <a:p>
            <a:r>
              <a:rPr lang="en-US">
                <a:latin typeface="Arial" panose="020B0604020202020204" pitchFamily="34" charset="0"/>
                <a:cs typeface="Arial" panose="020B0604020202020204" pitchFamily="34" charset="0"/>
              </a:rPr>
              <a:t>Sơ đồ lớp lúc này (là loại sơ đồ dùng để miêu tả các lớp và mối quan hệ giữa chúng)</a:t>
            </a:r>
          </a:p>
        </p:txBody>
      </p:sp>
      <p:pic>
        <p:nvPicPr>
          <p:cNvPr id="5" name="Picture 4">
            <a:extLst>
              <a:ext uri="{FF2B5EF4-FFF2-40B4-BE49-F238E27FC236}">
                <a16:creationId xmlns:a16="http://schemas.microsoft.com/office/drawing/2014/main" id="{EF22E37C-7492-44A2-AFE2-D9D830FDC810}"/>
              </a:ext>
            </a:extLst>
          </p:cNvPr>
          <p:cNvPicPr>
            <a:picLocks noChangeAspect="1"/>
          </p:cNvPicPr>
          <p:nvPr/>
        </p:nvPicPr>
        <p:blipFill>
          <a:blip r:embed="rId2"/>
          <a:stretch>
            <a:fillRect/>
          </a:stretch>
        </p:blipFill>
        <p:spPr>
          <a:xfrm>
            <a:off x="2132108" y="2969623"/>
            <a:ext cx="7554443" cy="3697507"/>
          </a:xfrm>
          <a:prstGeom prst="rect">
            <a:avLst/>
          </a:prstGeom>
        </p:spPr>
      </p:pic>
    </p:spTree>
    <p:extLst>
      <p:ext uri="{BB962C8B-B14F-4D97-AF65-F5344CB8AC3E}">
        <p14:creationId xmlns:p14="http://schemas.microsoft.com/office/powerpoint/2010/main" val="1747256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Anonymous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1597982"/>
            <a:ext cx="10686235" cy="4678532"/>
          </a:xfrm>
        </p:spPr>
        <p:txBody>
          <a:bodyPr/>
          <a:lstStyle/>
          <a:p>
            <a:r>
              <a:rPr lang="en-US">
                <a:latin typeface="Arial" panose="020B0604020202020204" pitchFamily="34" charset="0"/>
                <a:cs typeface="Arial" panose="020B0604020202020204" pitchFamily="34" charset="0"/>
              </a:rPr>
              <a:t>Trong Java, chúng ta không thể trực tiếp khởi tạo đối tượng từ các Interfaces hoặc là các Abstract class. Chúng ta chỉ có thể khởi tạo đối tượng từ các lớp triển khai chúng.</a:t>
            </a:r>
          </a:p>
          <a:p>
            <a:r>
              <a:rPr lang="en-US">
                <a:latin typeface="Arial" panose="020B0604020202020204" pitchFamily="34" charset="0"/>
                <a:cs typeface="Arial" panose="020B0604020202020204" pitchFamily="34" charset="0"/>
              </a:rPr>
              <a:t>Tuy nhiên, chúng ta vẫn có thể tạo đối tượng từ chúng thông qua Anonymous Class. Nói cách khác, interface hoặc abstract class không thể tạo đối tượng là vì chúng có những phương thức trừu tượng chưa được triển khai. Với Anonymous class, chúng ta có thể triển khai nhanh những phương trừu tượng này và khởi tạo đối tượng ngay sau đó mà không cần phải qua lớp triển khai.</a:t>
            </a:r>
          </a:p>
          <a:p>
            <a:r>
              <a:rPr lang="en-US">
                <a:latin typeface="Arial" panose="020B0604020202020204" pitchFamily="34" charset="0"/>
                <a:cs typeface="Arial" panose="020B0604020202020204" pitchFamily="34" charset="0"/>
              </a:rPr>
              <a:t>Cách hoạt động của Anonymous class:</a:t>
            </a:r>
          </a:p>
          <a:p>
            <a:pPr lvl="1"/>
            <a:r>
              <a:rPr lang="en-US">
                <a:latin typeface="Arial" panose="020B0604020202020204" pitchFamily="34" charset="0"/>
                <a:cs typeface="Arial" panose="020B0604020202020204" pitchFamily="34" charset="0"/>
              </a:rPr>
              <a:t>Khởi tạo một lớp không tên, triển khai các phương thức trừu trượng chưa được triển khai</a:t>
            </a:r>
          </a:p>
          <a:p>
            <a:pPr lvl="1"/>
            <a:r>
              <a:rPr lang="en-US">
                <a:latin typeface="Arial" panose="020B0604020202020204" pitchFamily="34" charset="0"/>
                <a:cs typeface="Arial" panose="020B0604020202020204" pitchFamily="34" charset="0"/>
              </a:rPr>
              <a:t>Tạo đối tượng từ lớp không tên đó</a:t>
            </a:r>
          </a:p>
          <a:p>
            <a:r>
              <a:rPr lang="en-US">
                <a:latin typeface="Arial" panose="020B0604020202020204" pitchFamily="34" charset="0"/>
                <a:cs typeface="Arial" panose="020B0604020202020204" pitchFamily="34" charset="0"/>
              </a:rPr>
              <a:t>Một điểm đặc biệt của Anonymous Class là chúng có thể sử dụng các biến cục bộ trong phương thức khởi tạo chúng trong quá trình triển khai các phương thức trừu tượng từ abstract class hoặc interface.</a:t>
            </a:r>
          </a:p>
        </p:txBody>
      </p:sp>
    </p:spTree>
    <p:extLst>
      <p:ext uri="{BB962C8B-B14F-4D97-AF65-F5344CB8AC3E}">
        <p14:creationId xmlns:p14="http://schemas.microsoft.com/office/powerpoint/2010/main" val="3895474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Anonymous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53592"/>
            <a:ext cx="9612036" cy="4722921"/>
          </a:xfrm>
        </p:spPr>
        <p:txBody>
          <a:bodyPr/>
          <a:lstStyle/>
          <a:p>
            <a:r>
              <a:rPr lang="en-US">
                <a:latin typeface="Arial" panose="020B0604020202020204" pitchFamily="34" charset="0"/>
                <a:cs typeface="Arial" panose="020B0604020202020204" pitchFamily="34" charset="0"/>
              </a:rPr>
              <a:t>Ví dụ: Tạo đối tượng từ lớp Person bằng Anonymous class.</a:t>
            </a:r>
          </a:p>
          <a:p>
            <a:pPr lvl="1"/>
            <a:r>
              <a:rPr lang="en-US">
                <a:latin typeface="Arial" panose="020B0604020202020204" pitchFamily="34" charset="0"/>
                <a:cs typeface="Arial" panose="020B0604020202020204" pitchFamily="34" charset="0"/>
              </a:rPr>
              <a:t>Lưu ý: Có sử dụng biến cục bộ personName của phương thức main</a:t>
            </a:r>
          </a:p>
        </p:txBody>
      </p:sp>
      <p:pic>
        <p:nvPicPr>
          <p:cNvPr id="5" name="Picture 4">
            <a:extLst>
              <a:ext uri="{FF2B5EF4-FFF2-40B4-BE49-F238E27FC236}">
                <a16:creationId xmlns:a16="http://schemas.microsoft.com/office/drawing/2014/main" id="{6F21EFF7-03DC-4E98-92B9-DF796F348B2F}"/>
              </a:ext>
            </a:extLst>
          </p:cNvPr>
          <p:cNvPicPr>
            <a:picLocks noChangeAspect="1"/>
          </p:cNvPicPr>
          <p:nvPr/>
        </p:nvPicPr>
        <p:blipFill>
          <a:blip r:embed="rId2"/>
          <a:stretch>
            <a:fillRect/>
          </a:stretch>
        </p:blipFill>
        <p:spPr>
          <a:xfrm>
            <a:off x="3250770" y="2623479"/>
            <a:ext cx="5690460" cy="4003620"/>
          </a:xfrm>
          <a:prstGeom prst="rect">
            <a:avLst/>
          </a:prstGeom>
        </p:spPr>
      </p:pic>
    </p:spTree>
    <p:extLst>
      <p:ext uri="{BB962C8B-B14F-4D97-AF65-F5344CB8AC3E}">
        <p14:creationId xmlns:p14="http://schemas.microsoft.com/office/powerpoint/2010/main" val="835709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15. Anonymous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53592"/>
            <a:ext cx="9612036" cy="4722921"/>
          </a:xfrm>
        </p:spPr>
        <p:txBody>
          <a:bodyPr/>
          <a:lstStyle/>
          <a:p>
            <a:r>
              <a:rPr lang="en-US">
                <a:latin typeface="Arial" panose="020B0604020202020204" pitchFamily="34" charset="0"/>
                <a:cs typeface="Arial" panose="020B0604020202020204" pitchFamily="34" charset="0"/>
              </a:rPr>
              <a:t>Ví dụ: Tạo đối tượng từ interface Animal bằng Anonymous class.</a:t>
            </a:r>
          </a:p>
        </p:txBody>
      </p:sp>
      <p:pic>
        <p:nvPicPr>
          <p:cNvPr id="6" name="Picture 5">
            <a:extLst>
              <a:ext uri="{FF2B5EF4-FFF2-40B4-BE49-F238E27FC236}">
                <a16:creationId xmlns:a16="http://schemas.microsoft.com/office/drawing/2014/main" id="{1EDA18EA-55E6-4350-AD0D-3874F454638E}"/>
              </a:ext>
            </a:extLst>
          </p:cNvPr>
          <p:cNvPicPr>
            <a:picLocks noChangeAspect="1"/>
          </p:cNvPicPr>
          <p:nvPr/>
        </p:nvPicPr>
        <p:blipFill>
          <a:blip r:embed="rId2"/>
          <a:stretch>
            <a:fillRect/>
          </a:stretch>
        </p:blipFill>
        <p:spPr>
          <a:xfrm>
            <a:off x="2154247" y="2061246"/>
            <a:ext cx="7883505" cy="4486035"/>
          </a:xfrm>
          <a:prstGeom prst="rect">
            <a:avLst/>
          </a:prstGeom>
        </p:spPr>
      </p:pic>
    </p:spTree>
    <p:extLst>
      <p:ext uri="{BB962C8B-B14F-4D97-AF65-F5344CB8AC3E}">
        <p14:creationId xmlns:p14="http://schemas.microsoft.com/office/powerpoint/2010/main" val="1735121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Tương tự như Anonymous Class nhưng sử dụng cho Interface có duy nhất 1 phương thức và cú pháp ngắn gọn hơn, dễ hiểu hơn và rõ ràng hơn.</a:t>
            </a:r>
          </a:p>
        </p:txBody>
      </p:sp>
    </p:spTree>
    <p:extLst>
      <p:ext uri="{BB962C8B-B14F-4D97-AF65-F5344CB8AC3E}">
        <p14:creationId xmlns:p14="http://schemas.microsoft.com/office/powerpoint/2010/main" val="3976394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1: Trường hợp phương thức không tham số và không có kiểu trả về</a:t>
            </a:r>
          </a:p>
        </p:txBody>
      </p:sp>
      <p:pic>
        <p:nvPicPr>
          <p:cNvPr id="5" name="Picture 4">
            <a:extLst>
              <a:ext uri="{FF2B5EF4-FFF2-40B4-BE49-F238E27FC236}">
                <a16:creationId xmlns:a16="http://schemas.microsoft.com/office/drawing/2014/main" id="{DC886E29-6378-442B-A8F9-18E4567AF6CA}"/>
              </a:ext>
            </a:extLst>
          </p:cNvPr>
          <p:cNvPicPr>
            <a:picLocks noChangeAspect="1"/>
          </p:cNvPicPr>
          <p:nvPr/>
        </p:nvPicPr>
        <p:blipFill>
          <a:blip r:embed="rId2"/>
          <a:stretch>
            <a:fillRect/>
          </a:stretch>
        </p:blipFill>
        <p:spPr>
          <a:xfrm>
            <a:off x="1336165" y="2856273"/>
            <a:ext cx="9519670" cy="3420241"/>
          </a:xfrm>
          <a:prstGeom prst="rect">
            <a:avLst/>
          </a:prstGeom>
        </p:spPr>
      </p:pic>
    </p:spTree>
    <p:extLst>
      <p:ext uri="{BB962C8B-B14F-4D97-AF65-F5344CB8AC3E}">
        <p14:creationId xmlns:p14="http://schemas.microsoft.com/office/powerpoint/2010/main" val="1462993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1: Trường hợp phương thức không tham số và không có kiểu trả về</a:t>
            </a:r>
          </a:p>
        </p:txBody>
      </p:sp>
      <p:pic>
        <p:nvPicPr>
          <p:cNvPr id="6" name="Picture 5">
            <a:extLst>
              <a:ext uri="{FF2B5EF4-FFF2-40B4-BE49-F238E27FC236}">
                <a16:creationId xmlns:a16="http://schemas.microsoft.com/office/drawing/2014/main" id="{0ED1BAF1-CEBC-4E26-91C4-78D14FD84DA4}"/>
              </a:ext>
            </a:extLst>
          </p:cNvPr>
          <p:cNvPicPr>
            <a:picLocks noChangeAspect="1"/>
          </p:cNvPicPr>
          <p:nvPr/>
        </p:nvPicPr>
        <p:blipFill>
          <a:blip r:embed="rId2"/>
          <a:stretch>
            <a:fillRect/>
          </a:stretch>
        </p:blipFill>
        <p:spPr>
          <a:xfrm>
            <a:off x="2312342" y="2694020"/>
            <a:ext cx="7567316" cy="3711262"/>
          </a:xfrm>
          <a:prstGeom prst="rect">
            <a:avLst/>
          </a:prstGeom>
        </p:spPr>
      </p:pic>
    </p:spTree>
    <p:extLst>
      <p:ext uri="{BB962C8B-B14F-4D97-AF65-F5344CB8AC3E}">
        <p14:creationId xmlns:p14="http://schemas.microsoft.com/office/powerpoint/2010/main" val="509175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2: Trường hợp phương thức có nhiều hơn 1 tham số và có kiểu trả về</a:t>
            </a:r>
          </a:p>
        </p:txBody>
      </p:sp>
      <p:pic>
        <p:nvPicPr>
          <p:cNvPr id="5" name="Picture 4">
            <a:extLst>
              <a:ext uri="{FF2B5EF4-FFF2-40B4-BE49-F238E27FC236}">
                <a16:creationId xmlns:a16="http://schemas.microsoft.com/office/drawing/2014/main" id="{85C9D6D8-B2C1-44CB-A2E3-AF991254B072}"/>
              </a:ext>
            </a:extLst>
          </p:cNvPr>
          <p:cNvPicPr>
            <a:picLocks noChangeAspect="1"/>
          </p:cNvPicPr>
          <p:nvPr/>
        </p:nvPicPr>
        <p:blipFill>
          <a:blip r:embed="rId2"/>
          <a:stretch>
            <a:fillRect/>
          </a:stretch>
        </p:blipFill>
        <p:spPr>
          <a:xfrm>
            <a:off x="1404276" y="3085637"/>
            <a:ext cx="8802796" cy="2329741"/>
          </a:xfrm>
          <a:prstGeom prst="rect">
            <a:avLst/>
          </a:prstGeom>
        </p:spPr>
      </p:pic>
    </p:spTree>
    <p:extLst>
      <p:ext uri="{BB962C8B-B14F-4D97-AF65-F5344CB8AC3E}">
        <p14:creationId xmlns:p14="http://schemas.microsoft.com/office/powerpoint/2010/main" val="1783194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2: Trường hợp phương thức có nhiều hơn 1 tham số và có kiểu trả về</a:t>
            </a:r>
          </a:p>
        </p:txBody>
      </p:sp>
      <p:pic>
        <p:nvPicPr>
          <p:cNvPr id="6" name="Picture 5">
            <a:extLst>
              <a:ext uri="{FF2B5EF4-FFF2-40B4-BE49-F238E27FC236}">
                <a16:creationId xmlns:a16="http://schemas.microsoft.com/office/drawing/2014/main" id="{0B732BF4-E822-457F-BAAB-046ECA748E1C}"/>
              </a:ext>
            </a:extLst>
          </p:cNvPr>
          <p:cNvPicPr>
            <a:picLocks noChangeAspect="1"/>
          </p:cNvPicPr>
          <p:nvPr/>
        </p:nvPicPr>
        <p:blipFill>
          <a:blip r:embed="rId2"/>
          <a:stretch>
            <a:fillRect/>
          </a:stretch>
        </p:blipFill>
        <p:spPr>
          <a:xfrm>
            <a:off x="3131563" y="2628358"/>
            <a:ext cx="5928874" cy="3962743"/>
          </a:xfrm>
          <a:prstGeom prst="rect">
            <a:avLst/>
          </a:prstGeom>
        </p:spPr>
      </p:pic>
    </p:spTree>
    <p:extLst>
      <p:ext uri="{BB962C8B-B14F-4D97-AF65-F5344CB8AC3E}">
        <p14:creationId xmlns:p14="http://schemas.microsoft.com/office/powerpoint/2010/main" val="141843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lớp không thể kế thừa</a:t>
            </a:r>
          </a:p>
        </p:txBody>
      </p:sp>
      <p:pic>
        <p:nvPicPr>
          <p:cNvPr id="5" name="Picture 4">
            <a:extLst>
              <a:ext uri="{FF2B5EF4-FFF2-40B4-BE49-F238E27FC236}">
                <a16:creationId xmlns:a16="http://schemas.microsoft.com/office/drawing/2014/main" id="{F887A2EB-1635-45AA-B52A-161C675BF562}"/>
              </a:ext>
            </a:extLst>
          </p:cNvPr>
          <p:cNvPicPr>
            <a:picLocks noChangeAspect="1"/>
          </p:cNvPicPr>
          <p:nvPr/>
        </p:nvPicPr>
        <p:blipFill>
          <a:blip r:embed="rId2"/>
          <a:stretch>
            <a:fillRect/>
          </a:stretch>
        </p:blipFill>
        <p:spPr>
          <a:xfrm>
            <a:off x="3671781" y="3321563"/>
            <a:ext cx="4848437" cy="2076059"/>
          </a:xfrm>
          <a:prstGeom prst="rect">
            <a:avLst/>
          </a:prstGeom>
        </p:spPr>
      </p:pic>
    </p:spTree>
    <p:extLst>
      <p:ext uri="{BB962C8B-B14F-4D97-AF65-F5344CB8AC3E}">
        <p14:creationId xmlns:p14="http://schemas.microsoft.com/office/powerpoint/2010/main" val="1911244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3: Trường hợp phương thức có 1 tham số và có kiểu trả về</a:t>
            </a:r>
          </a:p>
        </p:txBody>
      </p:sp>
      <p:pic>
        <p:nvPicPr>
          <p:cNvPr id="5" name="Picture 4">
            <a:extLst>
              <a:ext uri="{FF2B5EF4-FFF2-40B4-BE49-F238E27FC236}">
                <a16:creationId xmlns:a16="http://schemas.microsoft.com/office/drawing/2014/main" id="{26E1ACE3-810E-4AA0-86ED-A46CD5E82CB4}"/>
              </a:ext>
            </a:extLst>
          </p:cNvPr>
          <p:cNvPicPr>
            <a:picLocks noChangeAspect="1"/>
          </p:cNvPicPr>
          <p:nvPr/>
        </p:nvPicPr>
        <p:blipFill>
          <a:blip r:embed="rId2"/>
          <a:stretch>
            <a:fillRect/>
          </a:stretch>
        </p:blipFill>
        <p:spPr>
          <a:xfrm>
            <a:off x="2025932" y="3263190"/>
            <a:ext cx="8140135" cy="2480661"/>
          </a:xfrm>
          <a:prstGeom prst="rect">
            <a:avLst/>
          </a:prstGeom>
        </p:spPr>
      </p:pic>
    </p:spTree>
    <p:extLst>
      <p:ext uri="{BB962C8B-B14F-4D97-AF65-F5344CB8AC3E}">
        <p14:creationId xmlns:p14="http://schemas.microsoft.com/office/powerpoint/2010/main" val="958229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16. Biểu thức Lambda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3: Trường hợp phương thức có 1 tham số và có kiểu trả về</a:t>
            </a:r>
          </a:p>
        </p:txBody>
      </p:sp>
      <p:pic>
        <p:nvPicPr>
          <p:cNvPr id="6" name="Picture 5">
            <a:extLst>
              <a:ext uri="{FF2B5EF4-FFF2-40B4-BE49-F238E27FC236}">
                <a16:creationId xmlns:a16="http://schemas.microsoft.com/office/drawing/2014/main" id="{BB938D74-3CF9-4A51-AD16-6810574078A9}"/>
              </a:ext>
            </a:extLst>
          </p:cNvPr>
          <p:cNvPicPr>
            <a:picLocks noChangeAspect="1"/>
          </p:cNvPicPr>
          <p:nvPr/>
        </p:nvPicPr>
        <p:blipFill>
          <a:blip r:embed="rId2"/>
          <a:stretch>
            <a:fillRect/>
          </a:stretch>
        </p:blipFill>
        <p:spPr>
          <a:xfrm>
            <a:off x="3383045" y="2602982"/>
            <a:ext cx="5425910" cy="3977985"/>
          </a:xfrm>
          <a:prstGeom prst="rect">
            <a:avLst/>
          </a:prstGeom>
        </p:spPr>
      </p:pic>
    </p:spTree>
    <p:extLst>
      <p:ext uri="{BB962C8B-B14F-4D97-AF65-F5344CB8AC3E}">
        <p14:creationId xmlns:p14="http://schemas.microsoft.com/office/powerpoint/2010/main" val="16707325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17. Enums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Enums là một kiểu dữ liệu đại diện cho một tập hợp các giá tri cố định. Và dữ liệu thuộc kiểu enums này chỉ có thể là 1 trong các giá trị đã định nghĩa.</a:t>
            </a:r>
          </a:p>
          <a:p>
            <a:r>
              <a:rPr lang="en-US">
                <a:latin typeface="Arial" panose="020B0604020202020204" pitchFamily="34" charset="0"/>
                <a:cs typeface="Arial" panose="020B0604020202020204" pitchFamily="34" charset="0"/>
              </a:rPr>
              <a:t>Một số tình huống xử dụng enums:</a:t>
            </a:r>
          </a:p>
          <a:p>
            <a:pPr lvl="1"/>
            <a:r>
              <a:rPr lang="en-US">
                <a:latin typeface="Arial" panose="020B0604020202020204" pitchFamily="34" charset="0"/>
                <a:cs typeface="Arial" panose="020B0604020202020204" pitchFamily="34" charset="0"/>
              </a:rPr>
              <a:t>Người dùng trong hệ thống có vai trò, và vai trò người dùng chỉ có thể là: Nhân viên, khách hàng hoặc quản lý.</a:t>
            </a:r>
          </a:p>
          <a:p>
            <a:pPr lvl="1"/>
            <a:r>
              <a:rPr lang="en-US">
                <a:latin typeface="Arial" panose="020B0604020202020204" pitchFamily="34" charset="0"/>
                <a:cs typeface="Arial" panose="020B0604020202020204" pitchFamily="34" charset="0"/>
              </a:rPr>
              <a:t>Đơn hàng trong hệ thống có 5 trạng thái: Đang chờ xác nhận, đang chờ thanh toán, đang giao hàng, đã hủy và đã giao hàng thành công.</a:t>
            </a:r>
          </a:p>
          <a:p>
            <a:pPr lvl="1"/>
            <a:r>
              <a:rPr lang="en-US">
                <a:latin typeface="Arial" panose="020B0604020202020204" pitchFamily="34" charset="0"/>
                <a:cs typeface="Arial" panose="020B0604020202020204" pitchFamily="34" charset="0"/>
              </a:rPr>
              <a:t>Công việc có 5 giai đoạn: Phân tích, Xây dựng, Triển khai, Chờ thử nghiem, Đã thử nghiệm.</a:t>
            </a:r>
          </a:p>
          <a:p>
            <a:r>
              <a:rPr lang="en-US">
                <a:latin typeface="Arial" panose="020B0604020202020204" pitchFamily="34" charset="0"/>
                <a:cs typeface="Arial" panose="020B0604020202020204" pitchFamily="34" charset="0"/>
              </a:rPr>
              <a:t>Cú pháp: enum &lt;Tên enum&gt; { &lt;Các giá trị&gt; }</a:t>
            </a:r>
          </a:p>
        </p:txBody>
      </p:sp>
    </p:spTree>
    <p:extLst>
      <p:ext uri="{BB962C8B-B14F-4D97-AF65-F5344CB8AC3E}">
        <p14:creationId xmlns:p14="http://schemas.microsoft.com/office/powerpoint/2010/main" val="544818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17. Enums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Enums giai đoạn công việc</a:t>
            </a:r>
          </a:p>
        </p:txBody>
      </p:sp>
      <p:pic>
        <p:nvPicPr>
          <p:cNvPr id="5" name="Picture 4">
            <a:extLst>
              <a:ext uri="{FF2B5EF4-FFF2-40B4-BE49-F238E27FC236}">
                <a16:creationId xmlns:a16="http://schemas.microsoft.com/office/drawing/2014/main" id="{F99A87FF-DF9B-43EF-BF2A-61717DB31345}"/>
              </a:ext>
            </a:extLst>
          </p:cNvPr>
          <p:cNvPicPr>
            <a:picLocks noChangeAspect="1"/>
          </p:cNvPicPr>
          <p:nvPr/>
        </p:nvPicPr>
        <p:blipFill>
          <a:blip r:embed="rId2"/>
          <a:stretch>
            <a:fillRect/>
          </a:stretch>
        </p:blipFill>
        <p:spPr>
          <a:xfrm>
            <a:off x="1905543" y="3097501"/>
            <a:ext cx="7800261" cy="3179013"/>
          </a:xfrm>
          <a:prstGeom prst="rect">
            <a:avLst/>
          </a:prstGeom>
        </p:spPr>
      </p:pic>
    </p:spTree>
    <p:extLst>
      <p:ext uri="{BB962C8B-B14F-4D97-AF65-F5344CB8AC3E}">
        <p14:creationId xmlns:p14="http://schemas.microsoft.com/office/powerpoint/2010/main" val="3729151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17. Enums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35332"/>
            <a:ext cx="9404724" cy="4341182"/>
          </a:xfrm>
        </p:spPr>
        <p:txBody>
          <a:bodyPr/>
          <a:lstStyle/>
          <a:p>
            <a:r>
              <a:rPr lang="en-US">
                <a:latin typeface="Arial" panose="020B0604020202020204" pitchFamily="34" charset="0"/>
                <a:cs typeface="Arial" panose="020B0604020202020204" pitchFamily="34" charset="0"/>
              </a:rPr>
              <a:t>Ví dụ: Sử dụng enum TaskStage trong lớp Task</a:t>
            </a:r>
          </a:p>
        </p:txBody>
      </p:sp>
      <p:pic>
        <p:nvPicPr>
          <p:cNvPr id="6" name="Picture 5">
            <a:extLst>
              <a:ext uri="{FF2B5EF4-FFF2-40B4-BE49-F238E27FC236}">
                <a16:creationId xmlns:a16="http://schemas.microsoft.com/office/drawing/2014/main" id="{881391EB-01A6-42F8-B45B-8D182E34418F}"/>
              </a:ext>
            </a:extLst>
          </p:cNvPr>
          <p:cNvPicPr>
            <a:picLocks noChangeAspect="1"/>
          </p:cNvPicPr>
          <p:nvPr/>
        </p:nvPicPr>
        <p:blipFill>
          <a:blip r:embed="rId2"/>
          <a:stretch>
            <a:fillRect/>
          </a:stretch>
        </p:blipFill>
        <p:spPr>
          <a:xfrm>
            <a:off x="3267300" y="2615905"/>
            <a:ext cx="5657400" cy="3864794"/>
          </a:xfrm>
          <a:prstGeom prst="rect">
            <a:avLst/>
          </a:prstGeom>
        </p:spPr>
      </p:pic>
    </p:spTree>
    <p:extLst>
      <p:ext uri="{BB962C8B-B14F-4D97-AF65-F5344CB8AC3E}">
        <p14:creationId xmlns:p14="http://schemas.microsoft.com/office/powerpoint/2010/main" val="676236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thuộc tính không thể thay đổi sau khi gán giá trị</a:t>
            </a:r>
          </a:p>
        </p:txBody>
      </p:sp>
      <p:pic>
        <p:nvPicPr>
          <p:cNvPr id="5" name="Picture 4">
            <a:extLst>
              <a:ext uri="{FF2B5EF4-FFF2-40B4-BE49-F238E27FC236}">
                <a16:creationId xmlns:a16="http://schemas.microsoft.com/office/drawing/2014/main" id="{B39D9EC3-9B19-4ACC-BE58-29636131B5E0}"/>
              </a:ext>
            </a:extLst>
          </p:cNvPr>
          <p:cNvPicPr>
            <a:picLocks noChangeAspect="1"/>
          </p:cNvPicPr>
          <p:nvPr/>
        </p:nvPicPr>
        <p:blipFill>
          <a:blip r:embed="rId2"/>
          <a:stretch>
            <a:fillRect/>
          </a:stretch>
        </p:blipFill>
        <p:spPr>
          <a:xfrm>
            <a:off x="3100044" y="2794560"/>
            <a:ext cx="5991912" cy="3481953"/>
          </a:xfrm>
          <a:prstGeom prst="rect">
            <a:avLst/>
          </a:prstGeom>
        </p:spPr>
      </p:pic>
    </p:spTree>
    <p:extLst>
      <p:ext uri="{BB962C8B-B14F-4D97-AF65-F5344CB8AC3E}">
        <p14:creationId xmlns:p14="http://schemas.microsoft.com/office/powerpoint/2010/main" val="303782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phương thức không thể ghi đè bởi các class con kế thừa</a:t>
            </a:r>
          </a:p>
        </p:txBody>
      </p:sp>
      <p:pic>
        <p:nvPicPr>
          <p:cNvPr id="5" name="Picture 4">
            <a:extLst>
              <a:ext uri="{FF2B5EF4-FFF2-40B4-BE49-F238E27FC236}">
                <a16:creationId xmlns:a16="http://schemas.microsoft.com/office/drawing/2014/main" id="{DE30FC62-04AA-495D-93D1-6A91A244A36D}"/>
              </a:ext>
            </a:extLst>
          </p:cNvPr>
          <p:cNvPicPr>
            <a:picLocks noChangeAspect="1"/>
          </p:cNvPicPr>
          <p:nvPr/>
        </p:nvPicPr>
        <p:blipFill>
          <a:blip r:embed="rId2"/>
          <a:stretch>
            <a:fillRect/>
          </a:stretch>
        </p:blipFill>
        <p:spPr>
          <a:xfrm>
            <a:off x="3558553" y="2631502"/>
            <a:ext cx="5074893" cy="3893586"/>
          </a:xfrm>
          <a:prstGeom prst="rect">
            <a:avLst/>
          </a:prstGeom>
        </p:spPr>
      </p:pic>
    </p:spTree>
    <p:extLst>
      <p:ext uri="{BB962C8B-B14F-4D97-AF65-F5344CB8AC3E}">
        <p14:creationId xmlns:p14="http://schemas.microsoft.com/office/powerpoint/2010/main" val="138474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10. Từ khóa this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Trong lập trình hướng đối tượng, sẽ có một số tình huống:</a:t>
            </a:r>
          </a:p>
          <a:p>
            <a:pPr lvl="1"/>
            <a:r>
              <a:rPr lang="en-US">
                <a:latin typeface="Arial" panose="020B0604020202020204" pitchFamily="34" charset="0"/>
                <a:cs typeface="Arial" panose="020B0604020202020204" pitchFamily="34" charset="0"/>
              </a:rPr>
              <a:t>Cần phân biệt biến và thuộc tính trong lớp</a:t>
            </a:r>
          </a:p>
          <a:p>
            <a:pPr lvl="1"/>
            <a:r>
              <a:rPr lang="en-US">
                <a:latin typeface="Arial" panose="020B0604020202020204" pitchFamily="34" charset="0"/>
                <a:cs typeface="Arial" panose="020B0604020202020204" pitchFamily="34" charset="0"/>
              </a:rPr>
              <a:t>Một constructor cần gọi một constructor khác.</a:t>
            </a:r>
          </a:p>
          <a:p>
            <a:r>
              <a:rPr lang="en-US">
                <a:latin typeface="Arial" panose="020B0604020202020204" pitchFamily="34" charset="0"/>
                <a:cs typeface="Arial" panose="020B0604020202020204" pitchFamily="34" charset="0"/>
              </a:rPr>
              <a:t>Trong những tình huống đó, ta sẽ cần phải dùng tới từ khóa this.</a:t>
            </a:r>
          </a:p>
          <a:p>
            <a:r>
              <a:rPr lang="en-US">
                <a:latin typeface="Arial" panose="020B0604020202020204" pitchFamily="34" charset="0"/>
                <a:cs typeface="Arial" panose="020B0604020202020204" pitchFamily="34" charset="0"/>
              </a:rPr>
              <a:t>Nói cách khác thì từ khóa this đại diện cho lớp mà ta đang làm việc. Mặt khác, nó cũng đại diện cho các constructor của một lớp khi ta gọi nó như một phương thức.</a:t>
            </a:r>
          </a:p>
        </p:txBody>
      </p:sp>
    </p:spTree>
    <p:extLst>
      <p:ext uri="{BB962C8B-B14F-4D97-AF65-F5344CB8AC3E}">
        <p14:creationId xmlns:p14="http://schemas.microsoft.com/office/powerpoint/2010/main" val="398287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10. Từ khóa this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Ví dụ: Phân biệt biến và thuộc tính trong lớp</a:t>
            </a:r>
          </a:p>
        </p:txBody>
      </p:sp>
      <p:pic>
        <p:nvPicPr>
          <p:cNvPr id="5" name="Picture 4">
            <a:extLst>
              <a:ext uri="{FF2B5EF4-FFF2-40B4-BE49-F238E27FC236}">
                <a16:creationId xmlns:a16="http://schemas.microsoft.com/office/drawing/2014/main" id="{ED7C3BDD-A73E-4DDE-8B45-3309A0F18BE5}"/>
              </a:ext>
            </a:extLst>
          </p:cNvPr>
          <p:cNvPicPr>
            <a:picLocks noChangeAspect="1"/>
          </p:cNvPicPr>
          <p:nvPr/>
        </p:nvPicPr>
        <p:blipFill>
          <a:blip r:embed="rId2"/>
          <a:stretch>
            <a:fillRect/>
          </a:stretch>
        </p:blipFill>
        <p:spPr>
          <a:xfrm>
            <a:off x="2544772" y="2575131"/>
            <a:ext cx="7102455" cy="3909399"/>
          </a:xfrm>
          <a:prstGeom prst="rect">
            <a:avLst/>
          </a:prstGeom>
        </p:spPr>
      </p:pic>
    </p:spTree>
    <p:extLst>
      <p:ext uri="{BB962C8B-B14F-4D97-AF65-F5344CB8AC3E}">
        <p14:creationId xmlns:p14="http://schemas.microsoft.com/office/powerpoint/2010/main" val="901018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3475</TotalTime>
  <Words>2556</Words>
  <Application>Microsoft Office PowerPoint</Application>
  <PresentationFormat>Widescreen</PresentationFormat>
  <Paragraphs>170</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Century Gothic</vt:lpstr>
      <vt:lpstr>Wingdings 3</vt:lpstr>
      <vt:lpstr>Ion</vt:lpstr>
      <vt:lpstr>Lập Trình Web Java Cơ Bản</vt:lpstr>
      <vt:lpstr>8. Access modifiers trong Java</vt:lpstr>
      <vt:lpstr>8. Access modifiers trong Java</vt:lpstr>
      <vt:lpstr>9. Non-access modifiers trong Java</vt:lpstr>
      <vt:lpstr>9. Non-access modifiers trong Java</vt:lpstr>
      <vt:lpstr>9. Non-access modifiers trong Java</vt:lpstr>
      <vt:lpstr>9. Non-access modifiers trong Java</vt:lpstr>
      <vt:lpstr>10. Từ khóa this trong Java</vt:lpstr>
      <vt:lpstr>10. Từ khóa this trong Java</vt:lpstr>
      <vt:lpstr>10. Từ khóa this trong Java</vt:lpstr>
      <vt:lpstr>11. Getters và Setters trong Java</vt:lpstr>
      <vt:lpstr>11. Getters và Setters trong Java</vt:lpstr>
      <vt:lpstr>11.1. Getters</vt:lpstr>
      <vt:lpstr>11.1. Getters</vt:lpstr>
      <vt:lpstr>11.2. Setters</vt:lpstr>
      <vt:lpstr>11.2. Setters</vt:lpstr>
      <vt:lpstr>12. Kế thừa trong Java</vt:lpstr>
      <vt:lpstr>12. Kế thừa trong Java</vt:lpstr>
      <vt:lpstr>12. Kế thừa trong Java</vt:lpstr>
      <vt:lpstr>12. Kế thừa trong Java</vt:lpstr>
      <vt:lpstr>12.1. Constructor trong mối quan hệ kế thừa</vt:lpstr>
      <vt:lpstr>12.1. Constructor trong mối quan hệ kế thừa</vt:lpstr>
      <vt:lpstr>12.1. Constructor trong mối quan hệ kế thừa</vt:lpstr>
      <vt:lpstr>12.1. Constructor trong mối quan hệ kế thừa</vt:lpstr>
      <vt:lpstr>12.1. Constructor trong mối quan hệ kế thừa</vt:lpstr>
      <vt:lpstr>12.2. Ghi đè phương thức của lớp cha</vt:lpstr>
      <vt:lpstr>12.2. Ghi đè phương thức của lớp cha</vt:lpstr>
      <vt:lpstr>12.2. Ghi đè phương thức của lớp cha</vt:lpstr>
      <vt:lpstr>12.2. Ghi đè phương thức của lớp cha</vt:lpstr>
      <vt:lpstr>12.2. Ghi đè phương thức của lớp cha</vt:lpstr>
      <vt:lpstr>12.3. Từ khóa super</vt:lpstr>
      <vt:lpstr>13. Abstract class trong Java</vt:lpstr>
      <vt:lpstr>13. Abstract class trong Java</vt:lpstr>
      <vt:lpstr>13. Abstract class trong Java</vt:lpstr>
      <vt:lpstr>14. Interfaces trong Java</vt:lpstr>
      <vt:lpstr>14. Interfaces trong Java</vt:lpstr>
      <vt:lpstr>14. Interfaces trong Java</vt:lpstr>
      <vt:lpstr>14. Interfaces trong Java</vt:lpstr>
      <vt:lpstr>14. Interfaces trong Java</vt:lpstr>
      <vt:lpstr>14. Interfaces trong Java</vt:lpstr>
      <vt:lpstr>14. Interfaces trong Java</vt:lpstr>
      <vt:lpstr>15. Anonymous Class trong Java</vt:lpstr>
      <vt:lpstr>15. Anonymous Class trong Java</vt:lpstr>
      <vt:lpstr>15. Anonymous Class trong Java</vt:lpstr>
      <vt:lpstr>16. Biểu thức Lambda trong Java</vt:lpstr>
      <vt:lpstr>16. Biểu thức Lambda trong Java</vt:lpstr>
      <vt:lpstr>16. Biểu thức Lambda trong Java</vt:lpstr>
      <vt:lpstr>16. Biểu thức Lambda trong Java</vt:lpstr>
      <vt:lpstr>16. Biểu thức Lambda trong Java</vt:lpstr>
      <vt:lpstr>16. Biểu thức Lambda trong Java</vt:lpstr>
      <vt:lpstr>16. Biểu thức Lambda trong Java</vt:lpstr>
      <vt:lpstr>17. Enums trong Java</vt:lpstr>
      <vt:lpstr>17. Enums trong Java</vt:lpstr>
      <vt:lpstr>17. Enums trong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213</cp:revision>
  <dcterms:created xsi:type="dcterms:W3CDTF">2024-07-06T12:34:55Z</dcterms:created>
  <dcterms:modified xsi:type="dcterms:W3CDTF">2024-08-03T09:37:33Z</dcterms:modified>
</cp:coreProperties>
</file>