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1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15025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0406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972473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54724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52433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752801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DA8BDCB-78B0-4602-A2A4-46193FA57CAD}" type="datetimeFigureOut">
              <a:rPr lang="en-US" smtClean="0"/>
              <a:t>8/13/2024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09049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972895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5577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26323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6272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A8BDCB-78B0-4602-A2A4-46193FA57CAD}"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47222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A8BDCB-78B0-4602-A2A4-46193FA57CAD}"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427036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133092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3779780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DA8BDCB-78B0-4602-A2A4-46193FA57CAD}" type="datetimeFigureOut">
              <a:rPr lang="en-US" smtClean="0"/>
              <a:t>8/13/2024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209089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A8BDCB-78B0-4602-A2A4-46193FA57CAD}"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282259-59CB-4A19-8545-71DF41B4F848}" type="slidenum">
              <a:rPr lang="en-US" smtClean="0"/>
              <a:t>‹#›</a:t>
            </a:fld>
            <a:endParaRPr lang="en-US"/>
          </a:p>
        </p:txBody>
      </p:sp>
    </p:spTree>
    <p:extLst>
      <p:ext uri="{BB962C8B-B14F-4D97-AF65-F5344CB8AC3E}">
        <p14:creationId xmlns:p14="http://schemas.microsoft.com/office/powerpoint/2010/main" val="84004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DA8BDCB-78B0-4602-A2A4-46193FA57CAD}" type="datetimeFigureOut">
              <a:rPr lang="en-US" smtClean="0"/>
              <a:t>8/13/2024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282259-59CB-4A19-8545-71DF41B4F848}" type="slidenum">
              <a:rPr lang="en-US" smtClean="0"/>
              <a:t>‹#›</a:t>
            </a:fld>
            <a:endParaRPr lang="en-US"/>
          </a:p>
        </p:txBody>
      </p:sp>
    </p:spTree>
    <p:extLst>
      <p:ext uri="{BB962C8B-B14F-4D97-AF65-F5344CB8AC3E}">
        <p14:creationId xmlns:p14="http://schemas.microsoft.com/office/powerpoint/2010/main" val="4126354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1F11-80AB-459E-A0C9-2060B419D93C}"/>
              </a:ext>
            </a:extLst>
          </p:cNvPr>
          <p:cNvSpPr>
            <a:spLocks noGrp="1"/>
          </p:cNvSpPr>
          <p:nvPr>
            <p:ph type="ctrTitle"/>
          </p:nvPr>
        </p:nvSpPr>
        <p:spPr/>
        <p:txBody>
          <a:bodyPr/>
          <a:lstStyle/>
          <a:p>
            <a:r>
              <a:rPr lang="en-US" err="1">
                <a:latin typeface="Arial" panose="020B0604020202020204" pitchFamily="34" charset="0"/>
                <a:cs typeface="Arial" panose="020B0604020202020204" pitchFamily="34" charset="0"/>
              </a:rPr>
              <a:t>Lập</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Trình</a:t>
            </a:r>
            <a:r>
              <a:rPr lang="en-US">
                <a:latin typeface="Arial" panose="020B0604020202020204" pitchFamily="34" charset="0"/>
                <a:cs typeface="Arial" panose="020B0604020202020204" pitchFamily="34" charset="0"/>
              </a:rPr>
              <a:t> Web Java</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Cơ</a:t>
            </a:r>
            <a:r>
              <a:rPr lang="en-US">
                <a:latin typeface="Arial" panose="020B0604020202020204" pitchFamily="34" charset="0"/>
                <a:cs typeface="Arial" panose="020B0604020202020204" pitchFamily="34" charset="0"/>
              </a:rPr>
              <a:t> </a:t>
            </a:r>
            <a:r>
              <a:rPr lang="en-US" err="1">
                <a:latin typeface="Arial" panose="020B0604020202020204" pitchFamily="34" charset="0"/>
                <a:cs typeface="Arial" panose="020B0604020202020204" pitchFamily="34" charset="0"/>
              </a:rPr>
              <a:t>Bản</a:t>
            </a:r>
            <a:endParaRPr lang="en-US">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DBC4DDD-026A-4832-AAF1-09BBE2794CFD}"/>
              </a:ext>
            </a:extLst>
          </p:cNvPr>
          <p:cNvSpPr>
            <a:spLocks noGrp="1"/>
          </p:cNvSpPr>
          <p:nvPr>
            <p:ph type="subTitle" idx="1"/>
          </p:nvPr>
        </p:nvSpPr>
        <p:spPr/>
        <p:txBody>
          <a:bodyPr/>
          <a:lstStyle/>
          <a:p>
            <a:r>
              <a:rPr lang="en-US" err="1">
                <a:latin typeface="Arial" panose="020B0604020202020204" pitchFamily="34" charset="0"/>
                <a:cs typeface="Arial" panose="020B0604020202020204" pitchFamily="34" charset="0"/>
              </a:rPr>
              <a:t>Buổi</a:t>
            </a:r>
            <a:r>
              <a:rPr lang="en-US">
                <a:latin typeface="Arial" panose="020B0604020202020204" pitchFamily="34" charset="0"/>
                <a:cs typeface="Arial" panose="020B0604020202020204" pitchFamily="34" charset="0"/>
              </a:rPr>
              <a:t> 6-2</a:t>
            </a:r>
          </a:p>
          <a:p>
            <a:r>
              <a:rPr lang="en-US">
                <a:latin typeface="Arial" panose="020B0604020202020204" pitchFamily="34" charset="0"/>
                <a:cs typeface="Arial" panose="020B0604020202020204" pitchFamily="34" charset="0"/>
              </a:rPr>
              <a:t>Lê quốc hải</a:t>
            </a:r>
          </a:p>
        </p:txBody>
      </p:sp>
    </p:spTree>
    <p:extLst>
      <p:ext uri="{BB962C8B-B14F-4D97-AF65-F5344CB8AC3E}">
        <p14:creationId xmlns:p14="http://schemas.microsoft.com/office/powerpoint/2010/main" val="275720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Cài đặt thư viện JDBC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28295"/>
            <a:ext cx="9612036" cy="3941686"/>
          </a:xfrm>
        </p:spPr>
        <p:txBody>
          <a:bodyPr/>
          <a:lstStyle/>
          <a:p>
            <a:r>
              <a:rPr lang="en-US">
                <a:latin typeface="Arial" panose="020B0604020202020204" pitchFamily="34" charset="0"/>
                <a:cs typeface="Arial" panose="020B0604020202020204" pitchFamily="34" charset="0"/>
              </a:rPr>
              <a:t>Cài đặt thư viện JDBC vào ứng dụng</a:t>
            </a:r>
          </a:p>
        </p:txBody>
      </p:sp>
      <p:pic>
        <p:nvPicPr>
          <p:cNvPr id="6" name="Picture 5">
            <a:extLst>
              <a:ext uri="{FF2B5EF4-FFF2-40B4-BE49-F238E27FC236}">
                <a16:creationId xmlns:a16="http://schemas.microsoft.com/office/drawing/2014/main" id="{10F2AFA0-DC3D-4EEC-B2C2-F779ADC0D186}"/>
              </a:ext>
            </a:extLst>
          </p:cNvPr>
          <p:cNvPicPr>
            <a:picLocks noChangeAspect="1"/>
          </p:cNvPicPr>
          <p:nvPr/>
        </p:nvPicPr>
        <p:blipFill>
          <a:blip r:embed="rId2"/>
          <a:stretch>
            <a:fillRect/>
          </a:stretch>
        </p:blipFill>
        <p:spPr>
          <a:xfrm>
            <a:off x="2104733" y="3231450"/>
            <a:ext cx="7982534" cy="2352603"/>
          </a:xfrm>
          <a:prstGeom prst="rect">
            <a:avLst/>
          </a:prstGeom>
        </p:spPr>
      </p:pic>
    </p:spTree>
    <p:extLst>
      <p:ext uri="{BB962C8B-B14F-4D97-AF65-F5344CB8AC3E}">
        <p14:creationId xmlns:p14="http://schemas.microsoft.com/office/powerpoint/2010/main" val="188884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Cài đặt thư viện JDBC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28295"/>
            <a:ext cx="9612036" cy="3941686"/>
          </a:xfrm>
        </p:spPr>
        <p:txBody>
          <a:bodyPr/>
          <a:lstStyle/>
          <a:p>
            <a:r>
              <a:rPr lang="en-US">
                <a:latin typeface="Arial" panose="020B0604020202020204" pitchFamily="34" charset="0"/>
                <a:cs typeface="Arial" panose="020B0604020202020204" pitchFamily="34" charset="0"/>
              </a:rPr>
              <a:t>Cài đặt thư viện JDBC vào ứng dụng</a:t>
            </a:r>
          </a:p>
        </p:txBody>
      </p:sp>
      <p:pic>
        <p:nvPicPr>
          <p:cNvPr id="5" name="Picture 4">
            <a:extLst>
              <a:ext uri="{FF2B5EF4-FFF2-40B4-BE49-F238E27FC236}">
                <a16:creationId xmlns:a16="http://schemas.microsoft.com/office/drawing/2014/main" id="{A8FCCEDC-06EC-465D-ADB1-D404A931982C}"/>
              </a:ext>
            </a:extLst>
          </p:cNvPr>
          <p:cNvPicPr>
            <a:picLocks noChangeAspect="1"/>
          </p:cNvPicPr>
          <p:nvPr/>
        </p:nvPicPr>
        <p:blipFill>
          <a:blip r:embed="rId2"/>
          <a:stretch>
            <a:fillRect/>
          </a:stretch>
        </p:blipFill>
        <p:spPr>
          <a:xfrm>
            <a:off x="6096000" y="1631349"/>
            <a:ext cx="5878308" cy="4654042"/>
          </a:xfrm>
          <a:prstGeom prst="rect">
            <a:avLst/>
          </a:prstGeom>
        </p:spPr>
      </p:pic>
    </p:spTree>
    <p:extLst>
      <p:ext uri="{BB962C8B-B14F-4D97-AF65-F5344CB8AC3E}">
        <p14:creationId xmlns:p14="http://schemas.microsoft.com/office/powerpoint/2010/main" val="306259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Đăng ký Driver</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Driver giúp ứng dụng Java của chúng ta biết cách để kết nối và làm việc với một hệ quản trị cơ sở dữ liệu nào đó.</a:t>
            </a:r>
          </a:p>
          <a:p>
            <a:r>
              <a:rPr lang="en-US">
                <a:latin typeface="Arial" panose="020B0604020202020204" pitchFamily="34" charset="0"/>
                <a:cs typeface="Arial" panose="020B0604020202020204" pitchFamily="34" charset="0"/>
              </a:rPr>
              <a:t>Driver là thành phần chính trong các thư viện JDBC giúp ứng dụng của chúng ta có thể kết nối và làm việc với HQTCSDL.</a:t>
            </a:r>
          </a:p>
        </p:txBody>
      </p:sp>
    </p:spTree>
    <p:extLst>
      <p:ext uri="{BB962C8B-B14F-4D97-AF65-F5344CB8AC3E}">
        <p14:creationId xmlns:p14="http://schemas.microsoft.com/office/powerpoint/2010/main" val="2940220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2.2. Đăng ký Driver</a:t>
            </a:r>
          </a:p>
        </p:txBody>
      </p:sp>
      <p:pic>
        <p:nvPicPr>
          <p:cNvPr id="5" name="Content Placeholder 4">
            <a:extLst>
              <a:ext uri="{FF2B5EF4-FFF2-40B4-BE49-F238E27FC236}">
                <a16:creationId xmlns:a16="http://schemas.microsoft.com/office/drawing/2014/main" id="{395C1DDF-9DE1-4AC8-9535-B9598EAEBA79}"/>
              </a:ext>
            </a:extLst>
          </p:cNvPr>
          <p:cNvPicPr>
            <a:picLocks noGrp="1" noChangeAspect="1"/>
          </p:cNvPicPr>
          <p:nvPr>
            <p:ph idx="1"/>
          </p:nvPr>
        </p:nvPicPr>
        <p:blipFill>
          <a:blip r:embed="rId2"/>
          <a:stretch>
            <a:fillRect/>
          </a:stretch>
        </p:blipFill>
        <p:spPr>
          <a:xfrm>
            <a:off x="2777377" y="2218044"/>
            <a:ext cx="6264183" cy="3909399"/>
          </a:xfrm>
        </p:spPr>
      </p:pic>
    </p:spTree>
    <p:extLst>
      <p:ext uri="{BB962C8B-B14F-4D97-AF65-F5344CB8AC3E}">
        <p14:creationId xmlns:p14="http://schemas.microsoft.com/office/powerpoint/2010/main" val="2861630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 Kết nối tới HQTCSDL MySQL</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Kết nối tới HQTCSDL trong Java được đại diện bằng đối tượng thuộc lớp Connection.</a:t>
            </a:r>
          </a:p>
          <a:p>
            <a:r>
              <a:rPr lang="en-US">
                <a:latin typeface="Arial" panose="020B0604020202020204" pitchFamily="34" charset="0"/>
                <a:cs typeface="Arial" panose="020B0604020202020204" pitchFamily="34" charset="0"/>
              </a:rPr>
              <a:t>Các thao tác với CSDL đều được thực hiện trên đối tượng thuộc lớp Connection này.</a:t>
            </a:r>
          </a:p>
          <a:p>
            <a:r>
              <a:rPr lang="en-US">
                <a:latin typeface="Arial" panose="020B0604020202020204" pitchFamily="34" charset="0"/>
                <a:cs typeface="Arial" panose="020B0604020202020204" pitchFamily="34" charset="0"/>
              </a:rPr>
              <a:t>Sau khi thao tác với CSDL xong, phải đóng kết nố, nếu không kết nối sẽ được duy trì mãi cho đến khi bị quá tải thì sập máy chủ.</a:t>
            </a:r>
          </a:p>
          <a:p>
            <a:r>
              <a:rPr lang="en-US">
                <a:latin typeface="Arial" panose="020B0604020202020204" pitchFamily="34" charset="0"/>
                <a:cs typeface="Arial" panose="020B0604020202020204" pitchFamily="34" charset="0"/>
              </a:rPr>
              <a:t>Để kết nối tới HQTCSDL cần có chuỗi kết nối (connection url), thông tin đăng nhập của người dùng HQTCSDL</a:t>
            </a:r>
          </a:p>
          <a:p>
            <a:pPr lvl="1"/>
            <a:r>
              <a:rPr lang="en-US">
                <a:latin typeface="Arial" panose="020B0604020202020204" pitchFamily="34" charset="0"/>
                <a:cs typeface="Arial" panose="020B0604020202020204" pitchFamily="34" charset="0"/>
              </a:rPr>
              <a:t>Định dạng chuỗi kết nối: jdbc:mysql://&lt;IP&gt;:&lt;Port&gt;/&lt;Tên CSDL&gt;</a:t>
            </a:r>
          </a:p>
        </p:txBody>
      </p:sp>
    </p:spTree>
    <p:extLst>
      <p:ext uri="{BB962C8B-B14F-4D97-AF65-F5344CB8AC3E}">
        <p14:creationId xmlns:p14="http://schemas.microsoft.com/office/powerpoint/2010/main" val="232296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2.3. Kết nối tới HQTCSDL MySQL</a:t>
            </a:r>
          </a:p>
        </p:txBody>
      </p:sp>
      <p:pic>
        <p:nvPicPr>
          <p:cNvPr id="5" name="Content Placeholder 4">
            <a:extLst>
              <a:ext uri="{FF2B5EF4-FFF2-40B4-BE49-F238E27FC236}">
                <a16:creationId xmlns:a16="http://schemas.microsoft.com/office/drawing/2014/main" id="{67499A3C-E305-4AF2-84A1-1A2944A73B3D}"/>
              </a:ext>
            </a:extLst>
          </p:cNvPr>
          <p:cNvPicPr>
            <a:picLocks noGrp="1" noChangeAspect="1"/>
          </p:cNvPicPr>
          <p:nvPr>
            <p:ph idx="1"/>
          </p:nvPr>
        </p:nvPicPr>
        <p:blipFill>
          <a:blip r:embed="rId2"/>
          <a:stretch>
            <a:fillRect/>
          </a:stretch>
        </p:blipFill>
        <p:spPr>
          <a:xfrm>
            <a:off x="3150609" y="1852613"/>
            <a:ext cx="5517720" cy="4318000"/>
          </a:xfrm>
        </p:spPr>
      </p:pic>
    </p:spTree>
    <p:extLst>
      <p:ext uri="{BB962C8B-B14F-4D97-AF65-F5344CB8AC3E}">
        <p14:creationId xmlns:p14="http://schemas.microsoft.com/office/powerpoint/2010/main" val="2778682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2.4. Thực hiện các thao tác CRUD</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2.4.1. Thêm mới dữ liệu</a:t>
            </a:r>
          </a:p>
        </p:txBody>
      </p:sp>
      <p:pic>
        <p:nvPicPr>
          <p:cNvPr id="5" name="Picture 4">
            <a:extLst>
              <a:ext uri="{FF2B5EF4-FFF2-40B4-BE49-F238E27FC236}">
                <a16:creationId xmlns:a16="http://schemas.microsoft.com/office/drawing/2014/main" id="{3E709286-7CD4-45F6-85D0-4338704C7056}"/>
              </a:ext>
            </a:extLst>
          </p:cNvPr>
          <p:cNvPicPr>
            <a:picLocks noChangeAspect="1"/>
          </p:cNvPicPr>
          <p:nvPr/>
        </p:nvPicPr>
        <p:blipFill>
          <a:blip r:embed="rId2"/>
          <a:stretch>
            <a:fillRect/>
          </a:stretch>
        </p:blipFill>
        <p:spPr>
          <a:xfrm>
            <a:off x="2744366" y="2837026"/>
            <a:ext cx="6329928" cy="3568256"/>
          </a:xfrm>
          <a:prstGeom prst="rect">
            <a:avLst/>
          </a:prstGeom>
        </p:spPr>
      </p:pic>
    </p:spTree>
    <p:extLst>
      <p:ext uri="{BB962C8B-B14F-4D97-AF65-F5344CB8AC3E}">
        <p14:creationId xmlns:p14="http://schemas.microsoft.com/office/powerpoint/2010/main" val="426268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2.4. Thực hiện các thao tác CRUD</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2.4.2. Cập nhật dữ liệu</a:t>
            </a:r>
          </a:p>
        </p:txBody>
      </p:sp>
      <p:pic>
        <p:nvPicPr>
          <p:cNvPr id="8" name="Picture 7">
            <a:extLst>
              <a:ext uri="{FF2B5EF4-FFF2-40B4-BE49-F238E27FC236}">
                <a16:creationId xmlns:a16="http://schemas.microsoft.com/office/drawing/2014/main" id="{A216D4AF-F526-48CA-BA1D-39C0382DD30C}"/>
              </a:ext>
            </a:extLst>
          </p:cNvPr>
          <p:cNvPicPr>
            <a:picLocks noChangeAspect="1"/>
          </p:cNvPicPr>
          <p:nvPr/>
        </p:nvPicPr>
        <p:blipFill>
          <a:blip r:embed="rId2"/>
          <a:stretch>
            <a:fillRect/>
          </a:stretch>
        </p:blipFill>
        <p:spPr>
          <a:xfrm>
            <a:off x="3350050" y="2719924"/>
            <a:ext cx="5491899" cy="3802700"/>
          </a:xfrm>
          <a:prstGeom prst="rect">
            <a:avLst/>
          </a:prstGeom>
        </p:spPr>
      </p:pic>
    </p:spTree>
    <p:extLst>
      <p:ext uri="{BB962C8B-B14F-4D97-AF65-F5344CB8AC3E}">
        <p14:creationId xmlns:p14="http://schemas.microsoft.com/office/powerpoint/2010/main" val="1783068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2.4. Thực hiện các thao tác CRUD</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2.4.3. Xóa dữ liệu</a:t>
            </a:r>
          </a:p>
        </p:txBody>
      </p:sp>
      <p:pic>
        <p:nvPicPr>
          <p:cNvPr id="5" name="Picture 4">
            <a:extLst>
              <a:ext uri="{FF2B5EF4-FFF2-40B4-BE49-F238E27FC236}">
                <a16:creationId xmlns:a16="http://schemas.microsoft.com/office/drawing/2014/main" id="{C559D8F0-352E-4CF8-8545-5DF5C6EE654F}"/>
              </a:ext>
            </a:extLst>
          </p:cNvPr>
          <p:cNvPicPr>
            <a:picLocks noChangeAspect="1"/>
          </p:cNvPicPr>
          <p:nvPr/>
        </p:nvPicPr>
        <p:blipFill>
          <a:blip r:embed="rId2"/>
          <a:stretch>
            <a:fillRect/>
          </a:stretch>
        </p:blipFill>
        <p:spPr>
          <a:xfrm>
            <a:off x="3092303" y="2720989"/>
            <a:ext cx="6007394" cy="3684293"/>
          </a:xfrm>
          <a:prstGeom prst="rect">
            <a:avLst/>
          </a:prstGeom>
        </p:spPr>
      </p:pic>
    </p:spTree>
    <p:extLst>
      <p:ext uri="{BB962C8B-B14F-4D97-AF65-F5344CB8AC3E}">
        <p14:creationId xmlns:p14="http://schemas.microsoft.com/office/powerpoint/2010/main" val="4053216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2.4. Thực hiện các thao tác CRUD</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2.4.4. Truy vấn dữ liệu</a:t>
            </a:r>
          </a:p>
          <a:p>
            <a:pPr lvl="1"/>
            <a:r>
              <a:rPr lang="en-US">
                <a:latin typeface="Arial" panose="020B0604020202020204" pitchFamily="34" charset="0"/>
                <a:cs typeface="Arial" panose="020B0604020202020204" pitchFamily="34" charset="0"/>
              </a:rPr>
              <a:t>Xem trước kết quả truy vấn ở Workbench</a:t>
            </a:r>
          </a:p>
        </p:txBody>
      </p:sp>
      <p:pic>
        <p:nvPicPr>
          <p:cNvPr id="6" name="Picture 5">
            <a:extLst>
              <a:ext uri="{FF2B5EF4-FFF2-40B4-BE49-F238E27FC236}">
                <a16:creationId xmlns:a16="http://schemas.microsoft.com/office/drawing/2014/main" id="{D327337D-8E45-4CFA-A7DA-10F89F9DBE46}"/>
              </a:ext>
            </a:extLst>
          </p:cNvPr>
          <p:cNvPicPr>
            <a:picLocks noChangeAspect="1"/>
          </p:cNvPicPr>
          <p:nvPr/>
        </p:nvPicPr>
        <p:blipFill>
          <a:blip r:embed="rId2"/>
          <a:stretch>
            <a:fillRect/>
          </a:stretch>
        </p:blipFill>
        <p:spPr>
          <a:xfrm>
            <a:off x="2633975" y="2893500"/>
            <a:ext cx="6924049" cy="3739571"/>
          </a:xfrm>
          <a:prstGeom prst="rect">
            <a:avLst/>
          </a:prstGeom>
        </p:spPr>
      </p:pic>
    </p:spTree>
    <p:extLst>
      <p:ext uri="{BB962C8B-B14F-4D97-AF65-F5344CB8AC3E}">
        <p14:creationId xmlns:p14="http://schemas.microsoft.com/office/powerpoint/2010/main" val="385115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 Làm việc với CSDL MySQL trong Java</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2.1. Cài đặt thư viện JDBC</a:t>
            </a:r>
          </a:p>
          <a:p>
            <a:r>
              <a:rPr lang="en-US">
                <a:latin typeface="Arial" panose="020B0604020202020204" pitchFamily="34" charset="0"/>
                <a:cs typeface="Arial" panose="020B0604020202020204" pitchFamily="34" charset="0"/>
              </a:rPr>
              <a:t>2.2. Đăng ký Driver</a:t>
            </a:r>
          </a:p>
          <a:p>
            <a:r>
              <a:rPr lang="en-US">
                <a:latin typeface="Arial" panose="020B0604020202020204" pitchFamily="34" charset="0"/>
                <a:cs typeface="Arial" panose="020B0604020202020204" pitchFamily="34" charset="0"/>
              </a:rPr>
              <a:t>2.3. Kết nối tới HQTCSDL MySQL</a:t>
            </a:r>
          </a:p>
          <a:p>
            <a:r>
              <a:rPr lang="en-US">
                <a:latin typeface="Arial" panose="020B0604020202020204" pitchFamily="34" charset="0"/>
                <a:cs typeface="Arial" panose="020B0604020202020204" pitchFamily="34" charset="0"/>
              </a:rPr>
              <a:t>2.4. Thực hiện các thao tác CRUD</a:t>
            </a:r>
          </a:p>
          <a:p>
            <a:pPr lvl="1"/>
            <a:r>
              <a:rPr lang="en-US">
                <a:latin typeface="Arial" panose="020B0604020202020204" pitchFamily="34" charset="0"/>
                <a:cs typeface="Arial" panose="020B0604020202020204" pitchFamily="34" charset="0"/>
              </a:rPr>
              <a:t>2.4.1. Thêm mới dữ liệu</a:t>
            </a:r>
          </a:p>
          <a:p>
            <a:pPr lvl="1"/>
            <a:r>
              <a:rPr lang="en-US">
                <a:latin typeface="Arial" panose="020B0604020202020204" pitchFamily="34" charset="0"/>
                <a:cs typeface="Arial" panose="020B0604020202020204" pitchFamily="34" charset="0"/>
              </a:rPr>
              <a:t>2.4.2. Cập nhật dữ liệu</a:t>
            </a:r>
          </a:p>
          <a:p>
            <a:pPr lvl="1"/>
            <a:r>
              <a:rPr lang="en-US">
                <a:latin typeface="Arial" panose="020B0604020202020204" pitchFamily="34" charset="0"/>
                <a:cs typeface="Arial" panose="020B0604020202020204" pitchFamily="34" charset="0"/>
              </a:rPr>
              <a:t>2.4.3. Xóa dữ liệu</a:t>
            </a:r>
          </a:p>
          <a:p>
            <a:pPr lvl="1"/>
            <a:r>
              <a:rPr lang="en-US">
                <a:latin typeface="Arial" panose="020B0604020202020204" pitchFamily="34" charset="0"/>
                <a:cs typeface="Arial" panose="020B0604020202020204" pitchFamily="34" charset="0"/>
              </a:rPr>
              <a:t>2.4.4. Truy vấn dữ liệu</a:t>
            </a:r>
          </a:p>
        </p:txBody>
      </p:sp>
    </p:spTree>
    <p:extLst>
      <p:ext uri="{BB962C8B-B14F-4D97-AF65-F5344CB8AC3E}">
        <p14:creationId xmlns:p14="http://schemas.microsoft.com/office/powerpoint/2010/main" val="10487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2.4. Thực hiện các thao tác CRUD</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2.4.4. Truy vấn dữ liệu</a:t>
            </a:r>
          </a:p>
        </p:txBody>
      </p:sp>
      <p:pic>
        <p:nvPicPr>
          <p:cNvPr id="5" name="Picture 4">
            <a:extLst>
              <a:ext uri="{FF2B5EF4-FFF2-40B4-BE49-F238E27FC236}">
                <a16:creationId xmlns:a16="http://schemas.microsoft.com/office/drawing/2014/main" id="{DE28C914-C88D-4F2C-ABF5-418855FE4B72}"/>
              </a:ext>
            </a:extLst>
          </p:cNvPr>
          <p:cNvPicPr>
            <a:picLocks noChangeAspect="1"/>
          </p:cNvPicPr>
          <p:nvPr/>
        </p:nvPicPr>
        <p:blipFill>
          <a:blip r:embed="rId2"/>
          <a:stretch>
            <a:fillRect/>
          </a:stretch>
        </p:blipFill>
        <p:spPr>
          <a:xfrm>
            <a:off x="4645834" y="1548066"/>
            <a:ext cx="7063813" cy="4927097"/>
          </a:xfrm>
          <a:prstGeom prst="rect">
            <a:avLst/>
          </a:prstGeom>
        </p:spPr>
      </p:pic>
    </p:spTree>
    <p:extLst>
      <p:ext uri="{BB962C8B-B14F-4D97-AF65-F5344CB8AC3E}">
        <p14:creationId xmlns:p14="http://schemas.microsoft.com/office/powerpoint/2010/main" val="305438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2.4. Thực hiện các thao tác CRUD</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1853248"/>
            <a:ext cx="9612036" cy="4316733"/>
          </a:xfrm>
        </p:spPr>
        <p:txBody>
          <a:bodyPr/>
          <a:lstStyle/>
          <a:p>
            <a:r>
              <a:rPr lang="en-US">
                <a:latin typeface="Arial" panose="020B0604020202020204" pitchFamily="34" charset="0"/>
                <a:cs typeface="Arial" panose="020B0604020202020204" pitchFamily="34" charset="0"/>
              </a:rPr>
              <a:t>2.4.4. Truy vấn dữ liệu</a:t>
            </a:r>
          </a:p>
          <a:p>
            <a:pPr lvl="1"/>
            <a:r>
              <a:rPr lang="en-US">
                <a:latin typeface="Arial" panose="020B0604020202020204" pitchFamily="34" charset="0"/>
                <a:cs typeface="Arial" panose="020B0604020202020204" pitchFamily="34" charset="0"/>
              </a:rPr>
              <a:t>Hướng đối tượng hóa dữ liệu</a:t>
            </a:r>
          </a:p>
        </p:txBody>
      </p:sp>
      <p:pic>
        <p:nvPicPr>
          <p:cNvPr id="6" name="Picture 5">
            <a:extLst>
              <a:ext uri="{FF2B5EF4-FFF2-40B4-BE49-F238E27FC236}">
                <a16:creationId xmlns:a16="http://schemas.microsoft.com/office/drawing/2014/main" id="{A6E756CB-8BAE-466C-A8FF-29D42DAE5577}"/>
              </a:ext>
            </a:extLst>
          </p:cNvPr>
          <p:cNvPicPr>
            <a:picLocks noChangeAspect="1"/>
          </p:cNvPicPr>
          <p:nvPr/>
        </p:nvPicPr>
        <p:blipFill>
          <a:blip r:embed="rId2"/>
          <a:stretch>
            <a:fillRect/>
          </a:stretch>
        </p:blipFill>
        <p:spPr>
          <a:xfrm>
            <a:off x="5249554" y="1685509"/>
            <a:ext cx="6663597" cy="4854143"/>
          </a:xfrm>
          <a:prstGeom prst="rect">
            <a:avLst/>
          </a:prstGeom>
        </p:spPr>
      </p:pic>
    </p:spTree>
    <p:extLst>
      <p:ext uri="{BB962C8B-B14F-4D97-AF65-F5344CB8AC3E}">
        <p14:creationId xmlns:p14="http://schemas.microsoft.com/office/powerpoint/2010/main" val="1879658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Bài tập đồ án</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75029"/>
            <a:ext cx="9612036" cy="3994952"/>
          </a:xfrm>
        </p:spPr>
        <p:txBody>
          <a:bodyPr/>
          <a:lstStyle/>
          <a:p>
            <a:r>
              <a:rPr lang="en-US">
                <a:latin typeface="Arial" panose="020B0604020202020204" pitchFamily="34" charset="0"/>
                <a:cs typeface="Arial" panose="020B0604020202020204" pitchFamily="34" charset="0"/>
              </a:rPr>
              <a:t>Dựa vào yêu cầu đồ án đã được cung cấp, hãy:</a:t>
            </a:r>
          </a:p>
          <a:p>
            <a:pPr lvl="1"/>
            <a:r>
              <a:rPr lang="en-US">
                <a:latin typeface="Arial" panose="020B0604020202020204" pitchFamily="34" charset="0"/>
                <a:cs typeface="Arial" panose="020B0604020202020204" pitchFamily="34" charset="0"/>
              </a:rPr>
              <a:t>Thiết kế CSDL cho bài tập đồ án này</a:t>
            </a:r>
          </a:p>
          <a:p>
            <a:pPr lvl="1"/>
            <a:r>
              <a:rPr lang="en-US">
                <a:latin typeface="Arial" panose="020B0604020202020204" pitchFamily="34" charset="0"/>
                <a:cs typeface="Arial" panose="020B0604020202020204" pitchFamily="34" charset="0"/>
              </a:rPr>
              <a:t>Áp dụng mẫu lập trình DAO được hướng dẫn để xây dựng các bộ quản lý các đối tượng mô hình dữ liệu cho bài tập đồ án.</a:t>
            </a:r>
          </a:p>
        </p:txBody>
      </p:sp>
    </p:spTree>
    <p:extLst>
      <p:ext uri="{BB962C8B-B14F-4D97-AF65-F5344CB8AC3E}">
        <p14:creationId xmlns:p14="http://schemas.microsoft.com/office/powerpoint/2010/main" val="129496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Cài đặt thư viện JDBC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JDBC (Java Database Connector) là thư viện dùng để kết nối ứng dụng Java với các hệ quản tị cơ sở dữ liệu cũng như thao tác với chúng. Các thao tác có thể là: Thêm mới, cập nhật, xóa, truy vấn dữ liệu, ...</a:t>
            </a:r>
          </a:p>
          <a:p>
            <a:r>
              <a:rPr lang="en-US">
                <a:latin typeface="Arial" panose="020B0604020202020204" pitchFamily="34" charset="0"/>
                <a:cs typeface="Arial" panose="020B0604020202020204" pitchFamily="34" charset="0"/>
              </a:rPr>
              <a:t>Mỗi hệ quản trị cơ sở dữ liệu có hỗ trợ cho Java đều cung cấp một thư viện JDBC để giúp ứng dụng Java có thể làm việc với nó. Ví dụ: MySQL JDBC, SQLServer JDBC, ...</a:t>
            </a:r>
          </a:p>
        </p:txBody>
      </p:sp>
    </p:spTree>
    <p:extLst>
      <p:ext uri="{BB962C8B-B14F-4D97-AF65-F5344CB8AC3E}">
        <p14:creationId xmlns:p14="http://schemas.microsoft.com/office/powerpoint/2010/main" val="146013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Cài đặt thư viện JDBC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JDBC (Java Database Connector) là thư viện dùng để kết nối ứng dụng Java với các hệ quản tị cơ sở dữ liệu cũng như thao tác với chúng. Các thao tác có thể là: Thêm mới, cập nhật, xóa, truy vấn dữ liệu, ...</a:t>
            </a:r>
          </a:p>
          <a:p>
            <a:r>
              <a:rPr lang="en-US">
                <a:latin typeface="Arial" panose="020B0604020202020204" pitchFamily="34" charset="0"/>
                <a:cs typeface="Arial" panose="020B0604020202020204" pitchFamily="34" charset="0"/>
              </a:rPr>
              <a:t>Mỗi hệ quản trị cơ sở dữ liệu có hỗ trợ cho Java đều cung cấp một thư viện JDBC để giúp ứng dụng Java có thể làm việc với nó. Ví dụ: MySQL JDBC, SQLServer JDBC, ...</a:t>
            </a:r>
          </a:p>
        </p:txBody>
      </p:sp>
    </p:spTree>
    <p:extLst>
      <p:ext uri="{BB962C8B-B14F-4D97-AF65-F5344CB8AC3E}">
        <p14:creationId xmlns:p14="http://schemas.microsoft.com/office/powerpoint/2010/main" val="1879736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Cài đặt thư viện JDBC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183907"/>
            <a:ext cx="9612036" cy="3986074"/>
          </a:xfrm>
        </p:spPr>
        <p:txBody>
          <a:bodyPr/>
          <a:lstStyle/>
          <a:p>
            <a:r>
              <a:rPr lang="en-US">
                <a:latin typeface="Arial" panose="020B0604020202020204" pitchFamily="34" charset="0"/>
                <a:cs typeface="Arial" panose="020B0604020202020204" pitchFamily="34" charset="0"/>
              </a:rPr>
              <a:t>JDBC (Java Database Connector) là thư viện dùng để kết nối ứng dụng Java với các hệ quản tị cơ sở dữ liệu cũng như thao tác với chúng. Các thao tác có thể là: Thêm mới, cập nhật, xóa, truy vấn dữ liệu, ...</a:t>
            </a:r>
          </a:p>
          <a:p>
            <a:r>
              <a:rPr lang="en-US">
                <a:latin typeface="Arial" panose="020B0604020202020204" pitchFamily="34" charset="0"/>
                <a:cs typeface="Arial" panose="020B0604020202020204" pitchFamily="34" charset="0"/>
              </a:rPr>
              <a:t>Mỗi hệ quản trị cơ sở dữ liệu có hỗ trợ cho Java đều cung cấp một thư viện JDBC để giúp ứng dụng Java có thể làm việc với nó. Ví dụ: MySQL JDBC, SQLServer JDBC, ...</a:t>
            </a:r>
          </a:p>
        </p:txBody>
      </p:sp>
    </p:spTree>
    <p:extLst>
      <p:ext uri="{BB962C8B-B14F-4D97-AF65-F5344CB8AC3E}">
        <p14:creationId xmlns:p14="http://schemas.microsoft.com/office/powerpoint/2010/main" val="3798132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Cài đặt thư viện JDBC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28295"/>
            <a:ext cx="9612036" cy="3941686"/>
          </a:xfrm>
        </p:spPr>
        <p:txBody>
          <a:bodyPr/>
          <a:lstStyle/>
          <a:p>
            <a:r>
              <a:rPr lang="en-US">
                <a:latin typeface="Arial" panose="020B0604020202020204" pitchFamily="34" charset="0"/>
                <a:cs typeface="Arial" panose="020B0604020202020204" pitchFamily="34" charset="0"/>
              </a:rPr>
              <a:t>Cài đặt thư viện JDBC vào ứng dụng</a:t>
            </a:r>
          </a:p>
        </p:txBody>
      </p:sp>
      <p:pic>
        <p:nvPicPr>
          <p:cNvPr id="5" name="Picture 4">
            <a:extLst>
              <a:ext uri="{FF2B5EF4-FFF2-40B4-BE49-F238E27FC236}">
                <a16:creationId xmlns:a16="http://schemas.microsoft.com/office/drawing/2014/main" id="{CB2C8330-EF32-47D8-A4A6-0EE999E9C87D}"/>
              </a:ext>
            </a:extLst>
          </p:cNvPr>
          <p:cNvPicPr>
            <a:picLocks noChangeAspect="1"/>
          </p:cNvPicPr>
          <p:nvPr/>
        </p:nvPicPr>
        <p:blipFill>
          <a:blip r:embed="rId2"/>
          <a:stretch>
            <a:fillRect/>
          </a:stretch>
        </p:blipFill>
        <p:spPr>
          <a:xfrm>
            <a:off x="7232342" y="1470125"/>
            <a:ext cx="3337849" cy="5082980"/>
          </a:xfrm>
          <a:prstGeom prst="rect">
            <a:avLst/>
          </a:prstGeom>
        </p:spPr>
      </p:pic>
    </p:spTree>
    <p:extLst>
      <p:ext uri="{BB962C8B-B14F-4D97-AF65-F5344CB8AC3E}">
        <p14:creationId xmlns:p14="http://schemas.microsoft.com/office/powerpoint/2010/main" val="92696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Cài đặt thư viện JDBC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28295"/>
            <a:ext cx="9612036" cy="3941686"/>
          </a:xfrm>
        </p:spPr>
        <p:txBody>
          <a:bodyPr/>
          <a:lstStyle/>
          <a:p>
            <a:r>
              <a:rPr lang="en-US">
                <a:latin typeface="Arial" panose="020B0604020202020204" pitchFamily="34" charset="0"/>
                <a:cs typeface="Arial" panose="020B0604020202020204" pitchFamily="34" charset="0"/>
              </a:rPr>
              <a:t>Cài đặt thư viện JDBC vào ứng dụng</a:t>
            </a:r>
          </a:p>
        </p:txBody>
      </p:sp>
      <p:pic>
        <p:nvPicPr>
          <p:cNvPr id="8" name="Picture 7">
            <a:extLst>
              <a:ext uri="{FF2B5EF4-FFF2-40B4-BE49-F238E27FC236}">
                <a16:creationId xmlns:a16="http://schemas.microsoft.com/office/drawing/2014/main" id="{5306A49F-8B9D-4A85-B59F-CA7820C54DFC}"/>
              </a:ext>
            </a:extLst>
          </p:cNvPr>
          <p:cNvPicPr>
            <a:picLocks noChangeAspect="1"/>
          </p:cNvPicPr>
          <p:nvPr/>
        </p:nvPicPr>
        <p:blipFill>
          <a:blip r:embed="rId2"/>
          <a:stretch>
            <a:fillRect/>
          </a:stretch>
        </p:blipFill>
        <p:spPr>
          <a:xfrm>
            <a:off x="6247886" y="1784412"/>
            <a:ext cx="5505563" cy="4385569"/>
          </a:xfrm>
          <a:prstGeom prst="rect">
            <a:avLst/>
          </a:prstGeom>
        </p:spPr>
      </p:pic>
    </p:spTree>
    <p:extLst>
      <p:ext uri="{BB962C8B-B14F-4D97-AF65-F5344CB8AC3E}">
        <p14:creationId xmlns:p14="http://schemas.microsoft.com/office/powerpoint/2010/main" val="76437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Cài đặt thư viện JDBC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28295"/>
            <a:ext cx="9612036" cy="3941686"/>
          </a:xfrm>
        </p:spPr>
        <p:txBody>
          <a:bodyPr/>
          <a:lstStyle/>
          <a:p>
            <a:r>
              <a:rPr lang="en-US">
                <a:latin typeface="Arial" panose="020B0604020202020204" pitchFamily="34" charset="0"/>
                <a:cs typeface="Arial" panose="020B0604020202020204" pitchFamily="34" charset="0"/>
              </a:rPr>
              <a:t>Cài đặt thư viện JDBC vào ứng dụng</a:t>
            </a:r>
          </a:p>
        </p:txBody>
      </p:sp>
      <p:pic>
        <p:nvPicPr>
          <p:cNvPr id="5" name="Picture 4">
            <a:extLst>
              <a:ext uri="{FF2B5EF4-FFF2-40B4-BE49-F238E27FC236}">
                <a16:creationId xmlns:a16="http://schemas.microsoft.com/office/drawing/2014/main" id="{4E3355A9-E62F-443E-9168-0EC5D51ACE69}"/>
              </a:ext>
            </a:extLst>
          </p:cNvPr>
          <p:cNvPicPr>
            <a:picLocks noChangeAspect="1"/>
          </p:cNvPicPr>
          <p:nvPr/>
        </p:nvPicPr>
        <p:blipFill>
          <a:blip r:embed="rId2"/>
          <a:stretch>
            <a:fillRect/>
          </a:stretch>
        </p:blipFill>
        <p:spPr>
          <a:xfrm>
            <a:off x="6190695" y="1900900"/>
            <a:ext cx="5520475" cy="4269081"/>
          </a:xfrm>
          <a:prstGeom prst="rect">
            <a:avLst/>
          </a:prstGeom>
        </p:spPr>
      </p:pic>
    </p:spTree>
    <p:extLst>
      <p:ext uri="{BB962C8B-B14F-4D97-AF65-F5344CB8AC3E}">
        <p14:creationId xmlns:p14="http://schemas.microsoft.com/office/powerpoint/2010/main" val="340112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F595-0D8F-4FE6-A3EC-4557A1A457EB}"/>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2.1. Cài đặt thư viện JDBC</a:t>
            </a:r>
          </a:p>
        </p:txBody>
      </p:sp>
      <p:sp>
        <p:nvSpPr>
          <p:cNvPr id="3" name="Content Placeholder 2">
            <a:extLst>
              <a:ext uri="{FF2B5EF4-FFF2-40B4-BE49-F238E27FC236}">
                <a16:creationId xmlns:a16="http://schemas.microsoft.com/office/drawing/2014/main" id="{6337998B-3737-4D43-973D-24B118D723A2}"/>
              </a:ext>
            </a:extLst>
          </p:cNvPr>
          <p:cNvSpPr>
            <a:spLocks noGrp="1"/>
          </p:cNvSpPr>
          <p:nvPr>
            <p:ph idx="1"/>
          </p:nvPr>
        </p:nvSpPr>
        <p:spPr>
          <a:xfrm>
            <a:off x="1103312" y="2228295"/>
            <a:ext cx="9612036" cy="3941686"/>
          </a:xfrm>
        </p:spPr>
        <p:txBody>
          <a:bodyPr/>
          <a:lstStyle/>
          <a:p>
            <a:r>
              <a:rPr lang="en-US">
                <a:latin typeface="Arial" panose="020B0604020202020204" pitchFamily="34" charset="0"/>
                <a:cs typeface="Arial" panose="020B0604020202020204" pitchFamily="34" charset="0"/>
              </a:rPr>
              <a:t>Cài đặt thư viện JDBC vào ứng dụng</a:t>
            </a:r>
          </a:p>
        </p:txBody>
      </p:sp>
      <p:pic>
        <p:nvPicPr>
          <p:cNvPr id="6" name="Picture 5">
            <a:extLst>
              <a:ext uri="{FF2B5EF4-FFF2-40B4-BE49-F238E27FC236}">
                <a16:creationId xmlns:a16="http://schemas.microsoft.com/office/drawing/2014/main" id="{10F2AFA0-DC3D-4EEC-B2C2-F779ADC0D186}"/>
              </a:ext>
            </a:extLst>
          </p:cNvPr>
          <p:cNvPicPr>
            <a:picLocks noChangeAspect="1"/>
          </p:cNvPicPr>
          <p:nvPr/>
        </p:nvPicPr>
        <p:blipFill>
          <a:blip r:embed="rId2"/>
          <a:stretch>
            <a:fillRect/>
          </a:stretch>
        </p:blipFill>
        <p:spPr>
          <a:xfrm>
            <a:off x="2104733" y="3231450"/>
            <a:ext cx="7982534" cy="2352603"/>
          </a:xfrm>
          <a:prstGeom prst="rect">
            <a:avLst/>
          </a:prstGeom>
        </p:spPr>
      </p:pic>
    </p:spTree>
    <p:extLst>
      <p:ext uri="{BB962C8B-B14F-4D97-AF65-F5344CB8AC3E}">
        <p14:creationId xmlns:p14="http://schemas.microsoft.com/office/powerpoint/2010/main" val="2667434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3769</TotalTime>
  <Words>802</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Ion</vt:lpstr>
      <vt:lpstr>Lập Trình Web Java Cơ Bản</vt:lpstr>
      <vt:lpstr>2. Làm việc với CSDL MySQL trong Java</vt:lpstr>
      <vt:lpstr>2.1. Cài đặt thư viện JDBC</vt:lpstr>
      <vt:lpstr>2.1. Cài đặt thư viện JDBC</vt:lpstr>
      <vt:lpstr>2.1. Cài đặt thư viện JDBC</vt:lpstr>
      <vt:lpstr>2.1. Cài đặt thư viện JDBC</vt:lpstr>
      <vt:lpstr>2.1. Cài đặt thư viện JDBC</vt:lpstr>
      <vt:lpstr>2.1. Cài đặt thư viện JDBC</vt:lpstr>
      <vt:lpstr>2.1. Cài đặt thư viện JDBC</vt:lpstr>
      <vt:lpstr>2.1. Cài đặt thư viện JDBC</vt:lpstr>
      <vt:lpstr>2.1. Cài đặt thư viện JDBC</vt:lpstr>
      <vt:lpstr>2.2. Đăng ký Driver</vt:lpstr>
      <vt:lpstr>2.2. Đăng ký Driver</vt:lpstr>
      <vt:lpstr>2.3. Kết nối tới HQTCSDL MySQL</vt:lpstr>
      <vt:lpstr>2.3. Kết nối tới HQTCSDL MySQL</vt:lpstr>
      <vt:lpstr>2.4. Thực hiện các thao tác CRUD</vt:lpstr>
      <vt:lpstr>2.4. Thực hiện các thao tác CRUD</vt:lpstr>
      <vt:lpstr>2.4. Thực hiện các thao tác CRUD</vt:lpstr>
      <vt:lpstr>2.4. Thực hiện các thao tác CRUD</vt:lpstr>
      <vt:lpstr>2.4. Thực hiện các thao tác CRUD</vt:lpstr>
      <vt:lpstr>2.4. Thực hiện các thao tác CRUD</vt:lpstr>
      <vt:lpstr>Bài tập đồ 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Web Java Cơ Bản</dc:title>
  <dc:creator>Quốc Hải Lê</dc:creator>
  <cp:lastModifiedBy>Quốc Hải Lê</cp:lastModifiedBy>
  <cp:revision>244</cp:revision>
  <dcterms:created xsi:type="dcterms:W3CDTF">2024-07-06T12:34:55Z</dcterms:created>
  <dcterms:modified xsi:type="dcterms:W3CDTF">2024-08-13T14:27:36Z</dcterms:modified>
</cp:coreProperties>
</file>