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2-3</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3.6. Kiểm tra chuỗi có khớp với định dạng không</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D28AB8D5-05D8-449C-9A92-D22E5A3F8E6F}"/>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Để kiểm tra chuỗi có khớp với định dạng không, ta sử dụng phương thức matches của chuỗi.</a:t>
            </a:r>
          </a:p>
          <a:p>
            <a:r>
              <a:rPr lang="en-US">
                <a:latin typeface="Arial" panose="020B0604020202020204" pitchFamily="34" charset="0"/>
                <a:cs typeface="Arial" panose="020B0604020202020204" pitchFamily="34" charset="0"/>
              </a:rPr>
              <a:t>Cú pháp: &lt;Biến chuỗi&gt;.matches(&lt;Chuỗi Regex&gt;)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43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3.6. Kiểm tra chuỗi có khớp với định dạng không</a:t>
            </a:r>
            <a:endParaRPr lang="vi-VN">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2A6A8E4A-3F7B-4BC7-A8F2-DA0B6BC2F638}"/>
              </a:ext>
            </a:extLst>
          </p:cNvPr>
          <p:cNvPicPr>
            <a:picLocks noGrp="1" noChangeAspect="1"/>
          </p:cNvPicPr>
          <p:nvPr>
            <p:ph idx="1"/>
          </p:nvPr>
        </p:nvPicPr>
        <p:blipFill>
          <a:blip r:embed="rId2"/>
          <a:stretch>
            <a:fillRect/>
          </a:stretch>
        </p:blipFill>
        <p:spPr>
          <a:xfrm>
            <a:off x="2070034" y="2052638"/>
            <a:ext cx="7013708" cy="4195762"/>
          </a:xfrm>
        </p:spPr>
      </p:pic>
    </p:spTree>
    <p:extLst>
      <p:ext uri="{BB962C8B-B14F-4D97-AF65-F5344CB8AC3E}">
        <p14:creationId xmlns:p14="http://schemas.microsoft.com/office/powerpoint/2010/main" val="265620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3.7. Tách chuỗi theo định dạng</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CA8976C6-0CC8-424F-9121-7AE3B436395C}"/>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Để tách chuỗi theo định dạng bằng biểu thức chính quy, ta sử dụng lớp Pattern và Matcher của gói java.util.regex.</a:t>
            </a:r>
          </a:p>
          <a:p>
            <a:r>
              <a:rPr lang="en-US">
                <a:latin typeface="Arial" panose="020B0604020202020204" pitchFamily="34" charset="0"/>
                <a:cs typeface="Arial" panose="020B0604020202020204" pitchFamily="34" charset="0"/>
              </a:rPr>
              <a:t>Sử dụng phương thức compile của lớp Pattern để tạo ra đối tượng thuộc lớp Pattern ứng với biểu thức chính quy được chỉ định. Đối tượng thuộc lớp Pattern như một chiếc máy được tạo ra để kiểm tra chuỗi theo một định dạng đã được cung cấp.</a:t>
            </a:r>
          </a:p>
          <a:p>
            <a:r>
              <a:rPr lang="en-US">
                <a:latin typeface="Arial" panose="020B0604020202020204" pitchFamily="34" charset="0"/>
                <a:cs typeface="Arial" panose="020B0604020202020204" pitchFamily="34" charset="0"/>
              </a:rPr>
              <a:t>Sử dụng phương thức matcher của đối tượng thuộc lớp Pattern để tạo ra đối tượng thuộc lớp Matcher. Đối tượng thuộc lớp Matcher như là một bản báo cáo kết quả từ đối tượng Pattern sau khi kiểm tra chuỗi được chỉ định theo định dạng Regex đã được cung cấp.</a:t>
            </a:r>
          </a:p>
        </p:txBody>
      </p:sp>
    </p:spTree>
    <p:extLst>
      <p:ext uri="{BB962C8B-B14F-4D97-AF65-F5344CB8AC3E}">
        <p14:creationId xmlns:p14="http://schemas.microsoft.com/office/powerpoint/2010/main" val="23726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3.7. Tách chuỗi theo định dạng</a:t>
            </a:r>
            <a:endParaRPr lang="vi-VN">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D23C2A57-0785-4770-8253-4BF94E747809}"/>
              </a:ext>
            </a:extLst>
          </p:cNvPr>
          <p:cNvPicPr>
            <a:picLocks noGrp="1" noChangeAspect="1"/>
          </p:cNvPicPr>
          <p:nvPr>
            <p:ph idx="1"/>
          </p:nvPr>
        </p:nvPicPr>
        <p:blipFill>
          <a:blip r:embed="rId2"/>
          <a:stretch>
            <a:fillRect/>
          </a:stretch>
        </p:blipFill>
        <p:spPr>
          <a:xfrm>
            <a:off x="3108639" y="1717720"/>
            <a:ext cx="5974721" cy="4687562"/>
          </a:xfrm>
        </p:spPr>
      </p:pic>
    </p:spTree>
    <p:extLst>
      <p:ext uri="{BB962C8B-B14F-4D97-AF65-F5344CB8AC3E}">
        <p14:creationId xmlns:p14="http://schemas.microsoft.com/office/powerpoint/2010/main" val="28098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1: Viết chương trình cho phép người dùng nhập vào 1 email và hãy kiểm tra xem email đó có phải là 1 email hợp lệ hay không ?</a:t>
            </a:r>
          </a:p>
        </p:txBody>
      </p:sp>
    </p:spTree>
    <p:extLst>
      <p:ext uri="{BB962C8B-B14F-4D97-AF65-F5344CB8AC3E}">
        <p14:creationId xmlns:p14="http://schemas.microsoft.com/office/powerpoint/2010/main" val="99396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2: Viết chương trình cho phép người dùng nhập vào một số điện thoại bất kỳ và thông báo cho người dùng biết kết quả là số điện thoại đã nhập có phải là một số điện thoại hợp lệ hay không ?</a:t>
            </a:r>
          </a:p>
        </p:txBody>
      </p:sp>
    </p:spTree>
    <p:extLst>
      <p:ext uri="{BB962C8B-B14F-4D97-AF65-F5344CB8AC3E}">
        <p14:creationId xmlns:p14="http://schemas.microsoft.com/office/powerpoint/2010/main" val="272544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3: Viết chương trình cho phép người dùng nhập vào một lời chào theo định dạng được cung cấp phía dưới và thông báo ra màn hình cho người dùng biết về lời chào đã nhập có phải là một lời chào hợp lệ hay không ?</a:t>
            </a:r>
          </a:p>
          <a:p>
            <a:pPr lvl="1"/>
            <a:r>
              <a:rPr lang="en-US">
                <a:latin typeface="Arial" panose="020B0604020202020204" pitchFamily="34" charset="0"/>
                <a:cs typeface="Arial" panose="020B0604020202020204" pitchFamily="34" charset="0"/>
              </a:rPr>
              <a:t>Định dạng: Xin chào, &lt;Tên&gt;!</a:t>
            </a:r>
          </a:p>
        </p:txBody>
      </p:sp>
    </p:spTree>
    <p:extLst>
      <p:ext uri="{BB962C8B-B14F-4D97-AF65-F5344CB8AC3E}">
        <p14:creationId xmlns:p14="http://schemas.microsoft.com/office/powerpoint/2010/main" val="105067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4: Viết chương trình cho phép người dùng nhập vào một nội dung bất kỳ và kiểm tra nếu nội dung người dùng đã nhập có chứa từ "hello" hoặc từ "chào" và sau đó in kết quả kiểm tra ra màn hình để thông báo cho người dùng biết.</a:t>
            </a:r>
          </a:p>
        </p:txBody>
      </p:sp>
    </p:spTree>
    <p:extLst>
      <p:ext uri="{BB962C8B-B14F-4D97-AF65-F5344CB8AC3E}">
        <p14:creationId xmlns:p14="http://schemas.microsoft.com/office/powerpoint/2010/main" val="165981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5: Viết chương trình cho phép người dùng nhập vào một lời chào theo định dạng được cung cấp phía dưới và thông báo ra màn hình cho người dùng biết về lời chào đã nhập có phải là một lời chào hợp lệ hay không ? Và nếu phải thì hãy in tên người được chào ra màn hình.</a:t>
            </a:r>
          </a:p>
          <a:p>
            <a:pPr lvl="1"/>
            <a:r>
              <a:rPr lang="en-US">
                <a:latin typeface="Arial" panose="020B0604020202020204" pitchFamily="34" charset="0"/>
                <a:cs typeface="Arial" panose="020B0604020202020204" pitchFamily="34" charset="0"/>
              </a:rPr>
              <a:t>Định dạng: Xin chào, &lt;Tên&gt;!</a:t>
            </a:r>
          </a:p>
        </p:txBody>
      </p:sp>
    </p:spTree>
    <p:extLst>
      <p:ext uri="{BB962C8B-B14F-4D97-AF65-F5344CB8AC3E}">
        <p14:creationId xmlns:p14="http://schemas.microsoft.com/office/powerpoint/2010/main" val="348294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6: Viết chương trình cho phép người dùng nhập vào một dãy IP và hãy kiểm tra xem dãy IP người dùng nhập có hợp lệ hay không ? Nếu hợp lệ, hãy in đủ 4 số trong dáy ra màn hình cho người dùng biết.</a:t>
            </a:r>
          </a:p>
          <a:p>
            <a:pPr lvl="1"/>
            <a:r>
              <a:rPr lang="en-US">
                <a:latin typeface="Arial" panose="020B0604020202020204" pitchFamily="34" charset="0"/>
                <a:cs typeface="Arial" panose="020B0604020202020204" pitchFamily="34" charset="0"/>
              </a:rPr>
              <a:t>Lưu ý: IP ở đây là IPv4</a:t>
            </a:r>
          </a:p>
        </p:txBody>
      </p:sp>
    </p:spTree>
    <p:extLst>
      <p:ext uri="{BB962C8B-B14F-4D97-AF65-F5344CB8AC3E}">
        <p14:creationId xmlns:p14="http://schemas.microsoft.com/office/powerpoint/2010/main" val="409172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biểu thức chính quy (Regular Expression)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8946541" cy="4197657"/>
          </a:xfrm>
        </p:spPr>
        <p:txBody>
          <a:bodyPr/>
          <a:lstStyle/>
          <a:p>
            <a:r>
              <a:rPr lang="en-US">
                <a:latin typeface="Arial" panose="020B0604020202020204" pitchFamily="34" charset="0"/>
                <a:cs typeface="Arial" panose="020B0604020202020204" pitchFamily="34" charset="0"/>
              </a:rPr>
              <a:t>3.1. Giới thiệu về Regular Expression</a:t>
            </a:r>
          </a:p>
          <a:p>
            <a:r>
              <a:rPr lang="en-US">
                <a:latin typeface="Arial" panose="020B0604020202020204" pitchFamily="34" charset="0"/>
                <a:cs typeface="Arial" panose="020B0604020202020204" pitchFamily="34" charset="0"/>
              </a:rPr>
              <a:t>3.2. Các ký tự đặc biệt có ngữ nghĩa</a:t>
            </a:r>
          </a:p>
          <a:p>
            <a:r>
              <a:rPr lang="en-US">
                <a:latin typeface="Arial" panose="020B0604020202020204" pitchFamily="34" charset="0"/>
                <a:cs typeface="Arial" panose="020B0604020202020204" pitchFamily="34" charset="0"/>
              </a:rPr>
              <a:t>3.3. Nhóm ký tự</a:t>
            </a:r>
          </a:p>
          <a:p>
            <a:r>
              <a:rPr lang="en-US">
                <a:latin typeface="Arial" panose="020B0604020202020204" pitchFamily="34" charset="0"/>
                <a:cs typeface="Arial" panose="020B0604020202020204" pitchFamily="34" charset="0"/>
              </a:rPr>
              <a:t>3.4. Nhóm từ</a:t>
            </a:r>
          </a:p>
          <a:p>
            <a:r>
              <a:rPr lang="en-US">
                <a:latin typeface="Arial" panose="020B0604020202020204" pitchFamily="34" charset="0"/>
                <a:cs typeface="Arial" panose="020B0604020202020204" pitchFamily="34" charset="0"/>
              </a:rPr>
              <a:t>3.5. Số lượng xuất hiện</a:t>
            </a:r>
          </a:p>
          <a:p>
            <a:r>
              <a:rPr lang="en-US">
                <a:latin typeface="Arial" panose="020B0604020202020204" pitchFamily="34" charset="0"/>
                <a:cs typeface="Arial" panose="020B0604020202020204" pitchFamily="34" charset="0"/>
              </a:rPr>
              <a:t>3.6. Kiểm tra một chuỗi khớp định dạng hay không</a:t>
            </a:r>
          </a:p>
          <a:p>
            <a:r>
              <a:rPr lang="en-US">
                <a:latin typeface="Arial" panose="020B0604020202020204" pitchFamily="34" charset="0"/>
                <a:cs typeface="Arial" panose="020B0604020202020204" pitchFamily="34" charset="0"/>
              </a:rPr>
              <a:t>3.7. Tách chuỗi theo định dạng</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53675-7F1A-4862-94DE-80914C3E723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Bài 7: Viết chương trình cho phép người dùng nhập vào họ và tên bất kỳ. Hãy kiểm tra xem họ và tên người dùng nhập có hợp lệ hay không ? Nếu hợp lệ hãy in ra màn hình cho người dùng biết đâu là họ, đâu là tên lót và đâu là tên từ họ và tên do họ nhập.</a:t>
            </a:r>
          </a:p>
        </p:txBody>
      </p:sp>
    </p:spTree>
    <p:extLst>
      <p:ext uri="{BB962C8B-B14F-4D97-AF65-F5344CB8AC3E}">
        <p14:creationId xmlns:p14="http://schemas.microsoft.com/office/powerpoint/2010/main" val="14946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 Giới thiệu về Regular Expression</a:t>
            </a:r>
          </a:p>
        </p:txBody>
      </p:sp>
      <p:sp>
        <p:nvSpPr>
          <p:cNvPr id="5" name="Content Placeholder 4">
            <a:extLst>
              <a:ext uri="{FF2B5EF4-FFF2-40B4-BE49-F238E27FC236}">
                <a16:creationId xmlns:a16="http://schemas.microsoft.com/office/drawing/2014/main" id="{AA44E121-E791-4DAC-BF07-4E0E8415C56B}"/>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Regular Expression hay biểu thức chính quy là một chuỗi ký tự có ngữ nghĩa được sử dụng để tạo ra định dạng cho các dữ liệu kiểu chuỗi.</a:t>
            </a:r>
          </a:p>
          <a:p>
            <a:r>
              <a:rPr lang="en-US">
                <a:latin typeface="Arial" panose="020B0604020202020204" pitchFamily="34" charset="0"/>
                <a:cs typeface="Arial" panose="020B0604020202020204" pitchFamily="34" charset="0"/>
              </a:rPr>
              <a:t>Ví dụ những trường hợp sử dụng Regular Expression:</a:t>
            </a:r>
          </a:p>
          <a:p>
            <a:pPr lvl="1"/>
            <a:r>
              <a:rPr lang="en-US">
                <a:latin typeface="Arial" panose="020B0604020202020204" pitchFamily="34" charset="0"/>
                <a:cs typeface="Arial" panose="020B0604020202020204" pitchFamily="34" charset="0"/>
              </a:rPr>
              <a:t>Chuỗi số điện thoại: Bắt đầu bằng số 0 và theo sau đó là 9 chữ số.</a:t>
            </a:r>
          </a:p>
          <a:p>
            <a:pPr lvl="1"/>
            <a:r>
              <a:rPr lang="en-US">
                <a:latin typeface="Arial" panose="020B0604020202020204" pitchFamily="34" charset="0"/>
                <a:cs typeface="Arial" panose="020B0604020202020204" pitchFamily="34" charset="0"/>
              </a:rPr>
              <a:t>Chuỗi email: Bắt đầu bằng ít nhất 1 ký tự, theo sau đó là ký tự @, sau ký tự @ phải có ít nhất 1 ký tự và ít nhất 1 dấu "."</a:t>
            </a:r>
          </a:p>
        </p:txBody>
      </p:sp>
    </p:spTree>
    <p:extLst>
      <p:ext uri="{BB962C8B-B14F-4D97-AF65-F5344CB8AC3E}">
        <p14:creationId xmlns:p14="http://schemas.microsoft.com/office/powerpoint/2010/main" val="139329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vi-VN">
                <a:latin typeface="Arial" panose="020B0604020202020204" pitchFamily="34" charset="0"/>
                <a:cs typeface="Arial" panose="020B0604020202020204" pitchFamily="34" charset="0"/>
              </a:rPr>
              <a:t>3.2. Các ký tự đặc biệt có ngữ nghĩa</a:t>
            </a:r>
          </a:p>
        </p:txBody>
      </p:sp>
      <p:graphicFrame>
        <p:nvGraphicFramePr>
          <p:cNvPr id="3" name="Table 3">
            <a:extLst>
              <a:ext uri="{FF2B5EF4-FFF2-40B4-BE49-F238E27FC236}">
                <a16:creationId xmlns:a16="http://schemas.microsoft.com/office/drawing/2014/main" id="{0F703B56-1556-41E2-AE8B-1F71F1C71214}"/>
              </a:ext>
            </a:extLst>
          </p:cNvPr>
          <p:cNvGraphicFramePr>
            <a:graphicFrameLocks noGrp="1"/>
          </p:cNvGraphicFramePr>
          <p:nvPr>
            <p:ph idx="1"/>
            <p:extLst>
              <p:ext uri="{D42A27DB-BD31-4B8C-83A1-F6EECF244321}">
                <p14:modId xmlns:p14="http://schemas.microsoft.com/office/powerpoint/2010/main" val="2606382997"/>
              </p:ext>
            </p:extLst>
          </p:nvPr>
        </p:nvGraphicFramePr>
        <p:xfrm>
          <a:off x="1103313" y="2052638"/>
          <a:ext cx="8947150" cy="3337560"/>
        </p:xfrm>
        <a:graphic>
          <a:graphicData uri="http://schemas.openxmlformats.org/drawingml/2006/table">
            <a:tbl>
              <a:tblPr firstRow="1" bandRow="1">
                <a:tableStyleId>{5C22544A-7EE6-4342-B048-85BDC9FD1C3A}</a:tableStyleId>
              </a:tblPr>
              <a:tblGrid>
                <a:gridCol w="1098349">
                  <a:extLst>
                    <a:ext uri="{9D8B030D-6E8A-4147-A177-3AD203B41FA5}">
                      <a16:colId xmlns:a16="http://schemas.microsoft.com/office/drawing/2014/main" val="1141454619"/>
                    </a:ext>
                  </a:extLst>
                </a:gridCol>
                <a:gridCol w="7848801">
                  <a:extLst>
                    <a:ext uri="{9D8B030D-6E8A-4147-A177-3AD203B41FA5}">
                      <a16:colId xmlns:a16="http://schemas.microsoft.com/office/drawing/2014/main" val="469839414"/>
                    </a:ext>
                  </a:extLst>
                </a:gridCol>
              </a:tblGrid>
              <a:tr h="370840">
                <a:tc>
                  <a:txBody>
                    <a:bodyPr/>
                    <a:lstStyle/>
                    <a:p>
                      <a:r>
                        <a:rPr lang="en-US"/>
                        <a:t>Ký tự</a:t>
                      </a:r>
                    </a:p>
                  </a:txBody>
                  <a:tcPr/>
                </a:tc>
                <a:tc>
                  <a:txBody>
                    <a:bodyPr/>
                    <a:lstStyle/>
                    <a:p>
                      <a:r>
                        <a:rPr lang="en-US"/>
                        <a:t>Ý nghĩa</a:t>
                      </a:r>
                    </a:p>
                  </a:txBody>
                  <a:tcPr/>
                </a:tc>
                <a:extLst>
                  <a:ext uri="{0D108BD9-81ED-4DB2-BD59-A6C34878D82A}">
                    <a16:rowId xmlns:a16="http://schemas.microsoft.com/office/drawing/2014/main" val="181842844"/>
                  </a:ext>
                </a:extLst>
              </a:tr>
              <a:tr h="370840">
                <a:tc>
                  <a:txBody>
                    <a:bodyPr/>
                    <a:lstStyle/>
                    <a:p>
                      <a:r>
                        <a:rPr lang="en-US"/>
                        <a:t>^</a:t>
                      </a:r>
                    </a:p>
                  </a:txBody>
                  <a:tcPr/>
                </a:tc>
                <a:tc>
                  <a:txBody>
                    <a:bodyPr/>
                    <a:lstStyle/>
                    <a:p>
                      <a:r>
                        <a:rPr lang="en-US"/>
                        <a:t>Bắt đầu của 1 dòng</a:t>
                      </a:r>
                    </a:p>
                  </a:txBody>
                  <a:tcPr/>
                </a:tc>
                <a:extLst>
                  <a:ext uri="{0D108BD9-81ED-4DB2-BD59-A6C34878D82A}">
                    <a16:rowId xmlns:a16="http://schemas.microsoft.com/office/drawing/2014/main" val="975844832"/>
                  </a:ext>
                </a:extLst>
              </a:tr>
              <a:tr h="370840">
                <a:tc>
                  <a:txBody>
                    <a:bodyPr/>
                    <a:lstStyle/>
                    <a:p>
                      <a:r>
                        <a:rPr lang="en-US"/>
                        <a:t>$</a:t>
                      </a:r>
                    </a:p>
                  </a:txBody>
                  <a:tcPr/>
                </a:tc>
                <a:tc>
                  <a:txBody>
                    <a:bodyPr/>
                    <a:lstStyle/>
                    <a:p>
                      <a:r>
                        <a:rPr lang="en-US"/>
                        <a:t>Kết thúc của 1 dòng</a:t>
                      </a:r>
                    </a:p>
                  </a:txBody>
                  <a:tcPr/>
                </a:tc>
                <a:extLst>
                  <a:ext uri="{0D108BD9-81ED-4DB2-BD59-A6C34878D82A}">
                    <a16:rowId xmlns:a16="http://schemas.microsoft.com/office/drawing/2014/main" val="3718989954"/>
                  </a:ext>
                </a:extLst>
              </a:tr>
              <a:tr h="370840">
                <a:tc>
                  <a:txBody>
                    <a:bodyPr/>
                    <a:lstStyle/>
                    <a:p>
                      <a:r>
                        <a:rPr lang="en-US"/>
                        <a:t>.</a:t>
                      </a:r>
                    </a:p>
                  </a:txBody>
                  <a:tcPr/>
                </a:tc>
                <a:tc>
                  <a:txBody>
                    <a:bodyPr/>
                    <a:lstStyle/>
                    <a:p>
                      <a:r>
                        <a:rPr lang="en-US"/>
                        <a:t>Bất kỳ ký tự nào</a:t>
                      </a:r>
                    </a:p>
                  </a:txBody>
                  <a:tcPr/>
                </a:tc>
                <a:extLst>
                  <a:ext uri="{0D108BD9-81ED-4DB2-BD59-A6C34878D82A}">
                    <a16:rowId xmlns:a16="http://schemas.microsoft.com/office/drawing/2014/main" val="880244271"/>
                  </a:ext>
                </a:extLst>
              </a:tr>
              <a:tr h="370840">
                <a:tc>
                  <a:txBody>
                    <a:bodyPr/>
                    <a:lstStyle/>
                    <a:p>
                      <a:r>
                        <a:rPr lang="en-US"/>
                        <a:t>\d</a:t>
                      </a:r>
                    </a:p>
                  </a:txBody>
                  <a:tcPr/>
                </a:tc>
                <a:tc>
                  <a:txBody>
                    <a:bodyPr/>
                    <a:lstStyle/>
                    <a:p>
                      <a:r>
                        <a:rPr lang="en-US"/>
                        <a:t>Ký tự số</a:t>
                      </a:r>
                    </a:p>
                  </a:txBody>
                  <a:tcPr/>
                </a:tc>
                <a:extLst>
                  <a:ext uri="{0D108BD9-81ED-4DB2-BD59-A6C34878D82A}">
                    <a16:rowId xmlns:a16="http://schemas.microsoft.com/office/drawing/2014/main" val="622829060"/>
                  </a:ext>
                </a:extLst>
              </a:tr>
              <a:tr h="370840">
                <a:tc>
                  <a:txBody>
                    <a:bodyPr/>
                    <a:lstStyle/>
                    <a:p>
                      <a:r>
                        <a:rPr lang="en-US"/>
                        <a:t>\w</a:t>
                      </a:r>
                    </a:p>
                  </a:txBody>
                  <a:tcPr/>
                </a:tc>
                <a:tc>
                  <a:txBody>
                    <a:bodyPr/>
                    <a:lstStyle/>
                    <a:p>
                      <a:r>
                        <a:rPr lang="en-US"/>
                        <a:t>Ký tự chữ hoặc số</a:t>
                      </a:r>
                    </a:p>
                  </a:txBody>
                  <a:tcPr/>
                </a:tc>
                <a:extLst>
                  <a:ext uri="{0D108BD9-81ED-4DB2-BD59-A6C34878D82A}">
                    <a16:rowId xmlns:a16="http://schemas.microsoft.com/office/drawing/2014/main" val="2520596386"/>
                  </a:ext>
                </a:extLst>
              </a:tr>
              <a:tr h="370840">
                <a:tc>
                  <a:txBody>
                    <a:bodyPr/>
                    <a:lstStyle/>
                    <a:p>
                      <a:r>
                        <a:rPr lang="en-US"/>
                        <a:t>|</a:t>
                      </a:r>
                    </a:p>
                  </a:txBody>
                  <a:tcPr/>
                </a:tc>
                <a:tc>
                  <a:txBody>
                    <a:bodyPr/>
                    <a:lstStyle/>
                    <a:p>
                      <a:r>
                        <a:rPr lang="en-US"/>
                        <a:t>Hoặc, được sử dụng trong nhóm từ</a:t>
                      </a:r>
                    </a:p>
                  </a:txBody>
                  <a:tcPr/>
                </a:tc>
                <a:extLst>
                  <a:ext uri="{0D108BD9-81ED-4DB2-BD59-A6C34878D82A}">
                    <a16:rowId xmlns:a16="http://schemas.microsoft.com/office/drawing/2014/main" val="661534003"/>
                  </a:ext>
                </a:extLst>
              </a:tr>
              <a:tr h="370840">
                <a:tc>
                  <a:txBody>
                    <a:bodyPr/>
                    <a:lstStyle/>
                    <a:p>
                      <a:r>
                        <a:rPr lang="en-US"/>
                        <a:t>\s</a:t>
                      </a:r>
                    </a:p>
                  </a:txBody>
                  <a:tcPr/>
                </a:tc>
                <a:tc>
                  <a:txBody>
                    <a:bodyPr/>
                    <a:lstStyle/>
                    <a:p>
                      <a:r>
                        <a:rPr lang="en-US"/>
                        <a:t>Ký tự khoảng trắng</a:t>
                      </a:r>
                    </a:p>
                  </a:txBody>
                  <a:tcPr/>
                </a:tc>
                <a:extLst>
                  <a:ext uri="{0D108BD9-81ED-4DB2-BD59-A6C34878D82A}">
                    <a16:rowId xmlns:a16="http://schemas.microsoft.com/office/drawing/2014/main" val="1100757296"/>
                  </a:ext>
                </a:extLst>
              </a:tr>
              <a:tr h="370840">
                <a:tc>
                  <a:txBody>
                    <a:bodyPr/>
                    <a:lstStyle/>
                    <a:p>
                      <a:r>
                        <a:rPr lang="en-US"/>
                        <a:t>\b</a:t>
                      </a:r>
                    </a:p>
                  </a:txBody>
                  <a:tcPr/>
                </a:tc>
                <a:tc>
                  <a:txBody>
                    <a:bodyPr/>
                    <a:lstStyle/>
                    <a:p>
                      <a:r>
                        <a:rPr lang="en-US"/>
                        <a:t>Bắt đầu / kết thúc của 1 từ</a:t>
                      </a:r>
                    </a:p>
                  </a:txBody>
                  <a:tcPr/>
                </a:tc>
                <a:extLst>
                  <a:ext uri="{0D108BD9-81ED-4DB2-BD59-A6C34878D82A}">
                    <a16:rowId xmlns:a16="http://schemas.microsoft.com/office/drawing/2014/main" val="2685985220"/>
                  </a:ext>
                </a:extLst>
              </a:tr>
            </a:tbl>
          </a:graphicData>
        </a:graphic>
      </p:graphicFrame>
    </p:spTree>
    <p:extLst>
      <p:ext uri="{BB962C8B-B14F-4D97-AF65-F5344CB8AC3E}">
        <p14:creationId xmlns:p14="http://schemas.microsoft.com/office/powerpoint/2010/main" val="267669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vi-VN">
                <a:latin typeface="Arial" panose="020B0604020202020204" pitchFamily="34" charset="0"/>
                <a:cs typeface="Arial" panose="020B0604020202020204" pitchFamily="34" charset="0"/>
              </a:rPr>
              <a:t>3.3. Nhóm ký tự</a:t>
            </a:r>
          </a:p>
        </p:txBody>
      </p:sp>
      <p:sp>
        <p:nvSpPr>
          <p:cNvPr id="5" name="Content Placeholder 4">
            <a:extLst>
              <a:ext uri="{FF2B5EF4-FFF2-40B4-BE49-F238E27FC236}">
                <a16:creationId xmlns:a16="http://schemas.microsoft.com/office/drawing/2014/main" id="{0BBA06D7-3611-4D12-8AA6-AB91F797431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Trong Regular Expression, nhóm ký tự dùng để chỉ định 1 ký tự có thể là ký tự nào trong nhóm.</a:t>
            </a:r>
          </a:p>
          <a:p>
            <a:r>
              <a:rPr lang="en-US">
                <a:latin typeface="Arial" panose="020B0604020202020204" pitchFamily="34" charset="0"/>
                <a:cs typeface="Arial" panose="020B0604020202020204" pitchFamily="34" charset="0"/>
              </a:rPr>
              <a:t>Nhóm ký tự nằm trong cặp dấu: []</a:t>
            </a:r>
          </a:p>
          <a:p>
            <a:r>
              <a:rPr lang="en-US">
                <a:latin typeface="Arial" panose="020B0604020202020204" pitchFamily="34" charset="0"/>
                <a:cs typeface="Arial" panose="020B0604020202020204" pitchFamily="34" charset="0"/>
              </a:rPr>
              <a:t>Ví dụ:</a:t>
            </a:r>
          </a:p>
          <a:p>
            <a:pPr lvl="1"/>
            <a:r>
              <a:rPr lang="en-US">
                <a:latin typeface="Arial" panose="020B0604020202020204" pitchFamily="34" charset="0"/>
                <a:cs typeface="Arial" panose="020B0604020202020204" pitchFamily="34" charset="0"/>
              </a:rPr>
              <a:t>[ayxzB7]: Ký tự có thể là a hoặc y hoặc x hoặc z ...</a:t>
            </a:r>
          </a:p>
          <a:p>
            <a:pPr lvl="1"/>
            <a:r>
              <a:rPr lang="en-US">
                <a:latin typeface="Arial" panose="020B0604020202020204" pitchFamily="34" charset="0"/>
                <a:cs typeface="Arial" panose="020B0604020202020204" pitchFamily="34" charset="0"/>
              </a:rPr>
              <a:t>[a-z]: Ký tự có thể là bất kỳ chữ cái nào ở dạng viết thường</a:t>
            </a:r>
          </a:p>
          <a:p>
            <a:pPr lvl="1"/>
            <a:r>
              <a:rPr lang="en-US">
                <a:latin typeface="Arial" panose="020B0604020202020204" pitchFamily="34" charset="0"/>
                <a:cs typeface="Arial" panose="020B0604020202020204" pitchFamily="34" charset="0"/>
              </a:rPr>
              <a:t>[A-Z]: Ký tự có thể là bất kỳ chữ cái nào ở dạng viết hoa</a:t>
            </a:r>
          </a:p>
          <a:p>
            <a:pPr lvl="1"/>
            <a:r>
              <a:rPr lang="en-US">
                <a:latin typeface="Arial" panose="020B0604020202020204" pitchFamily="34" charset="0"/>
                <a:cs typeface="Arial" panose="020B0604020202020204" pitchFamily="34" charset="0"/>
              </a:rPr>
              <a:t>[a-zA-Z]: Ký tự có thể là bất kỳ chữ cái nào</a:t>
            </a:r>
          </a:p>
          <a:p>
            <a:pPr lvl="1"/>
            <a:r>
              <a:rPr lang="en-US">
                <a:latin typeface="Arial" panose="020B0604020202020204" pitchFamily="34" charset="0"/>
                <a:cs typeface="Arial" panose="020B0604020202020204" pitchFamily="34" charset="0"/>
              </a:rPr>
              <a:t>[0-9]: Ký tự có thể là bất kỳ chữ số nào</a:t>
            </a:r>
          </a:p>
          <a:p>
            <a:pPr lvl="1"/>
            <a:r>
              <a:rPr lang="en-US">
                <a:latin typeface="Arial" panose="020B0604020202020204" pitchFamily="34" charset="0"/>
                <a:cs typeface="Arial" panose="020B0604020202020204" pitchFamily="34" charset="0"/>
              </a:rPr>
              <a:t>[a-zA-Z0-9]: Ký tự có thể là bất kỳ chữ cái hoặc chữ số nào</a:t>
            </a:r>
          </a:p>
        </p:txBody>
      </p:sp>
    </p:spTree>
    <p:extLst>
      <p:ext uri="{BB962C8B-B14F-4D97-AF65-F5344CB8AC3E}">
        <p14:creationId xmlns:p14="http://schemas.microsoft.com/office/powerpoint/2010/main" val="201816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vi-VN">
                <a:latin typeface="Arial" panose="020B0604020202020204" pitchFamily="34" charset="0"/>
                <a:cs typeface="Arial" panose="020B0604020202020204" pitchFamily="34" charset="0"/>
              </a:rPr>
              <a:t>3.3. Nhóm ký tự</a:t>
            </a:r>
          </a:p>
        </p:txBody>
      </p:sp>
      <p:sp>
        <p:nvSpPr>
          <p:cNvPr id="5" name="Content Placeholder 4">
            <a:extLst>
              <a:ext uri="{FF2B5EF4-FFF2-40B4-BE49-F238E27FC236}">
                <a16:creationId xmlns:a16="http://schemas.microsoft.com/office/drawing/2014/main" id="{0BBA06D7-3611-4D12-8AA6-AB91F797431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Để chỉ định ký tự KHÔNG thuộc nhóm ký tự được chỉ định, ta thêm dấu "^" vào đầu nhóm ký tự theo cú pháp như sau: [^...]</a:t>
            </a:r>
          </a:p>
          <a:p>
            <a:r>
              <a:rPr lang="en-US">
                <a:latin typeface="Arial" panose="020B0604020202020204" pitchFamily="34" charset="0"/>
                <a:cs typeface="Arial" panose="020B0604020202020204" pitchFamily="34" charset="0"/>
              </a:rPr>
              <a:t>Ví dụ:</a:t>
            </a:r>
          </a:p>
          <a:p>
            <a:pPr lvl="1"/>
            <a:r>
              <a:rPr lang="en-US">
                <a:latin typeface="Arial" panose="020B0604020202020204" pitchFamily="34" charset="0"/>
                <a:cs typeface="Arial" panose="020B0604020202020204" pitchFamily="34" charset="0"/>
              </a:rPr>
              <a:t>[^ayxzB7]: Bất kỳ ký tự nào mà không phải là a, y, x, z, B, 7.</a:t>
            </a:r>
          </a:p>
          <a:p>
            <a:pPr lvl="1"/>
            <a:r>
              <a:rPr lang="en-US">
                <a:latin typeface="Arial" panose="020B0604020202020204" pitchFamily="34" charset="0"/>
                <a:cs typeface="Arial" panose="020B0604020202020204" pitchFamily="34" charset="0"/>
              </a:rPr>
              <a:t>[^a-z]: Bất kỳ ký tự nào không phải chữ cái ở dạng viết thường</a:t>
            </a:r>
          </a:p>
          <a:p>
            <a:pPr lvl="1"/>
            <a:r>
              <a:rPr lang="en-US">
                <a:latin typeface="Arial" panose="020B0604020202020204" pitchFamily="34" charset="0"/>
                <a:cs typeface="Arial" panose="020B0604020202020204" pitchFamily="34" charset="0"/>
              </a:rPr>
              <a:t>[^A-Z]: Bất kỳ ký tự nào không phải chữ cái ở dạng viết hoa</a:t>
            </a:r>
          </a:p>
          <a:p>
            <a:pPr lvl="1"/>
            <a:r>
              <a:rPr lang="en-US">
                <a:latin typeface="Arial" panose="020B0604020202020204" pitchFamily="34" charset="0"/>
                <a:cs typeface="Arial" panose="020B0604020202020204" pitchFamily="34" charset="0"/>
              </a:rPr>
              <a:t>[^a-zA-Z]: Bất kỳ ký tự nào không phải chữ cái</a:t>
            </a:r>
          </a:p>
          <a:p>
            <a:pPr lvl="1"/>
            <a:r>
              <a:rPr lang="en-US">
                <a:latin typeface="Arial" panose="020B0604020202020204" pitchFamily="34" charset="0"/>
                <a:cs typeface="Arial" panose="020B0604020202020204" pitchFamily="34" charset="0"/>
              </a:rPr>
              <a:t>[^0-9]: Bất kỳ ký tự nào không phải chữ số</a:t>
            </a:r>
          </a:p>
          <a:p>
            <a:pPr lvl="1"/>
            <a:r>
              <a:rPr lang="en-US">
                <a:latin typeface="Arial" panose="020B0604020202020204" pitchFamily="34" charset="0"/>
                <a:cs typeface="Arial" panose="020B0604020202020204" pitchFamily="34" charset="0"/>
              </a:rPr>
              <a:t>[^a-zA-Z0-9]: Bất kỳ ký tự nào không phải chữ cái và không phải chữ số</a:t>
            </a:r>
          </a:p>
        </p:txBody>
      </p:sp>
    </p:spTree>
    <p:extLst>
      <p:ext uri="{BB962C8B-B14F-4D97-AF65-F5344CB8AC3E}">
        <p14:creationId xmlns:p14="http://schemas.microsoft.com/office/powerpoint/2010/main" val="175134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Nhóm từ</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BBA06D7-3611-4D12-8AA6-AB91F797431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Nhóm từ thường được sử dụng để:</a:t>
            </a:r>
          </a:p>
          <a:p>
            <a:pPr lvl="1"/>
            <a:r>
              <a:rPr lang="en-US">
                <a:latin typeface="Arial" panose="020B0604020202020204" pitchFamily="34" charset="0"/>
                <a:cs typeface="Arial" panose="020B0604020202020204" pitchFamily="34" charset="0"/>
              </a:rPr>
              <a:t>Tách chuỗi theo định dạng</a:t>
            </a:r>
          </a:p>
          <a:p>
            <a:pPr lvl="1"/>
            <a:r>
              <a:rPr lang="en-US">
                <a:latin typeface="Arial" panose="020B0604020202020204" pitchFamily="34" charset="0"/>
                <a:cs typeface="Arial" panose="020B0604020202020204" pitchFamily="34" charset="0"/>
              </a:rPr>
              <a:t>Kiểm tra một từ trong chuỗi có khớp với 1 trong các từ được liệt kê trong nhóm</a:t>
            </a:r>
          </a:p>
          <a:p>
            <a:r>
              <a:rPr lang="en-US">
                <a:latin typeface="Arial" panose="020B0604020202020204" pitchFamily="34" charset="0"/>
                <a:cs typeface="Arial" panose="020B0604020202020204" pitchFamily="34" charset="0"/>
              </a:rPr>
              <a:t>Cú pháp: (&lt;Từ&gt;)</a:t>
            </a:r>
          </a:p>
          <a:p>
            <a:r>
              <a:rPr lang="en-US">
                <a:latin typeface="Arial" panose="020B0604020202020204" pitchFamily="34" charset="0"/>
                <a:cs typeface="Arial" panose="020B0604020202020204" pitchFamily="34" charset="0"/>
              </a:rPr>
              <a:t>Ví dụ:</a:t>
            </a:r>
          </a:p>
          <a:p>
            <a:pPr lvl="1"/>
            <a:r>
              <a:rPr lang="en-US">
                <a:latin typeface="Arial" panose="020B0604020202020204" pitchFamily="34" charset="0"/>
                <a:cs typeface="Arial" panose="020B0604020202020204" pitchFamily="34" charset="0"/>
              </a:rPr>
              <a:t>(hello): Nhóm từ hello xuất hiện trong chuỗi và được sử dụng để tách chuỗi sau này.</a:t>
            </a:r>
          </a:p>
          <a:p>
            <a:pPr lvl="1"/>
            <a:r>
              <a:rPr lang="en-US">
                <a:latin typeface="Arial" panose="020B0604020202020204" pitchFamily="34" charset="0"/>
                <a:cs typeface="Arial" panose="020B0604020202020204" pitchFamily="34" charset="0"/>
              </a:rPr>
              <a:t>(hello|hi|hehe): Nhóm từ hello, hi, hehe vào 1 nhóm và trong chuỗi có thể chứa 1 trong các từ này và có thể dùng để tách chuỗi.</a:t>
            </a:r>
          </a:p>
        </p:txBody>
      </p:sp>
    </p:spTree>
    <p:extLst>
      <p:ext uri="{BB962C8B-B14F-4D97-AF65-F5344CB8AC3E}">
        <p14:creationId xmlns:p14="http://schemas.microsoft.com/office/powerpoint/2010/main" val="283656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3.5. Số lượng xuất hiện</a:t>
            </a:r>
            <a:endParaRPr lang="vi-VN">
              <a:latin typeface="Arial" panose="020B0604020202020204" pitchFamily="34" charset="0"/>
              <a:cs typeface="Arial" panose="020B0604020202020204" pitchFamily="34" charset="0"/>
            </a:endParaRPr>
          </a:p>
        </p:txBody>
      </p:sp>
      <p:graphicFrame>
        <p:nvGraphicFramePr>
          <p:cNvPr id="3" name="Table 3">
            <a:extLst>
              <a:ext uri="{FF2B5EF4-FFF2-40B4-BE49-F238E27FC236}">
                <a16:creationId xmlns:a16="http://schemas.microsoft.com/office/drawing/2014/main" id="{FA611487-CF51-44EF-B095-6EAF717A0C04}"/>
              </a:ext>
            </a:extLst>
          </p:cNvPr>
          <p:cNvGraphicFramePr>
            <a:graphicFrameLocks noGrp="1"/>
          </p:cNvGraphicFramePr>
          <p:nvPr>
            <p:ph idx="1"/>
            <p:extLst>
              <p:ext uri="{D42A27DB-BD31-4B8C-83A1-F6EECF244321}">
                <p14:modId xmlns:p14="http://schemas.microsoft.com/office/powerpoint/2010/main" val="4105552177"/>
              </p:ext>
            </p:extLst>
          </p:nvPr>
        </p:nvGraphicFramePr>
        <p:xfrm>
          <a:off x="1103313" y="2052638"/>
          <a:ext cx="8947150" cy="2595880"/>
        </p:xfrm>
        <a:graphic>
          <a:graphicData uri="http://schemas.openxmlformats.org/drawingml/2006/table">
            <a:tbl>
              <a:tblPr firstRow="1" bandRow="1">
                <a:tableStyleId>{5C22544A-7EE6-4342-B048-85BDC9FD1C3A}</a:tableStyleId>
              </a:tblPr>
              <a:tblGrid>
                <a:gridCol w="2154792">
                  <a:extLst>
                    <a:ext uri="{9D8B030D-6E8A-4147-A177-3AD203B41FA5}">
                      <a16:colId xmlns:a16="http://schemas.microsoft.com/office/drawing/2014/main" val="1304739024"/>
                    </a:ext>
                  </a:extLst>
                </a:gridCol>
                <a:gridCol w="6792358">
                  <a:extLst>
                    <a:ext uri="{9D8B030D-6E8A-4147-A177-3AD203B41FA5}">
                      <a16:colId xmlns:a16="http://schemas.microsoft.com/office/drawing/2014/main" val="3953498795"/>
                    </a:ext>
                  </a:extLst>
                </a:gridCol>
              </a:tblGrid>
              <a:tr h="370840">
                <a:tc>
                  <a:txBody>
                    <a:bodyPr/>
                    <a:lstStyle/>
                    <a:p>
                      <a:r>
                        <a:rPr lang="en-US"/>
                        <a:t>Cú pháp</a:t>
                      </a:r>
                    </a:p>
                  </a:txBody>
                  <a:tcPr/>
                </a:tc>
                <a:tc>
                  <a:txBody>
                    <a:bodyPr/>
                    <a:lstStyle/>
                    <a:p>
                      <a:r>
                        <a:rPr lang="en-US"/>
                        <a:t>Ý nghĩa</a:t>
                      </a:r>
                    </a:p>
                  </a:txBody>
                  <a:tcPr/>
                </a:tc>
                <a:extLst>
                  <a:ext uri="{0D108BD9-81ED-4DB2-BD59-A6C34878D82A}">
                    <a16:rowId xmlns:a16="http://schemas.microsoft.com/office/drawing/2014/main" val="2244313890"/>
                  </a:ext>
                </a:extLst>
              </a:tr>
              <a:tr h="370840">
                <a:tc>
                  <a:txBody>
                    <a:bodyPr/>
                    <a:lstStyle/>
                    <a:p>
                      <a:r>
                        <a:rPr lang="en-US"/>
                        <a:t>&lt;Ký tự / từ&gt;*</a:t>
                      </a:r>
                    </a:p>
                  </a:txBody>
                  <a:tcPr/>
                </a:tc>
                <a:tc>
                  <a:txBody>
                    <a:bodyPr/>
                    <a:lstStyle/>
                    <a:p>
                      <a:r>
                        <a:rPr lang="en-US"/>
                        <a:t>0 hoặc nhiều lần</a:t>
                      </a:r>
                    </a:p>
                  </a:txBody>
                  <a:tcPr/>
                </a:tc>
                <a:extLst>
                  <a:ext uri="{0D108BD9-81ED-4DB2-BD59-A6C34878D82A}">
                    <a16:rowId xmlns:a16="http://schemas.microsoft.com/office/drawing/2014/main" val="187112070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&lt;Ký tự / từ&gt;+</a:t>
                      </a:r>
                    </a:p>
                  </a:txBody>
                  <a:tcPr/>
                </a:tc>
                <a:tc>
                  <a:txBody>
                    <a:bodyPr/>
                    <a:lstStyle/>
                    <a:p>
                      <a:r>
                        <a:rPr lang="en-US"/>
                        <a:t>1 hoặc nhiều lần</a:t>
                      </a:r>
                    </a:p>
                  </a:txBody>
                  <a:tcPr/>
                </a:tc>
                <a:extLst>
                  <a:ext uri="{0D108BD9-81ED-4DB2-BD59-A6C34878D82A}">
                    <a16:rowId xmlns:a16="http://schemas.microsoft.com/office/drawing/2014/main" val="3123159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a:t>&lt;Ký tự / từ&gt;</a:t>
                      </a:r>
                      <a:r>
                        <a:rPr lang="en-US"/>
                        <a:t>?</a:t>
                      </a:r>
                      <a:endParaRPr lang="vi-VN"/>
                    </a:p>
                  </a:txBody>
                  <a:tcPr/>
                </a:tc>
                <a:tc>
                  <a:txBody>
                    <a:bodyPr/>
                    <a:lstStyle/>
                    <a:p>
                      <a:r>
                        <a:rPr lang="en-US"/>
                        <a:t>0 hoặc 1 lần</a:t>
                      </a:r>
                    </a:p>
                  </a:txBody>
                  <a:tcPr/>
                </a:tc>
                <a:extLst>
                  <a:ext uri="{0D108BD9-81ED-4DB2-BD59-A6C34878D82A}">
                    <a16:rowId xmlns:a16="http://schemas.microsoft.com/office/drawing/2014/main" val="5449721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&lt;Ký tự/ từ&gt;{n}</a:t>
                      </a:r>
                      <a:endParaRPr lang="vi-VN"/>
                    </a:p>
                  </a:txBody>
                  <a:tcPr/>
                </a:tc>
                <a:tc>
                  <a:txBody>
                    <a:bodyPr/>
                    <a:lstStyle/>
                    <a:p>
                      <a:r>
                        <a:rPr lang="en-US"/>
                        <a:t>N lần</a:t>
                      </a:r>
                    </a:p>
                  </a:txBody>
                  <a:tcPr/>
                </a:tc>
                <a:extLst>
                  <a:ext uri="{0D108BD9-81ED-4DB2-BD59-A6C34878D82A}">
                    <a16:rowId xmlns:a16="http://schemas.microsoft.com/office/drawing/2014/main" val="61787116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&lt;Ký tự / từ&gt;{n,}</a:t>
                      </a:r>
                      <a:endParaRPr lang="vi-VN"/>
                    </a:p>
                  </a:txBody>
                  <a:tcPr/>
                </a:tc>
                <a:tc>
                  <a:txBody>
                    <a:bodyPr/>
                    <a:lstStyle/>
                    <a:p>
                      <a:r>
                        <a:rPr lang="en-US"/>
                        <a:t>Ít nhất N lần</a:t>
                      </a:r>
                    </a:p>
                  </a:txBody>
                  <a:tcPr/>
                </a:tc>
                <a:extLst>
                  <a:ext uri="{0D108BD9-81ED-4DB2-BD59-A6C34878D82A}">
                    <a16:rowId xmlns:a16="http://schemas.microsoft.com/office/drawing/2014/main" val="40910904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&lt;Ký tự / từ&gt;{n,m}</a:t>
                      </a:r>
                      <a:endParaRPr lang="vi-VN"/>
                    </a:p>
                  </a:txBody>
                  <a:tcPr/>
                </a:tc>
                <a:tc>
                  <a:txBody>
                    <a:bodyPr/>
                    <a:lstStyle/>
                    <a:p>
                      <a:r>
                        <a:rPr lang="en-US"/>
                        <a:t>Ít nhất N lần và không vượt quá M lần</a:t>
                      </a:r>
                    </a:p>
                  </a:txBody>
                  <a:tcPr/>
                </a:tc>
                <a:extLst>
                  <a:ext uri="{0D108BD9-81ED-4DB2-BD59-A6C34878D82A}">
                    <a16:rowId xmlns:a16="http://schemas.microsoft.com/office/drawing/2014/main" val="3402959984"/>
                  </a:ext>
                </a:extLst>
              </a:tr>
            </a:tbl>
          </a:graphicData>
        </a:graphic>
      </p:graphicFrame>
    </p:spTree>
    <p:extLst>
      <p:ext uri="{BB962C8B-B14F-4D97-AF65-F5344CB8AC3E}">
        <p14:creationId xmlns:p14="http://schemas.microsoft.com/office/powerpoint/2010/main" val="59948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3.5. Số lượng xuất hiện</a:t>
            </a:r>
            <a:endParaRPr lang="vi-VN">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D28AB8D5-05D8-449C-9A92-D22E5A3F8E6F}"/>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Ví dụ:</a:t>
            </a:r>
          </a:p>
          <a:p>
            <a:pPr lvl="1"/>
            <a:r>
              <a:rPr lang="en-US">
                <a:latin typeface="Arial" panose="020B0604020202020204" pitchFamily="34" charset="0"/>
                <a:cs typeface="Arial" panose="020B0604020202020204" pitchFamily="34" charset="0"/>
              </a:rPr>
              <a:t>[a-z]* : 0 hoặc nhiều chữ cái viết thường</a:t>
            </a:r>
          </a:p>
          <a:p>
            <a:pPr lvl="1"/>
            <a:r>
              <a:rPr lang="en-US">
                <a:latin typeface="Arial" panose="020B0604020202020204" pitchFamily="34" charset="0"/>
                <a:cs typeface="Arial" panose="020B0604020202020204" pitchFamily="34" charset="0"/>
              </a:rPr>
              <a:t>[A-Z]+ : 1 hoặc nhiều chữ cái viết hoa</a:t>
            </a:r>
          </a:p>
          <a:p>
            <a:pPr lvl="1"/>
            <a:r>
              <a:rPr lang="en-US">
                <a:latin typeface="Arial" panose="020B0604020202020204" pitchFamily="34" charset="0"/>
                <a:cs typeface="Arial" panose="020B0604020202020204" pitchFamily="34" charset="0"/>
              </a:rPr>
              <a:t>[a-zA-Z]? : 0 hoặc 1 chữ cái </a:t>
            </a:r>
          </a:p>
          <a:p>
            <a:pPr lvl="1"/>
            <a:r>
              <a:rPr lang="en-US">
                <a:latin typeface="Arial" panose="020B0604020202020204" pitchFamily="34" charset="0"/>
                <a:cs typeface="Arial" panose="020B0604020202020204" pitchFamily="34" charset="0"/>
              </a:rPr>
              <a:t>[a-zA-Z0-9]{1} : 1 chữ cái hoặc chữ số</a:t>
            </a:r>
          </a:p>
          <a:p>
            <a:pPr lvl="1"/>
            <a:r>
              <a:rPr lang="en-US">
                <a:latin typeface="Arial" panose="020B0604020202020204" pitchFamily="34" charset="0"/>
                <a:cs typeface="Arial" panose="020B0604020202020204" pitchFamily="34" charset="0"/>
              </a:rPr>
              <a:t>[ABx84z]{1,} : Ít nhất 1 ký tự là A hoặc B hoặc x hoặc ...</a:t>
            </a:r>
          </a:p>
          <a:p>
            <a:pPr lvl="1"/>
            <a:r>
              <a:rPr lang="en-US">
                <a:latin typeface="Arial" panose="020B0604020202020204" pitchFamily="34" charset="0"/>
                <a:cs typeface="Arial" panose="020B0604020202020204" pitchFamily="34" charset="0"/>
              </a:rPr>
              <a:t>(hi){1,3}: Từ "hi" lặp lại ít nhất 1 lần nhưng không quá 3 lần</a:t>
            </a:r>
          </a:p>
          <a:p>
            <a:pPr lvl="1"/>
            <a:r>
              <a:rPr lang="en-US">
                <a:latin typeface="Arial" panose="020B0604020202020204" pitchFamily="34" charset="0"/>
                <a:cs typeface="Arial" panose="020B0604020202020204" pitchFamily="34" charset="0"/>
              </a:rPr>
              <a:t>(hi|chao){2,6}: Từ "hi" hoặc từ "chao" lặp lại ít nhất 2 lần và không vượt quá 6 lần.</a:t>
            </a:r>
          </a:p>
        </p:txBody>
      </p:sp>
    </p:spTree>
    <p:extLst>
      <p:ext uri="{BB962C8B-B14F-4D97-AF65-F5344CB8AC3E}">
        <p14:creationId xmlns:p14="http://schemas.microsoft.com/office/powerpoint/2010/main" val="2677961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2266</TotalTime>
  <Words>1431</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Lập Trình Web Java Cơ Bản</vt:lpstr>
      <vt:lpstr>3. Làm việc với biểu thức chính quy (Regular Expression)</vt:lpstr>
      <vt:lpstr>3.1. Giới thiệu về Regular Expression</vt:lpstr>
      <vt:lpstr>3.2. Các ký tự đặc biệt có ngữ nghĩa</vt:lpstr>
      <vt:lpstr>3.3. Nhóm ký tự</vt:lpstr>
      <vt:lpstr>3.3. Nhóm ký tự</vt:lpstr>
      <vt:lpstr>3.4. Nhóm từ</vt:lpstr>
      <vt:lpstr>3.5. Số lượng xuất hiện</vt:lpstr>
      <vt:lpstr>3.5. Số lượng xuất hiện</vt:lpstr>
      <vt:lpstr>3.6. Kiểm tra chuỗi có khớp với định dạng không</vt:lpstr>
      <vt:lpstr>3.6. Kiểm tra chuỗi có khớp với định dạng không</vt:lpstr>
      <vt:lpstr>3.7. Tách chuỗi theo định dạng</vt:lpstr>
      <vt:lpstr>3.7. Tách chuỗi theo định dạng</vt:lpstr>
      <vt:lpstr>Bài tập thực hành</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116</cp:revision>
  <dcterms:created xsi:type="dcterms:W3CDTF">2024-07-06T12:34:55Z</dcterms:created>
  <dcterms:modified xsi:type="dcterms:W3CDTF">2024-07-22T16:37:33Z</dcterms:modified>
</cp:coreProperties>
</file>