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0" r:id="rId3"/>
    <p:sldId id="351" r:id="rId4"/>
    <p:sldId id="367" r:id="rId5"/>
    <p:sldId id="368" r:id="rId6"/>
    <p:sldId id="352" r:id="rId7"/>
    <p:sldId id="354" r:id="rId8"/>
    <p:sldId id="353"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70" r:id="rId22"/>
    <p:sldId id="404" r:id="rId23"/>
    <p:sldId id="371" r:id="rId24"/>
    <p:sldId id="372" r:id="rId25"/>
    <p:sldId id="373"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91" r:id="rId41"/>
    <p:sldId id="392" r:id="rId42"/>
    <p:sldId id="393" r:id="rId43"/>
    <p:sldId id="389" r:id="rId44"/>
    <p:sldId id="390" r:id="rId45"/>
    <p:sldId id="405" r:id="rId46"/>
    <p:sldId id="406" r:id="rId47"/>
    <p:sldId id="394" r:id="rId48"/>
    <p:sldId id="395" r:id="rId49"/>
    <p:sldId id="396" r:id="rId50"/>
    <p:sldId id="397" r:id="rId51"/>
    <p:sldId id="398" r:id="rId52"/>
    <p:sldId id="399" r:id="rId53"/>
    <p:sldId id="400" r:id="rId54"/>
    <p:sldId id="401" r:id="rId55"/>
    <p:sldId id="369" r:id="rId56"/>
    <p:sldId id="402" r:id="rId57"/>
    <p:sldId id="40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5.1. Giới thiệu về Servlet</a:t>
            </a:r>
          </a:p>
          <a:p>
            <a:r>
              <a:rPr lang="en-US">
                <a:latin typeface="Arial" panose="020B0604020202020204" pitchFamily="34" charset="0"/>
                <a:cs typeface="Arial" panose="020B0604020202020204" pitchFamily="34" charset="0"/>
              </a:rPr>
              <a:t>5.2. Lớp HttpServlet</a:t>
            </a:r>
          </a:p>
          <a:p>
            <a:r>
              <a:rPr lang="en-US">
                <a:latin typeface="Arial" panose="020B0604020202020204" pitchFamily="34" charset="0"/>
                <a:cs typeface="Arial" panose="020B0604020202020204" pitchFamily="34" charset="0"/>
              </a:rPr>
              <a:t>5.3. Annotation @WebServlet</a:t>
            </a:r>
          </a:p>
          <a:p>
            <a:r>
              <a:rPr lang="en-US">
                <a:latin typeface="Arial" panose="020B0604020202020204" pitchFamily="34" charset="0"/>
                <a:cs typeface="Arial" panose="020B0604020202020204" pitchFamily="34" charset="0"/>
              </a:rPr>
              <a:t>5.4. Lớp HttpServletRequest</a:t>
            </a:r>
          </a:p>
          <a:p>
            <a:r>
              <a:rPr lang="en-US">
                <a:latin typeface="Arial" panose="020B0604020202020204" pitchFamily="34" charset="0"/>
                <a:cs typeface="Arial" panose="020B0604020202020204" pitchFamily="34" charset="0"/>
              </a:rPr>
              <a:t>5.5.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Tìm 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6.1. Giới thiệu về JSP</a:t>
            </a:r>
          </a:p>
          <a:p>
            <a:r>
              <a:rPr lang="en-US">
                <a:latin typeface="Arial" panose="020B0604020202020204" pitchFamily="34" charset="0"/>
                <a:cs typeface="Arial" panose="020B0604020202020204" pitchFamily="34" charset="0"/>
              </a:rPr>
              <a:t>6.2. Cú pháp của JSP</a:t>
            </a:r>
          </a:p>
          <a:p>
            <a:r>
              <a:rPr lang="en-US">
                <a:latin typeface="Arial" panose="020B0604020202020204" pitchFamily="34" charset="0"/>
                <a:cs typeface="Arial" panose="020B0604020202020204" pitchFamily="34" charset="0"/>
              </a:rPr>
              <a:t>6.3. Comments</a:t>
            </a:r>
          </a:p>
          <a:p>
            <a:r>
              <a:rPr lang="en-US">
                <a:latin typeface="Arial" panose="020B0604020202020204" pitchFamily="34" charset="0"/>
                <a:cs typeface="Arial" panose="020B0604020202020204" pitchFamily="34" charset="0"/>
              </a:rPr>
              <a:t>6.4. Directives</a:t>
            </a:r>
          </a:p>
          <a:p>
            <a:r>
              <a:rPr lang="en-US">
                <a:latin typeface="Arial" panose="020B0604020202020204" pitchFamily="34" charset="0"/>
                <a:cs typeface="Arial" panose="020B0604020202020204" pitchFamily="34" charset="0"/>
              </a:rPr>
              <a:t>6.5. Actions</a:t>
            </a:r>
          </a:p>
          <a:p>
            <a:r>
              <a:rPr lang="en-US">
                <a:latin typeface="Arial" panose="020B0604020202020204" pitchFamily="34" charset="0"/>
                <a:cs typeface="Arial" panose="020B0604020202020204" pitchFamily="34" charset="0"/>
              </a:rPr>
              <a:t>6.6. EL</a:t>
            </a:r>
          </a:p>
          <a:p>
            <a:r>
              <a:rPr lang="en-US">
                <a:latin typeface="Arial" panose="020B0604020202020204" pitchFamily="34" charset="0"/>
                <a:cs typeface="Arial" panose="020B0604020202020204" pitchFamily="34" charset="0"/>
              </a:rPr>
              <a:t>6.7. JSTL</a:t>
            </a:r>
          </a:p>
        </p:txBody>
      </p:sp>
    </p:spTree>
    <p:extLst>
      <p:ext uri="{BB962C8B-B14F-4D97-AF65-F5344CB8AC3E}">
        <p14:creationId xmlns:p14="http://schemas.microsoft.com/office/powerpoint/2010/main" val="164039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6.1. Giới thiệu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JSP (Java Server Pages) là một loại Servlet, được sử dụng chuyên cho việc tạo nội dung phản hồi HTML.</a:t>
            </a:r>
          </a:p>
          <a:p>
            <a:r>
              <a:rPr lang="en-US">
                <a:latin typeface="Arial" panose="020B0604020202020204" pitchFamily="34" charset="0"/>
                <a:cs typeface="Arial" panose="020B0604020202020204" pitchFamily="34" charset="0"/>
              </a:rPr>
              <a:t>Nói cách khác JSP là một loại Servlet được sử dụng chuyên cho viết giao diện trang web.</a:t>
            </a:r>
          </a:p>
          <a:p>
            <a:r>
              <a:rPr lang="en-US">
                <a:latin typeface="Arial" panose="020B0604020202020204" pitchFamily="34" charset="0"/>
                <a:cs typeface="Arial" panose="020B0604020202020204" pitchFamily="34" charset="0"/>
              </a:rPr>
              <a:t>Các tệp JSP được viết theo cú pháp của HTML, giúp lập trình viên dễ dàng xây dựng giao diện web.</a:t>
            </a:r>
          </a:p>
          <a:p>
            <a:r>
              <a:rPr lang="en-US">
                <a:latin typeface="Arial" panose="020B0604020202020204" pitchFamily="34" charset="0"/>
                <a:cs typeface="Arial" panose="020B0604020202020204" pitchFamily="34" charset="0"/>
              </a:rPr>
              <a:t>Ngoài ra, JSP còn được hỗ trợ bởi các thẻ đặc biệt của JSP giúp tạo nội dung HTML động, tạo nội dung một cách có tính toán.</a:t>
            </a:r>
          </a:p>
        </p:txBody>
      </p:sp>
    </p:spTree>
    <p:extLst>
      <p:ext uri="{BB962C8B-B14F-4D97-AF65-F5344CB8AC3E}">
        <p14:creationId xmlns:p14="http://schemas.microsoft.com/office/powerpoint/2010/main" val="93066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6.1. Giới thiệu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39796"/>
            <a:ext cx="9549892" cy="4430185"/>
          </a:xfrm>
        </p:spPr>
        <p:txBody>
          <a:bodyPr/>
          <a:lstStyle/>
          <a:p>
            <a:r>
              <a:rPr lang="en-US">
                <a:latin typeface="Arial" panose="020B0604020202020204" pitchFamily="34" charset="0"/>
                <a:cs typeface="Arial" panose="020B0604020202020204" pitchFamily="34" charset="0"/>
              </a:rPr>
              <a:t>Cơ chế hoạt động của JSP:</a:t>
            </a:r>
          </a:p>
        </p:txBody>
      </p:sp>
      <p:pic>
        <p:nvPicPr>
          <p:cNvPr id="5" name="Picture 4">
            <a:extLst>
              <a:ext uri="{FF2B5EF4-FFF2-40B4-BE49-F238E27FC236}">
                <a16:creationId xmlns:a16="http://schemas.microsoft.com/office/drawing/2014/main" id="{2CC61C66-6063-4053-B61A-5113ADB78D8F}"/>
              </a:ext>
            </a:extLst>
          </p:cNvPr>
          <p:cNvPicPr>
            <a:picLocks noChangeAspect="1"/>
          </p:cNvPicPr>
          <p:nvPr/>
        </p:nvPicPr>
        <p:blipFill>
          <a:blip r:embed="rId2"/>
          <a:stretch>
            <a:fillRect/>
          </a:stretch>
        </p:blipFill>
        <p:spPr>
          <a:xfrm>
            <a:off x="2498214" y="2356794"/>
            <a:ext cx="7195572" cy="4132783"/>
          </a:xfrm>
          <a:prstGeom prst="rect">
            <a:avLst/>
          </a:prstGeom>
        </p:spPr>
      </p:pic>
    </p:spTree>
    <p:extLst>
      <p:ext uri="{BB962C8B-B14F-4D97-AF65-F5344CB8AC3E}">
        <p14:creationId xmlns:p14="http://schemas.microsoft.com/office/powerpoint/2010/main" val="271505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6.2. Cú pháp của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Một tệp JSP bao giờ cũng bắt đầu với ít nhất một thẻ Directives để cấu hình những thông tin cần thiết cho trang và theo sau đó là những nội dung HTML.</a:t>
            </a:r>
          </a:p>
        </p:txBody>
      </p:sp>
      <p:pic>
        <p:nvPicPr>
          <p:cNvPr id="5" name="Picture 4">
            <a:extLst>
              <a:ext uri="{FF2B5EF4-FFF2-40B4-BE49-F238E27FC236}">
                <a16:creationId xmlns:a16="http://schemas.microsoft.com/office/drawing/2014/main" id="{F9C50395-33C8-42F2-BB7D-C1B9F1B174D0}"/>
              </a:ext>
            </a:extLst>
          </p:cNvPr>
          <p:cNvPicPr>
            <a:picLocks noChangeAspect="1"/>
          </p:cNvPicPr>
          <p:nvPr/>
        </p:nvPicPr>
        <p:blipFill>
          <a:blip r:embed="rId2"/>
          <a:stretch>
            <a:fillRect/>
          </a:stretch>
        </p:blipFill>
        <p:spPr>
          <a:xfrm>
            <a:off x="1996288" y="3190782"/>
            <a:ext cx="8199423" cy="3309858"/>
          </a:xfrm>
          <a:prstGeom prst="rect">
            <a:avLst/>
          </a:prstGeom>
        </p:spPr>
      </p:pic>
    </p:spTree>
    <p:extLst>
      <p:ext uri="{BB962C8B-B14F-4D97-AF65-F5344CB8AC3E}">
        <p14:creationId xmlns:p14="http://schemas.microsoft.com/office/powerpoint/2010/main" val="2710706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6.3. Comments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901170" cy="3986074"/>
          </a:xfrm>
        </p:spPr>
        <p:txBody>
          <a:bodyPr/>
          <a:lstStyle/>
          <a:p>
            <a:r>
              <a:rPr lang="en-US">
                <a:latin typeface="Arial" panose="020B0604020202020204" pitchFamily="34" charset="0"/>
                <a:cs typeface="Arial" panose="020B0604020202020204" pitchFamily="34" charset="0"/>
              </a:rPr>
              <a:t>Comments (hay chú thích) là những nội dung được đặt trong cặp dấu &lt;%-- và --%&gt;.</a:t>
            </a:r>
          </a:p>
          <a:p>
            <a:r>
              <a:rPr lang="en-US">
                <a:latin typeface="Arial" panose="020B0604020202020204" pitchFamily="34" charset="0"/>
                <a:cs typeface="Arial" panose="020B0604020202020204" pitchFamily="34" charset="0"/>
              </a:rPr>
              <a:t>Những nội dung comments được trình biên dịch bỏ qua trong lúc dịch tệp JSP.</a:t>
            </a:r>
          </a:p>
          <a:p>
            <a:r>
              <a:rPr lang="en-US">
                <a:latin typeface="Arial" panose="020B0604020202020204" pitchFamily="34" charset="0"/>
                <a:cs typeface="Arial" panose="020B0604020202020204" pitchFamily="34" charset="0"/>
              </a:rPr>
              <a:t>Comments thường là những nội dung con người đọc được, dùng để mô tả một đoạn code nào đó.</a:t>
            </a:r>
          </a:p>
        </p:txBody>
      </p:sp>
      <p:pic>
        <p:nvPicPr>
          <p:cNvPr id="6" name="Picture 5">
            <a:extLst>
              <a:ext uri="{FF2B5EF4-FFF2-40B4-BE49-F238E27FC236}">
                <a16:creationId xmlns:a16="http://schemas.microsoft.com/office/drawing/2014/main" id="{221744CB-8566-4B91-955E-A5D34A7E6EA8}"/>
              </a:ext>
            </a:extLst>
          </p:cNvPr>
          <p:cNvPicPr>
            <a:picLocks noChangeAspect="1"/>
          </p:cNvPicPr>
          <p:nvPr/>
        </p:nvPicPr>
        <p:blipFill>
          <a:blip r:embed="rId2"/>
          <a:stretch>
            <a:fillRect/>
          </a:stretch>
        </p:blipFill>
        <p:spPr>
          <a:xfrm>
            <a:off x="7377039" y="2435956"/>
            <a:ext cx="4412370" cy="3085953"/>
          </a:xfrm>
          <a:prstGeom prst="rect">
            <a:avLst/>
          </a:prstGeom>
        </p:spPr>
      </p:pic>
    </p:spTree>
    <p:extLst>
      <p:ext uri="{BB962C8B-B14F-4D97-AF65-F5344CB8AC3E}">
        <p14:creationId xmlns:p14="http://schemas.microsoft.com/office/powerpoint/2010/main" val="405972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là những thẻ đặc biệt trong JSP được sử dụng để thiết lập các thông tin cấu hình cho các trang JSP. Cấu hình có thể là: Ngôn ngữ lập trình, ngôn ngữ được sử dụng trong trang, kích hoạt EL, ...</a:t>
            </a:r>
          </a:p>
          <a:p>
            <a:r>
              <a:rPr lang="en-US">
                <a:latin typeface="Arial" panose="020B0604020202020204" pitchFamily="34" charset="0"/>
                <a:cs typeface="Arial" panose="020B0604020202020204" pitchFamily="34" charset="0"/>
              </a:rPr>
              <a:t>Một thẻ Directives có cú pháp như sau:</a:t>
            </a:r>
          </a:p>
          <a:p>
            <a:pPr lvl="1"/>
            <a:r>
              <a:rPr lang="en-US">
                <a:latin typeface="Arial" panose="020B0604020202020204" pitchFamily="34" charset="0"/>
                <a:cs typeface="Arial" panose="020B0604020202020204" pitchFamily="34" charset="0"/>
              </a:rPr>
              <a:t>&lt;%@ [Loại directives] [tên thuộc tính]=[giá trị thuộc tính], ... %&gt;</a:t>
            </a:r>
          </a:p>
          <a:p>
            <a:r>
              <a:rPr lang="en-US">
                <a:latin typeface="Arial" panose="020B0604020202020204" pitchFamily="34" charset="0"/>
                <a:cs typeface="Arial" panose="020B0604020202020204" pitchFamily="34" charset="0"/>
              </a:rPr>
              <a:t>Có 3 loại Directives:</a:t>
            </a:r>
          </a:p>
          <a:p>
            <a:pPr lvl="1"/>
            <a:r>
              <a:rPr lang="en-US">
                <a:latin typeface="Arial" panose="020B0604020202020204" pitchFamily="34" charset="0"/>
                <a:cs typeface="Arial" panose="020B0604020202020204" pitchFamily="34" charset="0"/>
              </a:rPr>
              <a:t>page (thường dùng): Cung cấp thông tin cấu hình của trang</a:t>
            </a:r>
          </a:p>
          <a:p>
            <a:pPr lvl="1"/>
            <a:r>
              <a:rPr lang="en-US">
                <a:latin typeface="Arial" panose="020B0604020202020204" pitchFamily="34" charset="0"/>
                <a:cs typeface="Arial" panose="020B0604020202020204" pitchFamily="34" charset="0"/>
              </a:rPr>
              <a:t>include: Chèn nội dung một tệp khác vào trang</a:t>
            </a:r>
          </a:p>
          <a:p>
            <a:pPr lvl="1"/>
            <a:r>
              <a:rPr lang="en-US">
                <a:latin typeface="Arial" panose="020B0604020202020204" pitchFamily="34" charset="0"/>
                <a:cs typeface="Arial" panose="020B0604020202020204" pitchFamily="34" charset="0"/>
              </a:rPr>
              <a:t>taglib (thường dùng): Nhập thư viện thẻ cho JSP</a:t>
            </a:r>
          </a:p>
        </p:txBody>
      </p:sp>
    </p:spTree>
    <p:extLst>
      <p:ext uri="{BB962C8B-B14F-4D97-AF65-F5344CB8AC3E}">
        <p14:creationId xmlns:p14="http://schemas.microsoft.com/office/powerpoint/2010/main" val="1248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page</a:t>
            </a:r>
          </a:p>
        </p:txBody>
      </p:sp>
      <p:pic>
        <p:nvPicPr>
          <p:cNvPr id="5" name="Picture 4">
            <a:extLst>
              <a:ext uri="{FF2B5EF4-FFF2-40B4-BE49-F238E27FC236}">
                <a16:creationId xmlns:a16="http://schemas.microsoft.com/office/drawing/2014/main" id="{DD601A50-D83B-4CC8-907A-8139001E4F64}"/>
              </a:ext>
            </a:extLst>
          </p:cNvPr>
          <p:cNvPicPr>
            <a:picLocks noChangeAspect="1"/>
          </p:cNvPicPr>
          <p:nvPr/>
        </p:nvPicPr>
        <p:blipFill>
          <a:blip r:embed="rId2"/>
          <a:stretch>
            <a:fillRect/>
          </a:stretch>
        </p:blipFill>
        <p:spPr>
          <a:xfrm>
            <a:off x="943562" y="3542367"/>
            <a:ext cx="9869392" cy="1411374"/>
          </a:xfrm>
          <a:prstGeom prst="rect">
            <a:avLst/>
          </a:prstGeom>
        </p:spPr>
      </p:pic>
    </p:spTree>
    <p:extLst>
      <p:ext uri="{BB962C8B-B14F-4D97-AF65-F5344CB8AC3E}">
        <p14:creationId xmlns:p14="http://schemas.microsoft.com/office/powerpoint/2010/main" val="706301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taglib</a:t>
            </a:r>
          </a:p>
        </p:txBody>
      </p:sp>
      <p:pic>
        <p:nvPicPr>
          <p:cNvPr id="6" name="Picture 5">
            <a:extLst>
              <a:ext uri="{FF2B5EF4-FFF2-40B4-BE49-F238E27FC236}">
                <a16:creationId xmlns:a16="http://schemas.microsoft.com/office/drawing/2014/main" id="{BA42B8C2-332B-487F-BDAA-3A3D8DA90976}"/>
              </a:ext>
            </a:extLst>
          </p:cNvPr>
          <p:cNvPicPr>
            <a:picLocks noChangeAspect="1"/>
          </p:cNvPicPr>
          <p:nvPr/>
        </p:nvPicPr>
        <p:blipFill>
          <a:blip r:embed="rId2"/>
          <a:stretch>
            <a:fillRect/>
          </a:stretch>
        </p:blipFill>
        <p:spPr>
          <a:xfrm>
            <a:off x="1538796" y="3429000"/>
            <a:ext cx="9083775" cy="1147282"/>
          </a:xfrm>
          <a:prstGeom prst="rect">
            <a:avLst/>
          </a:prstGeom>
        </p:spPr>
      </p:pic>
    </p:spTree>
    <p:extLst>
      <p:ext uri="{BB962C8B-B14F-4D97-AF65-F5344CB8AC3E}">
        <p14:creationId xmlns:p14="http://schemas.microsoft.com/office/powerpoint/2010/main" val="86838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Tệp test.xml</a:t>
            </a:r>
          </a:p>
        </p:txBody>
      </p:sp>
      <p:pic>
        <p:nvPicPr>
          <p:cNvPr id="8" name="Picture 7">
            <a:extLst>
              <a:ext uri="{FF2B5EF4-FFF2-40B4-BE49-F238E27FC236}">
                <a16:creationId xmlns:a16="http://schemas.microsoft.com/office/drawing/2014/main" id="{A7F7FFE6-5212-427B-BA57-19115A804867}"/>
              </a:ext>
            </a:extLst>
          </p:cNvPr>
          <p:cNvPicPr>
            <a:picLocks noChangeAspect="1"/>
          </p:cNvPicPr>
          <p:nvPr/>
        </p:nvPicPr>
        <p:blipFill>
          <a:blip r:embed="rId2"/>
          <a:stretch>
            <a:fillRect/>
          </a:stretch>
        </p:blipFill>
        <p:spPr>
          <a:xfrm>
            <a:off x="2398376" y="3126609"/>
            <a:ext cx="7395248" cy="3209613"/>
          </a:xfrm>
          <a:prstGeom prst="rect">
            <a:avLst/>
          </a:prstGeom>
        </p:spPr>
      </p:pic>
    </p:spTree>
    <p:extLst>
      <p:ext uri="{BB962C8B-B14F-4D97-AF65-F5344CB8AC3E}">
        <p14:creationId xmlns:p14="http://schemas.microsoft.com/office/powerpoint/2010/main" val="3850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Tệp index.jsp</a:t>
            </a:r>
          </a:p>
        </p:txBody>
      </p:sp>
      <p:pic>
        <p:nvPicPr>
          <p:cNvPr id="10" name="Picture 9">
            <a:extLst>
              <a:ext uri="{FF2B5EF4-FFF2-40B4-BE49-F238E27FC236}">
                <a16:creationId xmlns:a16="http://schemas.microsoft.com/office/drawing/2014/main" id="{6D9A83D9-2D33-418F-98A7-8AF7A778D463}"/>
              </a:ext>
            </a:extLst>
          </p:cNvPr>
          <p:cNvPicPr>
            <a:picLocks noChangeAspect="1"/>
          </p:cNvPicPr>
          <p:nvPr/>
        </p:nvPicPr>
        <p:blipFill>
          <a:blip r:embed="rId2"/>
          <a:stretch>
            <a:fillRect/>
          </a:stretch>
        </p:blipFill>
        <p:spPr>
          <a:xfrm>
            <a:off x="2689461" y="3095212"/>
            <a:ext cx="6813078" cy="3476449"/>
          </a:xfrm>
          <a:prstGeom prst="rect">
            <a:avLst/>
          </a:prstGeom>
        </p:spPr>
      </p:pic>
    </p:spTree>
    <p:extLst>
      <p:ext uri="{BB962C8B-B14F-4D97-AF65-F5344CB8AC3E}">
        <p14:creationId xmlns:p14="http://schemas.microsoft.com/office/powerpoint/2010/main" val="395250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383267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Kết quả khi truy cập vào trang index.jsp</a:t>
            </a:r>
          </a:p>
        </p:txBody>
      </p:sp>
      <p:pic>
        <p:nvPicPr>
          <p:cNvPr id="5" name="Picture 4">
            <a:extLst>
              <a:ext uri="{FF2B5EF4-FFF2-40B4-BE49-F238E27FC236}">
                <a16:creationId xmlns:a16="http://schemas.microsoft.com/office/drawing/2014/main" id="{845D51CE-7E66-4134-88F5-203DFA37C415}"/>
              </a:ext>
            </a:extLst>
          </p:cNvPr>
          <p:cNvPicPr>
            <a:picLocks noChangeAspect="1"/>
          </p:cNvPicPr>
          <p:nvPr/>
        </p:nvPicPr>
        <p:blipFill>
          <a:blip r:embed="rId2"/>
          <a:stretch>
            <a:fillRect/>
          </a:stretch>
        </p:blipFill>
        <p:spPr>
          <a:xfrm>
            <a:off x="5149049" y="2787234"/>
            <a:ext cx="6551721" cy="3511558"/>
          </a:xfrm>
          <a:prstGeom prst="rect">
            <a:avLst/>
          </a:prstGeom>
        </p:spPr>
      </p:pic>
    </p:spTree>
    <p:extLst>
      <p:ext uri="{BB962C8B-B14F-4D97-AF65-F5344CB8AC3E}">
        <p14:creationId xmlns:p14="http://schemas.microsoft.com/office/powerpoint/2010/main" val="408964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Actions là những thẻ JSP giúp hỗ trợ tạo nội dung trang động (dynamic) hoặc thực hiện một hành động nào đó như: Chuyển tiếp yêu cầu HTTP, tương tác với các đối tượng Java, ...</a:t>
            </a:r>
          </a:p>
          <a:p>
            <a:r>
              <a:rPr lang="en-US">
                <a:latin typeface="Arial" panose="020B0604020202020204" pitchFamily="34" charset="0"/>
                <a:cs typeface="Arial" panose="020B0604020202020204" pitchFamily="34" charset="0"/>
              </a:rPr>
              <a:t>Các thẻ Actions thường có cú pháp như sau:</a:t>
            </a:r>
          </a:p>
          <a:p>
            <a:pPr lvl="1"/>
            <a:r>
              <a:rPr lang="en-US">
                <a:latin typeface="Arial" panose="020B0604020202020204" pitchFamily="34" charset="0"/>
                <a:cs typeface="Arial" panose="020B0604020202020204" pitchFamily="34" charset="0"/>
              </a:rPr>
              <a:t>&lt;jsp:[action] [thuộc tính]=[giá trị]&gt;</a:t>
            </a:r>
          </a:p>
          <a:p>
            <a:pPr lvl="1"/>
            <a:r>
              <a:rPr lang="en-US">
                <a:latin typeface="Arial" panose="020B0604020202020204" pitchFamily="34" charset="0"/>
                <a:cs typeface="Arial" panose="020B0604020202020204" pitchFamily="34" charset="0"/>
              </a:rPr>
              <a:t>&lt;jsp:[action] [thuộc tính]=[giá trị] /&gt;</a:t>
            </a:r>
          </a:p>
          <a:p>
            <a:r>
              <a:rPr lang="en-US">
                <a:latin typeface="Arial" panose="020B0604020202020204" pitchFamily="34" charset="0"/>
                <a:cs typeface="Arial" panose="020B0604020202020204" pitchFamily="34" charset="0"/>
              </a:rPr>
              <a:t>Các thẻ actions thường dùng:</a:t>
            </a:r>
          </a:p>
          <a:p>
            <a:pPr lvl="1"/>
            <a:r>
              <a:rPr lang="en-US">
                <a:latin typeface="Arial" panose="020B0604020202020204" pitchFamily="34" charset="0"/>
                <a:cs typeface="Arial" panose="020B0604020202020204" pitchFamily="34" charset="0"/>
              </a:rPr>
              <a:t>&lt;jsp:include&gt;: Chèn nội dung một tệp JSP khác</a:t>
            </a:r>
          </a:p>
          <a:p>
            <a:pPr lvl="1"/>
            <a:r>
              <a:rPr lang="en-US">
                <a:latin typeface="Arial" panose="020B0604020202020204" pitchFamily="34" charset="0"/>
                <a:cs typeface="Arial" panose="020B0604020202020204" pitchFamily="34" charset="0"/>
              </a:rPr>
              <a:t>&lt;jsp:forward&gt;: Chuyển tiếp yêu cầu HTTP của trang này đến một địa chỉ Servlet khác.</a:t>
            </a:r>
          </a:p>
        </p:txBody>
      </p:sp>
    </p:spTree>
    <p:extLst>
      <p:ext uri="{BB962C8B-B14F-4D97-AF65-F5344CB8AC3E}">
        <p14:creationId xmlns:p14="http://schemas.microsoft.com/office/powerpoint/2010/main" val="289218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header.jsp</a:t>
            </a:r>
          </a:p>
        </p:txBody>
      </p:sp>
      <p:pic>
        <p:nvPicPr>
          <p:cNvPr id="5" name="Picture 4">
            <a:extLst>
              <a:ext uri="{FF2B5EF4-FFF2-40B4-BE49-F238E27FC236}">
                <a16:creationId xmlns:a16="http://schemas.microsoft.com/office/drawing/2014/main" id="{8365BCEE-928B-4FE0-8FF8-555C9FEF694F}"/>
              </a:ext>
            </a:extLst>
          </p:cNvPr>
          <p:cNvPicPr>
            <a:picLocks noChangeAspect="1"/>
          </p:cNvPicPr>
          <p:nvPr/>
        </p:nvPicPr>
        <p:blipFill>
          <a:blip r:embed="rId2"/>
          <a:stretch>
            <a:fillRect/>
          </a:stretch>
        </p:blipFill>
        <p:spPr>
          <a:xfrm>
            <a:off x="2418136" y="3569471"/>
            <a:ext cx="7355728" cy="2600510"/>
          </a:xfrm>
          <a:prstGeom prst="rect">
            <a:avLst/>
          </a:prstGeom>
        </p:spPr>
      </p:pic>
    </p:spTree>
    <p:extLst>
      <p:ext uri="{BB962C8B-B14F-4D97-AF65-F5344CB8AC3E}">
        <p14:creationId xmlns:p14="http://schemas.microsoft.com/office/powerpoint/2010/main" val="17946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index.jsp</a:t>
            </a:r>
          </a:p>
        </p:txBody>
      </p:sp>
      <p:pic>
        <p:nvPicPr>
          <p:cNvPr id="6" name="Picture 5">
            <a:extLst>
              <a:ext uri="{FF2B5EF4-FFF2-40B4-BE49-F238E27FC236}">
                <a16:creationId xmlns:a16="http://schemas.microsoft.com/office/drawing/2014/main" id="{3D41BAA4-5FFE-4185-B7AD-8C5A01750961}"/>
              </a:ext>
            </a:extLst>
          </p:cNvPr>
          <p:cNvPicPr>
            <a:picLocks noChangeAspect="1"/>
          </p:cNvPicPr>
          <p:nvPr/>
        </p:nvPicPr>
        <p:blipFill>
          <a:blip r:embed="rId2"/>
          <a:stretch>
            <a:fillRect/>
          </a:stretch>
        </p:blipFill>
        <p:spPr>
          <a:xfrm>
            <a:off x="5036355" y="1915566"/>
            <a:ext cx="6360441" cy="4254415"/>
          </a:xfrm>
          <a:prstGeom prst="rect">
            <a:avLst/>
          </a:prstGeom>
        </p:spPr>
      </p:pic>
    </p:spTree>
    <p:extLst>
      <p:ext uri="{BB962C8B-B14F-4D97-AF65-F5344CB8AC3E}">
        <p14:creationId xmlns:p14="http://schemas.microsoft.com/office/powerpoint/2010/main" val="4168623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Truy cập vào index.jsp</a:t>
            </a:r>
          </a:p>
        </p:txBody>
      </p:sp>
      <p:pic>
        <p:nvPicPr>
          <p:cNvPr id="5" name="Picture 4">
            <a:extLst>
              <a:ext uri="{FF2B5EF4-FFF2-40B4-BE49-F238E27FC236}">
                <a16:creationId xmlns:a16="http://schemas.microsoft.com/office/drawing/2014/main" id="{62E92B11-135C-4FBB-938E-6A66C5818D59}"/>
              </a:ext>
            </a:extLst>
          </p:cNvPr>
          <p:cNvPicPr>
            <a:picLocks noChangeAspect="1"/>
          </p:cNvPicPr>
          <p:nvPr/>
        </p:nvPicPr>
        <p:blipFill>
          <a:blip r:embed="rId2"/>
          <a:stretch>
            <a:fillRect/>
          </a:stretch>
        </p:blipFill>
        <p:spPr>
          <a:xfrm>
            <a:off x="4645074" y="2436901"/>
            <a:ext cx="7182942" cy="3857367"/>
          </a:xfrm>
          <a:prstGeom prst="rect">
            <a:avLst/>
          </a:prstGeom>
        </p:spPr>
      </p:pic>
    </p:spTree>
    <p:extLst>
      <p:ext uri="{BB962C8B-B14F-4D97-AF65-F5344CB8AC3E}">
        <p14:creationId xmlns:p14="http://schemas.microsoft.com/office/powerpoint/2010/main" val="172001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index2.jsp</a:t>
            </a:r>
          </a:p>
        </p:txBody>
      </p:sp>
      <p:pic>
        <p:nvPicPr>
          <p:cNvPr id="6" name="Picture 5">
            <a:extLst>
              <a:ext uri="{FF2B5EF4-FFF2-40B4-BE49-F238E27FC236}">
                <a16:creationId xmlns:a16="http://schemas.microsoft.com/office/drawing/2014/main" id="{D10364F3-4B6D-4187-B55D-35B22DBC43B4}"/>
              </a:ext>
            </a:extLst>
          </p:cNvPr>
          <p:cNvPicPr>
            <a:picLocks noChangeAspect="1"/>
          </p:cNvPicPr>
          <p:nvPr/>
        </p:nvPicPr>
        <p:blipFill>
          <a:blip r:embed="rId2"/>
          <a:stretch>
            <a:fillRect/>
          </a:stretch>
        </p:blipFill>
        <p:spPr>
          <a:xfrm>
            <a:off x="3043925" y="3266687"/>
            <a:ext cx="6104149" cy="3414056"/>
          </a:xfrm>
          <a:prstGeom prst="rect">
            <a:avLst/>
          </a:prstGeom>
        </p:spPr>
      </p:pic>
    </p:spTree>
    <p:extLst>
      <p:ext uri="{BB962C8B-B14F-4D97-AF65-F5344CB8AC3E}">
        <p14:creationId xmlns:p14="http://schemas.microsoft.com/office/powerpoint/2010/main" val="3327803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index.jsp</a:t>
            </a:r>
          </a:p>
        </p:txBody>
      </p:sp>
      <p:pic>
        <p:nvPicPr>
          <p:cNvPr id="5" name="Picture 4">
            <a:extLst>
              <a:ext uri="{FF2B5EF4-FFF2-40B4-BE49-F238E27FC236}">
                <a16:creationId xmlns:a16="http://schemas.microsoft.com/office/drawing/2014/main" id="{BEB0E97C-1AFA-4980-AAFE-063EF6CBB443}"/>
              </a:ext>
            </a:extLst>
          </p:cNvPr>
          <p:cNvPicPr>
            <a:picLocks noChangeAspect="1"/>
          </p:cNvPicPr>
          <p:nvPr/>
        </p:nvPicPr>
        <p:blipFill>
          <a:blip r:embed="rId2"/>
          <a:stretch>
            <a:fillRect/>
          </a:stretch>
        </p:blipFill>
        <p:spPr>
          <a:xfrm>
            <a:off x="4745963" y="2040537"/>
            <a:ext cx="7041490" cy="4272813"/>
          </a:xfrm>
          <a:prstGeom prst="rect">
            <a:avLst/>
          </a:prstGeom>
        </p:spPr>
      </p:pic>
    </p:spTree>
    <p:extLst>
      <p:ext uri="{BB962C8B-B14F-4D97-AF65-F5344CB8AC3E}">
        <p14:creationId xmlns:p14="http://schemas.microsoft.com/office/powerpoint/2010/main" val="1076921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Truy cập vào index.jsp</a:t>
            </a:r>
          </a:p>
        </p:txBody>
      </p:sp>
      <p:pic>
        <p:nvPicPr>
          <p:cNvPr id="6" name="Picture 5">
            <a:extLst>
              <a:ext uri="{FF2B5EF4-FFF2-40B4-BE49-F238E27FC236}">
                <a16:creationId xmlns:a16="http://schemas.microsoft.com/office/drawing/2014/main" id="{844CF025-846D-4AC1-9F92-5178627021AC}"/>
              </a:ext>
            </a:extLst>
          </p:cNvPr>
          <p:cNvPicPr>
            <a:picLocks noChangeAspect="1"/>
          </p:cNvPicPr>
          <p:nvPr/>
        </p:nvPicPr>
        <p:blipFill>
          <a:blip r:embed="rId2"/>
          <a:stretch>
            <a:fillRect/>
          </a:stretch>
        </p:blipFill>
        <p:spPr>
          <a:xfrm>
            <a:off x="5118349" y="2368581"/>
            <a:ext cx="6273735" cy="3348639"/>
          </a:xfrm>
          <a:prstGeom prst="rect">
            <a:avLst/>
          </a:prstGeom>
        </p:spPr>
      </p:pic>
    </p:spTree>
    <p:extLst>
      <p:ext uri="{BB962C8B-B14F-4D97-AF65-F5344CB8AC3E}">
        <p14:creationId xmlns:p14="http://schemas.microsoft.com/office/powerpoint/2010/main" val="295295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EL (Expression Language) là một cú pháp giúp đơn giản hóa việc thao tác với các đối tượng Java trong JSP.</a:t>
            </a:r>
          </a:p>
          <a:p>
            <a:r>
              <a:rPr lang="en-US">
                <a:latin typeface="Arial" panose="020B0604020202020204" pitchFamily="34" charset="0"/>
                <a:cs typeface="Arial" panose="020B0604020202020204" pitchFamily="34" charset="0"/>
              </a:rPr>
              <a:t>Nó giúp đơn giản hóa việc: Truy xuất thuộc tính, gọi phương thức của đối tượng Java.</a:t>
            </a:r>
          </a:p>
          <a:p>
            <a:r>
              <a:rPr lang="en-US">
                <a:latin typeface="Arial" panose="020B0604020202020204" pitchFamily="34" charset="0"/>
                <a:cs typeface="Arial" panose="020B0604020202020204" pitchFamily="34" charset="0"/>
              </a:rPr>
              <a:t>Cú pháp của EL:</a:t>
            </a:r>
          </a:p>
          <a:p>
            <a:pPr lvl="1"/>
            <a:r>
              <a:rPr lang="en-US">
                <a:latin typeface="Arial" panose="020B0604020202020204" pitchFamily="34" charset="0"/>
                <a:cs typeface="Arial" panose="020B0604020202020204" pitchFamily="34" charset="0"/>
              </a:rPr>
              <a:t>${ [thao tác] }</a:t>
            </a:r>
          </a:p>
          <a:p>
            <a:r>
              <a:rPr lang="en-US">
                <a:latin typeface="Arial" panose="020B0604020202020204" pitchFamily="34" charset="0"/>
                <a:cs typeface="Arial" panose="020B0604020202020204" pitchFamily="34" charset="0"/>
              </a:rPr>
              <a:t>Ví dụ: Truy xuất thuộc tính username của người dùng</a:t>
            </a:r>
          </a:p>
          <a:p>
            <a:pPr lvl="1"/>
            <a:r>
              <a:rPr lang="en-US">
                <a:latin typeface="Arial" panose="020B0604020202020204" pitchFamily="34" charset="0"/>
                <a:cs typeface="Arial" panose="020B0604020202020204" pitchFamily="34" charset="0"/>
              </a:rPr>
              <a:t>${user.username}</a:t>
            </a:r>
          </a:p>
          <a:p>
            <a:r>
              <a:rPr lang="en-US">
                <a:latin typeface="Arial" panose="020B0604020202020204" pitchFamily="34" charset="0"/>
                <a:cs typeface="Arial" panose="020B0604020202020204" pitchFamily="34" charset="0"/>
              </a:rPr>
              <a:t>Ví dụ: Gọi phương thức login của người dùng</a:t>
            </a:r>
          </a:p>
          <a:p>
            <a:pPr lvl="1"/>
            <a:r>
              <a:rPr lang="en-US">
                <a:latin typeface="Arial" panose="020B0604020202020204" pitchFamily="34" charset="0"/>
                <a:cs typeface="Arial" panose="020B0604020202020204" pitchFamily="34" charset="0"/>
              </a:rPr>
              <a:t>${user.login()}</a:t>
            </a:r>
          </a:p>
        </p:txBody>
      </p:sp>
    </p:spTree>
    <p:extLst>
      <p:ext uri="{BB962C8B-B14F-4D97-AF65-F5344CB8AC3E}">
        <p14:creationId xmlns:p14="http://schemas.microsoft.com/office/powerpoint/2010/main" val="52277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đối tượng mặc định thường dùng trong EL:</a:t>
            </a:r>
          </a:p>
          <a:p>
            <a:pPr lvl="1"/>
            <a:r>
              <a:rPr lang="en-US">
                <a:latin typeface="Arial" panose="020B0604020202020204" pitchFamily="34" charset="0"/>
                <a:cs typeface="Arial" panose="020B0604020202020204" pitchFamily="34" charset="0"/>
              </a:rPr>
              <a:t>pageScope: Đối tượng lưu giữ biến cục bộ trong trang</a:t>
            </a:r>
          </a:p>
          <a:p>
            <a:pPr lvl="1"/>
            <a:r>
              <a:rPr lang="en-US">
                <a:latin typeface="Arial" panose="020B0604020202020204" pitchFamily="34" charset="0"/>
                <a:cs typeface="Arial" panose="020B0604020202020204" pitchFamily="34" charset="0"/>
              </a:rPr>
              <a:t>requestScope: Tương tự như đối tượng thuộc lớp HttpServletRequest trong phương thức doGet, doPost của lớp HttpServlet</a:t>
            </a:r>
          </a:p>
          <a:p>
            <a:pPr lvl="1"/>
            <a:r>
              <a:rPr lang="en-US">
                <a:latin typeface="Arial" panose="020B0604020202020204" pitchFamily="34" charset="0"/>
                <a:cs typeface="Arial" panose="020B0604020202020204" pitchFamily="34" charset="0"/>
              </a:rPr>
              <a:t>sessionScope: Tương tự như đối tượng HttpSession được sử dụng trong xử lý yêu cầu bằng các đối tượng thuộc lớp HttpServlet.</a:t>
            </a:r>
          </a:p>
          <a:p>
            <a:pPr lvl="1"/>
            <a:r>
              <a:rPr lang="en-US">
                <a:latin typeface="Arial" panose="020B0604020202020204" pitchFamily="34" charset="0"/>
                <a:cs typeface="Arial" panose="020B0604020202020204" pitchFamily="34" charset="0"/>
              </a:rPr>
              <a:t>param: Đối tượng này lưu giữ các tham số của yêu cầu HTTP.</a:t>
            </a:r>
          </a:p>
        </p:txBody>
      </p:sp>
    </p:spTree>
    <p:extLst>
      <p:ext uri="{BB962C8B-B14F-4D97-AF65-F5344CB8AC3E}">
        <p14:creationId xmlns:p14="http://schemas.microsoft.com/office/powerpoint/2010/main" val="14923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Sự khởi tạo của các Servlet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C50E608-58AB-441D-835F-F9A4318746EF}"/>
              </a:ext>
            </a:extLst>
          </p:cNvPr>
          <p:cNvPicPr>
            <a:picLocks noChangeAspect="1"/>
          </p:cNvPicPr>
          <p:nvPr/>
        </p:nvPicPr>
        <p:blipFill>
          <a:blip r:embed="rId2"/>
          <a:stretch>
            <a:fillRect/>
          </a:stretch>
        </p:blipFill>
        <p:spPr>
          <a:xfrm>
            <a:off x="2868650" y="3123858"/>
            <a:ext cx="6454699" cy="2758679"/>
          </a:xfrm>
          <a:prstGeom prst="rect">
            <a:avLst/>
          </a:prstGeom>
        </p:spPr>
      </p:pic>
    </p:spTree>
    <p:extLst>
      <p:ext uri="{BB962C8B-B14F-4D97-AF65-F5344CB8AC3E}">
        <p14:creationId xmlns:p14="http://schemas.microsoft.com/office/powerpoint/2010/main" val="856569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phép toán cơ bản:</a:t>
            </a:r>
          </a:p>
          <a:p>
            <a:pPr lvl="2"/>
            <a:r>
              <a:rPr lang="en-US">
                <a:latin typeface="Arial" panose="020B0604020202020204" pitchFamily="34" charset="0"/>
                <a:cs typeface="Arial" panose="020B0604020202020204" pitchFamily="34" charset="0"/>
              </a:rPr>
              <a:t>+ : Phép cộng</a:t>
            </a:r>
          </a:p>
          <a:p>
            <a:pPr lvl="2"/>
            <a:r>
              <a:rPr lang="en-US">
                <a:latin typeface="Arial" panose="020B0604020202020204" pitchFamily="34" charset="0"/>
                <a:cs typeface="Arial" panose="020B0604020202020204" pitchFamily="34" charset="0"/>
              </a:rPr>
              <a:t>- : Phép trừ</a:t>
            </a:r>
          </a:p>
          <a:p>
            <a:pPr lvl="2"/>
            <a:r>
              <a:rPr lang="en-US">
                <a:latin typeface="Arial" panose="020B0604020202020204" pitchFamily="34" charset="0"/>
                <a:cs typeface="Arial" panose="020B0604020202020204" pitchFamily="34" charset="0"/>
              </a:rPr>
              <a:t>* : Phép nhân</a:t>
            </a:r>
          </a:p>
          <a:p>
            <a:pPr lvl="2"/>
            <a:r>
              <a:rPr lang="en-US">
                <a:latin typeface="Arial" panose="020B0604020202020204" pitchFamily="34" charset="0"/>
                <a:cs typeface="Arial" panose="020B0604020202020204" pitchFamily="34" charset="0"/>
              </a:rPr>
              <a:t>/ : Phép chia</a:t>
            </a:r>
          </a:p>
          <a:p>
            <a:pPr lvl="2"/>
            <a:r>
              <a:rPr lang="en-US">
                <a:latin typeface="Arial" panose="020B0604020202020204" pitchFamily="34" charset="0"/>
                <a:cs typeface="Arial" panose="020B0604020202020204" pitchFamily="34" charset="0"/>
              </a:rPr>
              <a:t>% : Phép chia lấy dư (modulus)</a:t>
            </a:r>
          </a:p>
        </p:txBody>
      </p:sp>
    </p:spTree>
    <p:extLst>
      <p:ext uri="{BB962C8B-B14F-4D97-AF65-F5344CB8AC3E}">
        <p14:creationId xmlns:p14="http://schemas.microsoft.com/office/powerpoint/2010/main" val="113957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phép so sánh:</a:t>
            </a:r>
          </a:p>
          <a:p>
            <a:pPr lvl="2"/>
            <a:r>
              <a:rPr lang="en-US">
                <a:latin typeface="Arial" panose="020B0604020202020204" pitchFamily="34" charset="0"/>
                <a:cs typeface="Arial" panose="020B0604020202020204" pitchFamily="34" charset="0"/>
              </a:rPr>
              <a:t>== hay eq: So sánh bằng</a:t>
            </a:r>
          </a:p>
          <a:p>
            <a:pPr lvl="2"/>
            <a:r>
              <a:rPr lang="en-US">
                <a:latin typeface="Arial" panose="020B0604020202020204" pitchFamily="34" charset="0"/>
                <a:cs typeface="Arial" panose="020B0604020202020204" pitchFamily="34" charset="0"/>
              </a:rPr>
              <a:t>!= hay ne: So sánh khác</a:t>
            </a:r>
          </a:p>
          <a:p>
            <a:pPr lvl="2"/>
            <a:r>
              <a:rPr lang="en-US">
                <a:latin typeface="Arial" panose="020B0604020202020204" pitchFamily="34" charset="0"/>
                <a:cs typeface="Arial" panose="020B0604020202020204" pitchFamily="34" charset="0"/>
              </a:rPr>
              <a:t>&lt; hay lt: So sánh bé hơn</a:t>
            </a:r>
          </a:p>
          <a:p>
            <a:pPr lvl="2"/>
            <a:r>
              <a:rPr lang="en-US">
                <a:latin typeface="Arial" panose="020B0604020202020204" pitchFamily="34" charset="0"/>
                <a:cs typeface="Arial" panose="020B0604020202020204" pitchFamily="34" charset="0"/>
              </a:rPr>
              <a:t>&gt; hay gt: So sán lớn hơn</a:t>
            </a:r>
          </a:p>
          <a:p>
            <a:pPr lvl="2"/>
            <a:r>
              <a:rPr lang="en-US">
                <a:latin typeface="Arial" panose="020B0604020202020204" pitchFamily="34" charset="0"/>
                <a:cs typeface="Arial" panose="020B0604020202020204" pitchFamily="34" charset="0"/>
              </a:rPr>
              <a:t>&lt;= hay le: So sánh bé hơn hoặc bằng</a:t>
            </a:r>
          </a:p>
          <a:p>
            <a:pPr lvl="2"/>
            <a:r>
              <a:rPr lang="en-US">
                <a:latin typeface="Arial" panose="020B0604020202020204" pitchFamily="34" charset="0"/>
                <a:cs typeface="Arial" panose="020B0604020202020204" pitchFamily="34" charset="0"/>
              </a:rPr>
              <a:t>&gt;= hay ge: So sánh lớn hơn hoặc bằng</a:t>
            </a:r>
          </a:p>
        </p:txBody>
      </p:sp>
    </p:spTree>
    <p:extLst>
      <p:ext uri="{BB962C8B-B14F-4D97-AF65-F5344CB8AC3E}">
        <p14:creationId xmlns:p14="http://schemas.microsoft.com/office/powerpoint/2010/main" val="1587287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toán tử logic:</a:t>
            </a:r>
          </a:p>
          <a:p>
            <a:pPr lvl="2"/>
            <a:r>
              <a:rPr lang="en-US">
                <a:latin typeface="Arial" panose="020B0604020202020204" pitchFamily="34" charset="0"/>
                <a:cs typeface="Arial" panose="020B0604020202020204" pitchFamily="34" charset="0"/>
              </a:rPr>
              <a:t>&amp;&amp; hay and: Phép và</a:t>
            </a:r>
          </a:p>
          <a:p>
            <a:pPr lvl="2"/>
            <a:r>
              <a:rPr lang="en-US">
                <a:latin typeface="Arial" panose="020B0604020202020204" pitchFamily="34" charset="0"/>
                <a:cs typeface="Arial" panose="020B0604020202020204" pitchFamily="34" charset="0"/>
              </a:rPr>
              <a:t>|| hay or: Phép hoặc</a:t>
            </a:r>
          </a:p>
          <a:p>
            <a:pPr lvl="2"/>
            <a:r>
              <a:rPr lang="en-US">
                <a:latin typeface="Arial" panose="020B0604020202020204" pitchFamily="34" charset="0"/>
                <a:cs typeface="Arial" panose="020B0604020202020204" pitchFamily="34" charset="0"/>
              </a:rPr>
              <a:t>! hay not: Phép phu định</a:t>
            </a:r>
          </a:p>
          <a:p>
            <a:pPr lvl="2"/>
            <a:r>
              <a:rPr lang="en-US">
                <a:latin typeface="Arial" panose="020B0604020202020204" pitchFamily="34" charset="0"/>
                <a:cs typeface="Arial" panose="020B0604020202020204" pitchFamily="34" charset="0"/>
              </a:rPr>
              <a:t>empty: Phép kiểm tra rỗng (tương tự: == null)</a:t>
            </a:r>
          </a:p>
        </p:txBody>
      </p:sp>
    </p:spTree>
    <p:extLst>
      <p:ext uri="{BB962C8B-B14F-4D97-AF65-F5344CB8AC3E}">
        <p14:creationId xmlns:p14="http://schemas.microsoft.com/office/powerpoint/2010/main" val="1651543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JSTL (Java Standard Tags Library) là một thư viện thẻ Java hỗ trợ mạnh mẽ cho JSP.</a:t>
            </a:r>
          </a:p>
          <a:p>
            <a:r>
              <a:rPr lang="en-US">
                <a:latin typeface="Arial" panose="020B0604020202020204" pitchFamily="34" charset="0"/>
                <a:cs typeface="Arial" panose="020B0604020202020204" pitchFamily="34" charset="0"/>
              </a:rPr>
              <a:t>JSTL cung cấp những thẻ XML giúp việc tạo nội dung động trong JSP trở nên dễ dàng hơn, hiệu quả hơn và rút ngắn thời gian rất đáng kể.</a:t>
            </a:r>
          </a:p>
          <a:p>
            <a:r>
              <a:rPr lang="en-US">
                <a:latin typeface="Arial" panose="020B0604020202020204" pitchFamily="34" charset="0"/>
                <a:cs typeface="Arial" panose="020B0604020202020204" pitchFamily="34" charset="0"/>
              </a:rPr>
              <a:t>JSTL giúp thực hiện các thao tác như:</a:t>
            </a:r>
          </a:p>
          <a:p>
            <a:pPr lvl="1"/>
            <a:r>
              <a:rPr lang="en-US">
                <a:latin typeface="Arial" panose="020B0604020202020204" pitchFamily="34" charset="0"/>
                <a:cs typeface="Arial" panose="020B0604020202020204" pitchFamily="34" charset="0"/>
              </a:rPr>
              <a:t>Tạo nội dung có điều kiện, có tính toán</a:t>
            </a:r>
          </a:p>
          <a:p>
            <a:pPr lvl="1"/>
            <a:r>
              <a:rPr lang="en-US">
                <a:latin typeface="Arial" panose="020B0604020202020204" pitchFamily="34" charset="0"/>
                <a:cs typeface="Arial" panose="020B0604020202020204" pitchFamily="34" charset="0"/>
              </a:rPr>
              <a:t>Thực hiện vòng lặp tạo nội dung</a:t>
            </a:r>
          </a:p>
          <a:p>
            <a:pPr lvl="1"/>
            <a:r>
              <a:rPr lang="en-US">
                <a:latin typeface="Arial" panose="020B0604020202020204" pitchFamily="34" charset="0"/>
                <a:cs typeface="Arial" panose="020B0604020202020204" pitchFamily="34" charset="0"/>
              </a:rPr>
              <a:t>Xuất nội dung từ thuộc tính của đối tượng Java</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JSTL thường được sử dụng kết hợp với EL. Là một bộ đôi cực kỳ mạnh mẽ trong lập trình web Java theo JavaEE framework.</a:t>
            </a:r>
          </a:p>
        </p:txBody>
      </p:sp>
    </p:spTree>
    <p:extLst>
      <p:ext uri="{BB962C8B-B14F-4D97-AF65-F5344CB8AC3E}">
        <p14:creationId xmlns:p14="http://schemas.microsoft.com/office/powerpoint/2010/main" val="2703506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Những thẻ JSTL thường dùng:</a:t>
            </a:r>
          </a:p>
          <a:p>
            <a:pPr lvl="1"/>
            <a:r>
              <a:rPr lang="en-US">
                <a:latin typeface="Arial" panose="020B0604020202020204" pitchFamily="34" charset="0"/>
                <a:cs typeface="Arial" panose="020B0604020202020204" pitchFamily="34" charset="0"/>
              </a:rPr>
              <a:t>&lt;c:out&gt;: Xuất nội dung từ thuộc tính đối tượng ra trang web</a:t>
            </a:r>
          </a:p>
          <a:p>
            <a:pPr lvl="1"/>
            <a:r>
              <a:rPr lang="en-US">
                <a:latin typeface="Arial" panose="020B0604020202020204" pitchFamily="34" charset="0"/>
                <a:cs typeface="Arial" panose="020B0604020202020204" pitchFamily="34" charset="0"/>
              </a:rPr>
              <a:t>&lt;c:if&gt;: Tạo nội dung có điều kiện, có tính toán, tương tự như cấu trúc if trong Java.</a:t>
            </a:r>
          </a:p>
          <a:p>
            <a:pPr lvl="1"/>
            <a:r>
              <a:rPr lang="en-US">
                <a:latin typeface="Arial" panose="020B0604020202020204" pitchFamily="34" charset="0"/>
                <a:cs typeface="Arial" panose="020B0604020202020204" pitchFamily="34" charset="0"/>
              </a:rPr>
              <a:t>&lt;c:forEach&gt;: Tạo nội dung bằng vòng lặp, thường dùng để tạo nội dung HTML cho những List trong Java.</a:t>
            </a:r>
          </a:p>
          <a:p>
            <a:pPr lvl="1"/>
            <a:r>
              <a:rPr lang="en-US">
                <a:latin typeface="Arial" panose="020B0604020202020204" pitchFamily="34" charset="0"/>
                <a:cs typeface="Arial" panose="020B0604020202020204" pitchFamily="34" charset="0"/>
              </a:rPr>
              <a:t>&lt;c:redirect&gt;: Chuyển hướng trang</a:t>
            </a:r>
          </a:p>
          <a:p>
            <a:pPr lvl="1"/>
            <a:r>
              <a:rPr lang="en-US">
                <a:latin typeface="Arial" panose="020B0604020202020204" pitchFamily="34" charset="0"/>
                <a:cs typeface="Arial" panose="020B0604020202020204" pitchFamily="34" charset="0"/>
              </a:rPr>
              <a:t>&lt;c:choose&gt; &amp; &lt;c:when&gt;: Tạo nội dung có điều kiện, có tính toán, tương tự như cấu trúc switch case trong Java.</a:t>
            </a:r>
          </a:p>
          <a:p>
            <a:pPr lvl="1"/>
            <a:r>
              <a:rPr lang="en-US">
                <a:latin typeface="Arial" panose="020B0604020202020204" pitchFamily="34" charset="0"/>
                <a:cs typeface="Arial" panose="020B0604020202020204" pitchFamily="34" charset="0"/>
              </a:rPr>
              <a:t>&lt;c:set&gt;: Khởi tạo biến cục bộ cho trang</a:t>
            </a:r>
          </a:p>
          <a:p>
            <a:pPr lvl="1"/>
            <a:r>
              <a:rPr lang="en-US">
                <a:latin typeface="Arial" panose="020B0604020202020204" pitchFamily="34" charset="0"/>
                <a:cs typeface="Arial" panose="020B0604020202020204" pitchFamily="34" charset="0"/>
              </a:rPr>
              <a:t>&lt;c:url&gt; + &lt;c:param&gt;: Tạo URL</a:t>
            </a:r>
          </a:p>
          <a:p>
            <a:pPr lvl="1"/>
            <a:r>
              <a:rPr lang="en-US">
                <a:latin typeface="Arial" panose="020B0604020202020204" pitchFamily="34" charset="0"/>
                <a:cs typeface="Arial" panose="020B0604020202020204" pitchFamily="34" charset="0"/>
              </a:rPr>
              <a:t>&lt;c:import&gt;: Tương tự như &lt;jsp:include&gt;</a:t>
            </a:r>
          </a:p>
        </p:txBody>
      </p:sp>
    </p:spTree>
    <p:extLst>
      <p:ext uri="{BB962C8B-B14F-4D97-AF65-F5344CB8AC3E}">
        <p14:creationId xmlns:p14="http://schemas.microsoft.com/office/powerpoint/2010/main" val="1866964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Để có thể sử dụng JSTL, cần cài đặt thư viện:</a:t>
            </a: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&lt;groupId&gt;javax.servlet&lt;/groupId&gt;</a:t>
            </a:r>
          </a:p>
          <a:p>
            <a:pPr marL="0" indent="0">
              <a:buNone/>
            </a:pPr>
            <a:r>
              <a:rPr lang="en-US">
                <a:latin typeface="Arial" panose="020B0604020202020204" pitchFamily="34" charset="0"/>
                <a:cs typeface="Arial" panose="020B0604020202020204" pitchFamily="34" charset="0"/>
              </a:rPr>
              <a:t>      &lt;artifactId&gt;jstl&lt;/artifactId&gt;</a:t>
            </a:r>
          </a:p>
          <a:p>
            <a:pPr marL="0" indent="0">
              <a:buNone/>
            </a:pPr>
            <a:r>
              <a:rPr lang="en-US">
                <a:latin typeface="Arial" panose="020B0604020202020204" pitchFamily="34" charset="0"/>
                <a:cs typeface="Arial" panose="020B0604020202020204" pitchFamily="34" charset="0"/>
              </a:rPr>
              <a:t>      &lt;version&gt;1.2&lt;/version&gt;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1121345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Import thư viện thẻ JSTL vào trang JSP:</a:t>
            </a:r>
          </a:p>
          <a:p>
            <a:pPr marL="0" indent="0">
              <a:buNone/>
            </a:pPr>
            <a:r>
              <a:rPr lang="it-IT">
                <a:latin typeface="Arial" panose="020B0604020202020204" pitchFamily="34" charset="0"/>
                <a:cs typeface="Arial" panose="020B0604020202020204" pitchFamily="34" charset="0"/>
              </a:rPr>
              <a:t>	&lt;%@ taglib uri="http://java.sun.com/jsp/jstl/core" prefix="c" %&gt;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526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&lt;c:out&gt;</a:t>
            </a:r>
          </a:p>
        </p:txBody>
      </p:sp>
      <p:pic>
        <p:nvPicPr>
          <p:cNvPr id="5" name="Picture 4">
            <a:extLst>
              <a:ext uri="{FF2B5EF4-FFF2-40B4-BE49-F238E27FC236}">
                <a16:creationId xmlns:a16="http://schemas.microsoft.com/office/drawing/2014/main" id="{801F13DA-ECD2-42C2-935F-C3AFE0A38FF7}"/>
              </a:ext>
            </a:extLst>
          </p:cNvPr>
          <p:cNvPicPr>
            <a:picLocks noChangeAspect="1"/>
          </p:cNvPicPr>
          <p:nvPr/>
        </p:nvPicPr>
        <p:blipFill>
          <a:blip r:embed="rId2"/>
          <a:stretch>
            <a:fillRect/>
          </a:stretch>
        </p:blipFill>
        <p:spPr>
          <a:xfrm>
            <a:off x="3082930" y="2544845"/>
            <a:ext cx="6026140" cy="4002436"/>
          </a:xfrm>
          <a:prstGeom prst="rect">
            <a:avLst/>
          </a:prstGeom>
        </p:spPr>
      </p:pic>
    </p:spTree>
    <p:extLst>
      <p:ext uri="{BB962C8B-B14F-4D97-AF65-F5344CB8AC3E}">
        <p14:creationId xmlns:p14="http://schemas.microsoft.com/office/powerpoint/2010/main" val="258157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&lt;c:out&gt;</a:t>
            </a:r>
          </a:p>
        </p:txBody>
      </p:sp>
      <p:pic>
        <p:nvPicPr>
          <p:cNvPr id="6" name="Picture 5">
            <a:extLst>
              <a:ext uri="{FF2B5EF4-FFF2-40B4-BE49-F238E27FC236}">
                <a16:creationId xmlns:a16="http://schemas.microsoft.com/office/drawing/2014/main" id="{8D1A987A-1558-4D13-9ADA-C1FD18016695}"/>
              </a:ext>
            </a:extLst>
          </p:cNvPr>
          <p:cNvPicPr>
            <a:picLocks noChangeAspect="1"/>
          </p:cNvPicPr>
          <p:nvPr/>
        </p:nvPicPr>
        <p:blipFill>
          <a:blip r:embed="rId2"/>
          <a:stretch>
            <a:fillRect/>
          </a:stretch>
        </p:blipFill>
        <p:spPr>
          <a:xfrm>
            <a:off x="2231978" y="2987332"/>
            <a:ext cx="7728043" cy="3417950"/>
          </a:xfrm>
          <a:prstGeom prst="rect">
            <a:avLst/>
          </a:prstGeom>
        </p:spPr>
      </p:pic>
    </p:spTree>
    <p:extLst>
      <p:ext uri="{BB962C8B-B14F-4D97-AF65-F5344CB8AC3E}">
        <p14:creationId xmlns:p14="http://schemas.microsoft.com/office/powerpoint/2010/main" val="1362443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&lt;c:if&gt;</a:t>
            </a:r>
          </a:p>
        </p:txBody>
      </p:sp>
      <p:pic>
        <p:nvPicPr>
          <p:cNvPr id="5" name="Picture 4">
            <a:extLst>
              <a:ext uri="{FF2B5EF4-FFF2-40B4-BE49-F238E27FC236}">
                <a16:creationId xmlns:a16="http://schemas.microsoft.com/office/drawing/2014/main" id="{B32B6C60-2A17-43AF-92D7-57279A60DBCC}"/>
              </a:ext>
            </a:extLst>
          </p:cNvPr>
          <p:cNvPicPr>
            <a:picLocks noChangeAspect="1"/>
          </p:cNvPicPr>
          <p:nvPr/>
        </p:nvPicPr>
        <p:blipFill>
          <a:blip r:embed="rId2"/>
          <a:stretch>
            <a:fillRect/>
          </a:stretch>
        </p:blipFill>
        <p:spPr>
          <a:xfrm>
            <a:off x="3085204" y="2499200"/>
            <a:ext cx="6021591" cy="4060142"/>
          </a:xfrm>
          <a:prstGeom prst="rect">
            <a:avLst/>
          </a:prstGeom>
        </p:spPr>
      </p:pic>
    </p:spTree>
    <p:extLst>
      <p:ext uri="{BB962C8B-B14F-4D97-AF65-F5344CB8AC3E}">
        <p14:creationId xmlns:p14="http://schemas.microsoft.com/office/powerpoint/2010/main" val="171104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Kết thúc vòng đời của các Servlet</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3780FB9-257D-4F2A-9CED-E3B3BC7E0FA1}"/>
              </a:ext>
            </a:extLst>
          </p:cNvPr>
          <p:cNvPicPr>
            <a:picLocks noChangeAspect="1"/>
          </p:cNvPicPr>
          <p:nvPr/>
        </p:nvPicPr>
        <p:blipFill>
          <a:blip r:embed="rId2"/>
          <a:stretch>
            <a:fillRect/>
          </a:stretch>
        </p:blipFill>
        <p:spPr>
          <a:xfrm>
            <a:off x="2933426" y="3411302"/>
            <a:ext cx="6325148" cy="2758679"/>
          </a:xfrm>
          <a:prstGeom prst="rect">
            <a:avLst/>
          </a:prstGeom>
        </p:spPr>
      </p:pic>
    </p:spTree>
    <p:extLst>
      <p:ext uri="{BB962C8B-B14F-4D97-AF65-F5344CB8AC3E}">
        <p14:creationId xmlns:p14="http://schemas.microsoft.com/office/powerpoint/2010/main" val="2702190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&lt;c:if&gt;</a:t>
            </a:r>
          </a:p>
        </p:txBody>
      </p:sp>
      <p:pic>
        <p:nvPicPr>
          <p:cNvPr id="6" name="Picture 5">
            <a:extLst>
              <a:ext uri="{FF2B5EF4-FFF2-40B4-BE49-F238E27FC236}">
                <a16:creationId xmlns:a16="http://schemas.microsoft.com/office/drawing/2014/main" id="{B90404CE-C145-41A8-9860-EDA76CA5797F}"/>
              </a:ext>
            </a:extLst>
          </p:cNvPr>
          <p:cNvPicPr>
            <a:picLocks noChangeAspect="1"/>
          </p:cNvPicPr>
          <p:nvPr/>
        </p:nvPicPr>
        <p:blipFill>
          <a:blip r:embed="rId2"/>
          <a:stretch>
            <a:fillRect/>
          </a:stretch>
        </p:blipFill>
        <p:spPr>
          <a:xfrm>
            <a:off x="2400687" y="3087441"/>
            <a:ext cx="7390625" cy="3040371"/>
          </a:xfrm>
          <a:prstGeom prst="rect">
            <a:avLst/>
          </a:prstGeom>
        </p:spPr>
      </p:pic>
    </p:spTree>
    <p:extLst>
      <p:ext uri="{BB962C8B-B14F-4D97-AF65-F5344CB8AC3E}">
        <p14:creationId xmlns:p14="http://schemas.microsoft.com/office/powerpoint/2010/main" val="94477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3069193" cy="4181383"/>
          </a:xfrm>
        </p:spPr>
        <p:txBody>
          <a:bodyPr/>
          <a:lstStyle/>
          <a:p>
            <a:r>
              <a:rPr lang="en-US">
                <a:latin typeface="Arial" panose="020B0604020202020204" pitchFamily="34" charset="0"/>
                <a:cs typeface="Arial" panose="020B0604020202020204" pitchFamily="34" charset="0"/>
              </a:rPr>
              <a:t>Ví dụ thẻ &lt;c:forEach&gt; lặp qua List</a:t>
            </a:r>
          </a:p>
        </p:txBody>
      </p:sp>
      <p:pic>
        <p:nvPicPr>
          <p:cNvPr id="5" name="Picture 4">
            <a:extLst>
              <a:ext uri="{FF2B5EF4-FFF2-40B4-BE49-F238E27FC236}">
                <a16:creationId xmlns:a16="http://schemas.microsoft.com/office/drawing/2014/main" id="{49AF5716-75AB-4EBA-8500-B0204B1653C2}"/>
              </a:ext>
            </a:extLst>
          </p:cNvPr>
          <p:cNvPicPr>
            <a:picLocks noChangeAspect="1"/>
          </p:cNvPicPr>
          <p:nvPr/>
        </p:nvPicPr>
        <p:blipFill>
          <a:blip r:embed="rId2"/>
          <a:stretch>
            <a:fillRect/>
          </a:stretch>
        </p:blipFill>
        <p:spPr>
          <a:xfrm>
            <a:off x="4468720" y="1711943"/>
            <a:ext cx="7352377" cy="4734692"/>
          </a:xfrm>
          <a:prstGeom prst="rect">
            <a:avLst/>
          </a:prstGeom>
        </p:spPr>
      </p:pic>
    </p:spTree>
    <p:extLst>
      <p:ext uri="{BB962C8B-B14F-4D97-AF65-F5344CB8AC3E}">
        <p14:creationId xmlns:p14="http://schemas.microsoft.com/office/powerpoint/2010/main" val="1807268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993775" cy="4181383"/>
          </a:xfrm>
        </p:spPr>
        <p:txBody>
          <a:bodyPr/>
          <a:lstStyle/>
          <a:p>
            <a:r>
              <a:rPr lang="en-US">
                <a:latin typeface="Arial" panose="020B0604020202020204" pitchFamily="34" charset="0"/>
                <a:cs typeface="Arial" panose="020B0604020202020204" pitchFamily="34" charset="0"/>
              </a:rPr>
              <a:t>Ví dụ thẻ &lt;c:forEach&gt; lặp qua List</a:t>
            </a:r>
          </a:p>
        </p:txBody>
      </p:sp>
      <p:pic>
        <p:nvPicPr>
          <p:cNvPr id="6" name="Picture 5">
            <a:extLst>
              <a:ext uri="{FF2B5EF4-FFF2-40B4-BE49-F238E27FC236}">
                <a16:creationId xmlns:a16="http://schemas.microsoft.com/office/drawing/2014/main" id="{1C2A63AD-218C-4893-BD46-FE38F2B8389E}"/>
              </a:ext>
            </a:extLst>
          </p:cNvPr>
          <p:cNvPicPr>
            <a:picLocks noChangeAspect="1"/>
          </p:cNvPicPr>
          <p:nvPr/>
        </p:nvPicPr>
        <p:blipFill>
          <a:blip r:embed="rId2"/>
          <a:stretch>
            <a:fillRect/>
          </a:stretch>
        </p:blipFill>
        <p:spPr>
          <a:xfrm>
            <a:off x="2443162" y="2949374"/>
            <a:ext cx="7305675" cy="3533775"/>
          </a:xfrm>
          <a:prstGeom prst="rect">
            <a:avLst/>
          </a:prstGeom>
        </p:spPr>
      </p:pic>
    </p:spTree>
    <p:extLst>
      <p:ext uri="{BB962C8B-B14F-4D97-AF65-F5344CB8AC3E}">
        <p14:creationId xmlns:p14="http://schemas.microsoft.com/office/powerpoint/2010/main" val="1634423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3" y="1988598"/>
            <a:ext cx="3894816" cy="4181383"/>
          </a:xfrm>
        </p:spPr>
        <p:txBody>
          <a:bodyPr/>
          <a:lstStyle/>
          <a:p>
            <a:r>
              <a:rPr lang="en-US">
                <a:latin typeface="Arial" panose="020B0604020202020204" pitchFamily="34" charset="0"/>
                <a:cs typeface="Arial" panose="020B0604020202020204" pitchFamily="34" charset="0"/>
              </a:rPr>
              <a:t>Ví dụ thẻ &lt;c:forEach&gt; lặp trong khoảng và thẻ &lt;c:set&gt;</a:t>
            </a:r>
          </a:p>
        </p:txBody>
      </p:sp>
      <p:pic>
        <p:nvPicPr>
          <p:cNvPr id="5" name="Picture 4">
            <a:extLst>
              <a:ext uri="{FF2B5EF4-FFF2-40B4-BE49-F238E27FC236}">
                <a16:creationId xmlns:a16="http://schemas.microsoft.com/office/drawing/2014/main" id="{9F2AB41B-B049-4393-A15D-5D856A94FA7D}"/>
              </a:ext>
            </a:extLst>
          </p:cNvPr>
          <p:cNvPicPr>
            <a:picLocks noChangeAspect="1"/>
          </p:cNvPicPr>
          <p:nvPr/>
        </p:nvPicPr>
        <p:blipFill>
          <a:blip r:embed="rId2"/>
          <a:stretch>
            <a:fillRect/>
          </a:stretch>
        </p:blipFill>
        <p:spPr>
          <a:xfrm>
            <a:off x="5562473" y="1434192"/>
            <a:ext cx="5843136" cy="4860075"/>
          </a:xfrm>
          <a:prstGeom prst="rect">
            <a:avLst/>
          </a:prstGeom>
        </p:spPr>
      </p:pic>
    </p:spTree>
    <p:extLst>
      <p:ext uri="{BB962C8B-B14F-4D97-AF65-F5344CB8AC3E}">
        <p14:creationId xmlns:p14="http://schemas.microsoft.com/office/powerpoint/2010/main" val="2565420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3" y="1988598"/>
            <a:ext cx="9842854" cy="4181383"/>
          </a:xfrm>
        </p:spPr>
        <p:txBody>
          <a:bodyPr/>
          <a:lstStyle/>
          <a:p>
            <a:r>
              <a:rPr lang="en-US">
                <a:latin typeface="Arial" panose="020B0604020202020204" pitchFamily="34" charset="0"/>
                <a:cs typeface="Arial" panose="020B0604020202020204" pitchFamily="34" charset="0"/>
              </a:rPr>
              <a:t>Ví dụ thẻ &lt;c:forEach&gt; lặp trong khoảng và thẻ &lt;c:set&gt;</a:t>
            </a:r>
          </a:p>
        </p:txBody>
      </p:sp>
      <p:pic>
        <p:nvPicPr>
          <p:cNvPr id="6" name="Picture 5">
            <a:extLst>
              <a:ext uri="{FF2B5EF4-FFF2-40B4-BE49-F238E27FC236}">
                <a16:creationId xmlns:a16="http://schemas.microsoft.com/office/drawing/2014/main" id="{934F586B-81C5-4BEA-AC1F-8F868448EEAD}"/>
              </a:ext>
            </a:extLst>
          </p:cNvPr>
          <p:cNvPicPr>
            <a:picLocks noChangeAspect="1"/>
          </p:cNvPicPr>
          <p:nvPr/>
        </p:nvPicPr>
        <p:blipFill>
          <a:blip r:embed="rId2"/>
          <a:stretch>
            <a:fillRect/>
          </a:stretch>
        </p:blipFill>
        <p:spPr>
          <a:xfrm>
            <a:off x="3352492" y="2707088"/>
            <a:ext cx="5344496" cy="3947875"/>
          </a:xfrm>
          <a:prstGeom prst="rect">
            <a:avLst/>
          </a:prstGeom>
        </p:spPr>
      </p:pic>
    </p:spTree>
    <p:extLst>
      <p:ext uri="{BB962C8B-B14F-4D97-AF65-F5344CB8AC3E}">
        <p14:creationId xmlns:p14="http://schemas.microsoft.com/office/powerpoint/2010/main" val="2055489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Kiến trúc MVC trong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Kiến trúc MVC (Model - View - Controller) là một kiến trúc lập trình phần mềm phổ biến, được sử dụng rộng rãi, trong đó các thành phần ứng dụng được phân thành 3 nhóm:</a:t>
            </a:r>
          </a:p>
          <a:p>
            <a:pPr lvl="1"/>
            <a:r>
              <a:rPr lang="en-US">
                <a:latin typeface="Arial" panose="020B0604020202020204" pitchFamily="34" charset="0"/>
                <a:cs typeface="Arial" panose="020B0604020202020204" pitchFamily="34" charset="0"/>
              </a:rPr>
              <a:t>Model: Là những đối tượng mô hình dữ liệu, hay nói cách khác là những lớp chứa dữ liệu chương trình. Như: Task, User, ... Chúng chịu trách nhiệm: Lưu trữ dữ liệu chương trình và thực hiện các thao tác trên dữ liệu chúng lưu giữ.</a:t>
            </a:r>
          </a:p>
          <a:p>
            <a:pPr lvl="1"/>
            <a:r>
              <a:rPr lang="en-US">
                <a:latin typeface="Arial" panose="020B0604020202020204" pitchFamily="34" charset="0"/>
                <a:cs typeface="Arial" panose="020B0604020202020204" pitchFamily="34" charset="0"/>
              </a:rPr>
              <a:t>Controller: Là những đối tượng trung gian giữa Model và View. Chúng chịu trách nhiệm: Điều hướng luồng xử lý, cung cấp dữ liệu cho View và quyết định những gì View sẽ hiển thị.</a:t>
            </a:r>
          </a:p>
          <a:p>
            <a:pPr lvl="1"/>
            <a:r>
              <a:rPr lang="en-US">
                <a:latin typeface="Arial" panose="020B0604020202020204" pitchFamily="34" charset="0"/>
                <a:cs typeface="Arial" panose="020B0604020202020204" pitchFamily="34" charset="0"/>
              </a:rPr>
              <a:t>View: Là những giao diện người dùng của ứng dụng, hay các trang web. Chúng chịu trách nhiệm: Hiển thị dữ liệu từ những dữ liệu được cung cấp bởi Controller, tiếp nhận tương tác của người dùng.</a:t>
            </a:r>
          </a:p>
        </p:txBody>
      </p:sp>
    </p:spTree>
    <p:extLst>
      <p:ext uri="{BB962C8B-B14F-4D97-AF65-F5344CB8AC3E}">
        <p14:creationId xmlns:p14="http://schemas.microsoft.com/office/powerpoint/2010/main" val="1643882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Kiến trúc MVC trong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Trong lập trình web với JavaEE, kiến trúc MVC được triển khai như sau:</a:t>
            </a:r>
          </a:p>
          <a:p>
            <a:pPr lvl="1"/>
            <a:r>
              <a:rPr lang="en-US">
                <a:latin typeface="Arial" panose="020B0604020202020204" pitchFamily="34" charset="0"/>
                <a:cs typeface="Arial" panose="020B0604020202020204" pitchFamily="34" charset="0"/>
              </a:rPr>
              <a:t>Model: Là những lớp dữ liệu mô hình của chương trình (Ví dụ: Task, User, ...)</a:t>
            </a:r>
          </a:p>
          <a:p>
            <a:pPr lvl="1"/>
            <a:r>
              <a:rPr lang="en-US">
                <a:latin typeface="Arial" panose="020B0604020202020204" pitchFamily="34" charset="0"/>
                <a:cs typeface="Arial" panose="020B0604020202020204" pitchFamily="34" charset="0"/>
              </a:rPr>
              <a:t>Controller: Là những lớp kế thừa từ lớp HttpServlet. </a:t>
            </a:r>
          </a:p>
          <a:p>
            <a:pPr lvl="1"/>
            <a:r>
              <a:rPr lang="en-US">
                <a:latin typeface="Arial" panose="020B0604020202020204" pitchFamily="34" charset="0"/>
                <a:cs typeface="Arial" panose="020B0604020202020204" pitchFamily="34" charset="0"/>
              </a:rPr>
              <a:t>View: Là những trang JSP</a:t>
            </a:r>
          </a:p>
        </p:txBody>
      </p:sp>
    </p:spTree>
    <p:extLst>
      <p:ext uri="{BB962C8B-B14F-4D97-AF65-F5344CB8AC3E}">
        <p14:creationId xmlns:p14="http://schemas.microsoft.com/office/powerpoint/2010/main" val="1251989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Dựa trên những kiến thức đã học được ngày hôm nay, hãy tiến hành triển khai bài tập đồ án dựa trên yêu cầu đồ án đã được giao.</a:t>
            </a:r>
          </a:p>
        </p:txBody>
      </p:sp>
    </p:spTree>
    <p:extLst>
      <p:ext uri="{BB962C8B-B14F-4D97-AF65-F5344CB8AC3E}">
        <p14:creationId xmlns:p14="http://schemas.microsoft.com/office/powerpoint/2010/main" val="419990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4" name="Content Placeholder 3">
            <a:extLst>
              <a:ext uri="{FF2B5EF4-FFF2-40B4-BE49-F238E27FC236}">
                <a16:creationId xmlns:a16="http://schemas.microsoft.com/office/drawing/2014/main" id="{7DE4D285-689A-4274-B853-3F14FF7384E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Cơ chế hoạt động của Servlet</a:t>
            </a:r>
          </a:p>
        </p:txBody>
      </p:sp>
      <p:pic>
        <p:nvPicPr>
          <p:cNvPr id="6" name="Picture 5">
            <a:extLst>
              <a:ext uri="{FF2B5EF4-FFF2-40B4-BE49-F238E27FC236}">
                <a16:creationId xmlns:a16="http://schemas.microsoft.com/office/drawing/2014/main" id="{9A479EFA-7BFA-4906-9695-01711BF8E86C}"/>
              </a:ext>
            </a:extLst>
          </p:cNvPr>
          <p:cNvPicPr>
            <a:picLocks noChangeAspect="1"/>
          </p:cNvPicPr>
          <p:nvPr/>
        </p:nvPicPr>
        <p:blipFill>
          <a:blip r:embed="rId2"/>
          <a:stretch>
            <a:fillRect/>
          </a:stretch>
        </p:blipFill>
        <p:spPr>
          <a:xfrm>
            <a:off x="3394309" y="2683180"/>
            <a:ext cx="5403381" cy="3926157"/>
          </a:xfrm>
          <a:prstGeom prst="rect">
            <a:avLst/>
          </a:prstGeom>
        </p:spPr>
      </p:pic>
    </p:spTree>
    <p:extLst>
      <p:ext uri="{BB962C8B-B14F-4D97-AF65-F5344CB8AC3E}">
        <p14:creationId xmlns:p14="http://schemas.microsoft.com/office/powerpoint/2010/main" val="223001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kế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lớp kế thừa lớp HttpServlet để chỉ định đường dẫn của 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4600</TotalTime>
  <Words>2400</Words>
  <Application>Microsoft Office PowerPoint</Application>
  <PresentationFormat>Widescreen</PresentationFormat>
  <Paragraphs>221</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Century Gothic</vt:lpstr>
      <vt:lpstr>Wingdings 3</vt:lpstr>
      <vt:lpstr>Ion</vt:lpstr>
      <vt:lpstr>Lập Trình Web Java Cơ Bản</vt:lpstr>
      <vt:lpstr>5. Tìm hiểu về Servlet</vt:lpstr>
      <vt:lpstr>5.1. Giới thiệu về Servlet</vt:lpstr>
      <vt:lpstr>5.1. Giới thiệu về Servlet</vt:lpstr>
      <vt:lpstr>5.1. Giới thiệu về Servlet</vt:lpstr>
      <vt:lpstr>5.1. Giới thiệu về Servlet</vt:lpstr>
      <vt:lpstr>5.2. Lớp HttpServlet</vt:lpstr>
      <vt:lpstr>5.2. Lớp HttpServlet</vt:lpstr>
      <vt:lpstr>5.3. Annotation @WebServlet</vt:lpstr>
      <vt:lpstr>5.4. Lớp HttpServletRequest</vt:lpstr>
      <vt:lpstr>5.4. Lớp HttpServletRequest</vt:lpstr>
      <vt:lpstr>5.4. Lớp HttpServletRequest</vt:lpstr>
      <vt:lpstr>5.4. Lớp HttpServletRequest</vt:lpstr>
      <vt:lpstr>5.4. Lớp HttpServletRequest</vt:lpstr>
      <vt:lpstr>5.4. Lớp HttpServletRequest</vt:lpstr>
      <vt:lpstr>5.5. Lớp HttpServletResponse</vt:lpstr>
      <vt:lpstr>5.5. Lớp HttpServletResponse</vt:lpstr>
      <vt:lpstr>5.5. Lớp HttpServletResponse</vt:lpstr>
      <vt:lpstr>5.5. Lớp HttpServletResponse</vt:lpstr>
      <vt:lpstr>6. Tìm hiểu về JSP</vt:lpstr>
      <vt:lpstr>6.1. Giới thiệu về JSP</vt:lpstr>
      <vt:lpstr>6.1. Giới thiệu về JSP</vt:lpstr>
      <vt:lpstr>6.2. Cú pháp của JSP</vt:lpstr>
      <vt:lpstr>6.3. Comments</vt:lpstr>
      <vt:lpstr>6.4. Directives</vt:lpstr>
      <vt:lpstr>6.4. Directives</vt:lpstr>
      <vt:lpstr>6.4. Directives</vt:lpstr>
      <vt:lpstr>6.4. Directives</vt:lpstr>
      <vt:lpstr>6.4. Directives</vt:lpstr>
      <vt:lpstr>6.4. Directives</vt:lpstr>
      <vt:lpstr>6.5. Actions</vt:lpstr>
      <vt:lpstr>6.5. Actions</vt:lpstr>
      <vt:lpstr>6.5. Actions</vt:lpstr>
      <vt:lpstr>6.5. Actions</vt:lpstr>
      <vt:lpstr>6.5. Actions</vt:lpstr>
      <vt:lpstr>6.5. Actions</vt:lpstr>
      <vt:lpstr>6.5. Actions</vt:lpstr>
      <vt:lpstr>6.6. EL</vt:lpstr>
      <vt:lpstr>6.6. EL</vt:lpstr>
      <vt:lpstr>6.6. EL</vt:lpstr>
      <vt:lpstr>6.6. EL</vt:lpstr>
      <vt:lpstr>6.6. EL</vt:lpstr>
      <vt:lpstr>6.7. JSTL</vt:lpstr>
      <vt:lpstr>6.7. JSTL</vt:lpstr>
      <vt:lpstr>6.7. JSTL</vt:lpstr>
      <vt:lpstr>6.7. JSTL</vt:lpstr>
      <vt:lpstr>6.7. JSTL</vt:lpstr>
      <vt:lpstr>6.7. JSTL</vt:lpstr>
      <vt:lpstr>6.7. JSTL</vt:lpstr>
      <vt:lpstr>6.7. JSTL</vt:lpstr>
      <vt:lpstr>6.7. JSTL</vt:lpstr>
      <vt:lpstr>6.7. JSTL</vt:lpstr>
      <vt:lpstr>6.7. JSTL</vt:lpstr>
      <vt:lpstr>6.7. JSTL</vt:lpstr>
      <vt:lpstr>7. Kiến trúc MVC trong JavaEE</vt:lpstr>
      <vt:lpstr>7. Kiến trúc MVC trong JavaEE</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299</cp:revision>
  <dcterms:created xsi:type="dcterms:W3CDTF">2024-07-06T12:34:55Z</dcterms:created>
  <dcterms:modified xsi:type="dcterms:W3CDTF">2024-08-17T14:52:00Z</dcterms:modified>
</cp:coreProperties>
</file>