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39" r:id="rId3"/>
    <p:sldId id="340" r:id="rId4"/>
    <p:sldId id="341" r:id="rId5"/>
    <p:sldId id="342" r:id="rId6"/>
    <p:sldId id="343" r:id="rId7"/>
    <p:sldId id="344" r:id="rId8"/>
    <p:sldId id="345" r:id="rId9"/>
    <p:sldId id="347" r:id="rId10"/>
    <p:sldId id="349" r:id="rId11"/>
    <p:sldId id="348" r:id="rId12"/>
    <p:sldId id="366" r:id="rId13"/>
    <p:sldId id="367" r:id="rId14"/>
    <p:sldId id="3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150256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0406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972473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547241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52433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8/15/2024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752801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8/15/2024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090492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972895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5577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DA8BDCB-78B0-4602-A2A4-46193FA57CAD}"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26323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627284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A8BDCB-78B0-4602-A2A4-46193FA57CAD}"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472223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A8BDCB-78B0-4602-A2A4-46193FA57CAD}" type="datetimeFigureOut">
              <a:rPr lang="en-US" smtClean="0"/>
              <a:t>8/15/2024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270364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DA8BDCB-78B0-4602-A2A4-46193FA57CAD}" type="datetimeFigureOut">
              <a:rPr lang="en-US" smtClean="0"/>
              <a:t>8/15/2024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330927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DA8BDCB-78B0-4602-A2A4-46193FA57CAD}" type="datetimeFigureOut">
              <a:rPr lang="en-US" smtClean="0"/>
              <a:t>8/15/2024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779780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DA8BDCB-78B0-4602-A2A4-46193FA57CAD}" type="datetimeFigureOut">
              <a:rPr lang="en-US" smtClean="0"/>
              <a:t>8/15/2024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09089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84004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A8BDCB-78B0-4602-A2A4-46193FA57CAD}" type="datetimeFigureOut">
              <a:rPr lang="en-US" smtClean="0"/>
              <a:t>8/15/2024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282259-59CB-4A19-8545-71DF41B4F848}" type="slidenum">
              <a:rPr lang="en-US" smtClean="0"/>
              <a:t>‹#›</a:t>
            </a:fld>
            <a:endParaRPr lang="en-US"/>
          </a:p>
        </p:txBody>
      </p:sp>
    </p:spTree>
    <p:extLst>
      <p:ext uri="{BB962C8B-B14F-4D97-AF65-F5344CB8AC3E}">
        <p14:creationId xmlns:p14="http://schemas.microsoft.com/office/powerpoint/2010/main" val="41263541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1F11-80AB-459E-A0C9-2060B419D93C}"/>
              </a:ext>
            </a:extLst>
          </p:cNvPr>
          <p:cNvSpPr>
            <a:spLocks noGrp="1"/>
          </p:cNvSpPr>
          <p:nvPr>
            <p:ph type="ctrTitle"/>
          </p:nvPr>
        </p:nvSpPr>
        <p:spPr/>
        <p:txBody>
          <a:bodyPr/>
          <a:lstStyle/>
          <a:p>
            <a:r>
              <a:rPr lang="en-US" err="1">
                <a:latin typeface="Arial" panose="020B0604020202020204" pitchFamily="34" charset="0"/>
                <a:cs typeface="Arial" panose="020B0604020202020204" pitchFamily="34" charset="0"/>
              </a:rPr>
              <a:t>Lập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Trình</a:t>
            </a:r>
            <a:r>
              <a:rPr lang="en-US">
                <a:latin typeface="Arial" panose="020B0604020202020204" pitchFamily="34" charset="0"/>
                <a:cs typeface="Arial" panose="020B0604020202020204" pitchFamily="34" charset="0"/>
              </a:rPr>
              <a:t> Web Java</a:t>
            </a:r>
            <a:br>
              <a:rPr lang="en-US">
                <a:latin typeface="Arial" panose="020B0604020202020204" pitchFamily="34" charset="0"/>
                <a:cs typeface="Arial" panose="020B0604020202020204" pitchFamily="34" charset="0"/>
              </a:rPr>
            </a:br>
            <a:r>
              <a:rPr lang="en-US" err="1">
                <a:latin typeface="Arial" panose="020B0604020202020204" pitchFamily="34" charset="0"/>
                <a:cs typeface="Arial" panose="020B0604020202020204" pitchFamily="34" charset="0"/>
              </a:rPr>
              <a:t>Cơ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Bản</a:t>
            </a:r>
            <a:endParaRPr lang="en-US">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DBC4DDD-026A-4832-AAF1-09BBE2794CFD}"/>
              </a:ext>
            </a:extLst>
          </p:cNvPr>
          <p:cNvSpPr>
            <a:spLocks noGrp="1"/>
          </p:cNvSpPr>
          <p:nvPr>
            <p:ph type="subTitle" idx="1"/>
          </p:nvPr>
        </p:nvSpPr>
        <p:spPr/>
        <p:txBody>
          <a:bodyPr/>
          <a:lstStyle/>
          <a:p>
            <a:r>
              <a:rPr lang="en-US" err="1">
                <a:latin typeface="Arial" panose="020B0604020202020204" pitchFamily="34" charset="0"/>
                <a:cs typeface="Arial" panose="020B0604020202020204" pitchFamily="34" charset="0"/>
              </a:rPr>
              <a:t>Buổi</a:t>
            </a:r>
            <a:r>
              <a:rPr lang="en-US">
                <a:latin typeface="Arial" panose="020B0604020202020204" pitchFamily="34" charset="0"/>
                <a:cs typeface="Arial" panose="020B0604020202020204" pitchFamily="34" charset="0"/>
              </a:rPr>
              <a:t> 7-1</a:t>
            </a:r>
          </a:p>
          <a:p>
            <a:r>
              <a:rPr lang="en-US">
                <a:latin typeface="Arial" panose="020B0604020202020204" pitchFamily="34" charset="0"/>
                <a:cs typeface="Arial" panose="020B0604020202020204" pitchFamily="34" charset="0"/>
              </a:rPr>
              <a:t>Lê quốc hải</a:t>
            </a:r>
          </a:p>
        </p:txBody>
      </p:sp>
    </p:spTree>
    <p:extLst>
      <p:ext uri="{BB962C8B-B14F-4D97-AF65-F5344CB8AC3E}">
        <p14:creationId xmlns:p14="http://schemas.microsoft.com/office/powerpoint/2010/main" val="2757205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 Giới thiệu về JavaEE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5812393" cy="3986074"/>
          </a:xfrm>
        </p:spPr>
        <p:txBody>
          <a:bodyPr/>
          <a:lstStyle/>
          <a:p>
            <a:pPr algn="just"/>
            <a:r>
              <a:rPr lang="en-US">
                <a:latin typeface="Arial" panose="020B0604020202020204" pitchFamily="34" charset="0"/>
                <a:cs typeface="Arial" panose="020B0604020202020204" pitchFamily="34" charset="0"/>
              </a:rPr>
              <a:t>Các chuẩn được cung cấp bởi JavaEE chia làm 2 loại:</a:t>
            </a:r>
          </a:p>
          <a:p>
            <a:pPr lvl="1" algn="just"/>
            <a:r>
              <a:rPr lang="en-US">
                <a:latin typeface="Arial" panose="020B0604020202020204" pitchFamily="34" charset="0"/>
                <a:cs typeface="Arial" panose="020B0604020202020204" pitchFamily="34" charset="0"/>
              </a:rPr>
              <a:t>JavaEE Container: Là những ứng dụng thực thi những ứng dụng JavaEE. Được sử dụng để làm máy chủ web Java.</a:t>
            </a:r>
          </a:p>
          <a:p>
            <a:pPr lvl="1" algn="just"/>
            <a:r>
              <a:rPr lang="en-US">
                <a:latin typeface="Arial" panose="020B0604020202020204" pitchFamily="34" charset="0"/>
                <a:cs typeface="Arial" panose="020B0604020202020204" pitchFamily="34" charset="0"/>
              </a:rPr>
              <a:t>JavaEE Application: Là những ứng dụng JavaEE được thi thi bởi những JavaEE Container. (Cũng chính là những ứng dụng web Java mà chúng ta sẽ viết)</a:t>
            </a:r>
          </a:p>
        </p:txBody>
      </p:sp>
      <p:pic>
        <p:nvPicPr>
          <p:cNvPr id="7" name="Picture 6">
            <a:extLst>
              <a:ext uri="{FF2B5EF4-FFF2-40B4-BE49-F238E27FC236}">
                <a16:creationId xmlns:a16="http://schemas.microsoft.com/office/drawing/2014/main" id="{F3F6FBE7-0B34-46CA-8024-C16BDBB619D3}"/>
              </a:ext>
            </a:extLst>
          </p:cNvPr>
          <p:cNvPicPr>
            <a:picLocks noChangeAspect="1"/>
          </p:cNvPicPr>
          <p:nvPr/>
        </p:nvPicPr>
        <p:blipFill>
          <a:blip r:embed="rId2"/>
          <a:stretch>
            <a:fillRect/>
          </a:stretch>
        </p:blipFill>
        <p:spPr>
          <a:xfrm>
            <a:off x="7209714" y="2604380"/>
            <a:ext cx="4394837" cy="2864265"/>
          </a:xfrm>
          <a:prstGeom prst="rect">
            <a:avLst/>
          </a:prstGeom>
        </p:spPr>
      </p:pic>
    </p:spTree>
    <p:extLst>
      <p:ext uri="{BB962C8B-B14F-4D97-AF65-F5344CB8AC3E}">
        <p14:creationId xmlns:p14="http://schemas.microsoft.com/office/powerpoint/2010/main" val="2669289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 Giới thiệu Apache Tomcat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6149744" cy="3986074"/>
          </a:xfrm>
        </p:spPr>
        <p:txBody>
          <a:bodyPr/>
          <a:lstStyle/>
          <a:p>
            <a:r>
              <a:rPr lang="en-US">
                <a:latin typeface="Arial" panose="020B0604020202020204" pitchFamily="34" charset="0"/>
                <a:cs typeface="Arial" panose="020B0604020202020204" pitchFamily="34" charset="0"/>
              </a:rPr>
              <a:t>Apache Tomcat là một ứng dụng máy chủ web Java được tạo ra bởi 2 thành phần:</a:t>
            </a:r>
          </a:p>
          <a:p>
            <a:pPr lvl="1"/>
            <a:r>
              <a:rPr lang="en-US">
                <a:latin typeface="Arial" panose="020B0604020202020204" pitchFamily="34" charset="0"/>
                <a:cs typeface="Arial" panose="020B0604020202020204" pitchFamily="34" charset="0"/>
              </a:rPr>
              <a:t>Apache HTTP Server: Máy chủ HTTP để nhận và phản hồi yêu cầu HTTP.</a:t>
            </a:r>
          </a:p>
          <a:p>
            <a:pPr lvl="1"/>
            <a:r>
              <a:rPr lang="en-US">
                <a:latin typeface="Arial" panose="020B0604020202020204" pitchFamily="34" charset="0"/>
                <a:cs typeface="Arial" panose="020B0604020202020204" pitchFamily="34" charset="0"/>
              </a:rPr>
              <a:t>Tomcat Container: Là ứng dụng Java triển khai chuẩn JavaEE Container và có khả năng thực thi những ứng dụng JavaEE (JavaEE Application).</a:t>
            </a:r>
          </a:p>
        </p:txBody>
      </p:sp>
      <p:pic>
        <p:nvPicPr>
          <p:cNvPr id="5" name="Picture 4">
            <a:extLst>
              <a:ext uri="{FF2B5EF4-FFF2-40B4-BE49-F238E27FC236}">
                <a16:creationId xmlns:a16="http://schemas.microsoft.com/office/drawing/2014/main" id="{45864DD5-6893-43AF-A1C2-0D3E0F53925E}"/>
              </a:ext>
            </a:extLst>
          </p:cNvPr>
          <p:cNvPicPr>
            <a:picLocks noChangeAspect="1"/>
          </p:cNvPicPr>
          <p:nvPr/>
        </p:nvPicPr>
        <p:blipFill>
          <a:blip r:embed="rId2"/>
          <a:stretch>
            <a:fillRect/>
          </a:stretch>
        </p:blipFill>
        <p:spPr>
          <a:xfrm>
            <a:off x="7609444" y="1357555"/>
            <a:ext cx="4185263" cy="5238554"/>
          </a:xfrm>
          <a:prstGeom prst="rect">
            <a:avLst/>
          </a:prstGeom>
        </p:spPr>
      </p:pic>
    </p:spTree>
    <p:extLst>
      <p:ext uri="{BB962C8B-B14F-4D97-AF65-F5344CB8AC3E}">
        <p14:creationId xmlns:p14="http://schemas.microsoft.com/office/powerpoint/2010/main" val="149940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4. Hướng dẫn khởi tạo dự án JavaEE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691935" cy="3986074"/>
          </a:xfrm>
        </p:spPr>
        <p:txBody>
          <a:bodyPr/>
          <a:lstStyle/>
          <a:p>
            <a:r>
              <a:rPr lang="en-US">
                <a:latin typeface="Arial" panose="020B0604020202020204" pitchFamily="34" charset="0"/>
                <a:cs typeface="Arial" panose="020B0604020202020204" pitchFamily="34" charset="0"/>
              </a:rPr>
              <a:t>Tương tự như các bước khởi tạo dự án Maven thông thường đã giới thiệu ở bài trước.</a:t>
            </a:r>
          </a:p>
          <a:p>
            <a:r>
              <a:rPr lang="en-US">
                <a:latin typeface="Arial" panose="020B0604020202020204" pitchFamily="34" charset="0"/>
                <a:cs typeface="Arial" panose="020B0604020202020204" pitchFamily="34" charset="0"/>
              </a:rPr>
              <a:t>Chọn archtype là webapp như hình bên dưới:</a:t>
            </a:r>
          </a:p>
        </p:txBody>
      </p:sp>
      <p:pic>
        <p:nvPicPr>
          <p:cNvPr id="6" name="Picture 5">
            <a:extLst>
              <a:ext uri="{FF2B5EF4-FFF2-40B4-BE49-F238E27FC236}">
                <a16:creationId xmlns:a16="http://schemas.microsoft.com/office/drawing/2014/main" id="{2F687E9E-E752-4106-9B0D-43040278F6F8}"/>
              </a:ext>
            </a:extLst>
          </p:cNvPr>
          <p:cNvPicPr>
            <a:picLocks noChangeAspect="1"/>
          </p:cNvPicPr>
          <p:nvPr/>
        </p:nvPicPr>
        <p:blipFill>
          <a:blip r:embed="rId2"/>
          <a:stretch>
            <a:fillRect/>
          </a:stretch>
        </p:blipFill>
        <p:spPr>
          <a:xfrm>
            <a:off x="1903560" y="4454374"/>
            <a:ext cx="8384880" cy="546074"/>
          </a:xfrm>
          <a:prstGeom prst="rect">
            <a:avLst/>
          </a:prstGeom>
        </p:spPr>
      </p:pic>
    </p:spTree>
    <p:extLst>
      <p:ext uri="{BB962C8B-B14F-4D97-AF65-F5344CB8AC3E}">
        <p14:creationId xmlns:p14="http://schemas.microsoft.com/office/powerpoint/2010/main" val="1273010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4. Hướng dẫn khởi tạo dự án JavaEE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691935" cy="3986074"/>
          </a:xfrm>
        </p:spPr>
        <p:txBody>
          <a:bodyPr/>
          <a:lstStyle/>
          <a:p>
            <a:r>
              <a:rPr lang="en-US">
                <a:latin typeface="Arial" panose="020B0604020202020204" pitchFamily="34" charset="0"/>
                <a:cs typeface="Arial" panose="020B0604020202020204" pitchFamily="34" charset="0"/>
              </a:rPr>
              <a:t>Cài đặt các thư viện cần thiết cho ứng dụng web Java</a:t>
            </a:r>
          </a:p>
          <a:p>
            <a:endParaRPr lang="en-US">
              <a:latin typeface="Arial" panose="020B0604020202020204" pitchFamily="34" charset="0"/>
              <a:cs typeface="Arial" panose="020B0604020202020204" pitchFamily="34" charset="0"/>
            </a:endParaRPr>
          </a:p>
          <a:p>
            <a:pPr marL="0" indent="0">
              <a:buNone/>
            </a:pPr>
            <a:r>
              <a:rPr lang="en-US">
                <a:latin typeface="Arial" panose="020B0604020202020204" pitchFamily="34" charset="0"/>
                <a:cs typeface="Arial" panose="020B0604020202020204" pitchFamily="34" charset="0"/>
              </a:rPr>
              <a:t>&lt;dependency&gt;</a:t>
            </a:r>
          </a:p>
          <a:p>
            <a:pPr marL="0" indent="0">
              <a:buNone/>
            </a:pPr>
            <a:r>
              <a:rPr lang="en-US">
                <a:latin typeface="Arial" panose="020B0604020202020204" pitchFamily="34" charset="0"/>
                <a:cs typeface="Arial" panose="020B0604020202020204" pitchFamily="34" charset="0"/>
              </a:rPr>
              <a:t>      &lt;groupId&gt;javax.servlet.jsp&lt;/groupId&gt;</a:t>
            </a:r>
          </a:p>
          <a:p>
            <a:pPr marL="0" indent="0">
              <a:buNone/>
            </a:pPr>
            <a:r>
              <a:rPr lang="en-US">
                <a:latin typeface="Arial" panose="020B0604020202020204" pitchFamily="34" charset="0"/>
                <a:cs typeface="Arial" panose="020B0604020202020204" pitchFamily="34" charset="0"/>
              </a:rPr>
              <a:t>      &lt;artifactId&gt;javax.servlet.jsp-api&lt;/artifactId&gt;</a:t>
            </a:r>
          </a:p>
          <a:p>
            <a:pPr marL="0" indent="0">
              <a:buNone/>
            </a:pPr>
            <a:r>
              <a:rPr lang="en-US">
                <a:latin typeface="Arial" panose="020B0604020202020204" pitchFamily="34" charset="0"/>
                <a:cs typeface="Arial" panose="020B0604020202020204" pitchFamily="34" charset="0"/>
              </a:rPr>
              <a:t>      &lt;version&gt;2.3.3&lt;/version&gt;</a:t>
            </a:r>
          </a:p>
          <a:p>
            <a:pPr marL="0" indent="0">
              <a:buNone/>
            </a:pPr>
            <a:r>
              <a:rPr lang="en-US">
                <a:latin typeface="Arial" panose="020B0604020202020204" pitchFamily="34" charset="0"/>
                <a:cs typeface="Arial" panose="020B0604020202020204" pitchFamily="34" charset="0"/>
              </a:rPr>
              <a:t>      &lt;scope&gt;provided&lt;/scope&gt;</a:t>
            </a:r>
          </a:p>
          <a:p>
            <a:pPr marL="0" indent="0">
              <a:buNone/>
            </a:pPr>
            <a:r>
              <a:rPr lang="en-US">
                <a:latin typeface="Arial" panose="020B0604020202020204" pitchFamily="34" charset="0"/>
                <a:cs typeface="Arial" panose="020B0604020202020204" pitchFamily="34" charset="0"/>
              </a:rPr>
              <a:t>&lt;/dependency&gt;</a:t>
            </a:r>
          </a:p>
        </p:txBody>
      </p:sp>
    </p:spTree>
    <p:extLst>
      <p:ext uri="{BB962C8B-B14F-4D97-AF65-F5344CB8AC3E}">
        <p14:creationId xmlns:p14="http://schemas.microsoft.com/office/powerpoint/2010/main" val="921571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4. Hướng dẫn khởi tạo dự án JavaEE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691935" cy="3986074"/>
          </a:xfrm>
        </p:spPr>
        <p:txBody>
          <a:bodyPr/>
          <a:lstStyle/>
          <a:p>
            <a:r>
              <a:rPr lang="en-US">
                <a:latin typeface="Arial" panose="020B0604020202020204" pitchFamily="34" charset="0"/>
                <a:cs typeface="Arial" panose="020B0604020202020204" pitchFamily="34" charset="0"/>
              </a:rPr>
              <a:t>Cài đặt các thư viện cần thiết cho ứng dụng web Java</a:t>
            </a:r>
          </a:p>
          <a:p>
            <a:endParaRPr lang="en-US">
              <a:latin typeface="Arial" panose="020B0604020202020204" pitchFamily="34" charset="0"/>
              <a:cs typeface="Arial" panose="020B0604020202020204" pitchFamily="34" charset="0"/>
            </a:endParaRPr>
          </a:p>
          <a:p>
            <a:pPr marL="0" indent="0">
              <a:buNone/>
            </a:pPr>
            <a:r>
              <a:rPr lang="en-US">
                <a:latin typeface="Arial" panose="020B0604020202020204" pitchFamily="34" charset="0"/>
                <a:cs typeface="Arial" panose="020B0604020202020204" pitchFamily="34" charset="0"/>
              </a:rPr>
              <a:t>&lt;dependency&gt;</a:t>
            </a:r>
          </a:p>
          <a:p>
            <a:pPr marL="0" indent="0">
              <a:buNone/>
            </a:pPr>
            <a:r>
              <a:rPr lang="en-US">
                <a:latin typeface="Arial" panose="020B0604020202020204" pitchFamily="34" charset="0"/>
                <a:cs typeface="Arial" panose="020B0604020202020204" pitchFamily="34" charset="0"/>
              </a:rPr>
              <a:t>      &lt;groupId&gt;javax.servlet&lt;/groupId&gt;</a:t>
            </a:r>
          </a:p>
          <a:p>
            <a:pPr marL="0" indent="0">
              <a:buNone/>
            </a:pPr>
            <a:r>
              <a:rPr lang="en-US">
                <a:latin typeface="Arial" panose="020B0604020202020204" pitchFamily="34" charset="0"/>
                <a:cs typeface="Arial" panose="020B0604020202020204" pitchFamily="34" charset="0"/>
              </a:rPr>
              <a:t>      &lt;artifactId&gt;javax.servlet-api&lt;/artifactId&gt;</a:t>
            </a:r>
          </a:p>
          <a:p>
            <a:pPr marL="0" indent="0">
              <a:buNone/>
            </a:pPr>
            <a:r>
              <a:rPr lang="en-US">
                <a:latin typeface="Arial" panose="020B0604020202020204" pitchFamily="34" charset="0"/>
                <a:cs typeface="Arial" panose="020B0604020202020204" pitchFamily="34" charset="0"/>
              </a:rPr>
              <a:t>      &lt;version&gt;4.0.1&lt;/version&gt;</a:t>
            </a:r>
          </a:p>
          <a:p>
            <a:pPr marL="0" indent="0">
              <a:buNone/>
            </a:pPr>
            <a:r>
              <a:rPr lang="en-US">
                <a:latin typeface="Arial" panose="020B0604020202020204" pitchFamily="34" charset="0"/>
                <a:cs typeface="Arial" panose="020B0604020202020204" pitchFamily="34" charset="0"/>
              </a:rPr>
              <a:t>      &lt;scope&gt;provided&lt;/scope&gt;</a:t>
            </a:r>
          </a:p>
          <a:p>
            <a:pPr marL="0" indent="0">
              <a:buNone/>
            </a:pPr>
            <a:r>
              <a:rPr lang="en-US">
                <a:latin typeface="Arial" panose="020B0604020202020204" pitchFamily="34" charset="0"/>
                <a:cs typeface="Arial" panose="020B0604020202020204" pitchFamily="34" charset="0"/>
              </a:rPr>
              <a:t>&lt;/dependency&gt;</a:t>
            </a:r>
          </a:p>
        </p:txBody>
      </p:sp>
    </p:spTree>
    <p:extLst>
      <p:ext uri="{BB962C8B-B14F-4D97-AF65-F5344CB8AC3E}">
        <p14:creationId xmlns:p14="http://schemas.microsoft.com/office/powerpoint/2010/main" val="2305574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 Giao thức HTTP</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612036" cy="3986074"/>
          </a:xfrm>
        </p:spPr>
        <p:txBody>
          <a:bodyPr/>
          <a:lstStyle/>
          <a:p>
            <a:r>
              <a:rPr lang="en-US">
                <a:latin typeface="Arial" panose="020B0604020202020204" pitchFamily="34" charset="0"/>
                <a:cs typeface="Arial" panose="020B0604020202020204" pitchFamily="34" charset="0"/>
              </a:rPr>
              <a:t>1.1. Giới thiệu về giao thức HTTP</a:t>
            </a:r>
          </a:p>
          <a:p>
            <a:r>
              <a:rPr lang="en-US">
                <a:latin typeface="Arial" panose="020B0604020202020204" pitchFamily="34" charset="0"/>
                <a:cs typeface="Arial" panose="020B0604020202020204" pitchFamily="34" charset="0"/>
              </a:rPr>
              <a:t>1.2. Các phương thức HTTP (HTTP Methods)</a:t>
            </a:r>
          </a:p>
          <a:p>
            <a:r>
              <a:rPr lang="en-US">
                <a:latin typeface="Arial" panose="020B0604020202020204" pitchFamily="34" charset="0"/>
                <a:cs typeface="Arial" panose="020B0604020202020204" pitchFamily="34" charset="0"/>
              </a:rPr>
              <a:t>1.3. Yêu cầu HTTP (HTTP Request)</a:t>
            </a:r>
          </a:p>
          <a:p>
            <a:r>
              <a:rPr lang="en-US">
                <a:latin typeface="Arial" panose="020B0604020202020204" pitchFamily="34" charset="0"/>
                <a:cs typeface="Arial" panose="020B0604020202020204" pitchFamily="34" charset="0"/>
              </a:rPr>
              <a:t>1.4. Phản hồi HTTP (HTTP Response)</a:t>
            </a:r>
          </a:p>
        </p:txBody>
      </p:sp>
    </p:spTree>
    <p:extLst>
      <p:ext uri="{BB962C8B-B14F-4D97-AF65-F5344CB8AC3E}">
        <p14:creationId xmlns:p14="http://schemas.microsoft.com/office/powerpoint/2010/main" val="1229421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 Giới thiệu về giao thức HTTP</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612036" cy="3986074"/>
          </a:xfrm>
        </p:spPr>
        <p:txBody>
          <a:bodyPr/>
          <a:lstStyle/>
          <a:p>
            <a:r>
              <a:rPr lang="en-US">
                <a:latin typeface="Arial" panose="020B0604020202020204" pitchFamily="34" charset="0"/>
                <a:cs typeface="Arial" panose="020B0604020202020204" pitchFamily="34" charset="0"/>
              </a:rPr>
              <a:t>Giao thức HTTP (Hyper Text Transfer Protocol) là một giao thức / phương pháp dùng để truyền tải dữ liệu siêu văn bản, tài nguyên, dữ liệu phục vụ cho siêu văn bản trên môi trường mạng.</a:t>
            </a:r>
          </a:p>
          <a:p>
            <a:r>
              <a:rPr lang="en-US">
                <a:latin typeface="Arial" panose="020B0604020202020204" pitchFamily="34" charset="0"/>
                <a:cs typeface="Arial" panose="020B0604020202020204" pitchFamily="34" charset="0"/>
              </a:rPr>
              <a:t>Cơ chế hoạt động của giao thức HTTP:</a:t>
            </a:r>
          </a:p>
        </p:txBody>
      </p:sp>
      <p:pic>
        <p:nvPicPr>
          <p:cNvPr id="5" name="Picture 4">
            <a:extLst>
              <a:ext uri="{FF2B5EF4-FFF2-40B4-BE49-F238E27FC236}">
                <a16:creationId xmlns:a16="http://schemas.microsoft.com/office/drawing/2014/main" id="{05E6C27B-9F42-417F-9128-A6B4E6C98DB7}"/>
              </a:ext>
            </a:extLst>
          </p:cNvPr>
          <p:cNvPicPr>
            <a:picLocks noChangeAspect="1"/>
          </p:cNvPicPr>
          <p:nvPr/>
        </p:nvPicPr>
        <p:blipFill>
          <a:blip r:embed="rId2"/>
          <a:stretch>
            <a:fillRect/>
          </a:stretch>
        </p:blipFill>
        <p:spPr>
          <a:xfrm>
            <a:off x="646111" y="4247966"/>
            <a:ext cx="10953256" cy="2011634"/>
          </a:xfrm>
          <a:prstGeom prst="rect">
            <a:avLst/>
          </a:prstGeom>
        </p:spPr>
      </p:pic>
    </p:spTree>
    <p:extLst>
      <p:ext uri="{BB962C8B-B14F-4D97-AF65-F5344CB8AC3E}">
        <p14:creationId xmlns:p14="http://schemas.microsoft.com/office/powerpoint/2010/main" val="2398213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 Các phương thức HTTP (HTTP Methods)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612036" cy="3986074"/>
          </a:xfrm>
        </p:spPr>
        <p:txBody>
          <a:bodyPr/>
          <a:lstStyle/>
          <a:p>
            <a:r>
              <a:rPr lang="en-US">
                <a:latin typeface="Arial" panose="020B0604020202020204" pitchFamily="34" charset="0"/>
                <a:cs typeface="Arial" panose="020B0604020202020204" pitchFamily="34" charset="0"/>
              </a:rPr>
              <a:t>Các phương thức HTTP (HTTP Methods) cho biết hành vi của một yêu cầu HTTP.</a:t>
            </a:r>
          </a:p>
          <a:p>
            <a:r>
              <a:rPr lang="en-US">
                <a:latin typeface="Arial" panose="020B0604020202020204" pitchFamily="34" charset="0"/>
                <a:cs typeface="Arial" panose="020B0604020202020204" pitchFamily="34" charset="0"/>
              </a:rPr>
              <a:t>Có 2 phương thức HTTP thường được sử dụng trong web truyền thống:</a:t>
            </a:r>
          </a:p>
          <a:p>
            <a:pPr lvl="1"/>
            <a:r>
              <a:rPr lang="en-US">
                <a:latin typeface="Arial" panose="020B0604020202020204" pitchFamily="34" charset="0"/>
                <a:cs typeface="Arial" panose="020B0604020202020204" pitchFamily="34" charset="0"/>
              </a:rPr>
              <a:t>GET: Chỉ định yêu cầu HTTP này gửi đến máy chủ với mục đích truy xuất tài nguyên hoặc dữ liệu.</a:t>
            </a:r>
          </a:p>
          <a:p>
            <a:pPr lvl="1"/>
            <a:r>
              <a:rPr lang="en-US">
                <a:latin typeface="Arial" panose="020B0604020202020204" pitchFamily="34" charset="0"/>
                <a:cs typeface="Arial" panose="020B0604020202020204" pitchFamily="34" charset="0"/>
              </a:rPr>
              <a:t>POST: Chỉ định yêu cầu HTTP này gửi đến máy chủ nhằm mục đích làm thay đổi dữ liệu hệ thống. Ví dụ: Tạo mới, cập nhật hoặc xóa dữ liệu</a:t>
            </a:r>
          </a:p>
        </p:txBody>
      </p:sp>
    </p:spTree>
    <p:extLst>
      <p:ext uri="{BB962C8B-B14F-4D97-AF65-F5344CB8AC3E}">
        <p14:creationId xmlns:p14="http://schemas.microsoft.com/office/powerpoint/2010/main" val="874398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 Các phương thức HTTP (HTTP Methods)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612036" cy="3986074"/>
          </a:xfrm>
        </p:spPr>
        <p:txBody>
          <a:bodyPr/>
          <a:lstStyle/>
          <a:p>
            <a:r>
              <a:rPr lang="en-US">
                <a:latin typeface="Arial" panose="020B0604020202020204" pitchFamily="34" charset="0"/>
                <a:cs typeface="Arial" panose="020B0604020202020204" pitchFamily="34" charset="0"/>
              </a:rPr>
              <a:t>Các phương thức HTTP (HTTP Methods) cho biết hành vi của một yêu cầu HTTP.</a:t>
            </a:r>
          </a:p>
          <a:p>
            <a:r>
              <a:rPr lang="en-US">
                <a:latin typeface="Arial" panose="020B0604020202020204" pitchFamily="34" charset="0"/>
                <a:cs typeface="Arial" panose="020B0604020202020204" pitchFamily="34" charset="0"/>
              </a:rPr>
              <a:t>Có 2 phương thức HTTP thường được sử dụng trong web truyền thống:</a:t>
            </a:r>
          </a:p>
          <a:p>
            <a:pPr lvl="1"/>
            <a:r>
              <a:rPr lang="en-US">
                <a:latin typeface="Arial" panose="020B0604020202020204" pitchFamily="34" charset="0"/>
                <a:cs typeface="Arial" panose="020B0604020202020204" pitchFamily="34" charset="0"/>
              </a:rPr>
              <a:t>GET: Chỉ định yêu cầu HTTP này gửi đến máy chủ với mục đích truy xuất tài nguyên hoặc dữ liệu.</a:t>
            </a:r>
          </a:p>
          <a:p>
            <a:pPr lvl="1"/>
            <a:r>
              <a:rPr lang="en-US">
                <a:latin typeface="Arial" panose="020B0604020202020204" pitchFamily="34" charset="0"/>
                <a:cs typeface="Arial" panose="020B0604020202020204" pitchFamily="34" charset="0"/>
              </a:rPr>
              <a:t>POST: Chỉ định yêu cầu HTTP này gửi đến máy chủ nhằm mục đích làm thay đổi dữ liệu hệ thống. Ví dụ: Tạo mới, cập nhật hoặc xóa dữ liệu</a:t>
            </a:r>
          </a:p>
        </p:txBody>
      </p:sp>
    </p:spTree>
    <p:extLst>
      <p:ext uri="{BB962C8B-B14F-4D97-AF65-F5344CB8AC3E}">
        <p14:creationId xmlns:p14="http://schemas.microsoft.com/office/powerpoint/2010/main" val="792393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 Yêu cầu HTTP (HTTP Request)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612036" cy="3986074"/>
          </a:xfrm>
        </p:spPr>
        <p:txBody>
          <a:bodyPr/>
          <a:lstStyle/>
          <a:p>
            <a:r>
              <a:rPr lang="en-US">
                <a:latin typeface="Arial" panose="020B0604020202020204" pitchFamily="34" charset="0"/>
                <a:cs typeface="Arial" panose="020B0604020202020204" pitchFamily="34" charset="0"/>
              </a:rPr>
              <a:t>Yêu cầu HTTP là thông điệp được tạo ra bởi trình duyệt web mỗi khi ta truy cập đến một trang web, một máy chủ nào đó.</a:t>
            </a:r>
          </a:p>
          <a:p>
            <a:r>
              <a:rPr lang="en-US">
                <a:latin typeface="Arial" panose="020B0604020202020204" pitchFamily="34" charset="0"/>
                <a:cs typeface="Arial" panose="020B0604020202020204" pitchFamily="34" charset="0"/>
              </a:rPr>
              <a:t>Các yêu cầu HTTP này sẽ được trình duyệt web gửi đến các máy chủ HTTP thông qua môi trường mạng để yêu cầu truy cập một trang web nào đó, một tài nguyên nào đó, hoặc truy xuất hay cập nhật một dữ liệu nào đó.</a:t>
            </a:r>
          </a:p>
        </p:txBody>
      </p:sp>
    </p:spTree>
    <p:extLst>
      <p:ext uri="{BB962C8B-B14F-4D97-AF65-F5344CB8AC3E}">
        <p14:creationId xmlns:p14="http://schemas.microsoft.com/office/powerpoint/2010/main" val="34756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 Yêu cầu HTTP (HTTP Request)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612036" cy="3986074"/>
          </a:xfrm>
        </p:spPr>
        <p:txBody>
          <a:bodyPr/>
          <a:lstStyle/>
          <a:p>
            <a:r>
              <a:rPr lang="en-US">
                <a:latin typeface="Arial" panose="020B0604020202020204" pitchFamily="34" charset="0"/>
                <a:cs typeface="Arial" panose="020B0604020202020204" pitchFamily="34" charset="0"/>
              </a:rPr>
              <a:t>Các thông tin cơ bản mà yêu cầu HTTP chứa:</a:t>
            </a:r>
          </a:p>
          <a:p>
            <a:pPr lvl="1"/>
            <a:r>
              <a:rPr lang="en-US">
                <a:latin typeface="Arial" panose="020B0604020202020204" pitchFamily="34" charset="0"/>
                <a:cs typeface="Arial" panose="020B0604020202020204" pitchFamily="34" charset="0"/>
              </a:rPr>
              <a:t>Query string: Các tham số cần gửi đến máy chủ, được đưa vào sau URL truy cập và giới hạn độ dài. (tương tự như tham số gọi hàm)</a:t>
            </a:r>
          </a:p>
          <a:p>
            <a:pPr lvl="1"/>
            <a:r>
              <a:rPr lang="en-US">
                <a:latin typeface="Arial" panose="020B0604020202020204" pitchFamily="34" charset="0"/>
                <a:cs typeface="Arial" panose="020B0604020202020204" pitchFamily="34" charset="0"/>
              </a:rPr>
              <a:t>Body: Cũng tương tự như query string nhưng không xuất hiện ở sau URL truy cập và không giới hạn độ dài. Bảo mật tốt hơn cho dữ liệu gửi đi trên môi trường mạng. </a:t>
            </a:r>
          </a:p>
          <a:p>
            <a:pPr lvl="1"/>
            <a:r>
              <a:rPr lang="en-US">
                <a:latin typeface="Arial" panose="020B0604020202020204" pitchFamily="34" charset="0"/>
                <a:cs typeface="Arial" panose="020B0604020202020204" pitchFamily="34" charset="0"/>
              </a:rPr>
              <a:t>Headers: Các thông tin mô tả chi tiết yêu cầu. Một số cái cơ bản là:</a:t>
            </a:r>
          </a:p>
          <a:p>
            <a:pPr lvl="2"/>
            <a:r>
              <a:rPr lang="en-US">
                <a:latin typeface="Arial" panose="020B0604020202020204" pitchFamily="34" charset="0"/>
                <a:cs typeface="Arial" panose="020B0604020202020204" pitchFamily="34" charset="0"/>
              </a:rPr>
              <a:t>Method: Phương thức</a:t>
            </a:r>
          </a:p>
          <a:p>
            <a:pPr lvl="2"/>
            <a:r>
              <a:rPr lang="en-US">
                <a:latin typeface="Arial" panose="020B0604020202020204" pitchFamily="34" charset="0"/>
                <a:cs typeface="Arial" panose="020B0604020202020204" pitchFamily="34" charset="0"/>
              </a:rPr>
              <a:t>Path: Địa chỉ trang web, tài nguyên muốn truy xuất trên máy chủ HTTP hoặc địa chỉ của một API nào đó trên máy chủ HTTP</a:t>
            </a:r>
          </a:p>
          <a:p>
            <a:pPr lvl="2"/>
            <a:r>
              <a:rPr lang="en-US">
                <a:latin typeface="Arial" panose="020B0604020202020204" pitchFamily="34" charset="0"/>
                <a:cs typeface="Arial" panose="020B0604020202020204" pitchFamily="34" charset="0"/>
              </a:rPr>
              <a:t>Accept: Loại tài nguyên mong muốn nhận về (Một tệp hình ảnh hay một trang web ...)</a:t>
            </a:r>
          </a:p>
          <a:p>
            <a:pPr lvl="2"/>
            <a:r>
              <a:rPr lang="en-US">
                <a:latin typeface="Arial" panose="020B0604020202020204" pitchFamily="34" charset="0"/>
                <a:cs typeface="Arial" panose="020B0604020202020204" pitchFamily="34" charset="0"/>
              </a:rPr>
              <a:t>Authority: Địa chỉ máy chủ HTTP</a:t>
            </a:r>
          </a:p>
        </p:txBody>
      </p:sp>
    </p:spTree>
    <p:extLst>
      <p:ext uri="{BB962C8B-B14F-4D97-AF65-F5344CB8AC3E}">
        <p14:creationId xmlns:p14="http://schemas.microsoft.com/office/powerpoint/2010/main" val="364926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 Phản hồi HTTP (HTTP Response)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612036" cy="3986074"/>
          </a:xfrm>
        </p:spPr>
        <p:txBody>
          <a:bodyPr/>
          <a:lstStyle/>
          <a:p>
            <a:r>
              <a:rPr lang="en-US">
                <a:latin typeface="Arial" panose="020B0604020202020204" pitchFamily="34" charset="0"/>
                <a:cs typeface="Arial" panose="020B0604020202020204" pitchFamily="34" charset="0"/>
              </a:rPr>
              <a:t>Phản hồi HTTP là thông điệp được máy chủ HTTP tạo ra và phản hồi về trình duyệt web mỗi khi trình duyệt web gửi yêu cầu đến.</a:t>
            </a:r>
          </a:p>
          <a:p>
            <a:r>
              <a:rPr lang="en-US">
                <a:latin typeface="Arial" panose="020B0604020202020204" pitchFamily="34" charset="0"/>
                <a:cs typeface="Arial" panose="020B0604020202020204" pitchFamily="34" charset="0"/>
              </a:rPr>
              <a:t>Phản hồi HTTP bao gồm các thông tin cơ bản:</a:t>
            </a:r>
          </a:p>
          <a:p>
            <a:pPr lvl="1"/>
            <a:r>
              <a:rPr lang="en-US">
                <a:latin typeface="Arial" panose="020B0604020202020204" pitchFamily="34" charset="0"/>
                <a:cs typeface="Arial" panose="020B0604020202020204" pitchFamily="34" charset="0"/>
              </a:rPr>
              <a:t>Status code: Chỉ định trạng thái của phiên giao tiếp này (Ví dụ: 200: OK, 404: Không tìm thấy, 405: Lỗi, ...)</a:t>
            </a:r>
          </a:p>
          <a:p>
            <a:pPr lvl="1"/>
            <a:r>
              <a:rPr lang="en-US">
                <a:latin typeface="Arial" panose="020B0604020202020204" pitchFamily="34" charset="0"/>
                <a:cs typeface="Arial" panose="020B0604020202020204" pitchFamily="34" charset="0"/>
              </a:rPr>
              <a:t>Content-Type: Loại nội dung được phản hồi về. (HTML, hình ảnh hay JSON, ...)</a:t>
            </a:r>
          </a:p>
          <a:p>
            <a:pPr lvl="1"/>
            <a:r>
              <a:rPr lang="en-US">
                <a:latin typeface="Arial" panose="020B0604020202020204" pitchFamily="34" charset="0"/>
                <a:cs typeface="Arial" panose="020B0604020202020204" pitchFamily="34" charset="0"/>
              </a:rPr>
              <a:t>Body: Nội dung phản hồi về. (Có thể là trang HTML, hình ảnh, JSON hay một tệp tin nào đó từ máy chủ HTTP)</a:t>
            </a:r>
          </a:p>
        </p:txBody>
      </p:sp>
    </p:spTree>
    <p:extLst>
      <p:ext uri="{BB962C8B-B14F-4D97-AF65-F5344CB8AC3E}">
        <p14:creationId xmlns:p14="http://schemas.microsoft.com/office/powerpoint/2010/main" val="3630981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 Giới thiệu về JavaEE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612036" cy="3986074"/>
          </a:xfrm>
        </p:spPr>
        <p:txBody>
          <a:bodyPr/>
          <a:lstStyle/>
          <a:p>
            <a:r>
              <a:rPr lang="en-US">
                <a:latin typeface="Arial" panose="020B0604020202020204" pitchFamily="34" charset="0"/>
                <a:cs typeface="Arial" panose="020B0604020202020204" pitchFamily="34" charset="0"/>
              </a:rPr>
              <a:t>JavaEE là một công nghệ Java giúp các lập trình viên Java có thể dễ dàng xây dựng những ứng dụng doanh nghiệp chất lượng cao.</a:t>
            </a:r>
          </a:p>
          <a:p>
            <a:r>
              <a:rPr lang="en-US">
                <a:latin typeface="Arial" panose="020B0604020202020204" pitchFamily="34" charset="0"/>
                <a:cs typeface="Arial" panose="020B0604020202020204" pitchFamily="34" charset="0"/>
              </a:rPr>
              <a:t>JavaEE cung cấp những công cụ, định nghĩa các chuẩn giúp việc lập trình, xây dựng một ứng dụng chuyên nghiệp của các lập trình viên trở nên dễ dàng, hiệu quả và tiết kiệm thời gian.</a:t>
            </a:r>
          </a:p>
          <a:p>
            <a:r>
              <a:rPr lang="en-US">
                <a:latin typeface="Arial" panose="020B0604020202020204" pitchFamily="34" charset="0"/>
                <a:cs typeface="Arial" panose="020B0604020202020204" pitchFamily="34" charset="0"/>
              </a:rPr>
              <a:t>JavaEE được đặc biệt sử dụng rộng rãi trong phát triển web Java.</a:t>
            </a:r>
          </a:p>
          <a:p>
            <a:r>
              <a:rPr lang="en-US">
                <a:latin typeface="Arial" panose="020B0604020202020204" pitchFamily="34" charset="0"/>
                <a:cs typeface="Arial" panose="020B0604020202020204" pitchFamily="34" charset="0"/>
              </a:rPr>
              <a:t>Vì các ứng dụng JavaEE tuân theo 1 chuẩn nên nó dễ dàng được tích hợp, kết hợp với nhau và mở rộng.</a:t>
            </a:r>
          </a:p>
        </p:txBody>
      </p:sp>
    </p:spTree>
    <p:extLst>
      <p:ext uri="{BB962C8B-B14F-4D97-AF65-F5344CB8AC3E}">
        <p14:creationId xmlns:p14="http://schemas.microsoft.com/office/powerpoint/2010/main" val="19934864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4118</TotalTime>
  <Words>1117</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Lập Trình Web Java Cơ Bản</vt:lpstr>
      <vt:lpstr>1. Giao thức HTTP</vt:lpstr>
      <vt:lpstr>1.1. Giới thiệu về giao thức HTTP</vt:lpstr>
      <vt:lpstr>1.2. Các phương thức HTTP (HTTP Methods)</vt:lpstr>
      <vt:lpstr>1.2. Các phương thức HTTP (HTTP Methods)</vt:lpstr>
      <vt:lpstr>1.3. Yêu cầu HTTP (HTTP Request)</vt:lpstr>
      <vt:lpstr>1.3. Yêu cầu HTTP (HTTP Request)</vt:lpstr>
      <vt:lpstr>1.4. Phản hồi HTTP (HTTP Response)</vt:lpstr>
      <vt:lpstr>2. Giới thiệu về JavaEE</vt:lpstr>
      <vt:lpstr>2. Giới thiệu về JavaEE</vt:lpstr>
      <vt:lpstr>3. Giới thiệu Apache Tomcat</vt:lpstr>
      <vt:lpstr>4. Hướng dẫn khởi tạo dự án JavaEE</vt:lpstr>
      <vt:lpstr>4. Hướng dẫn khởi tạo dự án JavaEE</vt:lpstr>
      <vt:lpstr>4. Hướng dẫn khởi tạo dự án JavaEE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 Java Cơ Bản</dc:title>
  <dc:creator>Quốc Hải Lê</dc:creator>
  <cp:lastModifiedBy>Quốc Hải Lê</cp:lastModifiedBy>
  <cp:revision>271</cp:revision>
  <dcterms:created xsi:type="dcterms:W3CDTF">2024-07-06T12:34:55Z</dcterms:created>
  <dcterms:modified xsi:type="dcterms:W3CDTF">2024-08-15T14:27:03Z</dcterms:modified>
</cp:coreProperties>
</file>