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0" r:id="rId3"/>
    <p:sldId id="351" r:id="rId4"/>
    <p:sldId id="352" r:id="rId5"/>
    <p:sldId id="354" r:id="rId6"/>
    <p:sldId id="353" r:id="rId7"/>
    <p:sldId id="355" r:id="rId8"/>
    <p:sldId id="356" r:id="rId9"/>
    <p:sldId id="357" r:id="rId10"/>
    <p:sldId id="358" r:id="rId11"/>
    <p:sldId id="359" r:id="rId12"/>
    <p:sldId id="360" r:id="rId13"/>
    <p:sldId id="361" r:id="rId14"/>
    <p:sldId id="362" r:id="rId15"/>
    <p:sldId id="363" r:id="rId16"/>
    <p:sldId id="364" r:id="rId17"/>
    <p:sldId id="3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7-2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Truy xuất tham số từ yêu cầu HTTP</a:t>
            </a:r>
          </a:p>
        </p:txBody>
      </p:sp>
      <p:pic>
        <p:nvPicPr>
          <p:cNvPr id="5" name="Picture 4">
            <a:extLst>
              <a:ext uri="{FF2B5EF4-FFF2-40B4-BE49-F238E27FC236}">
                <a16:creationId xmlns:a16="http://schemas.microsoft.com/office/drawing/2014/main" id="{B8DDC36A-D04B-4FD3-B1DD-17500E181DE3}"/>
              </a:ext>
            </a:extLst>
          </p:cNvPr>
          <p:cNvPicPr>
            <a:picLocks noChangeAspect="1"/>
          </p:cNvPicPr>
          <p:nvPr/>
        </p:nvPicPr>
        <p:blipFill>
          <a:blip r:embed="rId2"/>
          <a:stretch>
            <a:fillRect/>
          </a:stretch>
        </p:blipFill>
        <p:spPr>
          <a:xfrm>
            <a:off x="1306415" y="2885476"/>
            <a:ext cx="9579170" cy="3284505"/>
          </a:xfrm>
          <a:prstGeom prst="rect">
            <a:avLst/>
          </a:prstGeom>
        </p:spPr>
      </p:pic>
    </p:spTree>
    <p:extLst>
      <p:ext uri="{BB962C8B-B14F-4D97-AF65-F5344CB8AC3E}">
        <p14:creationId xmlns:p14="http://schemas.microsoft.com/office/powerpoint/2010/main" val="359982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tiếp yêu cầu HTTP</a:t>
            </a:r>
          </a:p>
        </p:txBody>
      </p:sp>
      <p:pic>
        <p:nvPicPr>
          <p:cNvPr id="6" name="Picture 5">
            <a:extLst>
              <a:ext uri="{FF2B5EF4-FFF2-40B4-BE49-F238E27FC236}">
                <a16:creationId xmlns:a16="http://schemas.microsoft.com/office/drawing/2014/main" id="{1869BC04-6027-4D54-82B3-D240C3F1DDF7}"/>
              </a:ext>
            </a:extLst>
          </p:cNvPr>
          <p:cNvPicPr>
            <a:picLocks noChangeAspect="1"/>
          </p:cNvPicPr>
          <p:nvPr/>
        </p:nvPicPr>
        <p:blipFill>
          <a:blip r:embed="rId2"/>
          <a:stretch>
            <a:fillRect/>
          </a:stretch>
        </p:blipFill>
        <p:spPr>
          <a:xfrm>
            <a:off x="1287363" y="3629100"/>
            <a:ext cx="9617273" cy="2103302"/>
          </a:xfrm>
          <a:prstGeom prst="rect">
            <a:avLst/>
          </a:prstGeom>
        </p:spPr>
      </p:pic>
    </p:spTree>
    <p:extLst>
      <p:ext uri="{BB962C8B-B14F-4D97-AF65-F5344CB8AC3E}">
        <p14:creationId xmlns:p14="http://schemas.microsoft.com/office/powerpoint/2010/main" val="332980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 truy xuất phiên làm việc</a:t>
            </a:r>
          </a:p>
        </p:txBody>
      </p:sp>
      <p:pic>
        <p:nvPicPr>
          <p:cNvPr id="8" name="Picture 7">
            <a:extLst>
              <a:ext uri="{FF2B5EF4-FFF2-40B4-BE49-F238E27FC236}">
                <a16:creationId xmlns:a16="http://schemas.microsoft.com/office/drawing/2014/main" id="{6522ED2F-580F-4BB7-899F-3533B55FF127}"/>
              </a:ext>
            </a:extLst>
          </p:cNvPr>
          <p:cNvPicPr>
            <a:picLocks noChangeAspect="1"/>
          </p:cNvPicPr>
          <p:nvPr/>
        </p:nvPicPr>
        <p:blipFill>
          <a:blip r:embed="rId2"/>
          <a:stretch>
            <a:fillRect/>
          </a:stretch>
        </p:blipFill>
        <p:spPr>
          <a:xfrm>
            <a:off x="1287363" y="3286445"/>
            <a:ext cx="9617273" cy="2415749"/>
          </a:xfrm>
          <a:prstGeom prst="rect">
            <a:avLst/>
          </a:prstGeom>
        </p:spPr>
      </p:pic>
    </p:spTree>
    <p:extLst>
      <p:ext uri="{BB962C8B-B14F-4D97-AF65-F5344CB8AC3E}">
        <p14:creationId xmlns:p14="http://schemas.microsoft.com/office/powerpoint/2010/main" val="309930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Lưu trữ đối tượng mô hình dữ liệu</a:t>
            </a:r>
          </a:p>
        </p:txBody>
      </p:sp>
      <p:pic>
        <p:nvPicPr>
          <p:cNvPr id="5" name="Picture 4">
            <a:extLst>
              <a:ext uri="{FF2B5EF4-FFF2-40B4-BE49-F238E27FC236}">
                <a16:creationId xmlns:a16="http://schemas.microsoft.com/office/drawing/2014/main" id="{606A0520-751D-435C-8EDE-D7F0514F5CCF}"/>
              </a:ext>
            </a:extLst>
          </p:cNvPr>
          <p:cNvPicPr>
            <a:picLocks noChangeAspect="1"/>
          </p:cNvPicPr>
          <p:nvPr/>
        </p:nvPicPr>
        <p:blipFill>
          <a:blip r:embed="rId2"/>
          <a:stretch>
            <a:fillRect/>
          </a:stretch>
        </p:blipFill>
        <p:spPr>
          <a:xfrm>
            <a:off x="1517140" y="2975060"/>
            <a:ext cx="9571549" cy="3322608"/>
          </a:xfrm>
          <a:prstGeom prst="rect">
            <a:avLst/>
          </a:prstGeom>
        </p:spPr>
      </p:pic>
    </p:spTree>
    <p:extLst>
      <p:ext uri="{BB962C8B-B14F-4D97-AF65-F5344CB8AC3E}">
        <p14:creationId xmlns:p14="http://schemas.microsoft.com/office/powerpoint/2010/main" val="4099757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là những đối tượng đại diện cho nội dung phản hồi sẽ trả về cho JavaEE Container để JavaEE Container tạo phản hồi HTTP phản hồi về phía trình duyệt web.</a:t>
            </a:r>
          </a:p>
          <a:p>
            <a:r>
              <a:rPr lang="en-US">
                <a:latin typeface="Arial" panose="020B0604020202020204" pitchFamily="34" charset="0"/>
                <a:cs typeface="Arial" panose="020B0604020202020204" pitchFamily="34" charset="0"/>
              </a:rPr>
              <a:t>Những công việc chính của HttpServletResponse:</a:t>
            </a:r>
          </a:p>
          <a:p>
            <a:pPr lvl="1"/>
            <a:r>
              <a:rPr lang="en-US">
                <a:latin typeface="Arial" panose="020B0604020202020204" pitchFamily="34" charset="0"/>
                <a:cs typeface="Arial" panose="020B0604020202020204" pitchFamily="34" charset="0"/>
              </a:rPr>
              <a:t>Chuyển hướng yêu cầu HTTP: Chuyển hướng xử lý yêu cầu HTTP về một địa chỉ khác. (Ví dụ: Chuyển hướng từ /login =&gt; /home)</a:t>
            </a:r>
          </a:p>
          <a:p>
            <a:pPr lvl="1"/>
            <a:r>
              <a:rPr lang="en-US">
                <a:latin typeface="Arial" panose="020B0604020202020204" pitchFamily="34" charset="0"/>
                <a:cs typeface="Arial" panose="020B0604020202020204" pitchFamily="34" charset="0"/>
              </a:rPr>
              <a:t>Tạo nội dung phản hồi: Tạo nội dung phản hồi để JavaEE Container tạo phản hồi HTTP và phản hồi về phía trình duyệt web.</a:t>
            </a:r>
          </a:p>
        </p:txBody>
      </p:sp>
    </p:spTree>
    <p:extLst>
      <p:ext uri="{BB962C8B-B14F-4D97-AF65-F5344CB8AC3E}">
        <p14:creationId xmlns:p14="http://schemas.microsoft.com/office/powerpoint/2010/main" val="217364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hướng yêu cầu HTTP</a:t>
            </a:r>
          </a:p>
        </p:txBody>
      </p:sp>
      <p:pic>
        <p:nvPicPr>
          <p:cNvPr id="5" name="Picture 4">
            <a:extLst>
              <a:ext uri="{FF2B5EF4-FFF2-40B4-BE49-F238E27FC236}">
                <a16:creationId xmlns:a16="http://schemas.microsoft.com/office/drawing/2014/main" id="{9FA1DBE4-68C1-4AEC-8CCC-D4A980CC55A1}"/>
              </a:ext>
            </a:extLst>
          </p:cNvPr>
          <p:cNvPicPr>
            <a:picLocks noChangeAspect="1"/>
          </p:cNvPicPr>
          <p:nvPr/>
        </p:nvPicPr>
        <p:blipFill>
          <a:blip r:embed="rId2"/>
          <a:stretch>
            <a:fillRect/>
          </a:stretch>
        </p:blipFill>
        <p:spPr>
          <a:xfrm>
            <a:off x="1256880" y="3678753"/>
            <a:ext cx="9678239" cy="1844200"/>
          </a:xfrm>
          <a:prstGeom prst="rect">
            <a:avLst/>
          </a:prstGeom>
        </p:spPr>
      </p:pic>
    </p:spTree>
    <p:extLst>
      <p:ext uri="{BB962C8B-B14F-4D97-AF65-F5344CB8AC3E}">
        <p14:creationId xmlns:p14="http://schemas.microsoft.com/office/powerpoint/2010/main" val="274220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6" name="Picture 5">
            <a:extLst>
              <a:ext uri="{FF2B5EF4-FFF2-40B4-BE49-F238E27FC236}">
                <a16:creationId xmlns:a16="http://schemas.microsoft.com/office/drawing/2014/main" id="{CDF9C705-DE2D-42DA-A02F-A04A2FE9A895}"/>
              </a:ext>
            </a:extLst>
          </p:cNvPr>
          <p:cNvPicPr>
            <a:picLocks noChangeAspect="1"/>
          </p:cNvPicPr>
          <p:nvPr/>
        </p:nvPicPr>
        <p:blipFill>
          <a:blip r:embed="rId2"/>
          <a:stretch>
            <a:fillRect/>
          </a:stretch>
        </p:blipFill>
        <p:spPr>
          <a:xfrm>
            <a:off x="2703523" y="2884495"/>
            <a:ext cx="6784953" cy="3764624"/>
          </a:xfrm>
          <a:prstGeom prst="rect">
            <a:avLst/>
          </a:prstGeom>
        </p:spPr>
      </p:pic>
    </p:spTree>
    <p:extLst>
      <p:ext uri="{BB962C8B-B14F-4D97-AF65-F5344CB8AC3E}">
        <p14:creationId xmlns:p14="http://schemas.microsoft.com/office/powerpoint/2010/main" val="2410257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5" name="Picture 4">
            <a:extLst>
              <a:ext uri="{FF2B5EF4-FFF2-40B4-BE49-F238E27FC236}">
                <a16:creationId xmlns:a16="http://schemas.microsoft.com/office/drawing/2014/main" id="{B1E27899-DFA5-440F-843E-D822AFB56134}"/>
              </a:ext>
            </a:extLst>
          </p:cNvPr>
          <p:cNvPicPr>
            <a:picLocks noChangeAspect="1"/>
          </p:cNvPicPr>
          <p:nvPr/>
        </p:nvPicPr>
        <p:blipFill>
          <a:blip r:embed="rId2"/>
          <a:stretch>
            <a:fillRect/>
          </a:stretch>
        </p:blipFill>
        <p:spPr>
          <a:xfrm>
            <a:off x="2259889" y="2790469"/>
            <a:ext cx="7672221" cy="3932113"/>
          </a:xfrm>
          <a:prstGeom prst="rect">
            <a:avLst/>
          </a:prstGeom>
        </p:spPr>
      </p:pic>
    </p:spTree>
    <p:extLst>
      <p:ext uri="{BB962C8B-B14F-4D97-AF65-F5344CB8AC3E}">
        <p14:creationId xmlns:p14="http://schemas.microsoft.com/office/powerpoint/2010/main" val="3170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Tìm 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5.1. Giới thiệu về Servlet</a:t>
            </a:r>
          </a:p>
          <a:p>
            <a:r>
              <a:rPr lang="en-US">
                <a:latin typeface="Arial" panose="020B0604020202020204" pitchFamily="34" charset="0"/>
                <a:cs typeface="Arial" panose="020B0604020202020204" pitchFamily="34" charset="0"/>
              </a:rPr>
              <a:t>5.2. Lớp HttpServlet</a:t>
            </a:r>
          </a:p>
          <a:p>
            <a:r>
              <a:rPr lang="en-US">
                <a:latin typeface="Arial" panose="020B0604020202020204" pitchFamily="34" charset="0"/>
                <a:cs typeface="Arial" panose="020B0604020202020204" pitchFamily="34" charset="0"/>
              </a:rPr>
              <a:t>5.3. Annotation @WebServlet</a:t>
            </a:r>
          </a:p>
          <a:p>
            <a:r>
              <a:rPr lang="en-US">
                <a:latin typeface="Arial" panose="020B0604020202020204" pitchFamily="34" charset="0"/>
                <a:cs typeface="Arial" panose="020B0604020202020204" pitchFamily="34" charset="0"/>
              </a:rPr>
              <a:t>5.4. Lớp HttpServletRequest</a:t>
            </a:r>
          </a:p>
          <a:p>
            <a:r>
              <a:rPr lang="en-US">
                <a:latin typeface="Arial" panose="020B0604020202020204" pitchFamily="34" charset="0"/>
                <a:cs typeface="Arial" panose="020B0604020202020204" pitchFamily="34" charset="0"/>
              </a:rPr>
              <a:t>5.5. Lớp HttpServletResponse</a:t>
            </a:r>
          </a:p>
        </p:txBody>
      </p:sp>
    </p:spTree>
    <p:extLst>
      <p:ext uri="{BB962C8B-B14F-4D97-AF65-F5344CB8AC3E}">
        <p14:creationId xmlns:p14="http://schemas.microsoft.com/office/powerpoint/2010/main" val="255020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Servlet là những lớp Java tuân theo chuẩn Servlet được đề ra bởi JavaEE.</a:t>
            </a:r>
          </a:p>
          <a:p>
            <a:r>
              <a:rPr lang="en-US">
                <a:latin typeface="Arial" panose="020B0604020202020204" pitchFamily="34" charset="0"/>
                <a:cs typeface="Arial" panose="020B0604020202020204" pitchFamily="34" charset="0"/>
              </a:rPr>
              <a:t>Servlet là những lớp Java chuyên dùng để xử lý những yêu cầu HTTP và tạo nội dung phản hồi cho những yêu cầu đó.</a:t>
            </a:r>
          </a:p>
          <a:p>
            <a:r>
              <a:rPr lang="en-US">
                <a:latin typeface="Arial" panose="020B0604020202020204" pitchFamily="34" charset="0"/>
                <a:cs typeface="Arial" panose="020B0604020202020204" pitchFamily="34" charset="0"/>
              </a:rPr>
              <a:t>Là những lớp sẽ được JavaEE Container gọi đến những phương thức doGet(), doPost(), ... mỗi khi nhận được yêu cầu HTTP nào đó.</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42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pic>
        <p:nvPicPr>
          <p:cNvPr id="5" name="Content Placeholder 4">
            <a:extLst>
              <a:ext uri="{FF2B5EF4-FFF2-40B4-BE49-F238E27FC236}">
                <a16:creationId xmlns:a16="http://schemas.microsoft.com/office/drawing/2014/main" id="{FA3A2DA8-3409-4C7D-B300-07ED7C0DF90A}"/>
              </a:ext>
            </a:extLst>
          </p:cNvPr>
          <p:cNvPicPr>
            <a:picLocks noGrp="1" noChangeAspect="1"/>
          </p:cNvPicPr>
          <p:nvPr>
            <p:ph idx="1"/>
          </p:nvPr>
        </p:nvPicPr>
        <p:blipFill>
          <a:blip r:embed="rId2"/>
          <a:stretch>
            <a:fillRect/>
          </a:stretch>
        </p:blipFill>
        <p:spPr>
          <a:xfrm>
            <a:off x="2675487" y="1429990"/>
            <a:ext cx="6841026" cy="4975292"/>
          </a:xfrm>
        </p:spPr>
      </p:pic>
    </p:spTree>
    <p:extLst>
      <p:ext uri="{BB962C8B-B14F-4D97-AF65-F5344CB8AC3E}">
        <p14:creationId xmlns:p14="http://schemas.microsoft.com/office/powerpoint/2010/main" val="223001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Lớp HttpServlet là một chuẩn Servlet được thiết kê đặc biệt để xử lý những yêu cầu HTTP.</a:t>
            </a:r>
          </a:p>
          <a:p>
            <a:r>
              <a:rPr lang="en-US">
                <a:latin typeface="Arial" panose="020B0604020202020204" pitchFamily="34" charset="0"/>
                <a:cs typeface="Arial" panose="020B0604020202020204" pitchFamily="34" charset="0"/>
              </a:rPr>
              <a:t>Chi tiết hơn, khi một yêu cầu HTTP được gửi từ phía trình duyệt web, máy chủ web sẽ chuyển tiếp yêu cầu HTTP này cho JavaEE Container và JavaEE Container sẽ gọi đến HttpServlet tương ứng để xử lý yêu cầu và tạo nội dung phản hồi.</a:t>
            </a:r>
          </a:p>
        </p:txBody>
      </p:sp>
    </p:spTree>
    <p:extLst>
      <p:ext uri="{BB962C8B-B14F-4D97-AF65-F5344CB8AC3E}">
        <p14:creationId xmlns:p14="http://schemas.microsoft.com/office/powerpoint/2010/main" val="309488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pic>
        <p:nvPicPr>
          <p:cNvPr id="5" name="Content Placeholder 4">
            <a:extLst>
              <a:ext uri="{FF2B5EF4-FFF2-40B4-BE49-F238E27FC236}">
                <a16:creationId xmlns:a16="http://schemas.microsoft.com/office/drawing/2014/main" id="{5D337AB2-F41E-42FE-8978-11C6D3252ECE}"/>
              </a:ext>
            </a:extLst>
          </p:cNvPr>
          <p:cNvPicPr>
            <a:picLocks noGrp="1" noChangeAspect="1"/>
          </p:cNvPicPr>
          <p:nvPr>
            <p:ph idx="1"/>
          </p:nvPr>
        </p:nvPicPr>
        <p:blipFill>
          <a:blip r:embed="rId2"/>
          <a:stretch>
            <a:fillRect/>
          </a:stretch>
        </p:blipFill>
        <p:spPr>
          <a:xfrm>
            <a:off x="2284898" y="1741321"/>
            <a:ext cx="7622204" cy="4530796"/>
          </a:xfrm>
        </p:spPr>
      </p:pic>
    </p:spTree>
    <p:extLst>
      <p:ext uri="{BB962C8B-B14F-4D97-AF65-F5344CB8AC3E}">
        <p14:creationId xmlns:p14="http://schemas.microsoft.com/office/powerpoint/2010/main" val="152422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5.3. Annotation @WebServlet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Annotation @WebServlet được gán trước các lớp HttpServlet để chỉ định đường dẫn của lớp HttpServlet này.</a:t>
            </a:r>
          </a:p>
          <a:p>
            <a:r>
              <a:rPr lang="en-US">
                <a:latin typeface="Arial" panose="020B0604020202020204" pitchFamily="34" charset="0"/>
                <a:cs typeface="Arial" panose="020B0604020202020204" pitchFamily="34" charset="0"/>
              </a:rPr>
              <a:t>Ví dụ:</a:t>
            </a:r>
          </a:p>
          <a:p>
            <a:pPr lvl="1"/>
            <a:r>
              <a:rPr lang="en-US">
                <a:latin typeface="Arial" panose="020B0604020202020204" pitchFamily="34" charset="0"/>
                <a:cs typeface="Arial" panose="020B0604020202020204" pitchFamily="34" charset="0"/>
              </a:rPr>
              <a:t>Annoation: @WebServlet("/login") được gán trước lớp LoginServlet</a:t>
            </a:r>
          </a:p>
          <a:p>
            <a:pPr lvl="1"/>
            <a:r>
              <a:rPr lang="en-US">
                <a:latin typeface="Arial" panose="020B0604020202020204" pitchFamily="34" charset="0"/>
                <a:cs typeface="Arial" panose="020B0604020202020204" pitchFamily="34" charset="0"/>
              </a:rPr>
              <a:t>Các yêu cầu HTTP có đường dẫn phía sau là /login (Ví dụ: http://localhost:8080/login) sẽ được xử lý bởi lớp LoginServlet.</a:t>
            </a:r>
          </a:p>
        </p:txBody>
      </p:sp>
    </p:spTree>
    <p:extLst>
      <p:ext uri="{BB962C8B-B14F-4D97-AF65-F5344CB8AC3E}">
        <p14:creationId xmlns:p14="http://schemas.microsoft.com/office/powerpoint/2010/main" val="191918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HttpServletRequest là những đối tượng chứa thông tin của yêu cầu HTTP.</a:t>
            </a:r>
          </a:p>
          <a:p>
            <a:r>
              <a:rPr lang="en-US">
                <a:latin typeface="Arial" panose="020B0604020202020204" pitchFamily="34" charset="0"/>
                <a:cs typeface="Arial" panose="020B0604020202020204" pitchFamily="34" charset="0"/>
              </a:rPr>
              <a:t>Những đối tượng thuộc lớp này thường được tạo ra bởi JavaEE Container và truyền vào làm đối số gọi phương thức doGet, doPost của các Servlet.</a:t>
            </a:r>
          </a:p>
          <a:p>
            <a:r>
              <a:rPr lang="en-US">
                <a:latin typeface="Arial" panose="020B0604020202020204" pitchFamily="34" charset="0"/>
                <a:cs typeface="Arial" panose="020B0604020202020204" pitchFamily="34" charset="0"/>
              </a:rPr>
              <a:t>Những đối tượng thuộc lớp này được JavaEE Container tạo dựa trên những thông tin được cung cấp bởi yêu cầu HTTP được gửi từ phía trình duyệt web.</a:t>
            </a:r>
          </a:p>
        </p:txBody>
      </p:sp>
    </p:spTree>
    <p:extLst>
      <p:ext uri="{BB962C8B-B14F-4D97-AF65-F5344CB8AC3E}">
        <p14:creationId xmlns:p14="http://schemas.microsoft.com/office/powerpoint/2010/main" val="187133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công việc chính mà các đối tượng thuộc lớp HttpServletRequest thường thực hiện:</a:t>
            </a:r>
          </a:p>
          <a:p>
            <a:pPr lvl="1"/>
            <a:r>
              <a:rPr lang="en-US">
                <a:latin typeface="Arial" panose="020B0604020202020204" pitchFamily="34" charset="0"/>
                <a:cs typeface="Arial" panose="020B0604020202020204" pitchFamily="34" charset="0"/>
              </a:rPr>
              <a:t>Chuyển tiếp yêu cầu: Chuyển tiếp yêu cầu từ HttpServlet này sang HttpServlet khác. (Ví dụ: từ /login đến /home)</a:t>
            </a:r>
          </a:p>
          <a:p>
            <a:pPr lvl="1"/>
            <a:r>
              <a:rPr lang="en-US">
                <a:latin typeface="Arial" panose="020B0604020202020204" pitchFamily="34" charset="0"/>
                <a:cs typeface="Arial" panose="020B0604020202020204" pitchFamily="34" charset="0"/>
              </a:rPr>
              <a:t>Truy xuất tham số từ yêu cầu HTTP: Khi HttpServlet xử lý yêu cầu HTTP, sẽ thường xuyên cần truy xuất tham số từ yêu cầu HTTP để xử lý gì đó.</a:t>
            </a:r>
          </a:p>
          <a:p>
            <a:pPr lvl="1"/>
            <a:r>
              <a:rPr lang="en-US">
                <a:latin typeface="Arial" panose="020B0604020202020204" pitchFamily="34" charset="0"/>
                <a:cs typeface="Arial" panose="020B0604020202020204" pitchFamily="34" charset="0"/>
              </a:rPr>
              <a:t>Tạo / truy xuất phiên làm việc (Session): Tạo phiên làm việc hoặc truy xuất phiên làm việc nếu đã có, để lưu trữ trạng thái của người dùng trong khoảng thời gian dài.</a:t>
            </a:r>
          </a:p>
          <a:p>
            <a:pPr lvl="1"/>
            <a:r>
              <a:rPr lang="en-US">
                <a:latin typeface="Arial" panose="020B0604020202020204" pitchFamily="34" charset="0"/>
                <a:cs typeface="Arial" panose="020B0604020202020204" pitchFamily="34" charset="0"/>
              </a:rPr>
              <a:t>Lưu trữ lớp đối tượng mô hình dữ liệu: Mang đến khả năng hiển thị dữ liệu hệ thống cho giao diện.</a:t>
            </a:r>
          </a:p>
        </p:txBody>
      </p:sp>
    </p:spTree>
    <p:extLst>
      <p:ext uri="{BB962C8B-B14F-4D97-AF65-F5344CB8AC3E}">
        <p14:creationId xmlns:p14="http://schemas.microsoft.com/office/powerpoint/2010/main" val="2934881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4118</TotalTime>
  <Words>672</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Lập Trình Web Java Cơ Bản</vt:lpstr>
      <vt:lpstr>5. Tìm hiểu về Servlet</vt:lpstr>
      <vt:lpstr>5.1. Giới thiệu về Servlet</vt:lpstr>
      <vt:lpstr>5.1. Giới thiệu về Servlet</vt:lpstr>
      <vt:lpstr>5.2. Lớp HttpServlet</vt:lpstr>
      <vt:lpstr>5.2. Lớp HttpServlet</vt:lpstr>
      <vt:lpstr>5.3. Annotation @WebServlet</vt:lpstr>
      <vt:lpstr>5.4. Lớp HttpServletRequest</vt:lpstr>
      <vt:lpstr>5.4. Lớp HttpServletRequest</vt:lpstr>
      <vt:lpstr>5.4. Lớp HttpServletRequest</vt:lpstr>
      <vt:lpstr>5.4. Lớp HttpServletRequest</vt:lpstr>
      <vt:lpstr>5.4. Lớp HttpServletRequest</vt:lpstr>
      <vt:lpstr>5.4. Lớp HttpServletRequest</vt:lpstr>
      <vt:lpstr>5.5. Lớp HttpServletResponse</vt:lpstr>
      <vt:lpstr>5.5. Lớp HttpServletResponse</vt:lpstr>
      <vt:lpstr>5.5. Lớp HttpServletResponse</vt:lpstr>
      <vt:lpstr>5.5. Lớp HttpServletResponse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271</cp:revision>
  <dcterms:created xsi:type="dcterms:W3CDTF">2024-07-06T12:34:55Z</dcterms:created>
  <dcterms:modified xsi:type="dcterms:W3CDTF">2024-08-15T14:27:32Z</dcterms:modified>
</cp:coreProperties>
</file>