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2"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7/17/2024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7/17/2024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7/17/2024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7/17/2024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2-2</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2.5. Kiểm tra chuỗi bắt đầu</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15231"/>
            <a:ext cx="8946541" cy="4233168"/>
          </a:xfrm>
        </p:spPr>
        <p:txBody>
          <a:bodyPr/>
          <a:lstStyle/>
          <a:p>
            <a:r>
              <a:rPr lang="en-US">
                <a:latin typeface="Arial" panose="020B0604020202020204" pitchFamily="34" charset="0"/>
                <a:cs typeface="Arial" panose="020B0604020202020204" pitchFamily="34" charset="0"/>
              </a:rPr>
              <a:t>Để kiểm tra chuỗi A có bắt đầu bằng chuỗi B hay không ta sử dụng phương thức startsWith</a:t>
            </a:r>
          </a:p>
        </p:txBody>
      </p:sp>
      <p:pic>
        <p:nvPicPr>
          <p:cNvPr id="5" name="Picture 4">
            <a:extLst>
              <a:ext uri="{FF2B5EF4-FFF2-40B4-BE49-F238E27FC236}">
                <a16:creationId xmlns:a16="http://schemas.microsoft.com/office/drawing/2014/main" id="{03F089C2-C30F-48B9-8FB0-B6AF0D9CA518}"/>
              </a:ext>
            </a:extLst>
          </p:cNvPr>
          <p:cNvPicPr>
            <a:picLocks noChangeAspect="1"/>
          </p:cNvPicPr>
          <p:nvPr/>
        </p:nvPicPr>
        <p:blipFill>
          <a:blip r:embed="rId2"/>
          <a:stretch>
            <a:fillRect/>
          </a:stretch>
        </p:blipFill>
        <p:spPr>
          <a:xfrm>
            <a:off x="2628252" y="2966644"/>
            <a:ext cx="6935496" cy="3567321"/>
          </a:xfrm>
          <a:prstGeom prst="rect">
            <a:avLst/>
          </a:prstGeom>
        </p:spPr>
      </p:pic>
    </p:spTree>
    <p:extLst>
      <p:ext uri="{BB962C8B-B14F-4D97-AF65-F5344CB8AC3E}">
        <p14:creationId xmlns:p14="http://schemas.microsoft.com/office/powerpoint/2010/main" val="3497293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2.6. Kiểm tra chuỗi kết thúc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15231"/>
            <a:ext cx="9523259" cy="4233168"/>
          </a:xfrm>
        </p:spPr>
        <p:txBody>
          <a:bodyPr/>
          <a:lstStyle/>
          <a:p>
            <a:r>
              <a:rPr lang="en-US">
                <a:latin typeface="Arial" panose="020B0604020202020204" pitchFamily="34" charset="0"/>
                <a:cs typeface="Arial" panose="020B0604020202020204" pitchFamily="34" charset="0"/>
              </a:rPr>
              <a:t>Để kiểm tra chuỗi A có kết thúc bằng chuỗi B hay không ta sử dụng phương thức endsWith</a:t>
            </a:r>
          </a:p>
        </p:txBody>
      </p:sp>
      <p:pic>
        <p:nvPicPr>
          <p:cNvPr id="6" name="Picture 5">
            <a:extLst>
              <a:ext uri="{FF2B5EF4-FFF2-40B4-BE49-F238E27FC236}">
                <a16:creationId xmlns:a16="http://schemas.microsoft.com/office/drawing/2014/main" id="{882CCC67-AA86-4C98-AAA6-163BDB1E951E}"/>
              </a:ext>
            </a:extLst>
          </p:cNvPr>
          <p:cNvPicPr>
            <a:picLocks noChangeAspect="1"/>
          </p:cNvPicPr>
          <p:nvPr/>
        </p:nvPicPr>
        <p:blipFill>
          <a:blip r:embed="rId2"/>
          <a:stretch>
            <a:fillRect/>
          </a:stretch>
        </p:blipFill>
        <p:spPr>
          <a:xfrm>
            <a:off x="2790004" y="3341777"/>
            <a:ext cx="6149873" cy="3063505"/>
          </a:xfrm>
          <a:prstGeom prst="rect">
            <a:avLst/>
          </a:prstGeom>
        </p:spPr>
      </p:pic>
    </p:spTree>
    <p:extLst>
      <p:ext uri="{BB962C8B-B14F-4D97-AF65-F5344CB8AC3E}">
        <p14:creationId xmlns:p14="http://schemas.microsoft.com/office/powerpoint/2010/main" val="219853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2.7. Kiểm tra trong chuỗi có chứa chuỗi được chỉ định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15231"/>
            <a:ext cx="9523259" cy="4233168"/>
          </a:xfrm>
        </p:spPr>
        <p:txBody>
          <a:bodyPr/>
          <a:lstStyle/>
          <a:p>
            <a:r>
              <a:rPr lang="en-US">
                <a:latin typeface="Arial" panose="020B0604020202020204" pitchFamily="34" charset="0"/>
                <a:cs typeface="Arial" panose="020B0604020202020204" pitchFamily="34" charset="0"/>
              </a:rPr>
              <a:t>Để kiểm tra trong chuỗi A có chứa chuỗi B hay không ta sử dụng phương thức contains</a:t>
            </a:r>
          </a:p>
        </p:txBody>
      </p:sp>
      <p:pic>
        <p:nvPicPr>
          <p:cNvPr id="5" name="Picture 4">
            <a:extLst>
              <a:ext uri="{FF2B5EF4-FFF2-40B4-BE49-F238E27FC236}">
                <a16:creationId xmlns:a16="http://schemas.microsoft.com/office/drawing/2014/main" id="{E477B189-4D79-481C-B38D-58C594CEA47C}"/>
              </a:ext>
            </a:extLst>
          </p:cNvPr>
          <p:cNvPicPr>
            <a:picLocks noChangeAspect="1"/>
          </p:cNvPicPr>
          <p:nvPr/>
        </p:nvPicPr>
        <p:blipFill>
          <a:blip r:embed="rId2"/>
          <a:stretch>
            <a:fillRect/>
          </a:stretch>
        </p:blipFill>
        <p:spPr>
          <a:xfrm>
            <a:off x="1304225" y="3147628"/>
            <a:ext cx="9121431" cy="3257654"/>
          </a:xfrm>
          <a:prstGeom prst="rect">
            <a:avLst/>
          </a:prstGeom>
        </p:spPr>
      </p:pic>
    </p:spTree>
    <p:extLst>
      <p:ext uri="{BB962C8B-B14F-4D97-AF65-F5344CB8AC3E}">
        <p14:creationId xmlns:p14="http://schemas.microsoft.com/office/powerpoint/2010/main" val="81420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2.7. Tạo chuỗi định dạng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585403" cy="4145872"/>
          </a:xfrm>
        </p:spPr>
        <p:txBody>
          <a:bodyPr/>
          <a:lstStyle/>
          <a:p>
            <a:r>
              <a:rPr lang="en-US">
                <a:latin typeface="Arial" panose="020B0604020202020204" pitchFamily="34" charset="0"/>
                <a:cs typeface="Arial" panose="020B0604020202020204" pitchFamily="34" charset="0"/>
              </a:rPr>
              <a:t>Để tạo chuỗi định dạng trong Java, ta dùng phương thức format.</a:t>
            </a:r>
          </a:p>
          <a:p>
            <a:r>
              <a:rPr lang="en-US">
                <a:latin typeface="Arial" panose="020B0604020202020204" pitchFamily="34" charset="0"/>
                <a:cs typeface="Arial" panose="020B0604020202020204" pitchFamily="34" charset="0"/>
              </a:rPr>
              <a:t>Các đối số được truyền cho phương thức này sẽ được thay thế vào các vị trí được chỉ định trong chuỗi theo định dạng mà chuỗi định dạng đã định ra.</a:t>
            </a:r>
          </a:p>
          <a:p>
            <a:r>
              <a:rPr lang="en-US">
                <a:latin typeface="Arial" panose="020B0604020202020204" pitchFamily="34" charset="0"/>
                <a:cs typeface="Arial" panose="020B0604020202020204" pitchFamily="34" charset="0"/>
              </a:rPr>
              <a:t>Placeholders</a:t>
            </a:r>
          </a:p>
          <a:p>
            <a:pPr lvl="1"/>
            <a:r>
              <a:rPr lang="en-US">
                <a:latin typeface="Arial" panose="020B0604020202020204" pitchFamily="34" charset="0"/>
                <a:cs typeface="Arial" panose="020B0604020202020204" pitchFamily="34" charset="0"/>
              </a:rPr>
              <a:t>Placeholders là các vị trí cần đưa dữ liệu đã định dạng vào chuỗi và bắt đầu bằng ký tự %.</a:t>
            </a:r>
          </a:p>
          <a:p>
            <a:pPr lvl="1"/>
            <a:r>
              <a:rPr lang="en-US">
                <a:latin typeface="Arial" panose="020B0604020202020204" pitchFamily="34" charset="0"/>
                <a:cs typeface="Arial" panose="020B0604020202020204" pitchFamily="34" charset="0"/>
              </a:rPr>
              <a:t>Một placeholder có cấu trúc chung như sau: %[arg$][flags][width][.precision]conversion</a:t>
            </a:r>
          </a:p>
          <a:p>
            <a:pPr lvl="2"/>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2783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399496" y="1853247"/>
            <a:ext cx="11354540" cy="4281223"/>
          </a:xfrm>
        </p:spPr>
        <p:txBody>
          <a:bodyPr/>
          <a:lstStyle/>
          <a:p>
            <a:r>
              <a:rPr lang="en-US">
                <a:latin typeface="Arial" panose="020B0604020202020204" pitchFamily="34" charset="0"/>
                <a:cs typeface="Arial" panose="020B0604020202020204" pitchFamily="34" charset="0"/>
              </a:rPr>
              <a:t>arg (Không bắt buộc): Chỉ định tham số nào cần được format và thế vào vị trí được chỉ định</a:t>
            </a:r>
          </a:p>
          <a:p>
            <a:r>
              <a:rPr lang="en-US">
                <a:latin typeface="Arial" panose="020B0604020202020204" pitchFamily="34" charset="0"/>
                <a:cs typeface="Arial" panose="020B0604020202020204" pitchFamily="34" charset="0"/>
              </a:rPr>
              <a:t>flags: Là một chuỗi các ký tự sau:</a:t>
            </a:r>
          </a:p>
          <a:p>
            <a:pPr lvl="1"/>
            <a:r>
              <a:rPr lang="en-US">
                <a:latin typeface="Arial" panose="020B0604020202020204" pitchFamily="34" charset="0"/>
                <a:cs typeface="Arial" panose="020B0604020202020204" pitchFamily="34" charset="0"/>
              </a:rPr>
              <a:t>- : Canh trái (width bắt buộc)</a:t>
            </a:r>
          </a:p>
          <a:p>
            <a:pPr lvl="1"/>
            <a:r>
              <a:rPr lang="en-US">
                <a:latin typeface="Arial" panose="020B0604020202020204" pitchFamily="34" charset="0"/>
                <a:cs typeface="Arial" panose="020B0604020202020204" pitchFamily="34" charset="0"/>
              </a:rPr>
              <a:t>+ : Thêm dấu cho số</a:t>
            </a:r>
          </a:p>
          <a:p>
            <a:pPr lvl="1"/>
            <a:r>
              <a:rPr lang="en-US">
                <a:latin typeface="Arial" panose="020B0604020202020204" pitchFamily="34" charset="0"/>
                <a:cs typeface="Arial" panose="020B0604020202020204" pitchFamily="34" charset="0"/>
              </a:rPr>
              <a:t>0 : Nối các số 0 vào bên trái dữ liệu số (width bắt buộc)</a:t>
            </a:r>
          </a:p>
          <a:p>
            <a:pPr lvl="1"/>
            <a:r>
              <a:rPr lang="en-US">
                <a:latin typeface="Arial" panose="020B0604020202020204" pitchFamily="34" charset="0"/>
                <a:cs typeface="Arial" panose="020B0604020202020204" pitchFamily="34" charset="0"/>
              </a:rPr>
              <a:t>, : Phân nhóm giá trị số theo hàng trăm, hàng nghìn, ...</a:t>
            </a:r>
          </a:p>
          <a:p>
            <a:pPr lvl="1"/>
            <a:r>
              <a:rPr lang="en-US">
                <a:latin typeface="Arial" panose="020B0604020202020204" pitchFamily="34" charset="0"/>
                <a:cs typeface="Arial" panose="020B0604020202020204" pitchFamily="34" charset="0"/>
              </a:rPr>
              <a:t>( : Cặp dấu ngoặc đơn bao quanh giá trị số âm</a:t>
            </a:r>
          </a:p>
          <a:p>
            <a:r>
              <a:rPr lang="en-US">
                <a:latin typeface="Arial" panose="020B0604020202020204" pitchFamily="34" charset="0"/>
                <a:cs typeface="Arial" panose="020B0604020202020204" pitchFamily="34" charset="0"/>
              </a:rPr>
              <a:t>width: Chỉ định bao nhiêu ký tự BẮT BUỘC phải hiển thị cho dữ liệu được chỉ định. Đặc biệt bắt buộc khi dùng với flag - hoặc 0.</a:t>
            </a:r>
          </a:p>
          <a:p>
            <a:r>
              <a:rPr lang="en-US">
                <a:latin typeface="Arial" panose="020B0604020202020204" pitchFamily="34" charset="0"/>
                <a:cs typeface="Arial" panose="020B0604020202020204" pitchFamily="34" charset="0"/>
              </a:rPr>
              <a:t>precision: Chỉ định bao nhiêu chữ số phần dư sẽ hiển thị</a:t>
            </a:r>
          </a:p>
          <a:p>
            <a:pPr marL="0" indent="0">
              <a:buNone/>
            </a:pP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103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399496" y="1305017"/>
            <a:ext cx="11354540" cy="5291092"/>
          </a:xfrm>
        </p:spPr>
        <p:txBody>
          <a:bodyPr/>
          <a:lstStyle/>
          <a:p>
            <a:r>
              <a:rPr lang="en-US">
                <a:latin typeface="Arial" panose="020B0604020202020204" pitchFamily="34" charset="0"/>
                <a:cs typeface="Arial" panose="020B0604020202020204" pitchFamily="34" charset="0"/>
              </a:rPr>
              <a:t>conversion (bắt buộc): Dùng để chỉ định loại dữ liệu đầu vào cũng như cách để format nó sang chuỗi. Và tùy theo ký tự đưa vào placeholder là viết hoa hay viết thường, đầu ra sau khi format cũng được viết hoa / thường theo.</a:t>
            </a:r>
          </a:p>
          <a:p>
            <a:pPr lvl="1"/>
            <a:r>
              <a:rPr lang="en-US">
                <a:latin typeface="Arial" panose="020B0604020202020204" pitchFamily="34" charset="0"/>
                <a:cs typeface="Arial" panose="020B0604020202020204" pitchFamily="34" charset="0"/>
              </a:rPr>
              <a:t>b hay B: Đại diện cho giá trị boolean. b: true / false, B: TRUE / FALSE</a:t>
            </a:r>
          </a:p>
          <a:p>
            <a:pPr lvl="1"/>
            <a:r>
              <a:rPr lang="en-US">
                <a:latin typeface="Arial" panose="020B0604020202020204" pitchFamily="34" charset="0"/>
                <a:cs typeface="Arial" panose="020B0604020202020204" pitchFamily="34" charset="0"/>
              </a:rPr>
              <a:t>c hay C: Đại diện cho ký tự unicode.</a:t>
            </a:r>
          </a:p>
          <a:p>
            <a:pPr lvl="1"/>
            <a:r>
              <a:rPr lang="en-US">
                <a:latin typeface="Arial" panose="020B0604020202020204" pitchFamily="34" charset="0"/>
                <a:cs typeface="Arial" panose="020B0604020202020204" pitchFamily="34" charset="0"/>
              </a:rPr>
              <a:t>d: Số nguyên</a:t>
            </a:r>
          </a:p>
          <a:p>
            <a:pPr lvl="1"/>
            <a:r>
              <a:rPr lang="en-US">
                <a:latin typeface="Arial" panose="020B0604020202020204" pitchFamily="34" charset="0"/>
                <a:cs typeface="Arial" panose="020B0604020202020204" pitchFamily="34" charset="0"/>
              </a:rPr>
              <a:t>f: Số thực</a:t>
            </a:r>
          </a:p>
          <a:p>
            <a:pPr lvl="1"/>
            <a:r>
              <a:rPr lang="en-US">
                <a:latin typeface="Arial" panose="020B0604020202020204" pitchFamily="34" charset="0"/>
                <a:cs typeface="Arial" panose="020B0604020202020204" pitchFamily="34" charset="0"/>
              </a:rPr>
              <a:t>t hay T: Ngày / giờ</a:t>
            </a:r>
          </a:p>
          <a:p>
            <a:pPr lvl="2"/>
            <a:r>
              <a:rPr lang="en-US">
                <a:latin typeface="Arial" panose="020B0604020202020204" pitchFamily="34" charset="0"/>
                <a:cs typeface="Arial" panose="020B0604020202020204" pitchFamily="34" charset="0"/>
              </a:rPr>
              <a:t>H: Lấy giờ trong ngày (00 giờ đến 23 giờ)</a:t>
            </a:r>
          </a:p>
          <a:p>
            <a:pPr lvl="2"/>
            <a:r>
              <a:rPr lang="en-US">
                <a:latin typeface="Arial" panose="020B0604020202020204" pitchFamily="34" charset="0"/>
                <a:cs typeface="Arial" panose="020B0604020202020204" pitchFamily="34" charset="0"/>
              </a:rPr>
              <a:t>M: Lấy phút trong giờ (00 phút đến 59 phút)</a:t>
            </a:r>
          </a:p>
          <a:p>
            <a:pPr lvl="2"/>
            <a:r>
              <a:rPr lang="en-US">
                <a:latin typeface="Arial" panose="020B0604020202020204" pitchFamily="34" charset="0"/>
                <a:cs typeface="Arial" panose="020B0604020202020204" pitchFamily="34" charset="0"/>
              </a:rPr>
              <a:t>S: Lấy giây trong phút (00 giây đến 59 giây)</a:t>
            </a:r>
          </a:p>
          <a:p>
            <a:pPr lvl="2"/>
            <a:r>
              <a:rPr lang="en-US">
                <a:latin typeface="Arial" panose="020B0604020202020204" pitchFamily="34" charset="0"/>
                <a:cs typeface="Arial" panose="020B0604020202020204" pitchFamily="34" charset="0"/>
              </a:rPr>
              <a:t>Y: Lấy năm có 4 chữ số</a:t>
            </a:r>
          </a:p>
          <a:p>
            <a:pPr lvl="2"/>
            <a:r>
              <a:rPr lang="en-US">
                <a:latin typeface="Arial" panose="020B0604020202020204" pitchFamily="34" charset="0"/>
                <a:cs typeface="Arial" panose="020B0604020202020204" pitchFamily="34" charset="0"/>
              </a:rPr>
              <a:t>d: Lấy ngày trong tháng (ngày 01 đến ngày 31)</a:t>
            </a:r>
          </a:p>
          <a:p>
            <a:pPr lvl="2"/>
            <a:r>
              <a:rPr lang="en-US">
                <a:latin typeface="Arial" panose="020B0604020202020204" pitchFamily="34" charset="0"/>
                <a:cs typeface="Arial" panose="020B0604020202020204" pitchFamily="34" charset="0"/>
              </a:rPr>
              <a:t>m: Lấy tháng trong năm (tháng 01 đến tháng 12)</a:t>
            </a:r>
          </a:p>
          <a:p>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5522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pic>
        <p:nvPicPr>
          <p:cNvPr id="7" name="Content Placeholder 6">
            <a:extLst>
              <a:ext uri="{FF2B5EF4-FFF2-40B4-BE49-F238E27FC236}">
                <a16:creationId xmlns:a16="http://schemas.microsoft.com/office/drawing/2014/main" id="{674B0671-5E4C-448F-8B83-F09B08AC3281}"/>
              </a:ext>
            </a:extLst>
          </p:cNvPr>
          <p:cNvPicPr>
            <a:picLocks noGrp="1" noChangeAspect="1"/>
          </p:cNvPicPr>
          <p:nvPr>
            <p:ph idx="1"/>
          </p:nvPr>
        </p:nvPicPr>
        <p:blipFill>
          <a:blip r:embed="rId2"/>
          <a:stretch>
            <a:fillRect/>
          </a:stretch>
        </p:blipFill>
        <p:spPr>
          <a:xfrm>
            <a:off x="1008285" y="2923516"/>
            <a:ext cx="10175430" cy="2875121"/>
          </a:xfrm>
        </p:spPr>
      </p:pic>
    </p:spTree>
    <p:extLst>
      <p:ext uri="{BB962C8B-B14F-4D97-AF65-F5344CB8AC3E}">
        <p14:creationId xmlns:p14="http://schemas.microsoft.com/office/powerpoint/2010/main" val="50458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pic>
        <p:nvPicPr>
          <p:cNvPr id="6" name="Content Placeholder 5">
            <a:extLst>
              <a:ext uri="{FF2B5EF4-FFF2-40B4-BE49-F238E27FC236}">
                <a16:creationId xmlns:a16="http://schemas.microsoft.com/office/drawing/2014/main" id="{9590EF8A-9295-4821-B69C-1A9C6BDC3D23}"/>
              </a:ext>
            </a:extLst>
          </p:cNvPr>
          <p:cNvPicPr>
            <a:picLocks noGrp="1" noChangeAspect="1"/>
          </p:cNvPicPr>
          <p:nvPr>
            <p:ph idx="1"/>
          </p:nvPr>
        </p:nvPicPr>
        <p:blipFill>
          <a:blip r:embed="rId2"/>
          <a:stretch>
            <a:fillRect/>
          </a:stretch>
        </p:blipFill>
        <p:spPr>
          <a:xfrm>
            <a:off x="1945432" y="1790790"/>
            <a:ext cx="8301136" cy="4614492"/>
          </a:xfrm>
        </p:spPr>
      </p:pic>
    </p:spTree>
    <p:extLst>
      <p:ext uri="{BB962C8B-B14F-4D97-AF65-F5344CB8AC3E}">
        <p14:creationId xmlns:p14="http://schemas.microsoft.com/office/powerpoint/2010/main" val="4190756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pic>
        <p:nvPicPr>
          <p:cNvPr id="7" name="Content Placeholder 6">
            <a:extLst>
              <a:ext uri="{FF2B5EF4-FFF2-40B4-BE49-F238E27FC236}">
                <a16:creationId xmlns:a16="http://schemas.microsoft.com/office/drawing/2014/main" id="{CBF36D72-F672-47E7-A902-5A162362BFA8}"/>
              </a:ext>
            </a:extLst>
          </p:cNvPr>
          <p:cNvPicPr>
            <a:picLocks noGrp="1" noChangeAspect="1"/>
          </p:cNvPicPr>
          <p:nvPr>
            <p:ph idx="1"/>
          </p:nvPr>
        </p:nvPicPr>
        <p:blipFill>
          <a:blip r:embed="rId2"/>
          <a:stretch>
            <a:fillRect/>
          </a:stretch>
        </p:blipFill>
        <p:spPr>
          <a:xfrm>
            <a:off x="919747" y="2682075"/>
            <a:ext cx="10352506" cy="2322678"/>
          </a:xfrm>
        </p:spPr>
      </p:pic>
    </p:spTree>
    <p:extLst>
      <p:ext uri="{BB962C8B-B14F-4D97-AF65-F5344CB8AC3E}">
        <p14:creationId xmlns:p14="http://schemas.microsoft.com/office/powerpoint/2010/main" val="1691322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pic>
        <p:nvPicPr>
          <p:cNvPr id="6" name="Content Placeholder 5">
            <a:extLst>
              <a:ext uri="{FF2B5EF4-FFF2-40B4-BE49-F238E27FC236}">
                <a16:creationId xmlns:a16="http://schemas.microsoft.com/office/drawing/2014/main" id="{2FE4A968-5CBF-42F8-A0B5-DC83E709588C}"/>
              </a:ext>
            </a:extLst>
          </p:cNvPr>
          <p:cNvPicPr>
            <a:picLocks noGrp="1" noChangeAspect="1"/>
          </p:cNvPicPr>
          <p:nvPr>
            <p:ph idx="1"/>
          </p:nvPr>
        </p:nvPicPr>
        <p:blipFill>
          <a:blip r:embed="rId2"/>
          <a:stretch>
            <a:fillRect/>
          </a:stretch>
        </p:blipFill>
        <p:spPr>
          <a:xfrm>
            <a:off x="1504349" y="1906081"/>
            <a:ext cx="9183302" cy="4499201"/>
          </a:xfrm>
        </p:spPr>
      </p:pic>
    </p:spTree>
    <p:extLst>
      <p:ext uri="{BB962C8B-B14F-4D97-AF65-F5344CB8AC3E}">
        <p14:creationId xmlns:p14="http://schemas.microsoft.com/office/powerpoint/2010/main" val="234897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Làm việc với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09204"/>
            <a:ext cx="8946541" cy="4739195"/>
          </a:xfrm>
        </p:spPr>
        <p:txBody>
          <a:bodyPr/>
          <a:lstStyle/>
          <a:p>
            <a:r>
              <a:rPr lang="en-US">
                <a:latin typeface="Arial" panose="020B0604020202020204" pitchFamily="34" charset="0"/>
                <a:cs typeface="Arial" panose="020B0604020202020204" pitchFamily="34" charset="0"/>
              </a:rPr>
              <a:t>2.1. Nối chuỗi</a:t>
            </a:r>
          </a:p>
          <a:p>
            <a:r>
              <a:rPr lang="en-US">
                <a:latin typeface="Arial" panose="020B0604020202020204" pitchFamily="34" charset="0"/>
                <a:cs typeface="Arial" panose="020B0604020202020204" pitchFamily="34" charset="0"/>
              </a:rPr>
              <a:t>2.2. So sánh 2 chuỗi</a:t>
            </a:r>
          </a:p>
          <a:p>
            <a:r>
              <a:rPr lang="en-US">
                <a:latin typeface="Arial" panose="020B0604020202020204" pitchFamily="34" charset="0"/>
                <a:cs typeface="Arial" panose="020B0604020202020204" pitchFamily="34" charset="0"/>
              </a:rPr>
              <a:t>2.3. Lấy độ dài chuỗi</a:t>
            </a:r>
          </a:p>
          <a:p>
            <a:r>
              <a:rPr lang="en-US">
                <a:latin typeface="Arial" panose="020B0604020202020204" pitchFamily="34" charset="0"/>
                <a:cs typeface="Arial" panose="020B0604020202020204" pitchFamily="34" charset="0"/>
              </a:rPr>
              <a:t>2.4. Lấy ký tự ở vị trí chỉ định trong chuỗi</a:t>
            </a:r>
          </a:p>
          <a:p>
            <a:r>
              <a:rPr lang="en-US">
                <a:latin typeface="Arial" panose="020B0604020202020204" pitchFamily="34" charset="0"/>
                <a:cs typeface="Arial" panose="020B0604020202020204" pitchFamily="34" charset="0"/>
              </a:rPr>
              <a:t>2.5. Kiểm tra chuỗi bắt đầu</a:t>
            </a:r>
          </a:p>
          <a:p>
            <a:r>
              <a:rPr lang="en-US">
                <a:latin typeface="Arial" panose="020B0604020202020204" pitchFamily="34" charset="0"/>
                <a:cs typeface="Arial" panose="020B0604020202020204" pitchFamily="34" charset="0"/>
              </a:rPr>
              <a:t>2.6. Kiểm tra chuỗi kết thúc</a:t>
            </a:r>
          </a:p>
          <a:p>
            <a:r>
              <a:rPr lang="en-US">
                <a:latin typeface="Arial" panose="020B0604020202020204" pitchFamily="34" charset="0"/>
                <a:cs typeface="Arial" panose="020B0604020202020204" pitchFamily="34" charset="0"/>
              </a:rPr>
              <a:t>2.7. Kiểm tra một chuỗi có chứa chuỗi được chỉ định</a:t>
            </a:r>
          </a:p>
          <a:p>
            <a:r>
              <a:rPr lang="en-US">
                <a:latin typeface="Arial" panose="020B0604020202020204" pitchFamily="34" charset="0"/>
                <a:cs typeface="Arial" panose="020B0604020202020204" pitchFamily="34" charset="0"/>
              </a:rPr>
              <a:t>2.8. Tạo chuỗi theo định dạng</a:t>
            </a:r>
          </a:p>
          <a:p>
            <a:r>
              <a:rPr lang="en-US">
                <a:latin typeface="Arial" panose="020B0604020202020204" pitchFamily="34" charset="0"/>
                <a:cs typeface="Arial" panose="020B0604020202020204" pitchFamily="34" charset="0"/>
              </a:rPr>
              <a:t>2.9. Vị trí bắt đầu của chuỗi B đầu tiên được tìm thấy trong chuỗi A</a:t>
            </a:r>
          </a:p>
          <a:p>
            <a:r>
              <a:rPr lang="en-US">
                <a:latin typeface="Arial" panose="020B0604020202020204" pitchFamily="34" charset="0"/>
                <a:cs typeface="Arial" panose="020B0604020202020204" pitchFamily="34" charset="0"/>
              </a:rPr>
              <a:t>2.10. Vị trí bắt đầu của chuỗi B cuối cùng được tìm thấy trong chuỗi A</a:t>
            </a:r>
          </a:p>
          <a:p>
            <a:r>
              <a:rPr lang="en-US">
                <a:latin typeface="Arial" panose="020B0604020202020204" pitchFamily="34" charset="0"/>
                <a:cs typeface="Arial" panose="020B0604020202020204" pitchFamily="34" charset="0"/>
              </a:rPr>
              <a:t>2.11. Kiểm tra một chuỗi có rỗng hay không</a:t>
            </a:r>
          </a:p>
        </p:txBody>
      </p:sp>
    </p:spTree>
    <p:extLst>
      <p:ext uri="{BB962C8B-B14F-4D97-AF65-F5344CB8AC3E}">
        <p14:creationId xmlns:p14="http://schemas.microsoft.com/office/powerpoint/2010/main" val="263406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2.8. Tạo chuỗi định dạng</a:t>
            </a:r>
          </a:p>
        </p:txBody>
      </p:sp>
      <p:pic>
        <p:nvPicPr>
          <p:cNvPr id="7" name="Content Placeholder 6">
            <a:extLst>
              <a:ext uri="{FF2B5EF4-FFF2-40B4-BE49-F238E27FC236}">
                <a16:creationId xmlns:a16="http://schemas.microsoft.com/office/drawing/2014/main" id="{1C99C827-9102-4EAE-A9EB-8B3435A5F2E0}"/>
              </a:ext>
            </a:extLst>
          </p:cNvPr>
          <p:cNvPicPr>
            <a:picLocks noGrp="1" noChangeAspect="1"/>
          </p:cNvPicPr>
          <p:nvPr>
            <p:ph idx="1"/>
          </p:nvPr>
        </p:nvPicPr>
        <p:blipFill>
          <a:blip r:embed="rId2"/>
          <a:stretch>
            <a:fillRect/>
          </a:stretch>
        </p:blipFill>
        <p:spPr>
          <a:xfrm>
            <a:off x="1452728" y="2894837"/>
            <a:ext cx="9286543" cy="2822381"/>
          </a:xfrm>
        </p:spPr>
      </p:pic>
    </p:spTree>
    <p:extLst>
      <p:ext uri="{BB962C8B-B14F-4D97-AF65-F5344CB8AC3E}">
        <p14:creationId xmlns:p14="http://schemas.microsoft.com/office/powerpoint/2010/main" val="3898810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2.9. Tìm vị trí bắt đầu của chuỗi B đầu tiên được tìm thấy trong chuỗi 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639194" y="2139518"/>
            <a:ext cx="10875144" cy="4154750"/>
          </a:xfrm>
        </p:spPr>
        <p:txBody>
          <a:bodyPr/>
          <a:lstStyle/>
          <a:p>
            <a:r>
              <a:rPr lang="en-US">
                <a:latin typeface="Arial" panose="020B0604020202020204" pitchFamily="34" charset="0"/>
                <a:cs typeface="Arial" panose="020B0604020202020204" pitchFamily="34" charset="0"/>
              </a:rPr>
              <a:t>Phương thức indexOf dùng để tìm kiếm vị trí bắt đầu của chuỗi B ĐẦU TIÊN ĐƯỢC TÌM THẤY trong chuỗi A.</a:t>
            </a:r>
          </a:p>
          <a:p>
            <a:pPr lvl="2"/>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D2DDC6A-3434-4770-8662-0607D1CFEF69}"/>
              </a:ext>
            </a:extLst>
          </p:cNvPr>
          <p:cNvPicPr>
            <a:picLocks noChangeAspect="1"/>
          </p:cNvPicPr>
          <p:nvPr/>
        </p:nvPicPr>
        <p:blipFill>
          <a:blip r:embed="rId2"/>
          <a:stretch>
            <a:fillRect/>
          </a:stretch>
        </p:blipFill>
        <p:spPr>
          <a:xfrm>
            <a:off x="1515144" y="3115570"/>
            <a:ext cx="9123243" cy="3081043"/>
          </a:xfrm>
          <a:prstGeom prst="rect">
            <a:avLst/>
          </a:prstGeom>
        </p:spPr>
      </p:pic>
    </p:spTree>
    <p:extLst>
      <p:ext uri="{BB962C8B-B14F-4D97-AF65-F5344CB8AC3E}">
        <p14:creationId xmlns:p14="http://schemas.microsoft.com/office/powerpoint/2010/main" val="229493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2.10. Tìm vị trí bắt đầu của chuỗi B cuối cùng được tìm thấy trong chuỗi 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639194" y="2139518"/>
            <a:ext cx="10875144" cy="4154750"/>
          </a:xfrm>
        </p:spPr>
        <p:txBody>
          <a:bodyPr/>
          <a:lstStyle/>
          <a:p>
            <a:r>
              <a:rPr lang="en-US">
                <a:latin typeface="Arial" panose="020B0604020202020204" pitchFamily="34" charset="0"/>
                <a:cs typeface="Arial" panose="020B0604020202020204" pitchFamily="34" charset="0"/>
              </a:rPr>
              <a:t>Phương thức lastIndexOf dùng để tìm kiếm vị trí bắt đầu của chuỗi B CUỐI CÙNG ĐƯỢC TÌM THẤY trong chuỗi A.</a:t>
            </a:r>
          </a:p>
          <a:p>
            <a:pPr lvl="2"/>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8EEA0B1-BF9D-4529-BC46-8AE469995152}"/>
              </a:ext>
            </a:extLst>
          </p:cNvPr>
          <p:cNvPicPr>
            <a:picLocks noChangeAspect="1"/>
          </p:cNvPicPr>
          <p:nvPr/>
        </p:nvPicPr>
        <p:blipFill>
          <a:blip r:embed="rId2"/>
          <a:stretch>
            <a:fillRect/>
          </a:stretch>
        </p:blipFill>
        <p:spPr>
          <a:xfrm>
            <a:off x="1844779" y="3564559"/>
            <a:ext cx="8502442" cy="2516643"/>
          </a:xfrm>
          <a:prstGeom prst="rect">
            <a:avLst/>
          </a:prstGeom>
        </p:spPr>
      </p:pic>
    </p:spTree>
    <p:extLst>
      <p:ext uri="{BB962C8B-B14F-4D97-AF65-F5344CB8AC3E}">
        <p14:creationId xmlns:p14="http://schemas.microsoft.com/office/powerpoint/2010/main" val="246484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2.11. Kiểm tra một chuỗi có rỗng hay không ?</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639194" y="2139518"/>
            <a:ext cx="10875144" cy="4154750"/>
          </a:xfrm>
        </p:spPr>
        <p:txBody>
          <a:bodyPr/>
          <a:lstStyle/>
          <a:p>
            <a:r>
              <a:rPr lang="en-US">
                <a:latin typeface="Arial" panose="020B0604020202020204" pitchFamily="34" charset="0"/>
                <a:cs typeface="Arial" panose="020B0604020202020204" pitchFamily="34" charset="0"/>
              </a:rPr>
              <a:t>Để kiểm tra và xác định một chuỗi có phải là chuỗi rỗng (tức là chuỗi không có giá trị) hay không thì ta sử dụng phương thức isEmpty hoặc phương thức isBlank. 2 Phương thức này như nhau.</a:t>
            </a:r>
          </a:p>
          <a:p>
            <a:pPr lvl="2"/>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D92A487-D40F-40D8-837E-A92F5897A9B7}"/>
              </a:ext>
            </a:extLst>
          </p:cNvPr>
          <p:cNvPicPr>
            <a:picLocks noChangeAspect="1"/>
          </p:cNvPicPr>
          <p:nvPr/>
        </p:nvPicPr>
        <p:blipFill>
          <a:blip r:embed="rId2"/>
          <a:stretch>
            <a:fillRect/>
          </a:stretch>
        </p:blipFill>
        <p:spPr>
          <a:xfrm>
            <a:off x="2647496" y="3146391"/>
            <a:ext cx="6858539" cy="3434147"/>
          </a:xfrm>
          <a:prstGeom prst="rect">
            <a:avLst/>
          </a:prstGeom>
        </p:spPr>
      </p:pic>
    </p:spTree>
    <p:extLst>
      <p:ext uri="{BB962C8B-B14F-4D97-AF65-F5344CB8AC3E}">
        <p14:creationId xmlns:p14="http://schemas.microsoft.com/office/powerpoint/2010/main" val="132114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2.12. Thay thế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639194" y="2139518"/>
            <a:ext cx="10875144" cy="3932808"/>
          </a:xfrm>
        </p:spPr>
        <p:txBody>
          <a:bodyPr/>
          <a:lstStyle/>
          <a:p>
            <a:r>
              <a:rPr lang="en-US">
                <a:latin typeface="Arial" panose="020B0604020202020204" pitchFamily="34" charset="0"/>
                <a:cs typeface="Arial" panose="020B0604020202020204" pitchFamily="34" charset="0"/>
              </a:rPr>
              <a:t>Để thay thế chuỗi A1 trong chuỗi A bằng chuỗi B, ta có một số phương thức như sau:</a:t>
            </a:r>
          </a:p>
          <a:p>
            <a:pPr lvl="1"/>
            <a:r>
              <a:rPr lang="en-US">
                <a:latin typeface="Arial" panose="020B0604020202020204" pitchFamily="34" charset="0"/>
                <a:cs typeface="Arial" panose="020B0604020202020204" pitchFamily="34" charset="0"/>
              </a:rPr>
              <a:t>replace: Thay thế chuỗi A1 đầu tiên được tìm thấy trong chuỗi A bằng chuỗi B.</a:t>
            </a:r>
          </a:p>
          <a:p>
            <a:pPr lvl="1"/>
            <a:r>
              <a:rPr lang="en-US">
                <a:latin typeface="Arial" panose="020B0604020202020204" pitchFamily="34" charset="0"/>
                <a:cs typeface="Arial" panose="020B0604020202020204" pitchFamily="34" charset="0"/>
              </a:rPr>
              <a:t>replaceAll: Thay thế tất cả các chuỗi A1 được tìm thấy trong chuỗi A bằng chuỗi B.</a:t>
            </a:r>
          </a:p>
          <a:p>
            <a:pPr lvl="1"/>
            <a:r>
              <a:rPr lang="en-US">
                <a:latin typeface="Arial" panose="020B0604020202020204" pitchFamily="34" charset="0"/>
                <a:cs typeface="Arial" panose="020B0604020202020204" pitchFamily="34" charset="0"/>
              </a:rPr>
              <a:t>replaceFirst: Thay thế chuỗi đầu tiên được tìm thấy là khớp với biểu thức chính quy được đề ra trong chuỗi A bằng chuỗi B.</a:t>
            </a:r>
          </a:p>
        </p:txBody>
      </p:sp>
    </p:spTree>
    <p:extLst>
      <p:ext uri="{BB962C8B-B14F-4D97-AF65-F5344CB8AC3E}">
        <p14:creationId xmlns:p14="http://schemas.microsoft.com/office/powerpoint/2010/main" val="634860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2.12. Thay thế chuỗi</a:t>
            </a:r>
          </a:p>
        </p:txBody>
      </p:sp>
      <p:pic>
        <p:nvPicPr>
          <p:cNvPr id="7" name="Content Placeholder 6">
            <a:extLst>
              <a:ext uri="{FF2B5EF4-FFF2-40B4-BE49-F238E27FC236}">
                <a16:creationId xmlns:a16="http://schemas.microsoft.com/office/drawing/2014/main" id="{078421E0-E757-4961-80D7-F0D285277DB4}"/>
              </a:ext>
            </a:extLst>
          </p:cNvPr>
          <p:cNvPicPr>
            <a:picLocks noGrp="1" noChangeAspect="1"/>
          </p:cNvPicPr>
          <p:nvPr>
            <p:ph idx="1"/>
          </p:nvPr>
        </p:nvPicPr>
        <p:blipFill>
          <a:blip r:embed="rId2"/>
          <a:stretch>
            <a:fillRect/>
          </a:stretch>
        </p:blipFill>
        <p:spPr>
          <a:xfrm>
            <a:off x="1191026" y="2593507"/>
            <a:ext cx="9809947" cy="3336776"/>
          </a:xfrm>
        </p:spPr>
      </p:pic>
    </p:spTree>
    <p:extLst>
      <p:ext uri="{BB962C8B-B14F-4D97-AF65-F5344CB8AC3E}">
        <p14:creationId xmlns:p14="http://schemas.microsoft.com/office/powerpoint/2010/main" val="2601215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2.12. Thay thế chuỗi</a:t>
            </a:r>
          </a:p>
        </p:txBody>
      </p:sp>
      <p:pic>
        <p:nvPicPr>
          <p:cNvPr id="6" name="Content Placeholder 5">
            <a:extLst>
              <a:ext uri="{FF2B5EF4-FFF2-40B4-BE49-F238E27FC236}">
                <a16:creationId xmlns:a16="http://schemas.microsoft.com/office/drawing/2014/main" id="{4AEE27A4-11FB-4896-B56E-074A16CC1C2D}"/>
              </a:ext>
            </a:extLst>
          </p:cNvPr>
          <p:cNvPicPr>
            <a:picLocks noGrp="1" noChangeAspect="1"/>
          </p:cNvPicPr>
          <p:nvPr>
            <p:ph idx="1"/>
          </p:nvPr>
        </p:nvPicPr>
        <p:blipFill>
          <a:blip r:embed="rId2"/>
          <a:stretch>
            <a:fillRect/>
          </a:stretch>
        </p:blipFill>
        <p:spPr>
          <a:xfrm>
            <a:off x="1189481" y="3112813"/>
            <a:ext cx="9813038" cy="2480120"/>
          </a:xfrm>
        </p:spPr>
      </p:pic>
    </p:spTree>
    <p:extLst>
      <p:ext uri="{BB962C8B-B14F-4D97-AF65-F5344CB8AC3E}">
        <p14:creationId xmlns:p14="http://schemas.microsoft.com/office/powerpoint/2010/main" val="3473520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2.13. Tách chuỗi thông qua ký tự phân cách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Phương thức split được dùng để tách một chuỗi ra thành nhiều chuỗi nhỏ thông qua ký tự phân cách.</a:t>
            </a:r>
          </a:p>
          <a:p>
            <a:pPr lvl="1"/>
            <a:r>
              <a:rPr lang="en-US">
                <a:latin typeface="Arial" panose="020B0604020202020204" pitchFamily="34" charset="0"/>
                <a:cs typeface="Arial" panose="020B0604020202020204" pitchFamily="34" charset="0"/>
              </a:rPr>
              <a:t>Ví dụ: giadinh:khoacntt:k15:lqh, ký tự phân cách là ":" và khi tách ra, ta sẽ đươc một mảng các chuỗi: "giadinh", "khoacntt", "k15", "lqh"</a:t>
            </a:r>
          </a:p>
        </p:txBody>
      </p:sp>
      <p:pic>
        <p:nvPicPr>
          <p:cNvPr id="9" name="Picture 8">
            <a:extLst>
              <a:ext uri="{FF2B5EF4-FFF2-40B4-BE49-F238E27FC236}">
                <a16:creationId xmlns:a16="http://schemas.microsoft.com/office/drawing/2014/main" id="{106A5E2A-64B1-4B50-AE54-F82EDAD62802}"/>
              </a:ext>
            </a:extLst>
          </p:cNvPr>
          <p:cNvPicPr>
            <a:picLocks noChangeAspect="1"/>
          </p:cNvPicPr>
          <p:nvPr/>
        </p:nvPicPr>
        <p:blipFill>
          <a:blip r:embed="rId2"/>
          <a:stretch>
            <a:fillRect/>
          </a:stretch>
        </p:blipFill>
        <p:spPr>
          <a:xfrm>
            <a:off x="1103312" y="3695941"/>
            <a:ext cx="5090601" cy="2842506"/>
          </a:xfrm>
          <a:prstGeom prst="rect">
            <a:avLst/>
          </a:prstGeom>
        </p:spPr>
      </p:pic>
      <p:pic>
        <p:nvPicPr>
          <p:cNvPr id="11" name="Picture 10">
            <a:extLst>
              <a:ext uri="{FF2B5EF4-FFF2-40B4-BE49-F238E27FC236}">
                <a16:creationId xmlns:a16="http://schemas.microsoft.com/office/drawing/2014/main" id="{16CC2BEA-F88D-445D-B490-17706295F0C7}"/>
              </a:ext>
            </a:extLst>
          </p:cNvPr>
          <p:cNvPicPr>
            <a:picLocks noChangeAspect="1"/>
          </p:cNvPicPr>
          <p:nvPr/>
        </p:nvPicPr>
        <p:blipFill>
          <a:blip r:embed="rId3"/>
          <a:stretch>
            <a:fillRect/>
          </a:stretch>
        </p:blipFill>
        <p:spPr>
          <a:xfrm>
            <a:off x="8484170" y="3296052"/>
            <a:ext cx="3337849" cy="3375953"/>
          </a:xfrm>
          <a:prstGeom prst="rect">
            <a:avLst/>
          </a:prstGeom>
        </p:spPr>
      </p:pic>
    </p:spTree>
    <p:extLst>
      <p:ext uri="{BB962C8B-B14F-4D97-AF65-F5344CB8AC3E}">
        <p14:creationId xmlns:p14="http://schemas.microsoft.com/office/powerpoint/2010/main" val="3822931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2.14. Làm in hoa tất cả ký tự trong chuỗi</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Phương thức toUpperCase được sử dụng để làm in hoa tất cả các ký tự trong 1 chuỗi bất kỳ.</a:t>
            </a:r>
          </a:p>
        </p:txBody>
      </p:sp>
      <p:pic>
        <p:nvPicPr>
          <p:cNvPr id="5" name="Picture 4">
            <a:extLst>
              <a:ext uri="{FF2B5EF4-FFF2-40B4-BE49-F238E27FC236}">
                <a16:creationId xmlns:a16="http://schemas.microsoft.com/office/drawing/2014/main" id="{80FEAAC3-8C8E-4791-B477-DCC94F0477CA}"/>
              </a:ext>
            </a:extLst>
          </p:cNvPr>
          <p:cNvPicPr>
            <a:picLocks noChangeAspect="1"/>
          </p:cNvPicPr>
          <p:nvPr/>
        </p:nvPicPr>
        <p:blipFill>
          <a:blip r:embed="rId2"/>
          <a:stretch>
            <a:fillRect/>
          </a:stretch>
        </p:blipFill>
        <p:spPr>
          <a:xfrm>
            <a:off x="1753747" y="3295716"/>
            <a:ext cx="8296106" cy="2776610"/>
          </a:xfrm>
          <a:prstGeom prst="rect">
            <a:avLst/>
          </a:prstGeom>
        </p:spPr>
      </p:pic>
    </p:spTree>
    <p:extLst>
      <p:ext uri="{BB962C8B-B14F-4D97-AF65-F5344CB8AC3E}">
        <p14:creationId xmlns:p14="http://schemas.microsoft.com/office/powerpoint/2010/main" val="2531845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2.15. Làm in thường tất cả các ký tự trong chuỗi</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Phương thức toLowerCase được sử dụng để làm in thường tất cả các ký tự trong 1 chuỗi bất kỳ.</a:t>
            </a:r>
          </a:p>
        </p:txBody>
      </p:sp>
      <p:pic>
        <p:nvPicPr>
          <p:cNvPr id="6" name="Picture 5">
            <a:extLst>
              <a:ext uri="{FF2B5EF4-FFF2-40B4-BE49-F238E27FC236}">
                <a16:creationId xmlns:a16="http://schemas.microsoft.com/office/drawing/2014/main" id="{50719655-FF57-4951-82BD-04CAB19C8338}"/>
              </a:ext>
            </a:extLst>
          </p:cNvPr>
          <p:cNvPicPr>
            <a:picLocks noChangeAspect="1"/>
          </p:cNvPicPr>
          <p:nvPr/>
        </p:nvPicPr>
        <p:blipFill>
          <a:blip r:embed="rId2"/>
          <a:stretch>
            <a:fillRect/>
          </a:stretch>
        </p:blipFill>
        <p:spPr>
          <a:xfrm>
            <a:off x="1566233" y="3315400"/>
            <a:ext cx="9059534" cy="3089882"/>
          </a:xfrm>
          <a:prstGeom prst="rect">
            <a:avLst/>
          </a:prstGeom>
        </p:spPr>
      </p:pic>
    </p:spTree>
    <p:extLst>
      <p:ext uri="{BB962C8B-B14F-4D97-AF65-F5344CB8AC3E}">
        <p14:creationId xmlns:p14="http://schemas.microsoft.com/office/powerpoint/2010/main" val="90109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Làm việc với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2.12. Thay thế chuỗi</a:t>
            </a:r>
          </a:p>
          <a:p>
            <a:r>
              <a:rPr lang="en-US">
                <a:latin typeface="Arial" panose="020B0604020202020204" pitchFamily="34" charset="0"/>
                <a:cs typeface="Arial" panose="020B0604020202020204" pitchFamily="34" charset="0"/>
              </a:rPr>
              <a:t>2.13. Tách chuỗi thông qua ký tự phân cách</a:t>
            </a:r>
          </a:p>
          <a:p>
            <a:r>
              <a:rPr lang="en-US">
                <a:latin typeface="Arial" panose="020B0604020202020204" pitchFamily="34" charset="0"/>
                <a:cs typeface="Arial" panose="020B0604020202020204" pitchFamily="34" charset="0"/>
              </a:rPr>
              <a:t>2.14. Làm in hoa tất cả ký tự trong chuỗi</a:t>
            </a:r>
          </a:p>
          <a:p>
            <a:r>
              <a:rPr lang="en-US">
                <a:latin typeface="Arial" panose="020B0604020202020204" pitchFamily="34" charset="0"/>
                <a:cs typeface="Arial" panose="020B0604020202020204" pitchFamily="34" charset="0"/>
              </a:rPr>
              <a:t>2.15. Làm in thường tất cả ký tự trong chuỗi</a:t>
            </a:r>
          </a:p>
        </p:txBody>
      </p:sp>
    </p:spTree>
    <p:extLst>
      <p:ext uri="{BB962C8B-B14F-4D97-AF65-F5344CB8AC3E}">
        <p14:creationId xmlns:p14="http://schemas.microsoft.com/office/powerpoint/2010/main" val="1522980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 Yêu cầu người dùng nhập 3 chuỗi và lưu vào 3 biến kiểu chuỗi với tên tùy chọn. Sau đó nối 3 chuỗi lại với ký tự phân cách là "|". Sau đó in kết quả cuối cùng ra màn hình với định dạng như sau:</a:t>
            </a:r>
          </a:p>
          <a:p>
            <a:pPr lvl="1"/>
            <a:r>
              <a:rPr lang="en-US">
                <a:latin typeface="Arial" panose="020B0604020202020204" pitchFamily="34" charset="0"/>
                <a:cs typeface="Arial" panose="020B0604020202020204" pitchFamily="34" charset="0"/>
              </a:rPr>
              <a:t>Nội dung bạn vừa nhập là: &lt;Nội dung người dùng nhập sau khi nối xong&gt;</a:t>
            </a:r>
          </a:p>
        </p:txBody>
      </p:sp>
    </p:spTree>
    <p:extLst>
      <p:ext uri="{BB962C8B-B14F-4D97-AF65-F5344CB8AC3E}">
        <p14:creationId xmlns:p14="http://schemas.microsoft.com/office/powerpoint/2010/main" val="2588599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2: Yêu cầu người dùng nhập vào 2 chuỗi bất kỳ và so sánh (có phân biệt chữ hoa / thường) 2 chuỗi này có giống nhau hay không và in ra màn hình kết quả so sánh ra màn hình cho người dùng biết.</a:t>
            </a:r>
          </a:p>
        </p:txBody>
      </p:sp>
    </p:spTree>
    <p:extLst>
      <p:ext uri="{BB962C8B-B14F-4D97-AF65-F5344CB8AC3E}">
        <p14:creationId xmlns:p14="http://schemas.microsoft.com/office/powerpoint/2010/main" val="2526339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3: Yêu cầu người dùng nhập vào 2 chuỗi bất kỳ và so sánh (không phân biệt chữ hoa / thường) xem 2 chuỗi này có goống nhau hay không và in kết quả so sánh ra màn hình để thông báo cho người dùng biết.</a:t>
            </a:r>
          </a:p>
        </p:txBody>
      </p:sp>
    </p:spTree>
    <p:extLst>
      <p:ext uri="{BB962C8B-B14F-4D97-AF65-F5344CB8AC3E}">
        <p14:creationId xmlns:p14="http://schemas.microsoft.com/office/powerpoint/2010/main" val="3293474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4: Yêu cầu người dùng nhập vào một chuỗi bất kỳ và hãy xuất ra màn hình thông báo về độ dài của chuỗi mà người dùng nhập theo định dạng như sau:</a:t>
            </a:r>
          </a:p>
          <a:p>
            <a:pPr lvl="1"/>
            <a:r>
              <a:rPr lang="en-US">
                <a:latin typeface="Arial" panose="020B0604020202020204" pitchFamily="34" charset="0"/>
                <a:cs typeface="Arial" panose="020B0604020202020204" pitchFamily="34" charset="0"/>
              </a:rPr>
              <a:t>Nội dung bạn đã nhập: &lt;Nội dung người dùng nhập&gt;</a:t>
            </a:r>
          </a:p>
          <a:p>
            <a:pPr lvl="1"/>
            <a:r>
              <a:rPr lang="en-US">
                <a:latin typeface="Arial" panose="020B0604020202020204" pitchFamily="34" charset="0"/>
                <a:cs typeface="Arial" panose="020B0604020202020204" pitchFamily="34" charset="0"/>
              </a:rPr>
              <a:t>Độ dài nội dung: &lt;Độ dài nội dung người dùng nhập&gt;</a:t>
            </a:r>
          </a:p>
        </p:txBody>
      </p:sp>
    </p:spTree>
    <p:extLst>
      <p:ext uri="{BB962C8B-B14F-4D97-AF65-F5344CB8AC3E}">
        <p14:creationId xmlns:p14="http://schemas.microsoft.com/office/powerpoint/2010/main" val="3207358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5: Yêu cầu người dùng nhập vào một chuỗi bất kỳ và sau đó lấy ký tự đầu tiên, ký tự ở giữa và ký tự cuối cùng trong chuỗi được nhập bởi người dùng và nối 3 ký tự này lại thành 1 chuỗi và in ra màn hình console.</a:t>
            </a:r>
          </a:p>
          <a:p>
            <a:pPr lvl="1"/>
            <a:r>
              <a:rPr lang="en-US">
                <a:latin typeface="Arial" panose="020B0604020202020204" pitchFamily="34" charset="0"/>
                <a:cs typeface="Arial" panose="020B0604020202020204" pitchFamily="34" charset="0"/>
              </a:rPr>
              <a:t>Lưu ý: Có trường hợp người dùng nhập rỗng, nhớ kiểm tra ngoại lệ.</a:t>
            </a:r>
          </a:p>
        </p:txBody>
      </p:sp>
    </p:spTree>
    <p:extLst>
      <p:ext uri="{BB962C8B-B14F-4D97-AF65-F5344CB8AC3E}">
        <p14:creationId xmlns:p14="http://schemas.microsoft.com/office/powerpoint/2010/main" val="2478845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6: Yêu cầu người dùng nhập vào 2 chuỗi A và B. Sau đó hãy kiểm tra xem chuỗi B có phải là chuỗi bắt đầu của chuỗi A hay không ? Và in kết quả kiểm tra ra màn hình để thông báo cho người dùng biết.</a:t>
            </a:r>
          </a:p>
        </p:txBody>
      </p:sp>
    </p:spTree>
    <p:extLst>
      <p:ext uri="{BB962C8B-B14F-4D97-AF65-F5344CB8AC3E}">
        <p14:creationId xmlns:p14="http://schemas.microsoft.com/office/powerpoint/2010/main" val="92884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7: Yêu cầu người dùng nhập vào 2 chuỗi A và B. Sau đó hãy kiểm tra xem chuỗi B có phải là chuỗi kết thúc của chuỗi A hay không ? Và in kết quả kiểm tra ra màn hình để thông báo cho người dùng biết.</a:t>
            </a:r>
          </a:p>
        </p:txBody>
      </p:sp>
    </p:spTree>
    <p:extLst>
      <p:ext uri="{BB962C8B-B14F-4D97-AF65-F5344CB8AC3E}">
        <p14:creationId xmlns:p14="http://schemas.microsoft.com/office/powerpoint/2010/main" val="3569039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8: Yêu cầu người dùng nhập một câu chào hỏi và ngay sau khi người dùng nhập xong, hãy tiến hành kiểm tra nội dung người dùng đã nhập có thực sự là một câu chào hỏi hay không ?</a:t>
            </a:r>
          </a:p>
          <a:p>
            <a:pPr lvl="1"/>
            <a:r>
              <a:rPr lang="en-US">
                <a:latin typeface="Arial" panose="020B0604020202020204" pitchFamily="34" charset="0"/>
                <a:cs typeface="Arial" panose="020B0604020202020204" pitchFamily="34" charset="0"/>
              </a:rPr>
              <a:t>Một câu chào hỏi bao giờ cũng bắt đầu bằng câu "Xin chào".</a:t>
            </a:r>
          </a:p>
        </p:txBody>
      </p:sp>
    </p:spTree>
    <p:extLst>
      <p:ext uri="{BB962C8B-B14F-4D97-AF65-F5344CB8AC3E}">
        <p14:creationId xmlns:p14="http://schemas.microsoft.com/office/powerpoint/2010/main" val="3326451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9: Yêu cầu người dùng nhập một lời tạm biệt và ngay sau khi người dùng nhập xong, hãy tiến hành kiểm tra nội dung người dùng đã nhập có thực sự là lời tạm biệt hay không ?</a:t>
            </a:r>
          </a:p>
          <a:p>
            <a:pPr lvl="1"/>
            <a:r>
              <a:rPr lang="en-US">
                <a:latin typeface="Arial" panose="020B0604020202020204" pitchFamily="34" charset="0"/>
                <a:cs typeface="Arial" panose="020B0604020202020204" pitchFamily="34" charset="0"/>
              </a:rPr>
              <a:t>Một câu chào hỏi bao giờ cũng kết thúc bằng câu "hẹn gặp lại".</a:t>
            </a:r>
          </a:p>
        </p:txBody>
      </p:sp>
    </p:spTree>
    <p:extLst>
      <p:ext uri="{BB962C8B-B14F-4D97-AF65-F5344CB8AC3E}">
        <p14:creationId xmlns:p14="http://schemas.microsoft.com/office/powerpoint/2010/main" val="2265312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10: Yêu cầu người dùng nhập 2 chuỗi A và B. Sau đó hãy kiểm tra chuỗi B có phải là chuỗi con của chuỗi A hay không ? Hay nói cách khác, chuỗi B có chưa trong A hay không ? Sau khi kiểm tra xong, hãy in kết quả kiểm tra ra màn hình để thông báo cho người dùng biết.</a:t>
            </a:r>
          </a:p>
        </p:txBody>
      </p:sp>
    </p:spTree>
    <p:extLst>
      <p:ext uri="{BB962C8B-B14F-4D97-AF65-F5344CB8AC3E}">
        <p14:creationId xmlns:p14="http://schemas.microsoft.com/office/powerpoint/2010/main" val="392600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Nối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09204"/>
            <a:ext cx="8946541" cy="4739195"/>
          </a:xfrm>
        </p:spPr>
        <p:txBody>
          <a:bodyPr/>
          <a:lstStyle/>
          <a:p>
            <a:r>
              <a:rPr lang="en-US">
                <a:latin typeface="Arial" panose="020B0604020202020204" pitchFamily="34" charset="0"/>
                <a:cs typeface="Arial" panose="020B0604020202020204" pitchFamily="34" charset="0"/>
              </a:rPr>
              <a:t>Là các phương thức dùng để nối các chuỗi với nhau tạo thành chuỗi mới chứa tất cả các chuỗi tham gia nối.</a:t>
            </a:r>
          </a:p>
          <a:p>
            <a:r>
              <a:rPr lang="en-US">
                <a:latin typeface="Arial" panose="020B0604020202020204" pitchFamily="34" charset="0"/>
                <a:cs typeface="Arial" panose="020B0604020202020204" pitchFamily="34" charset="0"/>
              </a:rPr>
              <a:t>Ví dụ: Nối chuỗi "Hello, " với chuỗi "World!" thì ta sẽ có được chuỗi: "Hello, World!"</a:t>
            </a:r>
          </a:p>
          <a:p>
            <a:r>
              <a:rPr lang="en-US">
                <a:latin typeface="Arial" panose="020B0604020202020204" pitchFamily="34" charset="0"/>
                <a:cs typeface="Arial" panose="020B0604020202020204" pitchFamily="34" charset="0"/>
              </a:rPr>
              <a:t>Có 2 phương thức chính dùng để nối chuỗi:</a:t>
            </a:r>
          </a:p>
          <a:p>
            <a:pPr lvl="1"/>
            <a:r>
              <a:rPr lang="en-US">
                <a:latin typeface="Arial" panose="020B0604020202020204" pitchFamily="34" charset="0"/>
                <a:cs typeface="Arial" panose="020B0604020202020204" pitchFamily="34" charset="0"/>
              </a:rPr>
              <a:t>Phương thức join: Nỗi các chuỗi với nhau cách nhau bởi chuỗi phân cách.</a:t>
            </a:r>
          </a:p>
          <a:p>
            <a:pPr lvl="1"/>
            <a:r>
              <a:rPr lang="en-US">
                <a:latin typeface="Arial" panose="020B0604020202020204" pitchFamily="34" charset="0"/>
                <a:cs typeface="Arial" panose="020B0604020202020204" pitchFamily="34" charset="0"/>
              </a:rPr>
              <a:t>Phương thức concat: Nối chuỗi A với chuỗi B</a:t>
            </a:r>
          </a:p>
        </p:txBody>
      </p:sp>
    </p:spTree>
    <p:extLst>
      <p:ext uri="{BB962C8B-B14F-4D97-AF65-F5344CB8AC3E}">
        <p14:creationId xmlns:p14="http://schemas.microsoft.com/office/powerpoint/2010/main" val="2808374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11: Yêu cầu người dùng nhập họ và tên và sau đó tạo một chuỗi theo định dạng được cung cấp bên dưới. Sau khi tạo xong, hãy in chuỗi đó ra màn hình như một lời chào tới người dùng.</a:t>
            </a:r>
          </a:p>
          <a:p>
            <a:pPr lvl="1"/>
            <a:r>
              <a:rPr lang="en-US">
                <a:latin typeface="Arial" panose="020B0604020202020204" pitchFamily="34" charset="0"/>
                <a:cs typeface="Arial" panose="020B0604020202020204" pitchFamily="34" charset="0"/>
              </a:rPr>
              <a:t>Lưu ý: Nếu không nhập gì thì không cần phải chào.</a:t>
            </a:r>
          </a:p>
          <a:p>
            <a:pPr lvl="1"/>
            <a:r>
              <a:rPr lang="en-US">
                <a:latin typeface="Arial" panose="020B0604020202020204" pitchFamily="34" charset="0"/>
                <a:cs typeface="Arial" panose="020B0604020202020204" pitchFamily="34" charset="0"/>
              </a:rPr>
              <a:t>Định dạng câu chào: Xin chào, &lt;Họ và tên&gt;</a:t>
            </a:r>
          </a:p>
        </p:txBody>
      </p:sp>
    </p:spTree>
    <p:extLst>
      <p:ext uri="{BB962C8B-B14F-4D97-AF65-F5344CB8AC3E}">
        <p14:creationId xmlns:p14="http://schemas.microsoft.com/office/powerpoint/2010/main" val="695244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12: Yêu cầu người dùng nhập vào một con số nguyên bất kỳ và sau đó tạo một chuỗi định dạng như được cung cấp ở dưới và xuất ra màn hình.</a:t>
            </a:r>
          </a:p>
          <a:p>
            <a:pPr lvl="1"/>
            <a:r>
              <a:rPr lang="en-US">
                <a:latin typeface="Arial" panose="020B0604020202020204" pitchFamily="34" charset="0"/>
                <a:cs typeface="Arial" panose="020B0604020202020204" pitchFamily="34" charset="0"/>
              </a:rPr>
              <a:t>Định dạng: Số nguyên bạn vừa nhập: &lt;Số nguyên hiển thị ít nhất 6 số, có phân cách hàng nghìn, có chèn 0 ở đầu nếu không đủ 6 số&gt;</a:t>
            </a:r>
          </a:p>
        </p:txBody>
      </p:sp>
    </p:spTree>
    <p:extLst>
      <p:ext uri="{BB962C8B-B14F-4D97-AF65-F5344CB8AC3E}">
        <p14:creationId xmlns:p14="http://schemas.microsoft.com/office/powerpoint/2010/main" val="645769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13: Yêu cầu người dùng nhập vào 3 con số thực A, B và C. Sau đó thực hiện phép chia A cho B sau đó dùng kết quả từ phép chia nhân cho C làm kết quả cuối cùng. Sau khi có kết quả cuối cùng, hãy tạo chuỗi định dạng và xuất ra màn hình theo định dạng được cung cấp ở dưới.</a:t>
            </a:r>
          </a:p>
          <a:p>
            <a:pPr lvl="1"/>
            <a:r>
              <a:rPr lang="en-US">
                <a:latin typeface="Arial" panose="020B0604020202020204" pitchFamily="34" charset="0"/>
                <a:cs typeface="Arial" panose="020B0604020202020204" pitchFamily="34" charset="0"/>
              </a:rPr>
              <a:t>Định dạng: Kết qua: &lt;Kết quả, hiển thị tối đa 3 số sau dấu .&gt;</a:t>
            </a:r>
          </a:p>
        </p:txBody>
      </p:sp>
    </p:spTree>
    <p:extLst>
      <p:ext uri="{BB962C8B-B14F-4D97-AF65-F5344CB8AC3E}">
        <p14:creationId xmlns:p14="http://schemas.microsoft.com/office/powerpoint/2010/main" val="4075533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14: Yêu cầu người dùng nhập vào 2 chuỗi A và B, hãy tìm kiếm vị trí bắt đầu của chuỗi B đầu tiên trong chuỗi A và hãy in ra màn hình sau khi tìm thấy.</a:t>
            </a:r>
          </a:p>
        </p:txBody>
      </p:sp>
    </p:spTree>
    <p:extLst>
      <p:ext uri="{BB962C8B-B14F-4D97-AF65-F5344CB8AC3E}">
        <p14:creationId xmlns:p14="http://schemas.microsoft.com/office/powerpoint/2010/main" val="1722982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15: Yêu cầu người dùng nhập vào 2 chuỗi A và B, hãy tìm kiếm vị trí bắt đầu của chuỗi B cuối cùng trong chuỗi A và hãy in ra màn hình sau khi tìm thấy.</a:t>
            </a:r>
          </a:p>
        </p:txBody>
      </p:sp>
    </p:spTree>
    <p:extLst>
      <p:ext uri="{BB962C8B-B14F-4D97-AF65-F5344CB8AC3E}">
        <p14:creationId xmlns:p14="http://schemas.microsoft.com/office/powerpoint/2010/main" val="314954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16: Yêu cầu người dùng nhập vào một chuỗi bất kỳ và thực hiện in các thông tin sau ra màn hình và theo định dạng được cung cấp bên dưới đây.</a:t>
            </a:r>
          </a:p>
          <a:p>
            <a:pPr lvl="1"/>
            <a:r>
              <a:rPr lang="en-US">
                <a:latin typeface="Arial" panose="020B0604020202020204" pitchFamily="34" charset="0"/>
                <a:cs typeface="Arial" panose="020B0604020202020204" pitchFamily="34" charset="0"/>
              </a:rPr>
              <a:t>Nội dung bạn đã nhập: &lt;Nội dung người dùng nhập&gt;</a:t>
            </a:r>
          </a:p>
          <a:p>
            <a:pPr lvl="1"/>
            <a:r>
              <a:rPr lang="en-US">
                <a:latin typeface="Arial" panose="020B0604020202020204" pitchFamily="34" charset="0"/>
                <a:cs typeface="Arial" panose="020B0604020202020204" pitchFamily="34" charset="0"/>
              </a:rPr>
              <a:t>Nội dung bạn nhập là rỗng ? &lt;Kết quả kiểm tra&gt;</a:t>
            </a:r>
          </a:p>
        </p:txBody>
      </p:sp>
    </p:spTree>
    <p:extLst>
      <p:ext uri="{BB962C8B-B14F-4D97-AF65-F5344CB8AC3E}">
        <p14:creationId xmlns:p14="http://schemas.microsoft.com/office/powerpoint/2010/main" val="2143343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17: Yêu cầu người dùng nhập 3 chuỗi A, B và C, sau đó hãy thay thế chuỗi B đầu tiên được tìm thấy trong chuỗi A thành chuỗi C. Va sau đó hãy in kết quả ra màn hình theo định dạng:</a:t>
            </a:r>
          </a:p>
          <a:p>
            <a:pPr lvl="1"/>
            <a:r>
              <a:rPr lang="en-US">
                <a:latin typeface="Arial" panose="020B0604020202020204" pitchFamily="34" charset="0"/>
                <a:cs typeface="Arial" panose="020B0604020202020204" pitchFamily="34" charset="0"/>
              </a:rPr>
              <a:t>Kết quả: &lt;Chuỗi A sau khi thay B bằng C&gt;</a:t>
            </a:r>
          </a:p>
        </p:txBody>
      </p:sp>
    </p:spTree>
    <p:extLst>
      <p:ext uri="{BB962C8B-B14F-4D97-AF65-F5344CB8AC3E}">
        <p14:creationId xmlns:p14="http://schemas.microsoft.com/office/powerpoint/2010/main" val="169136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18: Yêu cầu người dùng nhập 3 chuỗi A, B và C, sau đó hãy thay thế tất cả chuỗi B được tìm thấy trong chuỗi A thành chuỗi C. Va sau đó hãy in kết quả ra màn hình theo định dạng:</a:t>
            </a:r>
          </a:p>
          <a:p>
            <a:pPr lvl="1"/>
            <a:r>
              <a:rPr lang="en-US">
                <a:latin typeface="Arial" panose="020B0604020202020204" pitchFamily="34" charset="0"/>
                <a:cs typeface="Arial" panose="020B0604020202020204" pitchFamily="34" charset="0"/>
              </a:rPr>
              <a:t>Kết quả: &lt;Chuỗi A sau khi thay B bằng C&gt;</a:t>
            </a:r>
          </a:p>
        </p:txBody>
      </p:sp>
    </p:spTree>
    <p:extLst>
      <p:ext uri="{BB962C8B-B14F-4D97-AF65-F5344CB8AC3E}">
        <p14:creationId xmlns:p14="http://schemas.microsoft.com/office/powerpoint/2010/main" val="4294416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19: Yêu cầu người dùng nhập một nội dung bất kỳ và sau đó hãy tách nhỏ nội dung người dùng nhập thông qua dấu phân cách là dấu ".". Sau đó hãy in tất cả những chuỗi nhỏ sau khi tách xong.</a:t>
            </a:r>
          </a:p>
          <a:p>
            <a:pPr lvl="1"/>
            <a:r>
              <a:rPr lang="en-US">
                <a:latin typeface="Arial" panose="020B0604020202020204" pitchFamily="34" charset="0"/>
                <a:cs typeface="Arial" panose="020B0604020202020204" pitchFamily="34" charset="0"/>
              </a:rPr>
              <a:t>Cách duyệt mảng đã có ví dụ trong phần nội dung về tách chuỗi, có thể quay về coi.</a:t>
            </a:r>
          </a:p>
        </p:txBody>
      </p:sp>
    </p:spTree>
    <p:extLst>
      <p:ext uri="{BB962C8B-B14F-4D97-AF65-F5344CB8AC3E}">
        <p14:creationId xmlns:p14="http://schemas.microsoft.com/office/powerpoint/2010/main" val="1586054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20: Yêu cầu người dùng nhập nội dung bất kỳ và sau khi người dùng nhập xong, hãy chuyển đổi nội dung đó sang dạng viết hoa toàn bộ ký tự và in ra màn hình kết quả với định dạng như sau:</a:t>
            </a:r>
          </a:p>
          <a:p>
            <a:pPr lvl="1"/>
            <a:r>
              <a:rPr lang="en-US">
                <a:latin typeface="Arial" panose="020B0604020202020204" pitchFamily="34" charset="0"/>
                <a:cs typeface="Arial" panose="020B0604020202020204" pitchFamily="34" charset="0"/>
              </a:rPr>
              <a:t>Nội dung của bạn khi viết hoa: &lt;Nội dung sau khi chuyển đổi viết hoa&gt;</a:t>
            </a:r>
          </a:p>
        </p:txBody>
      </p:sp>
    </p:spTree>
    <p:extLst>
      <p:ext uri="{BB962C8B-B14F-4D97-AF65-F5344CB8AC3E}">
        <p14:creationId xmlns:p14="http://schemas.microsoft.com/office/powerpoint/2010/main" val="292462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Nối chuỗi</a:t>
            </a:r>
          </a:p>
        </p:txBody>
      </p:sp>
      <p:pic>
        <p:nvPicPr>
          <p:cNvPr id="5" name="Content Placeholder 4">
            <a:extLst>
              <a:ext uri="{FF2B5EF4-FFF2-40B4-BE49-F238E27FC236}">
                <a16:creationId xmlns:a16="http://schemas.microsoft.com/office/drawing/2014/main" id="{5CC39B53-A46C-43CA-B905-A8345EE0BA84}"/>
              </a:ext>
            </a:extLst>
          </p:cNvPr>
          <p:cNvPicPr>
            <a:picLocks noGrp="1" noChangeAspect="1"/>
          </p:cNvPicPr>
          <p:nvPr>
            <p:ph idx="1"/>
          </p:nvPr>
        </p:nvPicPr>
        <p:blipFill>
          <a:blip r:embed="rId2"/>
          <a:stretch>
            <a:fillRect/>
          </a:stretch>
        </p:blipFill>
        <p:spPr>
          <a:xfrm>
            <a:off x="2161174" y="1853248"/>
            <a:ext cx="7869652" cy="4480411"/>
          </a:xfrm>
        </p:spPr>
      </p:pic>
    </p:spTree>
    <p:extLst>
      <p:ext uri="{BB962C8B-B14F-4D97-AF65-F5344CB8AC3E}">
        <p14:creationId xmlns:p14="http://schemas.microsoft.com/office/powerpoint/2010/main" val="28056897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4" name="Content Placeholder 3">
            <a:extLst>
              <a:ext uri="{FF2B5EF4-FFF2-40B4-BE49-F238E27FC236}">
                <a16:creationId xmlns:a16="http://schemas.microsoft.com/office/drawing/2014/main" id="{E37210F3-70E7-4C7C-B18A-39F831E7C0B1}"/>
              </a:ext>
            </a:extLst>
          </p:cNvPr>
          <p:cNvSpPr>
            <a:spLocks noGrp="1"/>
          </p:cNvSpPr>
          <p:nvPr>
            <p:ph idx="1"/>
          </p:nvPr>
        </p:nvSpPr>
        <p:spPr>
          <a:xfrm>
            <a:off x="1103312" y="1853248"/>
            <a:ext cx="8946541" cy="4395151"/>
          </a:xfrm>
        </p:spPr>
        <p:txBody>
          <a:bodyPr/>
          <a:lstStyle/>
          <a:p>
            <a:r>
              <a:rPr lang="en-US">
                <a:latin typeface="Arial" panose="020B0604020202020204" pitchFamily="34" charset="0"/>
                <a:cs typeface="Arial" panose="020B0604020202020204" pitchFamily="34" charset="0"/>
              </a:rPr>
              <a:t>Bài 21: Yêu cầu người dùng nhập nội dung bất kỳ và sau khi người dùng nhập xong, hãy chuyển đổi nội dung đó sang dạng viết thường toàn bộ ký tự và in ra màn hình kết quả với định dạng như sau:</a:t>
            </a:r>
          </a:p>
          <a:p>
            <a:pPr lvl="1"/>
            <a:r>
              <a:rPr lang="en-US">
                <a:latin typeface="Arial" panose="020B0604020202020204" pitchFamily="34" charset="0"/>
                <a:cs typeface="Arial" panose="020B0604020202020204" pitchFamily="34" charset="0"/>
              </a:rPr>
              <a:t>Nội dung của bạn khi viết thường: &lt;Nội dung sau khi chuyển đổi viết thường&gt;</a:t>
            </a:r>
          </a:p>
        </p:txBody>
      </p:sp>
    </p:spTree>
    <p:extLst>
      <p:ext uri="{BB962C8B-B14F-4D97-AF65-F5344CB8AC3E}">
        <p14:creationId xmlns:p14="http://schemas.microsoft.com/office/powerpoint/2010/main" val="25870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 So sánh 2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09204"/>
            <a:ext cx="8946541" cy="4739195"/>
          </a:xfrm>
        </p:spPr>
        <p:txBody>
          <a:bodyPr/>
          <a:lstStyle/>
          <a:p>
            <a:r>
              <a:rPr lang="en-US">
                <a:latin typeface="Arial" panose="020B0604020202020204" pitchFamily="34" charset="0"/>
                <a:cs typeface="Arial" panose="020B0604020202020204" pitchFamily="34" charset="0"/>
              </a:rPr>
              <a:t>Phương thức equals: Dùng để so sánh 2 chuỗi có giống nhau hay không.</a:t>
            </a:r>
          </a:p>
          <a:p>
            <a:r>
              <a:rPr lang="en-US">
                <a:latin typeface="Arial" panose="020B0604020202020204" pitchFamily="34" charset="0"/>
                <a:cs typeface="Arial" panose="020B0604020202020204" pitchFamily="34" charset="0"/>
              </a:rPr>
              <a:t>Phương thức equalsIgnoreCase: Dùng để so sánh 2 chuỗi có giống nhau hay không mà không phân biệt chữ hoa / thường.</a:t>
            </a:r>
          </a:p>
          <a:p>
            <a:r>
              <a:rPr lang="en-US">
                <a:latin typeface="Arial" panose="020B0604020202020204" pitchFamily="34" charset="0"/>
                <a:cs typeface="Arial" panose="020B0604020202020204" pitchFamily="34" charset="0"/>
              </a:rPr>
              <a:t>Phương thức compareTo: So sánh sự chênh lệch giữa ký tự đầu của 2 chuỗi theo bảng mã Unicode.</a:t>
            </a:r>
          </a:p>
        </p:txBody>
      </p:sp>
    </p:spTree>
    <p:extLst>
      <p:ext uri="{BB962C8B-B14F-4D97-AF65-F5344CB8AC3E}">
        <p14:creationId xmlns:p14="http://schemas.microsoft.com/office/powerpoint/2010/main" val="36499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 So sánh 2 chuỗi</a:t>
            </a:r>
          </a:p>
        </p:txBody>
      </p:sp>
      <p:pic>
        <p:nvPicPr>
          <p:cNvPr id="7" name="Content Placeholder 6">
            <a:extLst>
              <a:ext uri="{FF2B5EF4-FFF2-40B4-BE49-F238E27FC236}">
                <a16:creationId xmlns:a16="http://schemas.microsoft.com/office/drawing/2014/main" id="{9472802E-91B3-4EA1-85C7-CC9D7CD91BF1}"/>
              </a:ext>
            </a:extLst>
          </p:cNvPr>
          <p:cNvPicPr>
            <a:picLocks noGrp="1" noChangeAspect="1"/>
          </p:cNvPicPr>
          <p:nvPr>
            <p:ph idx="1"/>
          </p:nvPr>
        </p:nvPicPr>
        <p:blipFill>
          <a:blip r:embed="rId2"/>
          <a:stretch>
            <a:fillRect/>
          </a:stretch>
        </p:blipFill>
        <p:spPr>
          <a:xfrm>
            <a:off x="1707145" y="1724165"/>
            <a:ext cx="8777709" cy="4569528"/>
          </a:xfrm>
        </p:spPr>
      </p:pic>
    </p:spTree>
    <p:extLst>
      <p:ext uri="{BB962C8B-B14F-4D97-AF65-F5344CB8AC3E}">
        <p14:creationId xmlns:p14="http://schemas.microsoft.com/office/powerpoint/2010/main" val="133518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 Độ dài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84412"/>
            <a:ext cx="8946541" cy="4463987"/>
          </a:xfrm>
        </p:spPr>
        <p:txBody>
          <a:bodyPr/>
          <a:lstStyle/>
          <a:p>
            <a:r>
              <a:rPr lang="en-US">
                <a:latin typeface="Arial" panose="020B0604020202020204" pitchFamily="34" charset="0"/>
                <a:cs typeface="Arial" panose="020B0604020202020204" pitchFamily="34" charset="0"/>
              </a:rPr>
              <a:t>Trong Java, để lấy độ dài chuỗi, ta sử dụng phương thức length().</a:t>
            </a:r>
          </a:p>
        </p:txBody>
      </p:sp>
      <p:pic>
        <p:nvPicPr>
          <p:cNvPr id="5" name="Picture 4">
            <a:extLst>
              <a:ext uri="{FF2B5EF4-FFF2-40B4-BE49-F238E27FC236}">
                <a16:creationId xmlns:a16="http://schemas.microsoft.com/office/drawing/2014/main" id="{7135ECF9-BAFD-4333-A2E8-EC20D88827A5}"/>
              </a:ext>
            </a:extLst>
          </p:cNvPr>
          <p:cNvPicPr>
            <a:picLocks noChangeAspect="1"/>
          </p:cNvPicPr>
          <p:nvPr/>
        </p:nvPicPr>
        <p:blipFill>
          <a:blip r:embed="rId2"/>
          <a:stretch>
            <a:fillRect/>
          </a:stretch>
        </p:blipFill>
        <p:spPr>
          <a:xfrm>
            <a:off x="2629889" y="2736505"/>
            <a:ext cx="6932221" cy="3668777"/>
          </a:xfrm>
          <a:prstGeom prst="rect">
            <a:avLst/>
          </a:prstGeom>
        </p:spPr>
      </p:pic>
    </p:spTree>
    <p:extLst>
      <p:ext uri="{BB962C8B-B14F-4D97-AF65-F5344CB8AC3E}">
        <p14:creationId xmlns:p14="http://schemas.microsoft.com/office/powerpoint/2010/main" val="94105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2.4. Lấy ký tự ở vị trí được chỉ định trong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90439"/>
            <a:ext cx="8946541" cy="3957960"/>
          </a:xfrm>
        </p:spPr>
        <p:txBody>
          <a:bodyPr/>
          <a:lstStyle/>
          <a:p>
            <a:r>
              <a:rPr lang="en-US">
                <a:latin typeface="Arial" panose="020B0604020202020204" pitchFamily="34" charset="0"/>
                <a:cs typeface="Arial" panose="020B0604020202020204" pitchFamily="34" charset="0"/>
              </a:rPr>
              <a:t>Phương thức charAt được sử dụng để truy xuất ký tự ở vị trí được chỉ định trong một chuỗi.</a:t>
            </a:r>
          </a:p>
        </p:txBody>
      </p:sp>
      <p:pic>
        <p:nvPicPr>
          <p:cNvPr id="6" name="Picture 5">
            <a:extLst>
              <a:ext uri="{FF2B5EF4-FFF2-40B4-BE49-F238E27FC236}">
                <a16:creationId xmlns:a16="http://schemas.microsoft.com/office/drawing/2014/main" id="{FC2C1DCC-3F70-4C49-9B08-70E0C06F3D81}"/>
              </a:ext>
            </a:extLst>
          </p:cNvPr>
          <p:cNvPicPr>
            <a:picLocks noChangeAspect="1"/>
          </p:cNvPicPr>
          <p:nvPr/>
        </p:nvPicPr>
        <p:blipFill>
          <a:blip r:embed="rId2"/>
          <a:stretch>
            <a:fillRect/>
          </a:stretch>
        </p:blipFill>
        <p:spPr>
          <a:xfrm>
            <a:off x="3318975" y="3429000"/>
            <a:ext cx="5554050" cy="2812514"/>
          </a:xfrm>
          <a:prstGeom prst="rect">
            <a:avLst/>
          </a:prstGeom>
        </p:spPr>
      </p:pic>
    </p:spTree>
    <p:extLst>
      <p:ext uri="{BB962C8B-B14F-4D97-AF65-F5344CB8AC3E}">
        <p14:creationId xmlns:p14="http://schemas.microsoft.com/office/powerpoint/2010/main" val="1422060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1788</TotalTime>
  <Words>2664</Words>
  <Application>Microsoft Office PowerPoint</Application>
  <PresentationFormat>Widescreen</PresentationFormat>
  <Paragraphs>156</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Century Gothic</vt:lpstr>
      <vt:lpstr>Wingdings 3</vt:lpstr>
      <vt:lpstr>Ion</vt:lpstr>
      <vt:lpstr>Lập Trình Web Java Cơ Bản</vt:lpstr>
      <vt:lpstr>2. Làm việc với chuỗi</vt:lpstr>
      <vt:lpstr>2. Làm việc với chuỗi</vt:lpstr>
      <vt:lpstr>2.1. Nối chuỗi</vt:lpstr>
      <vt:lpstr>2.1. Nối chuỗi</vt:lpstr>
      <vt:lpstr>2.2. So sánh 2 chuỗi</vt:lpstr>
      <vt:lpstr>2.2. So sánh 2 chuỗi</vt:lpstr>
      <vt:lpstr>2.3. Độ dài chuỗi</vt:lpstr>
      <vt:lpstr>2.4. Lấy ký tự ở vị trí được chỉ định trong chuỗi</vt:lpstr>
      <vt:lpstr>2.5. Kiểm tra chuỗi bắt đầu</vt:lpstr>
      <vt:lpstr>2.6. Kiểm tra chuỗi kết thúc</vt:lpstr>
      <vt:lpstr>2.7. Kiểm tra trong chuỗi có chứa chuỗi được chỉ định</vt:lpstr>
      <vt:lpstr>2.7. Tạo chuỗi định dạng</vt:lpstr>
      <vt:lpstr>2.8. Tạo chuỗi định dạng</vt:lpstr>
      <vt:lpstr>2.8. Tạo chuỗi định dạng</vt:lpstr>
      <vt:lpstr>2.8. Tạo chuỗi định dạng</vt:lpstr>
      <vt:lpstr>2.8. Tạo chuỗi định dạng</vt:lpstr>
      <vt:lpstr>2.8. Tạo chuỗi định dạng</vt:lpstr>
      <vt:lpstr>2.8. Tạo chuỗi định dạng</vt:lpstr>
      <vt:lpstr>2.8. Tạo chuỗi định dạng</vt:lpstr>
      <vt:lpstr>2.9. Tìm vị trí bắt đầu của chuỗi B đầu tiên được tìm thấy trong chuỗi A</vt:lpstr>
      <vt:lpstr>2.10. Tìm vị trí bắt đầu của chuỗi B cuối cùng được tìm thấy trong chuỗi A</vt:lpstr>
      <vt:lpstr>2.11. Kiểm tra một chuỗi có rỗng hay không ?</vt:lpstr>
      <vt:lpstr>2.12. Thay thế chuỗi</vt:lpstr>
      <vt:lpstr>2.12. Thay thế chuỗi</vt:lpstr>
      <vt:lpstr>2.12. Thay thế chuỗi</vt:lpstr>
      <vt:lpstr>2.13. Tách chuỗi thông qua ký tự phân cách</vt:lpstr>
      <vt:lpstr>2.14. Làm in hoa tất cả ký tự trong chuỗi</vt:lpstr>
      <vt:lpstr>2.15. Làm in thường tất cả các ký tự trong chuỗi</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101</cp:revision>
  <dcterms:created xsi:type="dcterms:W3CDTF">2024-07-06T12:34:55Z</dcterms:created>
  <dcterms:modified xsi:type="dcterms:W3CDTF">2024-07-17T16:51:15Z</dcterms:modified>
</cp:coreProperties>
</file>