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80" r:id="rId4"/>
    <p:sldId id="289" r:id="rId5"/>
    <p:sldId id="290" r:id="rId6"/>
    <p:sldId id="271" r:id="rId7"/>
    <p:sldId id="270" r:id="rId8"/>
    <p:sldId id="272" r:id="rId9"/>
    <p:sldId id="273" r:id="rId10"/>
    <p:sldId id="274" r:id="rId11"/>
    <p:sldId id="275" r:id="rId12"/>
    <p:sldId id="276" r:id="rId13"/>
    <p:sldId id="288" r:id="rId14"/>
    <p:sldId id="277" r:id="rId15"/>
    <p:sldId id="278" r:id="rId16"/>
    <p:sldId id="279" r:id="rId17"/>
    <p:sldId id="291" r:id="rId18"/>
    <p:sldId id="281" r:id="rId19"/>
    <p:sldId id="282" r:id="rId20"/>
    <p:sldId id="299" r:id="rId21"/>
    <p:sldId id="283" r:id="rId22"/>
    <p:sldId id="284" r:id="rId23"/>
    <p:sldId id="292" r:id="rId24"/>
    <p:sldId id="294" r:id="rId25"/>
    <p:sldId id="285" r:id="rId26"/>
    <p:sldId id="293" r:id="rId27"/>
    <p:sldId id="286" r:id="rId28"/>
    <p:sldId id="295" r:id="rId29"/>
    <p:sldId id="287" r:id="rId30"/>
    <p:sldId id="296" r:id="rId31"/>
    <p:sldId id="297" r:id="rId32"/>
    <p:sldId id="298" r:id="rId33"/>
    <p:sldId id="300" r:id="rId34"/>
    <p:sldId id="301" r:id="rId35"/>
    <p:sldId id="302" r:id="rId36"/>
    <p:sldId id="30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7/31/2024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4-3</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3.1.4. Tạo mới tệp tin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biến&gt;.createNewFile();</a:t>
            </a:r>
          </a:p>
        </p:txBody>
      </p:sp>
      <p:pic>
        <p:nvPicPr>
          <p:cNvPr id="5" name="Picture 4">
            <a:extLst>
              <a:ext uri="{FF2B5EF4-FFF2-40B4-BE49-F238E27FC236}">
                <a16:creationId xmlns:a16="http://schemas.microsoft.com/office/drawing/2014/main" id="{5C611018-CBA6-47EC-92BB-26F8F0717F00}"/>
              </a:ext>
            </a:extLst>
          </p:cNvPr>
          <p:cNvPicPr>
            <a:picLocks noChangeAspect="1"/>
          </p:cNvPicPr>
          <p:nvPr/>
        </p:nvPicPr>
        <p:blipFill>
          <a:blip r:embed="rId2"/>
          <a:stretch>
            <a:fillRect/>
          </a:stretch>
        </p:blipFill>
        <p:spPr>
          <a:xfrm>
            <a:off x="3367208" y="2781143"/>
            <a:ext cx="5457583" cy="3718017"/>
          </a:xfrm>
          <a:prstGeom prst="rect">
            <a:avLst/>
          </a:prstGeom>
        </p:spPr>
      </p:pic>
    </p:spTree>
    <p:extLst>
      <p:ext uri="{BB962C8B-B14F-4D97-AF65-F5344CB8AC3E}">
        <p14:creationId xmlns:p14="http://schemas.microsoft.com/office/powerpoint/2010/main" val="61420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3.1.5. Kiểm tra tệp tin / thư mục có tồn tại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biến&gt;.exists();</a:t>
            </a:r>
          </a:p>
        </p:txBody>
      </p:sp>
      <p:pic>
        <p:nvPicPr>
          <p:cNvPr id="5" name="Picture 4">
            <a:extLst>
              <a:ext uri="{FF2B5EF4-FFF2-40B4-BE49-F238E27FC236}">
                <a16:creationId xmlns:a16="http://schemas.microsoft.com/office/drawing/2014/main" id="{05E2D4D4-D97B-4785-AD6F-684693D16654}"/>
              </a:ext>
            </a:extLst>
          </p:cNvPr>
          <p:cNvPicPr>
            <a:picLocks noChangeAspect="1"/>
          </p:cNvPicPr>
          <p:nvPr/>
        </p:nvPicPr>
        <p:blipFill>
          <a:blip r:embed="rId2"/>
          <a:stretch>
            <a:fillRect/>
          </a:stretch>
        </p:blipFill>
        <p:spPr>
          <a:xfrm>
            <a:off x="3230631" y="2926676"/>
            <a:ext cx="5730737" cy="3368332"/>
          </a:xfrm>
          <a:prstGeom prst="rect">
            <a:avLst/>
          </a:prstGeom>
        </p:spPr>
      </p:pic>
    </p:spTree>
    <p:extLst>
      <p:ext uri="{BB962C8B-B14F-4D97-AF65-F5344CB8AC3E}">
        <p14:creationId xmlns:p14="http://schemas.microsoft.com/office/powerpoint/2010/main" val="11485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3.1.6. Tạo cây thư mục theo đường dẫn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Thường được sử dụng vào tác vụ ghi tệp tin. Vì để ghi tệp tin, phải đảm bảo đường dẫn chứa tệp tin đã tồn tại. Khi đó, ta thường sử dụng phương thức này để đảm bảo cho đường dẫn tới thư mục chứa tệp tin sắp ghi tồn tại.</a:t>
            </a:r>
          </a:p>
          <a:p>
            <a:r>
              <a:rPr lang="en-US">
                <a:latin typeface="Arial" panose="020B0604020202020204" pitchFamily="34" charset="0"/>
                <a:cs typeface="Arial" panose="020B0604020202020204" pitchFamily="34" charset="0"/>
              </a:rPr>
              <a:t>Cú pháp: &lt;Tên biến&gt;.mkdirs();</a:t>
            </a:r>
          </a:p>
        </p:txBody>
      </p:sp>
    </p:spTree>
    <p:extLst>
      <p:ext uri="{BB962C8B-B14F-4D97-AF65-F5344CB8AC3E}">
        <p14:creationId xmlns:p14="http://schemas.microsoft.com/office/powerpoint/2010/main" val="302944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3.1.6. Tạo cây thư mục theo đường dẫn</a:t>
            </a:r>
          </a:p>
        </p:txBody>
      </p:sp>
      <p:pic>
        <p:nvPicPr>
          <p:cNvPr id="5" name="Content Placeholder 4">
            <a:extLst>
              <a:ext uri="{FF2B5EF4-FFF2-40B4-BE49-F238E27FC236}">
                <a16:creationId xmlns:a16="http://schemas.microsoft.com/office/drawing/2014/main" id="{49086154-5571-48F1-92E4-60A038E3564E}"/>
              </a:ext>
            </a:extLst>
          </p:cNvPr>
          <p:cNvPicPr>
            <a:picLocks noGrp="1" noChangeAspect="1"/>
          </p:cNvPicPr>
          <p:nvPr>
            <p:ph idx="1"/>
          </p:nvPr>
        </p:nvPicPr>
        <p:blipFill>
          <a:blip r:embed="rId2"/>
          <a:stretch>
            <a:fillRect/>
          </a:stretch>
        </p:blipFill>
        <p:spPr>
          <a:xfrm>
            <a:off x="2965660" y="2520899"/>
            <a:ext cx="6260679" cy="3693470"/>
          </a:xfrm>
        </p:spPr>
      </p:pic>
    </p:spTree>
    <p:extLst>
      <p:ext uri="{BB962C8B-B14F-4D97-AF65-F5344CB8AC3E}">
        <p14:creationId xmlns:p14="http://schemas.microsoft.com/office/powerpoint/2010/main" val="268812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3.1.7. Xóa tệp tin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biến&gt;.delete();</a:t>
            </a:r>
          </a:p>
        </p:txBody>
      </p:sp>
      <p:pic>
        <p:nvPicPr>
          <p:cNvPr id="5" name="Picture 4">
            <a:extLst>
              <a:ext uri="{FF2B5EF4-FFF2-40B4-BE49-F238E27FC236}">
                <a16:creationId xmlns:a16="http://schemas.microsoft.com/office/drawing/2014/main" id="{0CF06ECA-4055-47FA-A987-06675269FE09}"/>
              </a:ext>
            </a:extLst>
          </p:cNvPr>
          <p:cNvPicPr>
            <a:picLocks noChangeAspect="1"/>
          </p:cNvPicPr>
          <p:nvPr/>
        </p:nvPicPr>
        <p:blipFill>
          <a:blip r:embed="rId2"/>
          <a:stretch>
            <a:fillRect/>
          </a:stretch>
        </p:blipFill>
        <p:spPr>
          <a:xfrm>
            <a:off x="3291597" y="2943319"/>
            <a:ext cx="5608806" cy="3368332"/>
          </a:xfrm>
          <a:prstGeom prst="rect">
            <a:avLst/>
          </a:prstGeom>
        </p:spPr>
      </p:pic>
    </p:spTree>
    <p:extLst>
      <p:ext uri="{BB962C8B-B14F-4D97-AF65-F5344CB8AC3E}">
        <p14:creationId xmlns:p14="http://schemas.microsoft.com/office/powerpoint/2010/main" val="415704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3.1.8. Thay đổi tên tệp tin / thư mục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biến&gt;.renameTo(&lt;Đường dẫn mới&gt;);</a:t>
            </a:r>
          </a:p>
        </p:txBody>
      </p:sp>
      <p:pic>
        <p:nvPicPr>
          <p:cNvPr id="5" name="Picture 4">
            <a:extLst>
              <a:ext uri="{FF2B5EF4-FFF2-40B4-BE49-F238E27FC236}">
                <a16:creationId xmlns:a16="http://schemas.microsoft.com/office/drawing/2014/main" id="{F202DB58-3B42-4F57-A2AD-FF6FAD66C2AA}"/>
              </a:ext>
            </a:extLst>
          </p:cNvPr>
          <p:cNvPicPr>
            <a:picLocks noChangeAspect="1"/>
          </p:cNvPicPr>
          <p:nvPr/>
        </p:nvPicPr>
        <p:blipFill>
          <a:blip r:embed="rId2"/>
          <a:stretch>
            <a:fillRect/>
          </a:stretch>
        </p:blipFill>
        <p:spPr>
          <a:xfrm>
            <a:off x="3383045" y="2879346"/>
            <a:ext cx="5425910" cy="3619814"/>
          </a:xfrm>
          <a:prstGeom prst="rect">
            <a:avLst/>
          </a:prstGeom>
        </p:spPr>
      </p:pic>
    </p:spTree>
    <p:extLst>
      <p:ext uri="{BB962C8B-B14F-4D97-AF65-F5344CB8AC3E}">
        <p14:creationId xmlns:p14="http://schemas.microsoft.com/office/powerpoint/2010/main" val="44016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3.1.9. Lấy thư mục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Thường được sử dụng trong ghi tệp tin, vì khi ghi tệp tin, phải đảm bảo thư mục cha chứa tệp tin tồn tại. Mà để lấy thông tin thư mục cha, ta dùng phương thức này.</a:t>
            </a:r>
          </a:p>
          <a:p>
            <a:r>
              <a:rPr lang="en-US">
                <a:latin typeface="Arial" panose="020B0604020202020204" pitchFamily="34" charset="0"/>
                <a:cs typeface="Arial" panose="020B0604020202020204" pitchFamily="34" charset="0"/>
              </a:rPr>
              <a:t>Cú pháp: &lt;Tên biến&gt;.getParentFile();</a:t>
            </a:r>
          </a:p>
        </p:txBody>
      </p:sp>
    </p:spTree>
    <p:extLst>
      <p:ext uri="{BB962C8B-B14F-4D97-AF65-F5344CB8AC3E}">
        <p14:creationId xmlns:p14="http://schemas.microsoft.com/office/powerpoint/2010/main" val="151420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3.1.9. Lấy thư mục cha</a:t>
            </a:r>
          </a:p>
        </p:txBody>
      </p:sp>
      <p:pic>
        <p:nvPicPr>
          <p:cNvPr id="5" name="Content Placeholder 4">
            <a:extLst>
              <a:ext uri="{FF2B5EF4-FFF2-40B4-BE49-F238E27FC236}">
                <a16:creationId xmlns:a16="http://schemas.microsoft.com/office/drawing/2014/main" id="{ED5C138A-A40E-4B71-9978-3C50CEF72D58}"/>
              </a:ext>
            </a:extLst>
          </p:cNvPr>
          <p:cNvPicPr>
            <a:picLocks noGrp="1" noChangeAspect="1"/>
          </p:cNvPicPr>
          <p:nvPr>
            <p:ph idx="1"/>
          </p:nvPr>
        </p:nvPicPr>
        <p:blipFill>
          <a:blip r:embed="rId2"/>
          <a:stretch>
            <a:fillRect/>
          </a:stretch>
        </p:blipFill>
        <p:spPr>
          <a:xfrm>
            <a:off x="1556989" y="2640356"/>
            <a:ext cx="8039797" cy="3071126"/>
          </a:xfrm>
        </p:spPr>
      </p:pic>
    </p:spTree>
    <p:extLst>
      <p:ext uri="{BB962C8B-B14F-4D97-AF65-F5344CB8AC3E}">
        <p14:creationId xmlns:p14="http://schemas.microsoft.com/office/powerpoint/2010/main" val="85272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3.1.10. Lấy đường dẫn của File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biến&gt;.getPath();</a:t>
            </a:r>
          </a:p>
        </p:txBody>
      </p:sp>
      <p:pic>
        <p:nvPicPr>
          <p:cNvPr id="5" name="Picture 4">
            <a:extLst>
              <a:ext uri="{FF2B5EF4-FFF2-40B4-BE49-F238E27FC236}">
                <a16:creationId xmlns:a16="http://schemas.microsoft.com/office/drawing/2014/main" id="{A344B8F0-B8B5-40F1-9B31-2A3C33AA3E56}"/>
              </a:ext>
            </a:extLst>
          </p:cNvPr>
          <p:cNvPicPr>
            <a:picLocks noChangeAspect="1"/>
          </p:cNvPicPr>
          <p:nvPr/>
        </p:nvPicPr>
        <p:blipFill>
          <a:blip r:embed="rId2"/>
          <a:stretch>
            <a:fillRect/>
          </a:stretch>
        </p:blipFill>
        <p:spPr>
          <a:xfrm>
            <a:off x="2297101" y="3072125"/>
            <a:ext cx="7597798" cy="2400508"/>
          </a:xfrm>
          <a:prstGeom prst="rect">
            <a:avLst/>
          </a:prstGeom>
        </p:spPr>
      </p:pic>
    </p:spTree>
    <p:extLst>
      <p:ext uri="{BB962C8B-B14F-4D97-AF65-F5344CB8AC3E}">
        <p14:creationId xmlns:p14="http://schemas.microsoft.com/office/powerpoint/2010/main" val="309820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3.1.11. Lấy đường dẫn tuyệt đối của File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biến&gt;.getAbsolutePath();</a:t>
            </a:r>
          </a:p>
        </p:txBody>
      </p:sp>
      <p:pic>
        <p:nvPicPr>
          <p:cNvPr id="5" name="Picture 4">
            <a:extLst>
              <a:ext uri="{FF2B5EF4-FFF2-40B4-BE49-F238E27FC236}">
                <a16:creationId xmlns:a16="http://schemas.microsoft.com/office/drawing/2014/main" id="{74F28497-0DD4-4F7E-8529-05A33BC47932}"/>
              </a:ext>
            </a:extLst>
          </p:cNvPr>
          <p:cNvPicPr>
            <a:picLocks noChangeAspect="1"/>
          </p:cNvPicPr>
          <p:nvPr/>
        </p:nvPicPr>
        <p:blipFill>
          <a:blip r:embed="rId2"/>
          <a:stretch>
            <a:fillRect/>
          </a:stretch>
        </p:blipFill>
        <p:spPr>
          <a:xfrm>
            <a:off x="2579065" y="2912987"/>
            <a:ext cx="7033870" cy="3406435"/>
          </a:xfrm>
          <a:prstGeom prst="rect">
            <a:avLst/>
          </a:prstGeom>
        </p:spPr>
      </p:pic>
    </p:spTree>
    <p:extLst>
      <p:ext uri="{BB962C8B-B14F-4D97-AF65-F5344CB8AC3E}">
        <p14:creationId xmlns:p14="http://schemas.microsoft.com/office/powerpoint/2010/main" val="29402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File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3.1. Làm việc với đối tượng File trong Java</a:t>
            </a:r>
          </a:p>
          <a:p>
            <a:pPr lvl="1"/>
            <a:r>
              <a:rPr lang="en-US">
                <a:latin typeface="Arial" panose="020B0604020202020204" pitchFamily="34" charset="0"/>
                <a:cs typeface="Arial" panose="020B0604020202020204" pitchFamily="34" charset="0"/>
              </a:rPr>
              <a:t>3.1.1. Khởi tạo đối tượng File</a:t>
            </a:r>
          </a:p>
          <a:p>
            <a:pPr lvl="1"/>
            <a:r>
              <a:rPr lang="en-US">
                <a:latin typeface="Arial" panose="020B0604020202020204" pitchFamily="34" charset="0"/>
                <a:cs typeface="Arial" panose="020B0604020202020204" pitchFamily="34" charset="0"/>
              </a:rPr>
              <a:t>3.1.2. Kiểm tra đối tượng File là thư mục</a:t>
            </a:r>
          </a:p>
          <a:p>
            <a:pPr lvl="1"/>
            <a:r>
              <a:rPr lang="en-US">
                <a:latin typeface="Arial" panose="020B0604020202020204" pitchFamily="34" charset="0"/>
                <a:cs typeface="Arial" panose="020B0604020202020204" pitchFamily="34" charset="0"/>
              </a:rPr>
              <a:t>3.1.3. Kiểm tra đối tượng File là tệp tin</a:t>
            </a:r>
          </a:p>
          <a:p>
            <a:pPr lvl="1"/>
            <a:r>
              <a:rPr lang="en-US">
                <a:latin typeface="Arial" panose="020B0604020202020204" pitchFamily="34" charset="0"/>
                <a:cs typeface="Arial" panose="020B0604020202020204" pitchFamily="34" charset="0"/>
              </a:rPr>
              <a:t>3.1.4. Tạo mới tệp tin</a:t>
            </a:r>
          </a:p>
          <a:p>
            <a:pPr lvl="1"/>
            <a:r>
              <a:rPr lang="en-US">
                <a:latin typeface="Arial" panose="020B0604020202020204" pitchFamily="34" charset="0"/>
                <a:cs typeface="Arial" panose="020B0604020202020204" pitchFamily="34" charset="0"/>
              </a:rPr>
              <a:t>3.1.5. Kiểm tra tệp tin / thư mục có tồn tại</a:t>
            </a:r>
          </a:p>
          <a:p>
            <a:pPr lvl="1"/>
            <a:r>
              <a:rPr lang="en-US">
                <a:latin typeface="Arial" panose="020B0604020202020204" pitchFamily="34" charset="0"/>
                <a:cs typeface="Arial" panose="020B0604020202020204" pitchFamily="34" charset="0"/>
              </a:rPr>
              <a:t>3.1.6. Tạo cây thư mục theo đường dẫn</a:t>
            </a:r>
          </a:p>
          <a:p>
            <a:pPr lvl="1"/>
            <a:r>
              <a:rPr lang="en-US">
                <a:latin typeface="Arial" panose="020B0604020202020204" pitchFamily="34" charset="0"/>
                <a:cs typeface="Arial" panose="020B0604020202020204" pitchFamily="34" charset="0"/>
              </a:rPr>
              <a:t>3.1.7. Xóa tệp tin</a:t>
            </a:r>
          </a:p>
          <a:p>
            <a:pPr lvl="1"/>
            <a:r>
              <a:rPr lang="en-US">
                <a:latin typeface="Arial" panose="020B0604020202020204" pitchFamily="34" charset="0"/>
                <a:cs typeface="Arial" panose="020B0604020202020204" pitchFamily="34" charset="0"/>
              </a:rPr>
              <a:t>3.1.8. Thay đổi tên tệp tin / thư mục</a:t>
            </a:r>
          </a:p>
          <a:p>
            <a:pPr lvl="1"/>
            <a:r>
              <a:rPr lang="en-US">
                <a:latin typeface="Arial" panose="020B0604020202020204" pitchFamily="34" charset="0"/>
                <a:cs typeface="Arial" panose="020B0604020202020204" pitchFamily="34" charset="0"/>
              </a:rPr>
              <a:t>3.1.9. Lấy thư mục cha</a:t>
            </a:r>
          </a:p>
        </p:txBody>
      </p:sp>
    </p:spTree>
    <p:extLst>
      <p:ext uri="{BB962C8B-B14F-4D97-AF65-F5344CB8AC3E}">
        <p14:creationId xmlns:p14="http://schemas.microsoft.com/office/powerpoint/2010/main" val="1589195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3.1.12. Lấy tên tệp tin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biến&gt;.getName();</a:t>
            </a:r>
          </a:p>
        </p:txBody>
      </p:sp>
      <p:pic>
        <p:nvPicPr>
          <p:cNvPr id="6" name="Picture 5">
            <a:extLst>
              <a:ext uri="{FF2B5EF4-FFF2-40B4-BE49-F238E27FC236}">
                <a16:creationId xmlns:a16="http://schemas.microsoft.com/office/drawing/2014/main" id="{AD07474F-9BD7-4A90-892A-41218D46A746}"/>
              </a:ext>
            </a:extLst>
          </p:cNvPr>
          <p:cNvPicPr>
            <a:picLocks noChangeAspect="1"/>
          </p:cNvPicPr>
          <p:nvPr/>
        </p:nvPicPr>
        <p:blipFill>
          <a:blip r:embed="rId2"/>
          <a:stretch>
            <a:fillRect/>
          </a:stretch>
        </p:blipFill>
        <p:spPr>
          <a:xfrm>
            <a:off x="2862811" y="3128847"/>
            <a:ext cx="6466378" cy="3199245"/>
          </a:xfrm>
          <a:prstGeom prst="rect">
            <a:avLst/>
          </a:prstGeom>
        </p:spPr>
      </p:pic>
    </p:spTree>
    <p:extLst>
      <p:ext uri="{BB962C8B-B14F-4D97-AF65-F5344CB8AC3E}">
        <p14:creationId xmlns:p14="http://schemas.microsoft.com/office/powerpoint/2010/main" val="4262000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File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3.2. Đọc file</a:t>
            </a:r>
          </a:p>
          <a:p>
            <a:pPr lvl="1"/>
            <a:r>
              <a:rPr lang="en-US">
                <a:latin typeface="Arial" panose="020B0604020202020204" pitchFamily="34" charset="0"/>
                <a:cs typeface="Arial" panose="020B0604020202020204" pitchFamily="34" charset="0"/>
              </a:rPr>
              <a:t>3.2.1. Đọc file với FileReader</a:t>
            </a:r>
          </a:p>
          <a:p>
            <a:pPr lvl="1"/>
            <a:r>
              <a:rPr lang="en-US">
                <a:latin typeface="Arial" panose="020B0604020202020204" pitchFamily="34" charset="0"/>
                <a:cs typeface="Arial" panose="020B0604020202020204" pitchFamily="34" charset="0"/>
              </a:rPr>
              <a:t>3.2.2. Đọc file với FileInputStream</a:t>
            </a:r>
          </a:p>
          <a:p>
            <a:r>
              <a:rPr lang="en-US">
                <a:latin typeface="Arial" panose="020B0604020202020204" pitchFamily="34" charset="0"/>
                <a:cs typeface="Arial" panose="020B0604020202020204" pitchFamily="34" charset="0"/>
              </a:rPr>
              <a:t>3.3. Ghi file</a:t>
            </a:r>
          </a:p>
          <a:p>
            <a:pPr lvl="1"/>
            <a:r>
              <a:rPr lang="en-US">
                <a:latin typeface="Arial" panose="020B0604020202020204" pitchFamily="34" charset="0"/>
                <a:cs typeface="Arial" panose="020B0604020202020204" pitchFamily="34" charset="0"/>
              </a:rPr>
              <a:t>3.3.1. Ghi file với FileWriter</a:t>
            </a:r>
          </a:p>
          <a:p>
            <a:pPr lvl="1"/>
            <a:r>
              <a:rPr lang="en-US">
                <a:latin typeface="Arial" panose="020B0604020202020204" pitchFamily="34" charset="0"/>
                <a:cs typeface="Arial" panose="020B0604020202020204" pitchFamily="34" charset="0"/>
              </a:rPr>
              <a:t>3.3.2. Ghi file với FileOutputStream</a:t>
            </a:r>
          </a:p>
        </p:txBody>
      </p:sp>
    </p:spTree>
    <p:extLst>
      <p:ext uri="{BB962C8B-B14F-4D97-AF65-F5344CB8AC3E}">
        <p14:creationId xmlns:p14="http://schemas.microsoft.com/office/powerpoint/2010/main" val="214082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Đọc file với FileReader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FileReader là một bộ đọc dữ liệu tệp tin chuyên được sử dụng để đọc những tệp tin văn bản thô như: .txt, .js, .java, .log,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63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Đọc file với FileReader</a:t>
            </a:r>
          </a:p>
        </p:txBody>
      </p:sp>
      <p:pic>
        <p:nvPicPr>
          <p:cNvPr id="9" name="Content Placeholder 8">
            <a:extLst>
              <a:ext uri="{FF2B5EF4-FFF2-40B4-BE49-F238E27FC236}">
                <a16:creationId xmlns:a16="http://schemas.microsoft.com/office/drawing/2014/main" id="{6927ACE2-D639-4DB2-B12B-891197201BB2}"/>
              </a:ext>
            </a:extLst>
          </p:cNvPr>
          <p:cNvPicPr>
            <a:picLocks noGrp="1" noChangeAspect="1"/>
          </p:cNvPicPr>
          <p:nvPr>
            <p:ph idx="1"/>
          </p:nvPr>
        </p:nvPicPr>
        <p:blipFill>
          <a:blip r:embed="rId2"/>
          <a:stretch>
            <a:fillRect/>
          </a:stretch>
        </p:blipFill>
        <p:spPr>
          <a:xfrm>
            <a:off x="3094682" y="1475590"/>
            <a:ext cx="6002635" cy="5170476"/>
          </a:xfrm>
        </p:spPr>
      </p:pic>
    </p:spTree>
    <p:extLst>
      <p:ext uri="{BB962C8B-B14F-4D97-AF65-F5344CB8AC3E}">
        <p14:creationId xmlns:p14="http://schemas.microsoft.com/office/powerpoint/2010/main" val="2248317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Đọc file với FileReader</a:t>
            </a:r>
          </a:p>
        </p:txBody>
      </p:sp>
      <p:pic>
        <p:nvPicPr>
          <p:cNvPr id="6" name="Content Placeholder 5">
            <a:extLst>
              <a:ext uri="{FF2B5EF4-FFF2-40B4-BE49-F238E27FC236}">
                <a16:creationId xmlns:a16="http://schemas.microsoft.com/office/drawing/2014/main" id="{7FDAC55E-F80A-443A-91FD-8503055A8842}"/>
              </a:ext>
            </a:extLst>
          </p:cNvPr>
          <p:cNvPicPr>
            <a:picLocks noGrp="1" noChangeAspect="1"/>
          </p:cNvPicPr>
          <p:nvPr>
            <p:ph idx="1"/>
          </p:nvPr>
        </p:nvPicPr>
        <p:blipFill>
          <a:blip r:embed="rId2"/>
          <a:stretch>
            <a:fillRect/>
          </a:stretch>
        </p:blipFill>
        <p:spPr>
          <a:xfrm>
            <a:off x="2650710" y="2479591"/>
            <a:ext cx="6890579" cy="3237629"/>
          </a:xfrm>
        </p:spPr>
      </p:pic>
    </p:spTree>
    <p:extLst>
      <p:ext uri="{BB962C8B-B14F-4D97-AF65-F5344CB8AC3E}">
        <p14:creationId xmlns:p14="http://schemas.microsoft.com/office/powerpoint/2010/main" val="47935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3.2.2. Đọc file với FileInputStream</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FileInputStream là bộ đọc dữ liệu tệp tin chuyên được sử dụng để đọc dữ liệu các tệp tin nhị phân như: .doc, .docx, .xls, .xlsx, .exe, ...</a:t>
            </a:r>
          </a:p>
        </p:txBody>
      </p:sp>
    </p:spTree>
    <p:extLst>
      <p:ext uri="{BB962C8B-B14F-4D97-AF65-F5344CB8AC3E}">
        <p14:creationId xmlns:p14="http://schemas.microsoft.com/office/powerpoint/2010/main" val="314438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3.2.2. Đọc file với FileInputStream</a:t>
            </a:r>
          </a:p>
        </p:txBody>
      </p:sp>
      <p:pic>
        <p:nvPicPr>
          <p:cNvPr id="5" name="Content Placeholder 4">
            <a:extLst>
              <a:ext uri="{FF2B5EF4-FFF2-40B4-BE49-F238E27FC236}">
                <a16:creationId xmlns:a16="http://schemas.microsoft.com/office/drawing/2014/main" id="{6B5D1B4E-F0B0-4D7D-B840-37A57A12F089}"/>
              </a:ext>
            </a:extLst>
          </p:cNvPr>
          <p:cNvPicPr>
            <a:picLocks noGrp="1" noChangeAspect="1"/>
          </p:cNvPicPr>
          <p:nvPr>
            <p:ph idx="1"/>
          </p:nvPr>
        </p:nvPicPr>
        <p:blipFill>
          <a:blip r:embed="rId2"/>
          <a:stretch>
            <a:fillRect/>
          </a:stretch>
        </p:blipFill>
        <p:spPr>
          <a:xfrm>
            <a:off x="1490548" y="2103438"/>
            <a:ext cx="8172679" cy="4144962"/>
          </a:xfrm>
        </p:spPr>
      </p:pic>
    </p:spTree>
    <p:extLst>
      <p:ext uri="{BB962C8B-B14F-4D97-AF65-F5344CB8AC3E}">
        <p14:creationId xmlns:p14="http://schemas.microsoft.com/office/powerpoint/2010/main" val="123764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3.3.1. Ghi file với FileWriter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FileWriter là bộ ghi dữ liệu tệp tin chuyên được sử dụng để ghi dữ liệu văn bản thô.</a:t>
            </a:r>
          </a:p>
        </p:txBody>
      </p:sp>
    </p:spTree>
    <p:extLst>
      <p:ext uri="{BB962C8B-B14F-4D97-AF65-F5344CB8AC3E}">
        <p14:creationId xmlns:p14="http://schemas.microsoft.com/office/powerpoint/2010/main" val="46091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3.3.1. Ghi file với FileWriter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Ghi nội dung bất kỳ ra tệp c.txt (nằm trong thư mục dự án)</a:t>
            </a:r>
          </a:p>
        </p:txBody>
      </p:sp>
      <p:pic>
        <p:nvPicPr>
          <p:cNvPr id="7" name="Picture 6">
            <a:extLst>
              <a:ext uri="{FF2B5EF4-FFF2-40B4-BE49-F238E27FC236}">
                <a16:creationId xmlns:a16="http://schemas.microsoft.com/office/drawing/2014/main" id="{AC19035B-6C25-4681-941B-C6DEACE7EF06}"/>
              </a:ext>
            </a:extLst>
          </p:cNvPr>
          <p:cNvPicPr>
            <a:picLocks noChangeAspect="1"/>
          </p:cNvPicPr>
          <p:nvPr/>
        </p:nvPicPr>
        <p:blipFill>
          <a:blip r:embed="rId2"/>
          <a:stretch>
            <a:fillRect/>
          </a:stretch>
        </p:blipFill>
        <p:spPr>
          <a:xfrm>
            <a:off x="2340653" y="2686982"/>
            <a:ext cx="6471858" cy="3892077"/>
          </a:xfrm>
          <a:prstGeom prst="rect">
            <a:avLst/>
          </a:prstGeom>
        </p:spPr>
      </p:pic>
    </p:spTree>
    <p:extLst>
      <p:ext uri="{BB962C8B-B14F-4D97-AF65-F5344CB8AC3E}">
        <p14:creationId xmlns:p14="http://schemas.microsoft.com/office/powerpoint/2010/main" val="2807992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3.3.2. Ghi file với FileOutputStream</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FileOutputStream là bộ ghi dữ liệu tệp tin chuyên được sử dụng để ghi dữ liệu nhị phân.</a:t>
            </a:r>
          </a:p>
        </p:txBody>
      </p:sp>
    </p:spTree>
    <p:extLst>
      <p:ext uri="{BB962C8B-B14F-4D97-AF65-F5344CB8AC3E}">
        <p14:creationId xmlns:p14="http://schemas.microsoft.com/office/powerpoint/2010/main" val="217900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File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3.1. Làm việc với đối tượng File trong Java</a:t>
            </a:r>
          </a:p>
          <a:p>
            <a:pPr lvl="1"/>
            <a:r>
              <a:rPr lang="en-US">
                <a:latin typeface="Arial" panose="020B0604020202020204" pitchFamily="34" charset="0"/>
                <a:cs typeface="Arial" panose="020B0604020202020204" pitchFamily="34" charset="0"/>
              </a:rPr>
              <a:t>3.1.10. Lấy đường dẫn của File</a:t>
            </a:r>
          </a:p>
          <a:p>
            <a:pPr lvl="1"/>
            <a:r>
              <a:rPr lang="en-US">
                <a:latin typeface="Arial" panose="020B0604020202020204" pitchFamily="34" charset="0"/>
                <a:cs typeface="Arial" panose="020B0604020202020204" pitchFamily="34" charset="0"/>
              </a:rPr>
              <a:t>3.1.11. Lấy đường dẫn tuyệt đối của File</a:t>
            </a:r>
          </a:p>
          <a:p>
            <a:pPr lvl="1"/>
            <a:r>
              <a:rPr lang="en-US">
                <a:latin typeface="Arial" panose="020B0604020202020204" pitchFamily="34" charset="0"/>
                <a:cs typeface="Arial" panose="020B0604020202020204" pitchFamily="34" charset="0"/>
              </a:rPr>
              <a:t>3.1.12. Lấy tên tệp tin</a:t>
            </a:r>
          </a:p>
        </p:txBody>
      </p:sp>
    </p:spTree>
    <p:extLst>
      <p:ext uri="{BB962C8B-B14F-4D97-AF65-F5344CB8AC3E}">
        <p14:creationId xmlns:p14="http://schemas.microsoft.com/office/powerpoint/2010/main" val="695197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3.3.2. Ghi file với FileOutputStream</a:t>
            </a:r>
          </a:p>
        </p:txBody>
      </p:sp>
      <p:pic>
        <p:nvPicPr>
          <p:cNvPr id="7" name="Content Placeholder 6">
            <a:extLst>
              <a:ext uri="{FF2B5EF4-FFF2-40B4-BE49-F238E27FC236}">
                <a16:creationId xmlns:a16="http://schemas.microsoft.com/office/drawing/2014/main" id="{8966E51B-5E89-4A7D-9F5A-97C94BE0C6F0}"/>
              </a:ext>
            </a:extLst>
          </p:cNvPr>
          <p:cNvPicPr>
            <a:picLocks noGrp="1" noChangeAspect="1"/>
          </p:cNvPicPr>
          <p:nvPr>
            <p:ph idx="1"/>
          </p:nvPr>
        </p:nvPicPr>
        <p:blipFill>
          <a:blip r:embed="rId2"/>
          <a:stretch>
            <a:fillRect/>
          </a:stretch>
        </p:blipFill>
        <p:spPr>
          <a:xfrm>
            <a:off x="2526205" y="1717925"/>
            <a:ext cx="7139590" cy="4729493"/>
          </a:xfrm>
        </p:spPr>
      </p:pic>
    </p:spTree>
    <p:extLst>
      <p:ext uri="{BB962C8B-B14F-4D97-AF65-F5344CB8AC3E}">
        <p14:creationId xmlns:p14="http://schemas.microsoft.com/office/powerpoint/2010/main" val="3974115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Bài 1: Viết chương trình:</a:t>
            </a:r>
          </a:p>
          <a:p>
            <a:pPr lvl="1"/>
            <a:r>
              <a:rPr lang="en-US">
                <a:latin typeface="Arial" panose="020B0604020202020204" pitchFamily="34" charset="0"/>
                <a:cs typeface="Arial" panose="020B0604020202020204" pitchFamily="34" charset="0"/>
              </a:rPr>
              <a:t>Yêu cầu người dùng nhập vào một đường dẫn bất kỳ. Nếu nhập rỗng, thoát chương trình.</a:t>
            </a:r>
          </a:p>
          <a:p>
            <a:pPr lvl="1"/>
            <a:r>
              <a:rPr lang="en-US">
                <a:latin typeface="Arial" panose="020B0604020202020204" pitchFamily="34" charset="0"/>
                <a:cs typeface="Arial" panose="020B0604020202020204" pitchFamily="34" charset="0"/>
              </a:rPr>
              <a:t>Yêu cầu người dùng nhập nội dung cần ghi. Nếu nhập rỗng, thoát chương trình.</a:t>
            </a:r>
          </a:p>
          <a:p>
            <a:pPr lvl="1"/>
            <a:r>
              <a:rPr lang="en-US">
                <a:latin typeface="Arial" panose="020B0604020202020204" pitchFamily="34" charset="0"/>
                <a:cs typeface="Arial" panose="020B0604020202020204" pitchFamily="34" charset="0"/>
              </a:rPr>
              <a:t>Sau khi người dùng nhập nội dung, hãy tiến hành ghi nội dung người dùng nhập vào tệp tin ở đường dẫn được cung cấp bởi người dùng.</a:t>
            </a:r>
          </a:p>
        </p:txBody>
      </p:sp>
    </p:spTree>
    <p:extLst>
      <p:ext uri="{BB962C8B-B14F-4D97-AF65-F5344CB8AC3E}">
        <p14:creationId xmlns:p14="http://schemas.microsoft.com/office/powerpoint/2010/main" val="371782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Bài 2: Viết chương trình:</a:t>
            </a:r>
          </a:p>
          <a:p>
            <a:pPr lvl="1"/>
            <a:r>
              <a:rPr lang="en-US">
                <a:latin typeface="Arial" panose="020B0604020202020204" pitchFamily="34" charset="0"/>
                <a:cs typeface="Arial" panose="020B0604020202020204" pitchFamily="34" charset="0"/>
              </a:rPr>
              <a:t>Yêu cầu người dùng nhập vào một đường dẫn bất kỳ. Nếu nhập rỗng, thoát chương trình.</a:t>
            </a:r>
          </a:p>
          <a:p>
            <a:pPr lvl="1"/>
            <a:r>
              <a:rPr lang="en-US">
                <a:latin typeface="Arial" panose="020B0604020202020204" pitchFamily="34" charset="0"/>
                <a:cs typeface="Arial" panose="020B0604020202020204" pitchFamily="34" charset="0"/>
              </a:rPr>
              <a:t>Hãy chép tệp tin ở đường dẫn được người dùng chỉ định vào thư mục gốc của ứng dụng.</a:t>
            </a:r>
          </a:p>
        </p:txBody>
      </p:sp>
    </p:spTree>
    <p:extLst>
      <p:ext uri="{BB962C8B-B14F-4D97-AF65-F5344CB8AC3E}">
        <p14:creationId xmlns:p14="http://schemas.microsoft.com/office/powerpoint/2010/main" val="836277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Bài 3: Viết chương trình:</a:t>
            </a:r>
          </a:p>
          <a:p>
            <a:pPr lvl="1"/>
            <a:r>
              <a:rPr lang="en-US">
                <a:latin typeface="Arial" panose="020B0604020202020204" pitchFamily="34" charset="0"/>
                <a:cs typeface="Arial" panose="020B0604020202020204" pitchFamily="34" charset="0"/>
              </a:rPr>
              <a:t>Yêu cầu người dùng nhập vào một đường dẫn bất kỳ. Nếu nhập rỗng, thoát chương trình.</a:t>
            </a:r>
          </a:p>
          <a:p>
            <a:pPr lvl="1"/>
            <a:r>
              <a:rPr lang="en-US">
                <a:latin typeface="Arial" panose="020B0604020202020204" pitchFamily="34" charset="0"/>
                <a:cs typeface="Arial" panose="020B0604020202020204" pitchFamily="34" charset="0"/>
              </a:rPr>
              <a:t>Yêu cầu người dùng nhập vào tên mới của tệp tin. Nếu nhập rỗng, thoát chương trình.</a:t>
            </a:r>
          </a:p>
          <a:p>
            <a:pPr lvl="1"/>
            <a:r>
              <a:rPr lang="en-US">
                <a:latin typeface="Arial" panose="020B0604020202020204" pitchFamily="34" charset="0"/>
                <a:cs typeface="Arial" panose="020B0604020202020204" pitchFamily="34" charset="0"/>
              </a:rPr>
              <a:t>Sau khi người dùng nhập tên mới, tiến hành đổi tên tệp tin.</a:t>
            </a:r>
          </a:p>
        </p:txBody>
      </p:sp>
    </p:spTree>
    <p:extLst>
      <p:ext uri="{BB962C8B-B14F-4D97-AF65-F5344CB8AC3E}">
        <p14:creationId xmlns:p14="http://schemas.microsoft.com/office/powerpoint/2010/main" val="4012071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Bài 4: Viết chương trình:</a:t>
            </a:r>
          </a:p>
          <a:p>
            <a:pPr lvl="1"/>
            <a:r>
              <a:rPr lang="en-US">
                <a:latin typeface="Arial" panose="020B0604020202020204" pitchFamily="34" charset="0"/>
                <a:cs typeface="Arial" panose="020B0604020202020204" pitchFamily="34" charset="0"/>
              </a:rPr>
              <a:t>Yêu cầu người dùng nhập vào một đường dẫn bất kỳ. Nếu nhập rỗng, thoát chương trình.</a:t>
            </a:r>
          </a:p>
          <a:p>
            <a:pPr lvl="1"/>
            <a:r>
              <a:rPr lang="en-US">
                <a:latin typeface="Arial" panose="020B0604020202020204" pitchFamily="34" charset="0"/>
                <a:cs typeface="Arial" panose="020B0604020202020204" pitchFamily="34" charset="0"/>
              </a:rPr>
              <a:t>Sau khi người dùng nhập đường dẫn, hãy kiểm tra và in ra cho người dùng biết tệp tin ở đường dẫn người dùng nhập có tồn tại hay không.</a:t>
            </a:r>
          </a:p>
        </p:txBody>
      </p:sp>
    </p:spTree>
    <p:extLst>
      <p:ext uri="{BB962C8B-B14F-4D97-AF65-F5344CB8AC3E}">
        <p14:creationId xmlns:p14="http://schemas.microsoft.com/office/powerpoint/2010/main" val="3382967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Bài 5: Viết chương trình:</a:t>
            </a:r>
          </a:p>
          <a:p>
            <a:pPr lvl="1"/>
            <a:r>
              <a:rPr lang="en-US">
                <a:latin typeface="Arial" panose="020B0604020202020204" pitchFamily="34" charset="0"/>
                <a:cs typeface="Arial" panose="020B0604020202020204" pitchFamily="34" charset="0"/>
              </a:rPr>
              <a:t>Yêu cầu người dùng nhập vào một đường dẫn bất kỳ. Nếu nhập rỗng, thoát chương trình.</a:t>
            </a:r>
          </a:p>
          <a:p>
            <a:pPr lvl="1"/>
            <a:r>
              <a:rPr lang="en-US">
                <a:latin typeface="Arial" panose="020B0604020202020204" pitchFamily="34" charset="0"/>
                <a:cs typeface="Arial" panose="020B0604020202020204" pitchFamily="34" charset="0"/>
              </a:rPr>
              <a:t>Sau khi người dùng nhập đường dẫn, hãy kiểm in ra cho người dùng biết thư mục cha của đường dẫn người dùng nhập là gì.</a:t>
            </a:r>
          </a:p>
        </p:txBody>
      </p:sp>
    </p:spTree>
    <p:extLst>
      <p:ext uri="{BB962C8B-B14F-4D97-AF65-F5344CB8AC3E}">
        <p14:creationId xmlns:p14="http://schemas.microsoft.com/office/powerpoint/2010/main" val="331920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Bài 6: Viết chương trình:</a:t>
            </a:r>
          </a:p>
          <a:p>
            <a:pPr lvl="1"/>
            <a:r>
              <a:rPr lang="en-US">
                <a:latin typeface="Arial" panose="020B0604020202020204" pitchFamily="34" charset="0"/>
                <a:cs typeface="Arial" panose="020B0604020202020204" pitchFamily="34" charset="0"/>
              </a:rPr>
              <a:t>Yêu cầu người dùng nhập vào một đường dẫn bất kỳ. Nếu nhập rỗng, thoát chương trình.</a:t>
            </a:r>
          </a:p>
          <a:p>
            <a:pPr lvl="1"/>
            <a:r>
              <a:rPr lang="en-US">
                <a:latin typeface="Arial" panose="020B0604020202020204" pitchFamily="34" charset="0"/>
                <a:cs typeface="Arial" panose="020B0604020202020204" pitchFamily="34" charset="0"/>
              </a:rPr>
              <a:t>Sau khi người dùng nhập đường dẫn, hãy tạo tệp tin mới từ đường dẫn người dùng đã nhập.</a:t>
            </a:r>
          </a:p>
        </p:txBody>
      </p:sp>
    </p:spTree>
    <p:extLst>
      <p:ext uri="{BB962C8B-B14F-4D97-AF65-F5344CB8AC3E}">
        <p14:creationId xmlns:p14="http://schemas.microsoft.com/office/powerpoint/2010/main" val="341516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Các file trong các ví dụ</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b.txt</a:t>
            </a:r>
          </a:p>
        </p:txBody>
      </p:sp>
      <p:pic>
        <p:nvPicPr>
          <p:cNvPr id="5" name="Picture 4">
            <a:extLst>
              <a:ext uri="{FF2B5EF4-FFF2-40B4-BE49-F238E27FC236}">
                <a16:creationId xmlns:a16="http://schemas.microsoft.com/office/drawing/2014/main" id="{39092C4A-8BB4-4604-9B0F-0DA27A72CB80}"/>
              </a:ext>
            </a:extLst>
          </p:cNvPr>
          <p:cNvPicPr>
            <a:picLocks noChangeAspect="1"/>
          </p:cNvPicPr>
          <p:nvPr/>
        </p:nvPicPr>
        <p:blipFill>
          <a:blip r:embed="rId2"/>
          <a:stretch>
            <a:fillRect/>
          </a:stretch>
        </p:blipFill>
        <p:spPr>
          <a:xfrm>
            <a:off x="1198156" y="2956275"/>
            <a:ext cx="3314987" cy="3292125"/>
          </a:xfrm>
          <a:prstGeom prst="rect">
            <a:avLst/>
          </a:prstGeom>
        </p:spPr>
      </p:pic>
      <p:pic>
        <p:nvPicPr>
          <p:cNvPr id="7" name="Picture 6">
            <a:extLst>
              <a:ext uri="{FF2B5EF4-FFF2-40B4-BE49-F238E27FC236}">
                <a16:creationId xmlns:a16="http://schemas.microsoft.com/office/drawing/2014/main" id="{EF5F4CC3-9C74-408D-B6C5-5C602F9E0197}"/>
              </a:ext>
            </a:extLst>
          </p:cNvPr>
          <p:cNvPicPr>
            <a:picLocks noChangeAspect="1"/>
          </p:cNvPicPr>
          <p:nvPr/>
        </p:nvPicPr>
        <p:blipFill>
          <a:blip r:embed="rId3"/>
          <a:stretch>
            <a:fillRect/>
          </a:stretch>
        </p:blipFill>
        <p:spPr>
          <a:xfrm>
            <a:off x="5031870" y="3382345"/>
            <a:ext cx="6472332" cy="2068622"/>
          </a:xfrm>
          <a:prstGeom prst="rect">
            <a:avLst/>
          </a:prstGeom>
        </p:spPr>
      </p:pic>
    </p:spTree>
    <p:extLst>
      <p:ext uri="{BB962C8B-B14F-4D97-AF65-F5344CB8AC3E}">
        <p14:creationId xmlns:p14="http://schemas.microsoft.com/office/powerpoint/2010/main" val="174264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Các file trong các ví dụ</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a.txt</a:t>
            </a:r>
          </a:p>
        </p:txBody>
      </p:sp>
      <p:pic>
        <p:nvPicPr>
          <p:cNvPr id="6" name="Picture 5">
            <a:extLst>
              <a:ext uri="{FF2B5EF4-FFF2-40B4-BE49-F238E27FC236}">
                <a16:creationId xmlns:a16="http://schemas.microsoft.com/office/drawing/2014/main" id="{8E40C1CF-E95D-4163-A6D0-584A8D1CF630}"/>
              </a:ext>
            </a:extLst>
          </p:cNvPr>
          <p:cNvPicPr>
            <a:picLocks noChangeAspect="1"/>
          </p:cNvPicPr>
          <p:nvPr/>
        </p:nvPicPr>
        <p:blipFill>
          <a:blip r:embed="rId2"/>
          <a:stretch>
            <a:fillRect/>
          </a:stretch>
        </p:blipFill>
        <p:spPr>
          <a:xfrm>
            <a:off x="1103312" y="2732138"/>
            <a:ext cx="2913083" cy="3767022"/>
          </a:xfrm>
          <a:prstGeom prst="rect">
            <a:avLst/>
          </a:prstGeom>
        </p:spPr>
      </p:pic>
      <p:pic>
        <p:nvPicPr>
          <p:cNvPr id="9" name="Picture 8">
            <a:extLst>
              <a:ext uri="{FF2B5EF4-FFF2-40B4-BE49-F238E27FC236}">
                <a16:creationId xmlns:a16="http://schemas.microsoft.com/office/drawing/2014/main" id="{7B3BFD26-FF3A-4DE3-964B-4856D0D7C4BB}"/>
              </a:ext>
            </a:extLst>
          </p:cNvPr>
          <p:cNvPicPr>
            <a:picLocks noChangeAspect="1"/>
          </p:cNvPicPr>
          <p:nvPr/>
        </p:nvPicPr>
        <p:blipFill>
          <a:blip r:embed="rId3"/>
          <a:stretch>
            <a:fillRect/>
          </a:stretch>
        </p:blipFill>
        <p:spPr>
          <a:xfrm>
            <a:off x="5303357" y="3255361"/>
            <a:ext cx="5624047" cy="2720576"/>
          </a:xfrm>
          <a:prstGeom prst="rect">
            <a:avLst/>
          </a:prstGeom>
        </p:spPr>
      </p:pic>
    </p:spTree>
    <p:extLst>
      <p:ext uri="{BB962C8B-B14F-4D97-AF65-F5344CB8AC3E}">
        <p14:creationId xmlns:p14="http://schemas.microsoft.com/office/powerpoint/2010/main" val="367813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 Làm việc với đối tượng File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7"/>
            <a:ext cx="8946541" cy="4563123"/>
          </a:xfrm>
        </p:spPr>
        <p:txBody>
          <a:bodyPr/>
          <a:lstStyle/>
          <a:p>
            <a:r>
              <a:rPr lang="en-US">
                <a:latin typeface="Arial" panose="020B0604020202020204" pitchFamily="34" charset="0"/>
                <a:cs typeface="Arial" panose="020B0604020202020204" pitchFamily="34" charset="0"/>
              </a:rPr>
              <a:t>Trong Java, đối tượng File đại diện cho một thư mục hoặc tệp tin bất kỳ trên ổ cứng máy tính của ta.</a:t>
            </a:r>
          </a:p>
          <a:p>
            <a:r>
              <a:rPr lang="en-US">
                <a:latin typeface="Arial" panose="020B0604020202020204" pitchFamily="34" charset="0"/>
                <a:cs typeface="Arial" panose="020B0604020202020204" pitchFamily="34" charset="0"/>
              </a:rPr>
              <a:t>Vì đối tượng File trong Java đại diện cho một tệp tin, thư mục trong ổ cứng máy tính chúng ta, nên nó hoạt động chủ yếu dựa vào đường dẫn được cung cấp (hay còn gọi là địa chỉ tệp tin).</a:t>
            </a:r>
          </a:p>
          <a:p>
            <a:r>
              <a:rPr lang="en-US">
                <a:latin typeface="Arial" panose="020B0604020202020204" pitchFamily="34" charset="0"/>
                <a:cs typeface="Arial" panose="020B0604020202020204" pitchFamily="34" charset="0"/>
              </a:rPr>
              <a:t>Chúng được sử dụng để thực hiện các tác vụ liên quan tới nhập xuất tệp tin như:</a:t>
            </a:r>
          </a:p>
          <a:p>
            <a:pPr lvl="1"/>
            <a:r>
              <a:rPr lang="en-US">
                <a:latin typeface="Arial" panose="020B0604020202020204" pitchFamily="34" charset="0"/>
                <a:cs typeface="Arial" panose="020B0604020202020204" pitchFamily="34" charset="0"/>
              </a:rPr>
              <a:t>Tạo mới một tệp tin</a:t>
            </a:r>
          </a:p>
          <a:p>
            <a:pPr lvl="1"/>
            <a:r>
              <a:rPr lang="en-US">
                <a:latin typeface="Arial" panose="020B0604020202020204" pitchFamily="34" charset="0"/>
                <a:cs typeface="Arial" panose="020B0604020202020204" pitchFamily="34" charset="0"/>
              </a:rPr>
              <a:t>Tạo mới thư mục</a:t>
            </a:r>
          </a:p>
          <a:p>
            <a:pPr lvl="1"/>
            <a:r>
              <a:rPr lang="en-US">
                <a:latin typeface="Arial" panose="020B0604020202020204" pitchFamily="34" charset="0"/>
                <a:cs typeface="Arial" panose="020B0604020202020204" pitchFamily="34" charset="0"/>
              </a:rPr>
              <a:t>Xóa tệp tin</a:t>
            </a:r>
          </a:p>
          <a:p>
            <a:pPr lvl="1"/>
            <a:r>
              <a:rPr lang="en-US">
                <a:latin typeface="Arial" panose="020B0604020202020204" pitchFamily="34" charset="0"/>
                <a:cs typeface="Arial" panose="020B0604020202020204" pitchFamily="34" charset="0"/>
              </a:rPr>
              <a:t>Đổi tên tệp tin</a:t>
            </a:r>
          </a:p>
          <a:p>
            <a:pPr lvl="1"/>
            <a:r>
              <a:rPr lang="en-US">
                <a:latin typeface="Arial" panose="020B0604020202020204" pitchFamily="34" charset="0"/>
                <a:cs typeface="Arial" panose="020B0604020202020204" pitchFamily="34" charset="0"/>
              </a:rPr>
              <a:t>v.v...</a:t>
            </a:r>
          </a:p>
        </p:txBody>
      </p:sp>
    </p:spTree>
    <p:extLst>
      <p:ext uri="{BB962C8B-B14F-4D97-AF65-F5344CB8AC3E}">
        <p14:creationId xmlns:p14="http://schemas.microsoft.com/office/powerpoint/2010/main" val="41595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 Khởi tạo đối tượng File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File &lt;Tên biến&gt; = new File(&lt;Đường dẫn&gt;);</a:t>
            </a:r>
          </a:p>
        </p:txBody>
      </p:sp>
      <p:pic>
        <p:nvPicPr>
          <p:cNvPr id="5" name="Picture 4">
            <a:extLst>
              <a:ext uri="{FF2B5EF4-FFF2-40B4-BE49-F238E27FC236}">
                <a16:creationId xmlns:a16="http://schemas.microsoft.com/office/drawing/2014/main" id="{9B3372D7-8D3C-4C12-9ACC-336157CA1EFF}"/>
              </a:ext>
            </a:extLst>
          </p:cNvPr>
          <p:cNvPicPr>
            <a:picLocks noChangeAspect="1"/>
          </p:cNvPicPr>
          <p:nvPr/>
        </p:nvPicPr>
        <p:blipFill>
          <a:blip r:embed="rId2"/>
          <a:stretch>
            <a:fillRect/>
          </a:stretch>
        </p:blipFill>
        <p:spPr>
          <a:xfrm>
            <a:off x="2666703" y="2747618"/>
            <a:ext cx="6858594" cy="3901778"/>
          </a:xfrm>
          <a:prstGeom prst="rect">
            <a:avLst/>
          </a:prstGeom>
        </p:spPr>
      </p:pic>
    </p:spTree>
    <p:extLst>
      <p:ext uri="{BB962C8B-B14F-4D97-AF65-F5344CB8AC3E}">
        <p14:creationId xmlns:p14="http://schemas.microsoft.com/office/powerpoint/2010/main" val="3582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3.1.2. </a:t>
            </a:r>
            <a:r>
              <a:rPr lang="vi-VN">
                <a:latin typeface="Arial" panose="020B0604020202020204" pitchFamily="34" charset="0"/>
                <a:cs typeface="Arial" panose="020B0604020202020204" pitchFamily="34" charset="0"/>
              </a:rPr>
              <a:t>Kiểm tra đối tượng File là thư mục</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biến&gt;.isDirectory();</a:t>
            </a:r>
          </a:p>
        </p:txBody>
      </p:sp>
      <p:pic>
        <p:nvPicPr>
          <p:cNvPr id="5" name="Picture 4">
            <a:extLst>
              <a:ext uri="{FF2B5EF4-FFF2-40B4-BE49-F238E27FC236}">
                <a16:creationId xmlns:a16="http://schemas.microsoft.com/office/drawing/2014/main" id="{A6166C9E-4933-4163-B53A-CD6B15531319}"/>
              </a:ext>
            </a:extLst>
          </p:cNvPr>
          <p:cNvPicPr>
            <a:picLocks noChangeAspect="1"/>
          </p:cNvPicPr>
          <p:nvPr/>
        </p:nvPicPr>
        <p:blipFill>
          <a:blip r:embed="rId2"/>
          <a:stretch>
            <a:fillRect/>
          </a:stretch>
        </p:blipFill>
        <p:spPr>
          <a:xfrm>
            <a:off x="2773392" y="2991226"/>
            <a:ext cx="6645216" cy="3414056"/>
          </a:xfrm>
          <a:prstGeom prst="rect">
            <a:avLst/>
          </a:prstGeom>
        </p:spPr>
      </p:pic>
    </p:spTree>
    <p:extLst>
      <p:ext uri="{BB962C8B-B14F-4D97-AF65-F5344CB8AC3E}">
        <p14:creationId xmlns:p14="http://schemas.microsoft.com/office/powerpoint/2010/main" val="234905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3.1.3. </a:t>
            </a:r>
            <a:r>
              <a:rPr lang="vi-VN">
                <a:latin typeface="Arial" panose="020B0604020202020204" pitchFamily="34" charset="0"/>
                <a:cs typeface="Arial" panose="020B0604020202020204" pitchFamily="34" charset="0"/>
              </a:rPr>
              <a:t>Kiểm tra đối tượng File là </a:t>
            </a:r>
            <a:r>
              <a:rPr lang="en-US">
                <a:latin typeface="Arial" panose="020B0604020202020204" pitchFamily="34" charset="0"/>
                <a:cs typeface="Arial" panose="020B0604020202020204" pitchFamily="34" charset="0"/>
              </a:rPr>
              <a:t>tệp tin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biến&gt;.isFile();</a:t>
            </a:r>
          </a:p>
        </p:txBody>
      </p:sp>
      <p:pic>
        <p:nvPicPr>
          <p:cNvPr id="5" name="Picture 4">
            <a:extLst>
              <a:ext uri="{FF2B5EF4-FFF2-40B4-BE49-F238E27FC236}">
                <a16:creationId xmlns:a16="http://schemas.microsoft.com/office/drawing/2014/main" id="{B40C8745-982A-43B1-B973-F3FE0F00A874}"/>
              </a:ext>
            </a:extLst>
          </p:cNvPr>
          <p:cNvPicPr>
            <a:picLocks noChangeAspect="1"/>
          </p:cNvPicPr>
          <p:nvPr/>
        </p:nvPicPr>
        <p:blipFill>
          <a:blip r:embed="rId2"/>
          <a:stretch>
            <a:fillRect/>
          </a:stretch>
        </p:blipFill>
        <p:spPr>
          <a:xfrm>
            <a:off x="3028684" y="2910551"/>
            <a:ext cx="6134632" cy="3337849"/>
          </a:xfrm>
          <a:prstGeom prst="rect">
            <a:avLst/>
          </a:prstGeom>
        </p:spPr>
      </p:pic>
    </p:spTree>
    <p:extLst>
      <p:ext uri="{BB962C8B-B14F-4D97-AF65-F5344CB8AC3E}">
        <p14:creationId xmlns:p14="http://schemas.microsoft.com/office/powerpoint/2010/main" val="2792197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3177</TotalTime>
  <Words>1209</Words>
  <Application>Microsoft Office PowerPoint</Application>
  <PresentationFormat>Widescreen</PresentationFormat>
  <Paragraphs>107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Ion</vt:lpstr>
      <vt:lpstr>Lập Trình Web Java Cơ Bản</vt:lpstr>
      <vt:lpstr>3. Làm việc với File trong Java</vt:lpstr>
      <vt:lpstr>3. Làm việc với File trong Java</vt:lpstr>
      <vt:lpstr>Các file trong các ví dụ</vt:lpstr>
      <vt:lpstr>Các file trong các ví dụ</vt:lpstr>
      <vt:lpstr>3.1. Làm việc với đối tượng File trong Java</vt:lpstr>
      <vt:lpstr>3.1.1. Khởi tạo đối tượng File</vt:lpstr>
      <vt:lpstr>3.1.2. Kiểm tra đối tượng File là thư mục</vt:lpstr>
      <vt:lpstr>3.1.3. Kiểm tra đối tượng File là tệp tin</vt:lpstr>
      <vt:lpstr>3.1.4. Tạo mới tệp tin</vt:lpstr>
      <vt:lpstr>3.1.5. Kiểm tra tệp tin / thư mục có tồn tại hay không</vt:lpstr>
      <vt:lpstr>3.1.6. Tạo cây thư mục theo đường dẫn</vt:lpstr>
      <vt:lpstr>3.1.6. Tạo cây thư mục theo đường dẫn</vt:lpstr>
      <vt:lpstr>3.1.7. Xóa tệp tin</vt:lpstr>
      <vt:lpstr>3.1.8. Thay đổi tên tệp tin / thư mục</vt:lpstr>
      <vt:lpstr>3.1.9. Lấy thư mục cha</vt:lpstr>
      <vt:lpstr>3.1.9. Lấy thư mục cha</vt:lpstr>
      <vt:lpstr>3.1.10. Lấy đường dẫn của File</vt:lpstr>
      <vt:lpstr>3.1.11. Lấy đường dẫn tuyệt đối của File</vt:lpstr>
      <vt:lpstr>3.1.12. Lấy tên tệp tin</vt:lpstr>
      <vt:lpstr>3. Làm việc với File trong Java</vt:lpstr>
      <vt:lpstr>3.2.1. Đọc file với FileReader</vt:lpstr>
      <vt:lpstr>3.2.1. Đọc file với FileReader</vt:lpstr>
      <vt:lpstr>3.2.1. Đọc file với FileReader</vt:lpstr>
      <vt:lpstr>3.2.2. Đọc file với FileInputStream</vt:lpstr>
      <vt:lpstr>3.2.2. Đọc file với FileInputStream</vt:lpstr>
      <vt:lpstr>3.3.1. Ghi file với FileWriter</vt:lpstr>
      <vt:lpstr>3.3.1. Ghi file với FileWriter</vt:lpstr>
      <vt:lpstr>3.3.2. Ghi file với FileOutputStream</vt:lpstr>
      <vt:lpstr>3.3.2. Ghi file với FileOutputStream</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179</cp:revision>
  <dcterms:created xsi:type="dcterms:W3CDTF">2024-07-06T12:34:55Z</dcterms:created>
  <dcterms:modified xsi:type="dcterms:W3CDTF">2024-07-31T18:04:25Z</dcterms:modified>
</cp:coreProperties>
</file>