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5-1</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thuộc tính tĩnh</a:t>
            </a:r>
          </a:p>
        </p:txBody>
      </p:sp>
      <p:pic>
        <p:nvPicPr>
          <p:cNvPr id="5" name="Picture 4">
            <a:extLst>
              <a:ext uri="{FF2B5EF4-FFF2-40B4-BE49-F238E27FC236}">
                <a16:creationId xmlns:a16="http://schemas.microsoft.com/office/drawing/2014/main" id="{4A7F4B56-1282-4E90-8CA3-3396572F9C6C}"/>
              </a:ext>
            </a:extLst>
          </p:cNvPr>
          <p:cNvPicPr>
            <a:picLocks noChangeAspect="1"/>
          </p:cNvPicPr>
          <p:nvPr/>
        </p:nvPicPr>
        <p:blipFill>
          <a:blip r:embed="rId2"/>
          <a:stretch>
            <a:fillRect/>
          </a:stretch>
        </p:blipFill>
        <p:spPr>
          <a:xfrm>
            <a:off x="2987855" y="3253778"/>
            <a:ext cx="6216290" cy="1909898"/>
          </a:xfrm>
          <a:prstGeom prst="rect">
            <a:avLst/>
          </a:prstGeom>
        </p:spPr>
      </p:pic>
    </p:spTree>
    <p:extLst>
      <p:ext uri="{BB962C8B-B14F-4D97-AF65-F5344CB8AC3E}">
        <p14:creationId xmlns:p14="http://schemas.microsoft.com/office/powerpoint/2010/main" val="3802341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Phương thức là các hành vi của các đối tượng hoặc các class. Chúng được viết ra với mục đích thao tác với thuộc tính của chính mình hoặc với thuộc tính của các đối tượng, class khác.</a:t>
            </a:r>
          </a:p>
          <a:p>
            <a:r>
              <a:rPr lang="en-US">
                <a:latin typeface="Arial" panose="020B0604020202020204" pitchFamily="34" charset="0"/>
                <a:cs typeface="Arial" panose="020B0604020202020204" pitchFamily="34" charset="0"/>
              </a:rPr>
              <a:t>Phương thức thường được so sánh với hàm trong lập trình truyền thống.</a:t>
            </a:r>
          </a:p>
          <a:p>
            <a:r>
              <a:rPr lang="en-US">
                <a:latin typeface="Arial" panose="020B0604020202020204" pitchFamily="34" charset="0"/>
                <a:cs typeface="Arial" panose="020B0604020202020204" pitchFamily="34" charset="0"/>
              </a:rPr>
              <a:t>Có 2 loại phương thức:</a:t>
            </a:r>
          </a:p>
          <a:p>
            <a:pPr lvl="1"/>
            <a:r>
              <a:rPr lang="en-US">
                <a:latin typeface="Arial" panose="020B0604020202020204" pitchFamily="34" charset="0"/>
                <a:cs typeface="Arial" panose="020B0604020202020204" pitchFamily="34" charset="0"/>
              </a:rPr>
              <a:t>Phương thức tĩnh (static methods): Là các phương thức thuộc về class.</a:t>
            </a:r>
          </a:p>
          <a:p>
            <a:pPr lvl="1"/>
            <a:r>
              <a:rPr lang="en-US">
                <a:latin typeface="Arial" panose="020B0604020202020204" pitchFamily="34" charset="0"/>
                <a:cs typeface="Arial" panose="020B0604020202020204" pitchFamily="34" charset="0"/>
              </a:rPr>
              <a:t>Phương thức đối tượng (instance methods): Là các Phương thức thuộc về đối tượng.</a:t>
            </a:r>
          </a:p>
        </p:txBody>
      </p:sp>
    </p:spTree>
    <p:extLst>
      <p:ext uri="{BB962C8B-B14F-4D97-AF65-F5344CB8AC3E}">
        <p14:creationId xmlns:p14="http://schemas.microsoft.com/office/powerpoint/2010/main" val="239488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và triển khai phương thức tĩnh</a:t>
            </a:r>
          </a:p>
        </p:txBody>
      </p:sp>
      <p:pic>
        <p:nvPicPr>
          <p:cNvPr id="5" name="Picture 4">
            <a:extLst>
              <a:ext uri="{FF2B5EF4-FFF2-40B4-BE49-F238E27FC236}">
                <a16:creationId xmlns:a16="http://schemas.microsoft.com/office/drawing/2014/main" id="{B3B4085D-E6B1-4B66-B045-B7AF017DFE87}"/>
              </a:ext>
            </a:extLst>
          </p:cNvPr>
          <p:cNvPicPr>
            <a:picLocks noChangeAspect="1"/>
          </p:cNvPicPr>
          <p:nvPr/>
        </p:nvPicPr>
        <p:blipFill>
          <a:blip r:embed="rId2"/>
          <a:stretch>
            <a:fillRect/>
          </a:stretch>
        </p:blipFill>
        <p:spPr>
          <a:xfrm>
            <a:off x="2687118" y="3081591"/>
            <a:ext cx="6817763" cy="2671139"/>
          </a:xfrm>
          <a:prstGeom prst="rect">
            <a:avLst/>
          </a:prstGeom>
        </p:spPr>
      </p:pic>
    </p:spTree>
    <p:extLst>
      <p:ext uri="{BB962C8B-B14F-4D97-AF65-F5344CB8AC3E}">
        <p14:creationId xmlns:p14="http://schemas.microsoft.com/office/powerpoint/2010/main" val="3184963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6. Phương thức (methods)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và triển khai phương thức đối tượng</a:t>
            </a:r>
          </a:p>
        </p:txBody>
      </p:sp>
      <p:pic>
        <p:nvPicPr>
          <p:cNvPr id="5" name="Picture 4">
            <a:extLst>
              <a:ext uri="{FF2B5EF4-FFF2-40B4-BE49-F238E27FC236}">
                <a16:creationId xmlns:a16="http://schemas.microsoft.com/office/drawing/2014/main" id="{30B139E7-1642-4488-AE7A-B82E0602066A}"/>
              </a:ext>
            </a:extLst>
          </p:cNvPr>
          <p:cNvPicPr>
            <a:picLocks noChangeAspect="1"/>
          </p:cNvPicPr>
          <p:nvPr/>
        </p:nvPicPr>
        <p:blipFill>
          <a:blip r:embed="rId2"/>
          <a:stretch>
            <a:fillRect/>
          </a:stretch>
        </p:blipFill>
        <p:spPr>
          <a:xfrm>
            <a:off x="1926075" y="2870688"/>
            <a:ext cx="8339850" cy="2766633"/>
          </a:xfrm>
          <a:prstGeom prst="rect">
            <a:avLst/>
          </a:prstGeom>
        </p:spPr>
      </p:pic>
    </p:spTree>
    <p:extLst>
      <p:ext uri="{BB962C8B-B14F-4D97-AF65-F5344CB8AC3E}">
        <p14:creationId xmlns:p14="http://schemas.microsoft.com/office/powerpoint/2010/main" val="283606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Là hàm sẽ được gọi khi tạo mới một đối tượng bất kỳ. Thường được sử dụng để khởi tạo giá trị mặc định cho các thuộc tính của đối tượng.</a:t>
            </a:r>
          </a:p>
          <a:p>
            <a:r>
              <a:rPr lang="en-US">
                <a:latin typeface="Arial" panose="020B0604020202020204" pitchFamily="34" charset="0"/>
                <a:cs typeface="Arial" panose="020B0604020202020204" pitchFamily="34" charset="0"/>
              </a:rPr>
              <a:t>Một class bao giờ cũng có ít nhất 1 hàm tạo dù ta có khai báo chúng hay không.</a:t>
            </a:r>
          </a:p>
          <a:p>
            <a:r>
              <a:rPr lang="en-US">
                <a:latin typeface="Arial" panose="020B0604020202020204" pitchFamily="34" charset="0"/>
                <a:cs typeface="Arial" panose="020B0604020202020204" pitchFamily="34" charset="0"/>
              </a:rPr>
              <a:t>Các loại hàm tạo của một class:</a:t>
            </a:r>
          </a:p>
          <a:p>
            <a:pPr lvl="1"/>
            <a:r>
              <a:rPr lang="en-US">
                <a:latin typeface="Arial" panose="020B0604020202020204" pitchFamily="34" charset="0"/>
                <a:cs typeface="Arial" panose="020B0604020202020204" pitchFamily="34" charset="0"/>
              </a:rPr>
              <a:t>Hàm tạo mặc định (default constructor): Là hàm tạo không tham số. Nếu ta không khai báo bất kỳ hàm tạo nào cho một class thì hàm tạo này sẽ được tự động tạo ra bởi Java.</a:t>
            </a:r>
          </a:p>
          <a:p>
            <a:pPr lvl="1"/>
            <a:r>
              <a:rPr lang="en-US">
                <a:latin typeface="Arial" panose="020B0604020202020204" pitchFamily="34" charset="0"/>
                <a:cs typeface="Arial" panose="020B0604020202020204" pitchFamily="34" charset="0"/>
              </a:rPr>
              <a:t>Hàm tạo có tham số (parameterized constructor): Là các hàm tạo tùy chỉnh do chúng ta viết ra để cung cấp thêm hướng để tạo đối tượng cho một class.</a:t>
            </a:r>
          </a:p>
          <a:p>
            <a:r>
              <a:rPr lang="en-US">
                <a:solidFill>
                  <a:srgbClr val="FF0000"/>
                </a:solidFill>
                <a:latin typeface="Arial" panose="020B0604020202020204" pitchFamily="34" charset="0"/>
                <a:cs typeface="Arial" panose="020B0604020202020204" pitchFamily="34" charset="0"/>
              </a:rPr>
              <a:t>Lưu ý: Trong trường hợp ta có viết một hoặc nhiều hàm tạo có tham sô mà không viết hàm tạo mặc định thì lớp đó sẽ được xem như không có hàm tạo mặc định.</a:t>
            </a:r>
          </a:p>
        </p:txBody>
      </p:sp>
    </p:spTree>
    <p:extLst>
      <p:ext uri="{BB962C8B-B14F-4D97-AF65-F5344CB8AC3E}">
        <p14:creationId xmlns:p14="http://schemas.microsoft.com/office/powerpoint/2010/main" val="266635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Viết hàm tạo mặc định</a:t>
            </a:r>
          </a:p>
          <a:p>
            <a:pPr lvl="1"/>
            <a:r>
              <a:rPr lang="en-US">
                <a:latin typeface="Arial" panose="020B0604020202020204" pitchFamily="34" charset="0"/>
                <a:cs typeface="Arial" panose="020B0604020202020204" pitchFamily="34" charset="0"/>
              </a:rPr>
              <a:t>Lưu ý: Nếu lớp không có hàm tạo nào, Java sẽ tự tạo hàm tạo này nhưng nó không làm gì cả.</a:t>
            </a:r>
          </a:p>
        </p:txBody>
      </p:sp>
      <p:pic>
        <p:nvPicPr>
          <p:cNvPr id="5" name="Picture 4">
            <a:extLst>
              <a:ext uri="{FF2B5EF4-FFF2-40B4-BE49-F238E27FC236}">
                <a16:creationId xmlns:a16="http://schemas.microsoft.com/office/drawing/2014/main" id="{C74CF0AC-60CD-4C4B-B76D-53122D1296A5}"/>
              </a:ext>
            </a:extLst>
          </p:cNvPr>
          <p:cNvPicPr>
            <a:picLocks noChangeAspect="1"/>
          </p:cNvPicPr>
          <p:nvPr/>
        </p:nvPicPr>
        <p:blipFill>
          <a:blip r:embed="rId2"/>
          <a:stretch>
            <a:fillRect/>
          </a:stretch>
        </p:blipFill>
        <p:spPr>
          <a:xfrm>
            <a:off x="2841314" y="3024986"/>
            <a:ext cx="6136032" cy="3482346"/>
          </a:xfrm>
          <a:prstGeom prst="rect">
            <a:avLst/>
          </a:prstGeom>
        </p:spPr>
      </p:pic>
    </p:spTree>
    <p:extLst>
      <p:ext uri="{BB962C8B-B14F-4D97-AF65-F5344CB8AC3E}">
        <p14:creationId xmlns:p14="http://schemas.microsoft.com/office/powerpoint/2010/main" val="829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7. Hàm tạo (constructors)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Viết hàm tạo có tham số tùy chỉnh</a:t>
            </a:r>
          </a:p>
          <a:p>
            <a:pPr lvl="1"/>
            <a:r>
              <a:rPr lang="en-US">
                <a:latin typeface="Arial" panose="020B0604020202020204" pitchFamily="34" charset="0"/>
                <a:cs typeface="Arial" panose="020B0604020202020204" pitchFamily="34" charset="0"/>
              </a:rPr>
              <a:t>Lưu ý: Nếu viết hàm tạo có tham số mà không có hàm tạo mặc định, lớp đó được xem như không có hàm tạo mặc định.</a:t>
            </a:r>
          </a:p>
        </p:txBody>
      </p:sp>
      <p:pic>
        <p:nvPicPr>
          <p:cNvPr id="5" name="Picture 4">
            <a:extLst>
              <a:ext uri="{FF2B5EF4-FFF2-40B4-BE49-F238E27FC236}">
                <a16:creationId xmlns:a16="http://schemas.microsoft.com/office/drawing/2014/main" id="{BC8C3C7A-474D-4328-9FF7-C6D93797B78B}"/>
              </a:ext>
            </a:extLst>
          </p:cNvPr>
          <p:cNvPicPr>
            <a:picLocks noChangeAspect="1"/>
          </p:cNvPicPr>
          <p:nvPr/>
        </p:nvPicPr>
        <p:blipFill>
          <a:blip r:embed="rId2"/>
          <a:stretch>
            <a:fillRect/>
          </a:stretch>
        </p:blipFill>
        <p:spPr>
          <a:xfrm>
            <a:off x="2957889" y="3253778"/>
            <a:ext cx="5902881" cy="3263643"/>
          </a:xfrm>
          <a:prstGeom prst="rect">
            <a:avLst/>
          </a:prstGeom>
        </p:spPr>
      </p:pic>
    </p:spTree>
    <p:extLst>
      <p:ext uri="{BB962C8B-B14F-4D97-AF65-F5344CB8AC3E}">
        <p14:creationId xmlns:p14="http://schemas.microsoft.com/office/powerpoint/2010/main" val="3867883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Là các từ khóa dùng để chỉ định phạm vi truy cập của các class members của các đối tượng, các class.</a:t>
            </a:r>
          </a:p>
          <a:p>
            <a:r>
              <a:rPr lang="en-US">
                <a:latin typeface="Arial" panose="020B0604020202020204" pitchFamily="34" charset="0"/>
                <a:cs typeface="Arial" panose="020B0604020202020204" pitchFamily="34" charset="0"/>
              </a:rPr>
              <a:t>Các access modifiers:</a:t>
            </a:r>
          </a:p>
          <a:p>
            <a:pPr lvl="1"/>
            <a:r>
              <a:rPr lang="en-US">
                <a:latin typeface="Arial" panose="020B0604020202020204" pitchFamily="34" charset="0"/>
                <a:cs typeface="Arial" panose="020B0604020202020204" pitchFamily="34" charset="0"/>
              </a:rPr>
              <a:t>private: class members này là riêng tư, chỉ có thể truy cập trong class, bên ngoài không thể truy cập được. (Được sử dụng để đáp ứng tính đóng gói)</a:t>
            </a:r>
          </a:p>
          <a:p>
            <a:pPr lvl="1"/>
            <a:r>
              <a:rPr lang="en-US">
                <a:latin typeface="Arial" panose="020B0604020202020204" pitchFamily="34" charset="0"/>
                <a:cs typeface="Arial" panose="020B0604020202020204" pitchFamily="34" charset="0"/>
              </a:rPr>
              <a:t>protected: class members này chỉ có thể được truy cập trong class hoặc các class con kế thừa class này. Bên ngoài không thể truy cập.</a:t>
            </a:r>
          </a:p>
          <a:p>
            <a:pPr lvl="1"/>
            <a:r>
              <a:rPr lang="en-US">
                <a:latin typeface="Arial" panose="020B0604020202020204" pitchFamily="34" charset="0"/>
                <a:cs typeface="Arial" panose="020B0604020202020204" pitchFamily="34" charset="0"/>
              </a:rPr>
              <a:t>public: class members này có thể được truy cập bất cứ đâu.</a:t>
            </a:r>
          </a:p>
          <a:p>
            <a:pPr lvl="1"/>
            <a:r>
              <a:rPr lang="en-US">
                <a:latin typeface="Arial" panose="020B0604020202020204" pitchFamily="34" charset="0"/>
                <a:cs typeface="Arial" panose="020B0604020202020204" pitchFamily="34" charset="0"/>
              </a:rPr>
              <a:t>default (nếu không ghi gì cả): class members này chỉ được truy cập trong package. Tức là cùng package thì truy cập được.</a:t>
            </a:r>
          </a:p>
          <a:p>
            <a:r>
              <a:rPr lang="en-US">
                <a:latin typeface="Arial" panose="020B0604020202020204" pitchFamily="34" charset="0"/>
                <a:cs typeface="Arial" panose="020B0604020202020204" pitchFamily="34" charset="0"/>
              </a:rPr>
              <a:t>Access modifiers thường được đặt trước đoạn khai báo thuộc tính hay Phương thức.</a:t>
            </a:r>
          </a:p>
        </p:txBody>
      </p:sp>
    </p:spTree>
    <p:extLst>
      <p:ext uri="{BB962C8B-B14F-4D97-AF65-F5344CB8AC3E}">
        <p14:creationId xmlns:p14="http://schemas.microsoft.com/office/powerpoint/2010/main" val="10487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8. 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Sử dụng access modifiers</a:t>
            </a:r>
          </a:p>
        </p:txBody>
      </p:sp>
      <p:pic>
        <p:nvPicPr>
          <p:cNvPr id="7" name="Picture 6">
            <a:extLst>
              <a:ext uri="{FF2B5EF4-FFF2-40B4-BE49-F238E27FC236}">
                <a16:creationId xmlns:a16="http://schemas.microsoft.com/office/drawing/2014/main" id="{1EE27994-9984-46F4-A8BB-FE603633CE8E}"/>
              </a:ext>
            </a:extLst>
          </p:cNvPr>
          <p:cNvPicPr>
            <a:picLocks noChangeAspect="1"/>
          </p:cNvPicPr>
          <p:nvPr/>
        </p:nvPicPr>
        <p:blipFill>
          <a:blip r:embed="rId2"/>
          <a:stretch>
            <a:fillRect/>
          </a:stretch>
        </p:blipFill>
        <p:spPr>
          <a:xfrm>
            <a:off x="2166664" y="2786782"/>
            <a:ext cx="7858672" cy="3232279"/>
          </a:xfrm>
          <a:prstGeom prst="rect">
            <a:avLst/>
          </a:prstGeom>
        </p:spPr>
      </p:pic>
    </p:spTree>
    <p:extLst>
      <p:ext uri="{BB962C8B-B14F-4D97-AF65-F5344CB8AC3E}">
        <p14:creationId xmlns:p14="http://schemas.microsoft.com/office/powerpoint/2010/main" val="42541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580225"/>
            <a:ext cx="9612036" cy="4971495"/>
          </a:xfrm>
        </p:spPr>
        <p:txBody>
          <a:bodyPr/>
          <a:lstStyle/>
          <a:p>
            <a:r>
              <a:rPr lang="en-US">
                <a:latin typeface="Arial" panose="020B0604020202020204" pitchFamily="34" charset="0"/>
                <a:cs typeface="Arial" panose="020B0604020202020204" pitchFamily="34" charset="0"/>
              </a:rPr>
              <a:t>Là các từ khóa có ý nghĩa đặc biệt hơn, tác động đến các class members hoặc class trong Java.</a:t>
            </a:r>
          </a:p>
          <a:p>
            <a:r>
              <a:rPr lang="en-US">
                <a:latin typeface="Arial" panose="020B0604020202020204" pitchFamily="34" charset="0"/>
                <a:cs typeface="Arial" panose="020B0604020202020204" pitchFamily="34" charset="0"/>
              </a:rPr>
              <a:t>Các non-access modifiers:</a:t>
            </a:r>
          </a:p>
          <a:p>
            <a:pPr lvl="1"/>
            <a:r>
              <a:rPr lang="en-US">
                <a:latin typeface="Arial" panose="020B0604020202020204" pitchFamily="34" charset="0"/>
                <a:cs typeface="Arial" panose="020B0604020202020204" pitchFamily="34" charset="0"/>
              </a:rPr>
              <a:t>final:</a:t>
            </a:r>
          </a:p>
          <a:p>
            <a:pPr lvl="2"/>
            <a:r>
              <a:rPr lang="en-US">
                <a:latin typeface="Arial" panose="020B0604020202020204" pitchFamily="34" charset="0"/>
                <a:cs typeface="Arial" panose="020B0604020202020204" pitchFamily="34" charset="0"/>
              </a:rPr>
              <a:t>Trường hợp class: Chỉ định class này không thể được kế thừa bởi class khác</a:t>
            </a:r>
          </a:p>
          <a:p>
            <a:pPr lvl="2"/>
            <a:r>
              <a:rPr lang="en-US">
                <a:latin typeface="Arial" panose="020B0604020202020204" pitchFamily="34" charset="0"/>
                <a:cs typeface="Arial" panose="020B0604020202020204" pitchFamily="34" charset="0"/>
              </a:rPr>
              <a:t>Trường hợp thuộc tính: Chỉ định thuộc tính này không thể thay đổi giá trị sau khi gán (tựa tựa như hằng số nhưng ở dạng thuộc tính)</a:t>
            </a:r>
          </a:p>
          <a:p>
            <a:pPr lvl="2"/>
            <a:r>
              <a:rPr lang="en-US">
                <a:latin typeface="Arial" panose="020B0604020202020204" pitchFamily="34" charset="0"/>
                <a:cs typeface="Arial" panose="020B0604020202020204" pitchFamily="34" charset="0"/>
              </a:rPr>
              <a:t>Trường hợp phương thức: Chỉ định các class con của class này không thể ghi đè phương thức này.</a:t>
            </a:r>
          </a:p>
          <a:p>
            <a:pPr lvl="1"/>
            <a:r>
              <a:rPr lang="en-US">
                <a:latin typeface="Arial" panose="020B0604020202020204" pitchFamily="34" charset="0"/>
                <a:cs typeface="Arial" panose="020B0604020202020204" pitchFamily="34" charset="0"/>
              </a:rPr>
              <a:t>abstract:</a:t>
            </a:r>
          </a:p>
          <a:p>
            <a:pPr lvl="2"/>
            <a:r>
              <a:rPr lang="en-US">
                <a:latin typeface="Arial" panose="020B0604020202020204" pitchFamily="34" charset="0"/>
                <a:cs typeface="Arial" panose="020B0604020202020204" pitchFamily="34" charset="0"/>
              </a:rPr>
              <a:t>Trường hợp class: Chỉ định class này là một abstract clas.</a:t>
            </a:r>
          </a:p>
          <a:p>
            <a:pPr lvl="2"/>
            <a:r>
              <a:rPr lang="en-US">
                <a:latin typeface="Arial" panose="020B0604020202020204" pitchFamily="34" charset="0"/>
                <a:cs typeface="Arial" panose="020B0604020202020204" pitchFamily="34" charset="0"/>
              </a:rPr>
              <a:t>Trường hợp phương thức: Chỉ định phương thức này là một phương thức abstract.</a:t>
            </a:r>
          </a:p>
          <a:p>
            <a:pPr lvl="1"/>
            <a:r>
              <a:rPr lang="en-US">
                <a:latin typeface="Arial" panose="020B0604020202020204" pitchFamily="34" charset="0"/>
                <a:cs typeface="Arial" panose="020B0604020202020204" pitchFamily="34" charset="0"/>
              </a:rPr>
              <a:t>Các non-acess modifiers thường được đặt trước access modifier trong khai báo thuộc tính, khai báo phương thức hoặc khai báo lớp.</a:t>
            </a:r>
          </a:p>
        </p:txBody>
      </p:sp>
    </p:spTree>
    <p:extLst>
      <p:ext uri="{BB962C8B-B14F-4D97-AF65-F5344CB8AC3E}">
        <p14:creationId xmlns:p14="http://schemas.microsoft.com/office/powerpoint/2010/main" val="40352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 Giới thiệu về Lập trình hướng đối tượng (OOP)</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04008"/>
            <a:ext cx="8946541" cy="4456590"/>
          </a:xfrm>
        </p:spPr>
        <p:txBody>
          <a:bodyPr/>
          <a:lstStyle/>
          <a:p>
            <a:r>
              <a:rPr lang="en-US">
                <a:latin typeface="Arial" panose="020B0604020202020204" pitchFamily="34" charset="0"/>
                <a:cs typeface="Arial" panose="020B0604020202020204" pitchFamily="34" charset="0"/>
              </a:rPr>
              <a:t>Lập trình hướng đối tượng là một phương pháp lập trình mà trong đó, dữ liệu chương trình sẽ được tổ chức thành các đối tượng (objects), các lớp (classes).</a:t>
            </a:r>
          </a:p>
          <a:p>
            <a:r>
              <a:rPr lang="en-US">
                <a:latin typeface="Arial" panose="020B0604020202020204" pitchFamily="34" charset="0"/>
                <a:cs typeface="Arial" panose="020B0604020202020204" pitchFamily="34" charset="0"/>
              </a:rPr>
              <a:t>Lập trình hướng đối tượng có 4 tính chất cơ bản:</a:t>
            </a:r>
          </a:p>
          <a:p>
            <a:pPr lvl="1"/>
            <a:r>
              <a:rPr lang="en-US">
                <a:latin typeface="Arial" panose="020B0604020202020204" pitchFamily="34" charset="0"/>
                <a:cs typeface="Arial" panose="020B0604020202020204" pitchFamily="34" charset="0"/>
              </a:rPr>
              <a:t>Tính đóng gói (Encapsulation): Các thông tin của các đối tượng phải được kiểm soát khi cho phép bên ngoài truy xuất.</a:t>
            </a:r>
          </a:p>
          <a:p>
            <a:pPr lvl="1"/>
            <a:r>
              <a:rPr lang="en-US">
                <a:latin typeface="Arial" panose="020B0604020202020204" pitchFamily="34" charset="0"/>
                <a:cs typeface="Arial" panose="020B0604020202020204" pitchFamily="34" charset="0"/>
              </a:rPr>
              <a:t>Tính kế thừa (Inheritance): Một lớp có thể kế thừa các thông tin, các hành vi mà một lớp khác có.</a:t>
            </a:r>
          </a:p>
          <a:p>
            <a:pPr lvl="1"/>
            <a:r>
              <a:rPr lang="en-US">
                <a:latin typeface="Arial" panose="020B0604020202020204" pitchFamily="34" charset="0"/>
                <a:cs typeface="Arial" panose="020B0604020202020204" pitchFamily="34" charset="0"/>
              </a:rPr>
              <a:t>Tính đa hình (Polymorphism): Một lớp con kế thừa lớp cha, có thể có những hành vi đặc biệt hơn.</a:t>
            </a:r>
          </a:p>
          <a:p>
            <a:pPr lvl="1"/>
            <a:r>
              <a:rPr lang="en-US">
                <a:latin typeface="Arial" panose="020B0604020202020204" pitchFamily="34" charset="0"/>
                <a:cs typeface="Arial" panose="020B0604020202020204" pitchFamily="34" charset="0"/>
              </a:rPr>
              <a:t>Tính trừu tượng (Abstraction): Trừu tượng hóa hành vi của một lớp. Hay nói cách khác, chỉ công khai cho bên ngoài biết là có những hành vi này, còn cụ thể những hành vi này thực hiện như thế nào, thì không công khai.</a:t>
            </a:r>
          </a:p>
        </p:txBody>
      </p:sp>
    </p:spTree>
    <p:extLst>
      <p:ext uri="{BB962C8B-B14F-4D97-AF65-F5344CB8AC3E}">
        <p14:creationId xmlns:p14="http://schemas.microsoft.com/office/powerpoint/2010/main" val="1589195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lớp không thể kế thừa</a:t>
            </a:r>
          </a:p>
        </p:txBody>
      </p:sp>
      <p:pic>
        <p:nvPicPr>
          <p:cNvPr id="5" name="Picture 4">
            <a:extLst>
              <a:ext uri="{FF2B5EF4-FFF2-40B4-BE49-F238E27FC236}">
                <a16:creationId xmlns:a16="http://schemas.microsoft.com/office/drawing/2014/main" id="{F887A2EB-1635-45AA-B52A-161C675BF562}"/>
              </a:ext>
            </a:extLst>
          </p:cNvPr>
          <p:cNvPicPr>
            <a:picLocks noChangeAspect="1"/>
          </p:cNvPicPr>
          <p:nvPr/>
        </p:nvPicPr>
        <p:blipFill>
          <a:blip r:embed="rId2"/>
          <a:stretch>
            <a:fillRect/>
          </a:stretch>
        </p:blipFill>
        <p:spPr>
          <a:xfrm>
            <a:off x="3671781" y="3321563"/>
            <a:ext cx="4848437" cy="2076059"/>
          </a:xfrm>
          <a:prstGeom prst="rect">
            <a:avLst/>
          </a:prstGeom>
        </p:spPr>
      </p:pic>
    </p:spTree>
    <p:extLst>
      <p:ext uri="{BB962C8B-B14F-4D97-AF65-F5344CB8AC3E}">
        <p14:creationId xmlns:p14="http://schemas.microsoft.com/office/powerpoint/2010/main" val="191124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thuộc tính không thể thay đổi sau khi gán giá trị</a:t>
            </a:r>
          </a:p>
        </p:txBody>
      </p:sp>
      <p:pic>
        <p:nvPicPr>
          <p:cNvPr id="5" name="Picture 4">
            <a:extLst>
              <a:ext uri="{FF2B5EF4-FFF2-40B4-BE49-F238E27FC236}">
                <a16:creationId xmlns:a16="http://schemas.microsoft.com/office/drawing/2014/main" id="{B39D9EC3-9B19-4ACC-BE58-29636131B5E0}"/>
              </a:ext>
            </a:extLst>
          </p:cNvPr>
          <p:cNvPicPr>
            <a:picLocks noChangeAspect="1"/>
          </p:cNvPicPr>
          <p:nvPr/>
        </p:nvPicPr>
        <p:blipFill>
          <a:blip r:embed="rId2"/>
          <a:stretch>
            <a:fillRect/>
          </a:stretch>
        </p:blipFill>
        <p:spPr>
          <a:xfrm>
            <a:off x="3100044" y="2794560"/>
            <a:ext cx="5991912" cy="3481953"/>
          </a:xfrm>
          <a:prstGeom prst="rect">
            <a:avLst/>
          </a:prstGeom>
        </p:spPr>
      </p:pic>
    </p:spTree>
    <p:extLst>
      <p:ext uri="{BB962C8B-B14F-4D97-AF65-F5344CB8AC3E}">
        <p14:creationId xmlns:p14="http://schemas.microsoft.com/office/powerpoint/2010/main" val="303782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phương thức không thể ghi đè bởi các class con kế thừa</a:t>
            </a:r>
          </a:p>
        </p:txBody>
      </p:sp>
      <p:pic>
        <p:nvPicPr>
          <p:cNvPr id="5" name="Picture 4">
            <a:extLst>
              <a:ext uri="{FF2B5EF4-FFF2-40B4-BE49-F238E27FC236}">
                <a16:creationId xmlns:a16="http://schemas.microsoft.com/office/drawing/2014/main" id="{DE30FC62-04AA-495D-93D1-6A91A244A36D}"/>
              </a:ext>
            </a:extLst>
          </p:cNvPr>
          <p:cNvPicPr>
            <a:picLocks noChangeAspect="1"/>
          </p:cNvPicPr>
          <p:nvPr/>
        </p:nvPicPr>
        <p:blipFill>
          <a:blip r:embed="rId2"/>
          <a:stretch>
            <a:fillRect/>
          </a:stretch>
        </p:blipFill>
        <p:spPr>
          <a:xfrm>
            <a:off x="3558553" y="2631502"/>
            <a:ext cx="5074893" cy="3893586"/>
          </a:xfrm>
          <a:prstGeom prst="rect">
            <a:avLst/>
          </a:prstGeom>
        </p:spPr>
      </p:pic>
    </p:spTree>
    <p:extLst>
      <p:ext uri="{BB962C8B-B14F-4D97-AF65-F5344CB8AC3E}">
        <p14:creationId xmlns:p14="http://schemas.microsoft.com/office/powerpoint/2010/main" val="1384746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abstract class</a:t>
            </a:r>
          </a:p>
        </p:txBody>
      </p:sp>
      <p:pic>
        <p:nvPicPr>
          <p:cNvPr id="5" name="Picture 4">
            <a:extLst>
              <a:ext uri="{FF2B5EF4-FFF2-40B4-BE49-F238E27FC236}">
                <a16:creationId xmlns:a16="http://schemas.microsoft.com/office/drawing/2014/main" id="{47C0694B-7F2D-4E54-8823-285E4A696657}"/>
              </a:ext>
            </a:extLst>
          </p:cNvPr>
          <p:cNvPicPr>
            <a:picLocks noChangeAspect="1"/>
          </p:cNvPicPr>
          <p:nvPr/>
        </p:nvPicPr>
        <p:blipFill>
          <a:blip r:embed="rId2"/>
          <a:stretch>
            <a:fillRect/>
          </a:stretch>
        </p:blipFill>
        <p:spPr>
          <a:xfrm>
            <a:off x="2956995" y="3177007"/>
            <a:ext cx="6278009" cy="2398170"/>
          </a:xfrm>
          <a:prstGeom prst="rect">
            <a:avLst/>
          </a:prstGeom>
        </p:spPr>
      </p:pic>
    </p:spTree>
    <p:extLst>
      <p:ext uri="{BB962C8B-B14F-4D97-AF65-F5344CB8AC3E}">
        <p14:creationId xmlns:p14="http://schemas.microsoft.com/office/powerpoint/2010/main" val="398287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9. Non-access modifiers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423265"/>
          </a:xfrm>
        </p:spPr>
        <p:txBody>
          <a:bodyPr/>
          <a:lstStyle/>
          <a:p>
            <a:r>
              <a:rPr lang="en-US">
                <a:latin typeface="Arial" panose="020B0604020202020204" pitchFamily="34" charset="0"/>
                <a:cs typeface="Arial" panose="020B0604020202020204" pitchFamily="34" charset="0"/>
              </a:rPr>
              <a:t>Khai báo phương thức abstract</a:t>
            </a:r>
          </a:p>
        </p:txBody>
      </p:sp>
      <p:pic>
        <p:nvPicPr>
          <p:cNvPr id="5" name="Picture 4">
            <a:extLst>
              <a:ext uri="{FF2B5EF4-FFF2-40B4-BE49-F238E27FC236}">
                <a16:creationId xmlns:a16="http://schemas.microsoft.com/office/drawing/2014/main" id="{076F93E5-A573-4394-AAD1-7D3A2EAD716F}"/>
              </a:ext>
            </a:extLst>
          </p:cNvPr>
          <p:cNvPicPr>
            <a:picLocks noChangeAspect="1"/>
          </p:cNvPicPr>
          <p:nvPr/>
        </p:nvPicPr>
        <p:blipFill>
          <a:blip r:embed="rId2"/>
          <a:stretch>
            <a:fillRect/>
          </a:stretch>
        </p:blipFill>
        <p:spPr>
          <a:xfrm>
            <a:off x="2668080" y="3253778"/>
            <a:ext cx="6482499" cy="2115341"/>
          </a:xfrm>
          <a:prstGeom prst="rect">
            <a:avLst/>
          </a:prstGeom>
        </p:spPr>
      </p:pic>
    </p:spTree>
    <p:extLst>
      <p:ext uri="{BB962C8B-B14F-4D97-AF65-F5344CB8AC3E}">
        <p14:creationId xmlns:p14="http://schemas.microsoft.com/office/powerpoint/2010/main" val="337636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979720"/>
            <a:ext cx="9150397" cy="4270160"/>
          </a:xfrm>
        </p:spPr>
        <p:txBody>
          <a:bodyPr/>
          <a:lstStyle/>
          <a:p>
            <a:r>
              <a:rPr lang="en-US">
                <a:latin typeface="Arial" panose="020B0604020202020204" pitchFamily="34" charset="0"/>
                <a:cs typeface="Arial" panose="020B0604020202020204" pitchFamily="34" charset="0"/>
              </a:rPr>
              <a:t>Bài 1: Viết lớp User (người dung) trong đó có 4 thuộc tính:</a:t>
            </a:r>
          </a:p>
          <a:p>
            <a:pPr lvl="1"/>
            <a:r>
              <a:rPr lang="en-US">
                <a:latin typeface="Arial" panose="020B0604020202020204" pitchFamily="34" charset="0"/>
                <a:cs typeface="Arial" panose="020B0604020202020204" pitchFamily="34" charset="0"/>
              </a:rPr>
              <a:t>username: Tên người dùng</a:t>
            </a:r>
          </a:p>
          <a:p>
            <a:pPr lvl="1"/>
            <a:r>
              <a:rPr lang="en-US">
                <a:latin typeface="Arial" panose="020B0604020202020204" pitchFamily="34" charset="0"/>
                <a:cs typeface="Arial" panose="020B0604020202020204" pitchFamily="34" charset="0"/>
              </a:rPr>
              <a:t>password: Mật khẩu</a:t>
            </a:r>
          </a:p>
          <a:p>
            <a:pPr lvl="1"/>
            <a:r>
              <a:rPr lang="en-US">
                <a:latin typeface="Arial" panose="020B0604020202020204" pitchFamily="34" charset="0"/>
                <a:cs typeface="Arial" panose="020B0604020202020204" pitchFamily="34" charset="0"/>
              </a:rPr>
              <a:t>fullName: Họ và tên</a:t>
            </a:r>
          </a:p>
          <a:p>
            <a:pPr lvl="1"/>
            <a:r>
              <a:rPr lang="en-US">
                <a:latin typeface="Arial" panose="020B0604020202020204" pitchFamily="34" charset="0"/>
                <a:cs typeface="Arial" panose="020B0604020202020204" pitchFamily="34" charset="0"/>
              </a:rPr>
              <a:t>birthday: Ngày sinh</a:t>
            </a:r>
          </a:p>
          <a:p>
            <a:r>
              <a:rPr lang="en-US">
                <a:latin typeface="Arial" panose="020B0604020202020204" pitchFamily="34" charset="0"/>
                <a:cs typeface="Arial" panose="020B0604020202020204" pitchFamily="34" charset="0"/>
              </a:rPr>
              <a:t>Với phương thức:</a:t>
            </a:r>
          </a:p>
          <a:p>
            <a:pPr lvl="1"/>
            <a:r>
              <a:rPr lang="en-US">
                <a:latin typeface="Arial" panose="020B0604020202020204" pitchFamily="34" charset="0"/>
                <a:cs typeface="Arial" panose="020B0604020202020204" pitchFamily="34" charset="0"/>
              </a:rPr>
              <a:t>login: Nhận vào tham số password, so sánh xem tham số có khớp với thuộc tính password của đối tượng này hay không và trả ra kết quả so sánh là boolean.</a:t>
            </a:r>
          </a:p>
        </p:txBody>
      </p:sp>
    </p:spTree>
    <p:extLst>
      <p:ext uri="{BB962C8B-B14F-4D97-AF65-F5344CB8AC3E}">
        <p14:creationId xmlns:p14="http://schemas.microsoft.com/office/powerpoint/2010/main" val="3552628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150397" cy="4199138"/>
          </a:xfrm>
        </p:spPr>
        <p:txBody>
          <a:bodyPr/>
          <a:lstStyle/>
          <a:p>
            <a:r>
              <a:rPr lang="en-US">
                <a:latin typeface="Arial" panose="020B0604020202020204" pitchFamily="34" charset="0"/>
                <a:cs typeface="Arial" panose="020B0604020202020204" pitchFamily="34" charset="0"/>
              </a:rPr>
              <a:t>Bài 2: Từ lớp User đã viết ở bài 1, hãy viết chương trình:</a:t>
            </a:r>
          </a:p>
          <a:p>
            <a:pPr lvl="1"/>
            <a:r>
              <a:rPr lang="en-US">
                <a:latin typeface="Arial" panose="020B0604020202020204" pitchFamily="34" charset="0"/>
                <a:cs typeface="Arial" panose="020B0604020202020204" pitchFamily="34" charset="0"/>
              </a:rPr>
              <a:t>Khởi tạo 1 đối tượng User với thông tin tùy ý khi chạy chương trình.</a:t>
            </a:r>
          </a:p>
          <a:p>
            <a:pPr lvl="1"/>
            <a:r>
              <a:rPr lang="en-US">
                <a:latin typeface="Arial" panose="020B0604020202020204" pitchFamily="34" charset="0"/>
                <a:cs typeface="Arial" panose="020B0604020202020204" pitchFamily="34" charset="0"/>
              </a:rPr>
              <a:t>Yêu cầu người dùng nhập vào username và password, nếu người dùng nhập đúng username và password (khớp với thuộc tính username và password của đối tượng User) thì in ra màn hình tất cả thông tin của đối tượng User đã tạo.</a:t>
            </a:r>
          </a:p>
          <a:p>
            <a:pPr lvl="1"/>
            <a:r>
              <a:rPr lang="en-US">
                <a:latin typeface="Arial" panose="020B0604020202020204" pitchFamily="34" charset="0"/>
                <a:cs typeface="Arial" panose="020B0604020202020204" pitchFamily="34" charset="0"/>
              </a:rPr>
              <a:t>Trường hợp người dùng nhập rỗng 1 trong 2 thông tin, yêu cầu người dùng nhập lại đúng thông tin đó.</a:t>
            </a:r>
          </a:p>
          <a:p>
            <a:pPr lvl="1"/>
            <a:r>
              <a:rPr lang="en-US">
                <a:latin typeface="Arial" panose="020B0604020202020204" pitchFamily="34" charset="0"/>
                <a:cs typeface="Arial" panose="020B0604020202020204" pitchFamily="34" charset="0"/>
              </a:rPr>
              <a:t>Trường hợp nhập sai, hãy in thông báo ra màn hình cho người dùng biết.</a:t>
            </a:r>
          </a:p>
        </p:txBody>
      </p:sp>
    </p:spTree>
    <p:extLst>
      <p:ext uri="{BB962C8B-B14F-4D97-AF65-F5344CB8AC3E}">
        <p14:creationId xmlns:p14="http://schemas.microsoft.com/office/powerpoint/2010/main" val="2282883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thực hành</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050742"/>
            <a:ext cx="9150397" cy="4199138"/>
          </a:xfrm>
        </p:spPr>
        <p:txBody>
          <a:bodyPr/>
          <a:lstStyle/>
          <a:p>
            <a:r>
              <a:rPr lang="en-US">
                <a:latin typeface="Arial" panose="020B0604020202020204" pitchFamily="34" charset="0"/>
                <a:cs typeface="Arial" panose="020B0604020202020204" pitchFamily="34" charset="0"/>
              </a:rPr>
              <a:t>Bài 3: Từ lớp User đã viết ở bài 1, hãy viết chương trình:</a:t>
            </a:r>
          </a:p>
          <a:p>
            <a:pPr lvl="1"/>
            <a:r>
              <a:rPr lang="en-US">
                <a:latin typeface="Arial" panose="020B0604020202020204" pitchFamily="34" charset="0"/>
                <a:cs typeface="Arial" panose="020B0604020202020204" pitchFamily="34" charset="0"/>
              </a:rPr>
              <a:t>Cho phép người dùng tạo vô hạn đối tượng User từ việc nhập dữ liệu từ bàn phím. Kết thúc khi người dùng nhập rỗng ở bất kỳ thông tin nào.</a:t>
            </a:r>
          </a:p>
          <a:p>
            <a:pPr lvl="1"/>
            <a:r>
              <a:rPr lang="en-US">
                <a:latin typeface="Arial" panose="020B0604020202020204" pitchFamily="34" charset="0"/>
                <a:cs typeface="Arial" panose="020B0604020202020204" pitchFamily="34" charset="0"/>
              </a:rPr>
              <a:t>Sau khi kết thúc quá trình nhập, yêu cầu người dùng nhập username và password. Bắt buộc người dùng nhập lại nếu người dùng nhập rỗng thông tin bất kỳ.</a:t>
            </a:r>
          </a:p>
          <a:p>
            <a:pPr lvl="1"/>
            <a:r>
              <a:rPr lang="en-US">
                <a:latin typeface="Arial" panose="020B0604020202020204" pitchFamily="34" charset="0"/>
                <a:cs typeface="Arial" panose="020B0604020202020204" pitchFamily="34" charset="0"/>
              </a:rPr>
              <a:t>Sau khi người dùng nhập username và password, hãy kiểm tra nếu một trong số các User mà người dùng đã tạo có khớp với username và password người dùng nhập, in tất cả thông tin User đó ra.</a:t>
            </a:r>
          </a:p>
          <a:p>
            <a:pPr lvl="1"/>
            <a:r>
              <a:rPr lang="en-US">
                <a:latin typeface="Arial" panose="020B0604020202020204" pitchFamily="34" charset="0"/>
                <a:cs typeface="Arial" panose="020B0604020202020204" pitchFamily="34" charset="0"/>
              </a:rPr>
              <a:t>Nếu không có User nào khớp thì in thông báo ra màn hình là: "Đăng nhập không thành công".</a:t>
            </a:r>
          </a:p>
        </p:txBody>
      </p:sp>
    </p:spTree>
    <p:extLst>
      <p:ext uri="{BB962C8B-B14F-4D97-AF65-F5344CB8AC3E}">
        <p14:creationId xmlns:p14="http://schemas.microsoft.com/office/powerpoint/2010/main" val="375040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Packages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946541" cy="4396632"/>
          </a:xfrm>
        </p:spPr>
        <p:txBody>
          <a:bodyPr/>
          <a:lstStyle/>
          <a:p>
            <a:r>
              <a:rPr lang="en-US">
                <a:latin typeface="Arial" panose="020B0604020202020204" pitchFamily="34" charset="0"/>
                <a:cs typeface="Arial" panose="020B0604020202020204" pitchFamily="34" charset="0"/>
              </a:rPr>
              <a:t>Packages trong Java là các gói chứa các lớp do chúng ta viết ra. Dùng để chỉ định nơi sản xuất của một lớp nào đó. Vì trong quá trình lập trình, sẽ có thể có 2 lớp trùng tên nhau tồn tại trong một dự án. Lúc này, package sẽ được sử dụng để chỉ định cụ thể là ta đang cần dùng lớp nào.</a:t>
            </a:r>
          </a:p>
          <a:p>
            <a:r>
              <a:rPr lang="en-US">
                <a:latin typeface="Arial" panose="020B0604020202020204" pitchFamily="34" charset="0"/>
                <a:cs typeface="Arial" panose="020B0604020202020204" pitchFamily="34" charset="0"/>
              </a:rPr>
              <a:t>Packages được tổ chức theo cây thư mục. Ứng với mỗi thư mục khác nhau trong dự án, được xem là một package.</a:t>
            </a:r>
          </a:p>
          <a:p>
            <a:r>
              <a:rPr lang="en-US">
                <a:latin typeface="Arial" panose="020B0604020202020204" pitchFamily="34" charset="0"/>
                <a:cs typeface="Arial" panose="020B0604020202020204" pitchFamily="34" charset="0"/>
              </a:rPr>
              <a:t>Cách viết đường dẫn package:</a:t>
            </a:r>
          </a:p>
          <a:p>
            <a:pPr lvl="1"/>
            <a:r>
              <a:rPr lang="en-US">
                <a:latin typeface="Arial" panose="020B0604020202020204" pitchFamily="34" charset="0"/>
                <a:cs typeface="Arial" panose="020B0604020202020204" pitchFamily="34" charset="0"/>
              </a:rPr>
              <a:t>.../vn/edu/giadinh/ =&gt; vn.edu.giadinh</a:t>
            </a:r>
          </a:p>
          <a:p>
            <a:pPr lvl="1"/>
            <a:r>
              <a:rPr lang="en-US">
                <a:latin typeface="Arial" panose="020B0604020202020204" pitchFamily="34" charset="0"/>
                <a:cs typeface="Arial" panose="020B0604020202020204" pitchFamily="34" charset="0"/>
              </a:rPr>
              <a:t>.../vn/lequochai/HelloWorldApp.java =&gt; vn.lequochai.HelloWorldApp</a:t>
            </a:r>
          </a:p>
          <a:p>
            <a:pPr lvl="1"/>
            <a:r>
              <a:rPr lang="en-US">
                <a:latin typeface="Arial" panose="020B0604020202020204" pitchFamily="34" charset="0"/>
                <a:cs typeface="Arial" panose="020B0604020202020204" pitchFamily="34" charset="0"/>
              </a:rPr>
              <a:t>...</a:t>
            </a:r>
          </a:p>
          <a:p>
            <a:r>
              <a:rPr lang="en-US">
                <a:latin typeface="Arial" panose="020B0604020202020204" pitchFamily="34" charset="0"/>
                <a:cs typeface="Arial" panose="020B0604020202020204" pitchFamily="34" charset="0"/>
              </a:rPr>
              <a:t>Đường dẫn package thông thường được đặt theo tên miền nhưng viết ngược lại. Ví dụ: Tên miền giadinh.edu.vn thì đặt là vn.edu.giadinh</a:t>
            </a:r>
          </a:p>
        </p:txBody>
      </p:sp>
    </p:spTree>
    <p:extLst>
      <p:ext uri="{BB962C8B-B14F-4D97-AF65-F5344CB8AC3E}">
        <p14:creationId xmlns:p14="http://schemas.microsoft.com/office/powerpoint/2010/main" val="34826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8120587" cy="4396632"/>
          </a:xfrm>
        </p:spPr>
        <p:txBody>
          <a:bodyPr/>
          <a:lstStyle/>
          <a:p>
            <a:r>
              <a:rPr lang="en-US">
                <a:latin typeface="Arial" panose="020B0604020202020204" pitchFamily="34" charset="0"/>
                <a:cs typeface="Arial" panose="020B0604020202020204" pitchFamily="34" charset="0"/>
              </a:rPr>
              <a:t>Class là các bản thiết kế cho đối tượng trong Java. Nó sẽ chỉ định cho Java biết làm thế nào để tạo ra một đối tượng thuộc Class này, chúng có những thuộc tính gì, những hành vi gì, ...</a:t>
            </a:r>
          </a:p>
          <a:p>
            <a:r>
              <a:rPr lang="en-US">
                <a:latin typeface="Arial" panose="020B0604020202020204" pitchFamily="34" charset="0"/>
                <a:cs typeface="Arial" panose="020B0604020202020204" pitchFamily="34" charset="0"/>
              </a:rPr>
              <a:t>Ngoài ra, Class cũng có thể chứa những thuộc tính, những hành vi dành chung trong Class.</a:t>
            </a:r>
          </a:p>
          <a:p>
            <a:r>
              <a:rPr lang="en-US">
                <a:latin typeface="Arial" panose="020B0604020202020204" pitchFamily="34" charset="0"/>
                <a:cs typeface="Arial" panose="020B0604020202020204" pitchFamily="34" charset="0"/>
              </a:rPr>
              <a:t>Những thuộc tính, hành vi của Class còn được gọi là các Class members.</a:t>
            </a:r>
          </a:p>
          <a:p>
            <a:r>
              <a:rPr lang="en-US">
                <a:latin typeface="Arial" panose="020B0604020202020204" pitchFamily="34" charset="0"/>
                <a:cs typeface="Arial" panose="020B0604020202020204" pitchFamily="34" charset="0"/>
              </a:rPr>
              <a:t>Class trong Java đại diện cho một lớp trong lập trình hướng đối tượng.</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748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 Class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Khởi tạo một lớp trong Java</a:t>
            </a:r>
          </a:p>
          <a:p>
            <a:pPr lvl="1"/>
            <a:r>
              <a:rPr lang="en-US">
                <a:latin typeface="Arial" panose="020B0604020202020204" pitchFamily="34" charset="0"/>
                <a:cs typeface="Arial" panose="020B0604020202020204" pitchFamily="34" charset="0"/>
              </a:rPr>
              <a:t>Lưu ý: Ứng với mỗi tệp mã nguồn Java, chỉ có thể có 1 public class. Và public class đó phải trùng với tên tệp mã nguồn Java đang viết.</a:t>
            </a:r>
          </a:p>
          <a:p>
            <a:endParaRPr lang="en-US">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0425C69-682C-460D-931A-1BA0FFB14D8D}"/>
              </a:ext>
            </a:extLst>
          </p:cNvPr>
          <p:cNvPicPr>
            <a:picLocks noChangeAspect="1"/>
          </p:cNvPicPr>
          <p:nvPr/>
        </p:nvPicPr>
        <p:blipFill>
          <a:blip r:embed="rId2"/>
          <a:stretch>
            <a:fillRect/>
          </a:stretch>
        </p:blipFill>
        <p:spPr>
          <a:xfrm>
            <a:off x="3257577" y="3661389"/>
            <a:ext cx="5676845" cy="2393181"/>
          </a:xfrm>
          <a:prstGeom prst="rect">
            <a:avLst/>
          </a:prstGeom>
        </p:spPr>
      </p:pic>
    </p:spTree>
    <p:extLst>
      <p:ext uri="{BB962C8B-B14F-4D97-AF65-F5344CB8AC3E}">
        <p14:creationId xmlns:p14="http://schemas.microsoft.com/office/powerpoint/2010/main" val="24838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Đối tượng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Là những tập hợp dữ liệu đặc biệt vừa có thể chứa thuộc tính cũng vừa có thể có những hành vi để thao tác với các thuộc tính của nó.</a:t>
            </a:r>
          </a:p>
          <a:p>
            <a:r>
              <a:rPr lang="en-US">
                <a:latin typeface="Arial" panose="020B0604020202020204" pitchFamily="34" charset="0"/>
                <a:cs typeface="Arial" panose="020B0604020202020204" pitchFamily="34" charset="0"/>
              </a:rPr>
              <a:t>Một đối tượng sẽ thuộc ít nhất một Lớp nào đó trong Java. Hay nói cách khác, để Java có thể tạo ra đối tượng bất kỳ, nó cần bản thiết kế về đối tượng đó và Class chính là bản thiết kế mà Java cần.</a:t>
            </a:r>
          </a:p>
          <a:p>
            <a:r>
              <a:rPr lang="en-US">
                <a:latin typeface="Arial" panose="020B0604020202020204" pitchFamily="34" charset="0"/>
                <a:cs typeface="Arial" panose="020B0604020202020204" pitchFamily="34" charset="0"/>
              </a:rPr>
              <a:t>Thuộc tính, hành vi của một đối tượng sẽ được quyết định bởi Class của nó.</a:t>
            </a:r>
          </a:p>
          <a:p>
            <a:r>
              <a:rPr lang="en-US">
                <a:latin typeface="Arial" panose="020B0604020202020204" pitchFamily="34" charset="0"/>
                <a:cs typeface="Arial" panose="020B0604020202020204" pitchFamily="34" charset="0"/>
              </a:rPr>
              <a:t>Một đối tượng thường được gọi là một Object hoặc một Instance của một Class nào đó.</a:t>
            </a:r>
          </a:p>
        </p:txBody>
      </p:sp>
    </p:spTree>
    <p:extLst>
      <p:ext uri="{BB962C8B-B14F-4D97-AF65-F5344CB8AC3E}">
        <p14:creationId xmlns:p14="http://schemas.microsoft.com/office/powerpoint/2010/main" val="369938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4. Đối tượng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Khởi tạo đối tượng từ một Class trong Java</a:t>
            </a:r>
          </a:p>
        </p:txBody>
      </p:sp>
      <p:pic>
        <p:nvPicPr>
          <p:cNvPr id="5" name="Picture 4">
            <a:extLst>
              <a:ext uri="{FF2B5EF4-FFF2-40B4-BE49-F238E27FC236}">
                <a16:creationId xmlns:a16="http://schemas.microsoft.com/office/drawing/2014/main" id="{C6696904-D517-4761-9E84-10E0173C98D3}"/>
              </a:ext>
            </a:extLst>
          </p:cNvPr>
          <p:cNvPicPr>
            <a:picLocks noChangeAspect="1"/>
          </p:cNvPicPr>
          <p:nvPr/>
        </p:nvPicPr>
        <p:blipFill>
          <a:blip r:embed="rId2"/>
          <a:stretch>
            <a:fillRect/>
          </a:stretch>
        </p:blipFill>
        <p:spPr>
          <a:xfrm>
            <a:off x="2472528" y="3134818"/>
            <a:ext cx="7246943" cy="2706689"/>
          </a:xfrm>
          <a:prstGeom prst="rect">
            <a:avLst/>
          </a:prstGeom>
        </p:spPr>
      </p:pic>
    </p:spTree>
    <p:extLst>
      <p:ext uri="{BB962C8B-B14F-4D97-AF65-F5344CB8AC3E}">
        <p14:creationId xmlns:p14="http://schemas.microsoft.com/office/powerpoint/2010/main" val="146284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Là những thông tin của một object hoặc một class. Chúng có thể thuộc bất cứ kiểu dữ liệu nào. Có thể là số nguyên, số thực, chuỗi, hoặc thậm chí là một class khác.</a:t>
            </a:r>
          </a:p>
          <a:p>
            <a:r>
              <a:rPr lang="en-US">
                <a:latin typeface="Arial" panose="020B0604020202020204" pitchFamily="34" charset="0"/>
                <a:cs typeface="Arial" panose="020B0604020202020204" pitchFamily="34" charset="0"/>
              </a:rPr>
              <a:t>Có 2 loại thuộc tính:</a:t>
            </a:r>
          </a:p>
          <a:p>
            <a:pPr lvl="1"/>
            <a:r>
              <a:rPr lang="en-US">
                <a:latin typeface="Arial" panose="020B0604020202020204" pitchFamily="34" charset="0"/>
                <a:cs typeface="Arial" panose="020B0604020202020204" pitchFamily="34" charset="0"/>
              </a:rPr>
              <a:t>Thuộc tính tĩnh (static fields): Là những thuộc tính thuộc quyền sở hữu của class và được kiểm soát bởi class chứa nó.</a:t>
            </a:r>
          </a:p>
          <a:p>
            <a:pPr lvl="1"/>
            <a:r>
              <a:rPr lang="en-US">
                <a:latin typeface="Arial" panose="020B0604020202020204" pitchFamily="34" charset="0"/>
                <a:cs typeface="Arial" panose="020B0604020202020204" pitchFamily="34" charset="0"/>
              </a:rPr>
              <a:t>Thuộc tính đối tượng (instance fields): Là những thuộc tính thuộc quyền sở hữu và kiểm soát bởi đối tượng chứa nó.</a:t>
            </a:r>
          </a:p>
        </p:txBody>
      </p:sp>
    </p:spTree>
    <p:extLst>
      <p:ext uri="{BB962C8B-B14F-4D97-AF65-F5344CB8AC3E}">
        <p14:creationId xmlns:p14="http://schemas.microsoft.com/office/powerpoint/2010/main" val="270341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5. Thuộc tính (fields)</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150397" cy="4396632"/>
          </a:xfrm>
        </p:spPr>
        <p:txBody>
          <a:bodyPr/>
          <a:lstStyle/>
          <a:p>
            <a:r>
              <a:rPr lang="en-US">
                <a:latin typeface="Arial" panose="020B0604020202020204" pitchFamily="34" charset="0"/>
                <a:cs typeface="Arial" panose="020B0604020202020204" pitchFamily="34" charset="0"/>
              </a:rPr>
              <a:t>Khai báo thuộc tính đối tượng</a:t>
            </a:r>
          </a:p>
        </p:txBody>
      </p:sp>
      <p:pic>
        <p:nvPicPr>
          <p:cNvPr id="7" name="Picture 6">
            <a:extLst>
              <a:ext uri="{FF2B5EF4-FFF2-40B4-BE49-F238E27FC236}">
                <a16:creationId xmlns:a16="http://schemas.microsoft.com/office/drawing/2014/main" id="{9A8ED1AE-CEBD-4237-A707-185DA705829B}"/>
              </a:ext>
            </a:extLst>
          </p:cNvPr>
          <p:cNvPicPr>
            <a:picLocks noChangeAspect="1"/>
          </p:cNvPicPr>
          <p:nvPr/>
        </p:nvPicPr>
        <p:blipFill>
          <a:blip r:embed="rId2"/>
          <a:stretch>
            <a:fillRect/>
          </a:stretch>
        </p:blipFill>
        <p:spPr>
          <a:xfrm>
            <a:off x="3032653" y="3071495"/>
            <a:ext cx="6126693" cy="2761133"/>
          </a:xfrm>
          <a:prstGeom prst="rect">
            <a:avLst/>
          </a:prstGeom>
        </p:spPr>
      </p:pic>
    </p:spTree>
    <p:extLst>
      <p:ext uri="{BB962C8B-B14F-4D97-AF65-F5344CB8AC3E}">
        <p14:creationId xmlns:p14="http://schemas.microsoft.com/office/powerpoint/2010/main" val="1531376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3210</TotalTime>
  <Words>1924</Words>
  <Application>Microsoft Office PowerPoint</Application>
  <PresentationFormat>Widescreen</PresentationFormat>
  <Paragraphs>116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Lập Trình Web Java Cơ Bản</vt:lpstr>
      <vt:lpstr>1. Giới thiệu về Lập trình hướng đối tượng (OOP)</vt:lpstr>
      <vt:lpstr>2. Packages trong Java</vt:lpstr>
      <vt:lpstr>3. Class trong Java</vt:lpstr>
      <vt:lpstr>3. Class trong Java</vt:lpstr>
      <vt:lpstr>4. Đối tượng trong Java</vt:lpstr>
      <vt:lpstr>4. Đối tượng trong Java</vt:lpstr>
      <vt:lpstr>5. Thuộc tính (fields)</vt:lpstr>
      <vt:lpstr>5. Thuộc tính (fields)</vt:lpstr>
      <vt:lpstr>5. Thuộc tính (fields)</vt:lpstr>
      <vt:lpstr>6. Phương thức (methods)</vt:lpstr>
      <vt:lpstr>6. Phương thức (methods)</vt:lpstr>
      <vt:lpstr>6. Phương thức (methods)</vt:lpstr>
      <vt:lpstr>7. Hàm tạo (constructors)</vt:lpstr>
      <vt:lpstr>7. Hàm tạo (constructors)</vt:lpstr>
      <vt:lpstr>7. Hàm tạo (constructors)</vt:lpstr>
      <vt:lpstr>8. Access modifiers trong Java</vt:lpstr>
      <vt:lpstr>8. Access modifiers trong Java</vt:lpstr>
      <vt:lpstr>9. Non-access modifiers trong Java</vt:lpstr>
      <vt:lpstr>9. Non-access modifiers trong Java</vt:lpstr>
      <vt:lpstr>9. Non-access modifiers trong Java</vt:lpstr>
      <vt:lpstr>9. Non-access modifiers trong Java</vt:lpstr>
      <vt:lpstr>9. Non-access modifiers trong Java</vt:lpstr>
      <vt:lpstr>9. Non-access modifiers trong Java</vt:lpstr>
      <vt:lpstr>Bài tập thực hành</vt:lpstr>
      <vt:lpstr>Bài tập thực hành</vt:lpstr>
      <vt:lpstr>Bài tập thực hành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186</cp:revision>
  <dcterms:created xsi:type="dcterms:W3CDTF">2024-07-06T12:34:55Z</dcterms:created>
  <dcterms:modified xsi:type="dcterms:W3CDTF">2024-07-31T18:45:39Z</dcterms:modified>
</cp:coreProperties>
</file>