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9" r:id="rId3"/>
    <p:sldId id="340" r:id="rId4"/>
    <p:sldId id="341" r:id="rId5"/>
    <p:sldId id="342" r:id="rId6"/>
    <p:sldId id="343" r:id="rId7"/>
    <p:sldId id="344" r:id="rId8"/>
    <p:sldId id="345" r:id="rId9"/>
    <p:sldId id="347" r:id="rId10"/>
    <p:sldId id="349" r:id="rId11"/>
    <p:sldId id="348" r:id="rId12"/>
    <p:sldId id="366" r:id="rId13"/>
    <p:sldId id="367" r:id="rId14"/>
    <p:sldId id="368" r:id="rId15"/>
    <p:sldId id="350" r:id="rId16"/>
    <p:sldId id="351" r:id="rId17"/>
    <p:sldId id="352" r:id="rId18"/>
    <p:sldId id="354" r:id="rId19"/>
    <p:sldId id="353" r:id="rId20"/>
    <p:sldId id="355" r:id="rId21"/>
    <p:sldId id="356" r:id="rId22"/>
    <p:sldId id="357" r:id="rId23"/>
    <p:sldId id="358" r:id="rId24"/>
    <p:sldId id="359" r:id="rId25"/>
    <p:sldId id="360" r:id="rId26"/>
    <p:sldId id="361" r:id="rId27"/>
    <p:sldId id="362" r:id="rId28"/>
    <p:sldId id="363" r:id="rId29"/>
    <p:sldId id="364" r:id="rId30"/>
    <p:sldId id="36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7-1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Giới thiệu về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5812393" cy="3986074"/>
          </a:xfrm>
        </p:spPr>
        <p:txBody>
          <a:bodyPr/>
          <a:lstStyle/>
          <a:p>
            <a:pPr algn="just"/>
            <a:r>
              <a:rPr lang="en-US">
                <a:latin typeface="Arial" panose="020B0604020202020204" pitchFamily="34" charset="0"/>
                <a:cs typeface="Arial" panose="020B0604020202020204" pitchFamily="34" charset="0"/>
              </a:rPr>
              <a:t>Các chuẩn được cung cấp bởi JavaEE chia làm 2 loại:</a:t>
            </a:r>
          </a:p>
          <a:p>
            <a:pPr lvl="1" algn="just"/>
            <a:r>
              <a:rPr lang="en-US">
                <a:latin typeface="Arial" panose="020B0604020202020204" pitchFamily="34" charset="0"/>
                <a:cs typeface="Arial" panose="020B0604020202020204" pitchFamily="34" charset="0"/>
              </a:rPr>
              <a:t>JavaEE Container: Là những ứng dụng thực thi những ứng dụng JavaEE. Được sử dụng để làm máy chủ web Java.</a:t>
            </a:r>
          </a:p>
          <a:p>
            <a:pPr lvl="1" algn="just"/>
            <a:r>
              <a:rPr lang="en-US">
                <a:latin typeface="Arial" panose="020B0604020202020204" pitchFamily="34" charset="0"/>
                <a:cs typeface="Arial" panose="020B0604020202020204" pitchFamily="34" charset="0"/>
              </a:rPr>
              <a:t>JavaEE Application: Là những ứng dụng JavaEE được thi thi bởi những JavaEE Container. (Cũng chính là những ứng dụng web Java mà chúng ta sẽ viết)</a:t>
            </a:r>
          </a:p>
        </p:txBody>
      </p:sp>
      <p:pic>
        <p:nvPicPr>
          <p:cNvPr id="7" name="Picture 6">
            <a:extLst>
              <a:ext uri="{FF2B5EF4-FFF2-40B4-BE49-F238E27FC236}">
                <a16:creationId xmlns:a16="http://schemas.microsoft.com/office/drawing/2014/main" id="{F3F6FBE7-0B34-46CA-8024-C16BDBB619D3}"/>
              </a:ext>
            </a:extLst>
          </p:cNvPr>
          <p:cNvPicPr>
            <a:picLocks noChangeAspect="1"/>
          </p:cNvPicPr>
          <p:nvPr/>
        </p:nvPicPr>
        <p:blipFill>
          <a:blip r:embed="rId2"/>
          <a:stretch>
            <a:fillRect/>
          </a:stretch>
        </p:blipFill>
        <p:spPr>
          <a:xfrm>
            <a:off x="7209714" y="2604380"/>
            <a:ext cx="4394837" cy="2864265"/>
          </a:xfrm>
          <a:prstGeom prst="rect">
            <a:avLst/>
          </a:prstGeom>
        </p:spPr>
      </p:pic>
    </p:spTree>
    <p:extLst>
      <p:ext uri="{BB962C8B-B14F-4D97-AF65-F5344CB8AC3E}">
        <p14:creationId xmlns:p14="http://schemas.microsoft.com/office/powerpoint/2010/main" val="266928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Giới thiệu Apache Tomcat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6149744" cy="3986074"/>
          </a:xfrm>
        </p:spPr>
        <p:txBody>
          <a:bodyPr/>
          <a:lstStyle/>
          <a:p>
            <a:r>
              <a:rPr lang="en-US">
                <a:latin typeface="Arial" panose="020B0604020202020204" pitchFamily="34" charset="0"/>
                <a:cs typeface="Arial" panose="020B0604020202020204" pitchFamily="34" charset="0"/>
              </a:rPr>
              <a:t>Apache Tomcat là một ứng dụng máy chủ web Java được tạo ra bởi 2 thành phần:</a:t>
            </a:r>
          </a:p>
          <a:p>
            <a:pPr lvl="1"/>
            <a:r>
              <a:rPr lang="en-US">
                <a:latin typeface="Arial" panose="020B0604020202020204" pitchFamily="34" charset="0"/>
                <a:cs typeface="Arial" panose="020B0604020202020204" pitchFamily="34" charset="0"/>
              </a:rPr>
              <a:t>Apache HTTP Server: Máy chủ HTTP để nhận và phản hồi yêu cầu HTTP.</a:t>
            </a:r>
          </a:p>
          <a:p>
            <a:pPr lvl="1"/>
            <a:r>
              <a:rPr lang="en-US">
                <a:latin typeface="Arial" panose="020B0604020202020204" pitchFamily="34" charset="0"/>
                <a:cs typeface="Arial" panose="020B0604020202020204" pitchFamily="34" charset="0"/>
              </a:rPr>
              <a:t>Tomcat Container: Là ứng dụng Java triển khai chuẩn JavaEE Container và có khả năng thực thi những ứng dụng JavaEE (JavaEE Application).</a:t>
            </a:r>
          </a:p>
        </p:txBody>
      </p:sp>
      <p:pic>
        <p:nvPicPr>
          <p:cNvPr id="5" name="Picture 4">
            <a:extLst>
              <a:ext uri="{FF2B5EF4-FFF2-40B4-BE49-F238E27FC236}">
                <a16:creationId xmlns:a16="http://schemas.microsoft.com/office/drawing/2014/main" id="{45864DD5-6893-43AF-A1C2-0D3E0F53925E}"/>
              </a:ext>
            </a:extLst>
          </p:cNvPr>
          <p:cNvPicPr>
            <a:picLocks noChangeAspect="1"/>
          </p:cNvPicPr>
          <p:nvPr/>
        </p:nvPicPr>
        <p:blipFill>
          <a:blip r:embed="rId2"/>
          <a:stretch>
            <a:fillRect/>
          </a:stretch>
        </p:blipFill>
        <p:spPr>
          <a:xfrm>
            <a:off x="7609444" y="1357555"/>
            <a:ext cx="4185263" cy="5238554"/>
          </a:xfrm>
          <a:prstGeom prst="rect">
            <a:avLst/>
          </a:prstGeom>
        </p:spPr>
      </p:pic>
    </p:spTree>
    <p:extLst>
      <p:ext uri="{BB962C8B-B14F-4D97-AF65-F5344CB8AC3E}">
        <p14:creationId xmlns:p14="http://schemas.microsoft.com/office/powerpoint/2010/main" val="14994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Hướng dẫn khởi tạo dự án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691935" cy="3986074"/>
          </a:xfrm>
        </p:spPr>
        <p:txBody>
          <a:bodyPr/>
          <a:lstStyle/>
          <a:p>
            <a:r>
              <a:rPr lang="en-US">
                <a:latin typeface="Arial" panose="020B0604020202020204" pitchFamily="34" charset="0"/>
                <a:cs typeface="Arial" panose="020B0604020202020204" pitchFamily="34" charset="0"/>
              </a:rPr>
              <a:t>Tương tự như các bước khởi tạo dự án Maven thông thường đã giới thiệu ở bài trước.</a:t>
            </a:r>
          </a:p>
          <a:p>
            <a:r>
              <a:rPr lang="en-US">
                <a:latin typeface="Arial" panose="020B0604020202020204" pitchFamily="34" charset="0"/>
                <a:cs typeface="Arial" panose="020B0604020202020204" pitchFamily="34" charset="0"/>
              </a:rPr>
              <a:t>Chọn archtype là webapp như hình bên dưới:</a:t>
            </a:r>
          </a:p>
        </p:txBody>
      </p:sp>
      <p:pic>
        <p:nvPicPr>
          <p:cNvPr id="6" name="Picture 5">
            <a:extLst>
              <a:ext uri="{FF2B5EF4-FFF2-40B4-BE49-F238E27FC236}">
                <a16:creationId xmlns:a16="http://schemas.microsoft.com/office/drawing/2014/main" id="{2F687E9E-E752-4106-9B0D-43040278F6F8}"/>
              </a:ext>
            </a:extLst>
          </p:cNvPr>
          <p:cNvPicPr>
            <a:picLocks noChangeAspect="1"/>
          </p:cNvPicPr>
          <p:nvPr/>
        </p:nvPicPr>
        <p:blipFill>
          <a:blip r:embed="rId2"/>
          <a:stretch>
            <a:fillRect/>
          </a:stretch>
        </p:blipFill>
        <p:spPr>
          <a:xfrm>
            <a:off x="1903560" y="4454374"/>
            <a:ext cx="8384880" cy="546074"/>
          </a:xfrm>
          <a:prstGeom prst="rect">
            <a:avLst/>
          </a:prstGeom>
        </p:spPr>
      </p:pic>
    </p:spTree>
    <p:extLst>
      <p:ext uri="{BB962C8B-B14F-4D97-AF65-F5344CB8AC3E}">
        <p14:creationId xmlns:p14="http://schemas.microsoft.com/office/powerpoint/2010/main" val="127301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Hướng dẫn khởi tạo dự án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691935" cy="3986074"/>
          </a:xfrm>
        </p:spPr>
        <p:txBody>
          <a:bodyPr/>
          <a:lstStyle/>
          <a:p>
            <a:r>
              <a:rPr lang="en-US">
                <a:latin typeface="Arial" panose="020B0604020202020204" pitchFamily="34" charset="0"/>
                <a:cs typeface="Arial" panose="020B0604020202020204" pitchFamily="34" charset="0"/>
              </a:rPr>
              <a:t>Cài đặt các thư viện cần thiết cho ứng dụng web Java</a:t>
            </a:r>
          </a:p>
          <a:p>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&lt;dependency&gt;</a:t>
            </a:r>
          </a:p>
          <a:p>
            <a:pPr marL="0" indent="0">
              <a:buNone/>
            </a:pPr>
            <a:r>
              <a:rPr lang="en-US">
                <a:latin typeface="Arial" panose="020B0604020202020204" pitchFamily="34" charset="0"/>
                <a:cs typeface="Arial" panose="020B0604020202020204" pitchFamily="34" charset="0"/>
              </a:rPr>
              <a:t>      &lt;groupId&gt;javax.servlet.jsp&lt;/groupId&gt;</a:t>
            </a:r>
          </a:p>
          <a:p>
            <a:pPr marL="0" indent="0">
              <a:buNone/>
            </a:pPr>
            <a:r>
              <a:rPr lang="en-US">
                <a:latin typeface="Arial" panose="020B0604020202020204" pitchFamily="34" charset="0"/>
                <a:cs typeface="Arial" panose="020B0604020202020204" pitchFamily="34" charset="0"/>
              </a:rPr>
              <a:t>      &lt;artifactId&gt;javax.servlet.jsp-api&lt;/artifactId&gt;</a:t>
            </a:r>
          </a:p>
          <a:p>
            <a:pPr marL="0" indent="0">
              <a:buNone/>
            </a:pPr>
            <a:r>
              <a:rPr lang="en-US">
                <a:latin typeface="Arial" panose="020B0604020202020204" pitchFamily="34" charset="0"/>
                <a:cs typeface="Arial" panose="020B0604020202020204" pitchFamily="34" charset="0"/>
              </a:rPr>
              <a:t>      &lt;version&gt;2.3.3&lt;/version&gt;</a:t>
            </a:r>
          </a:p>
          <a:p>
            <a:pPr marL="0" indent="0">
              <a:buNone/>
            </a:pPr>
            <a:r>
              <a:rPr lang="en-US">
                <a:latin typeface="Arial" panose="020B0604020202020204" pitchFamily="34" charset="0"/>
                <a:cs typeface="Arial" panose="020B0604020202020204" pitchFamily="34" charset="0"/>
              </a:rPr>
              <a:t>      &lt;scope&gt;provided&lt;/scope&gt;</a:t>
            </a:r>
          </a:p>
          <a:p>
            <a:pPr marL="0" indent="0">
              <a:buNone/>
            </a:pPr>
            <a:r>
              <a:rPr lang="en-US">
                <a:latin typeface="Arial" panose="020B0604020202020204" pitchFamily="34" charset="0"/>
                <a:cs typeface="Arial" panose="020B0604020202020204" pitchFamily="34" charset="0"/>
              </a:rPr>
              <a:t>&lt;/dependency&gt;</a:t>
            </a:r>
          </a:p>
        </p:txBody>
      </p:sp>
    </p:spTree>
    <p:extLst>
      <p:ext uri="{BB962C8B-B14F-4D97-AF65-F5344CB8AC3E}">
        <p14:creationId xmlns:p14="http://schemas.microsoft.com/office/powerpoint/2010/main" val="92157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Hướng dẫn khởi tạo dự án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691935" cy="3986074"/>
          </a:xfrm>
        </p:spPr>
        <p:txBody>
          <a:bodyPr/>
          <a:lstStyle/>
          <a:p>
            <a:r>
              <a:rPr lang="en-US">
                <a:latin typeface="Arial" panose="020B0604020202020204" pitchFamily="34" charset="0"/>
                <a:cs typeface="Arial" panose="020B0604020202020204" pitchFamily="34" charset="0"/>
              </a:rPr>
              <a:t>Cài đặt các thư viện cần thiết cho ứng dụng web Java</a:t>
            </a:r>
          </a:p>
          <a:p>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&lt;dependency&gt;</a:t>
            </a:r>
          </a:p>
          <a:p>
            <a:pPr marL="0" indent="0">
              <a:buNone/>
            </a:pPr>
            <a:r>
              <a:rPr lang="en-US">
                <a:latin typeface="Arial" panose="020B0604020202020204" pitchFamily="34" charset="0"/>
                <a:cs typeface="Arial" panose="020B0604020202020204" pitchFamily="34" charset="0"/>
              </a:rPr>
              <a:t>      &lt;groupId&gt;javax.servlet&lt;/groupId&gt;</a:t>
            </a:r>
          </a:p>
          <a:p>
            <a:pPr marL="0" indent="0">
              <a:buNone/>
            </a:pPr>
            <a:r>
              <a:rPr lang="en-US">
                <a:latin typeface="Arial" panose="020B0604020202020204" pitchFamily="34" charset="0"/>
                <a:cs typeface="Arial" panose="020B0604020202020204" pitchFamily="34" charset="0"/>
              </a:rPr>
              <a:t>      &lt;artifactId&gt;javax.servlet-api&lt;/artifactId&gt;</a:t>
            </a:r>
          </a:p>
          <a:p>
            <a:pPr marL="0" indent="0">
              <a:buNone/>
            </a:pPr>
            <a:r>
              <a:rPr lang="en-US">
                <a:latin typeface="Arial" panose="020B0604020202020204" pitchFamily="34" charset="0"/>
                <a:cs typeface="Arial" panose="020B0604020202020204" pitchFamily="34" charset="0"/>
              </a:rPr>
              <a:t>      &lt;version&gt;4.0.1&lt;/version&gt;</a:t>
            </a:r>
          </a:p>
          <a:p>
            <a:pPr marL="0" indent="0">
              <a:buNone/>
            </a:pPr>
            <a:r>
              <a:rPr lang="en-US">
                <a:latin typeface="Arial" panose="020B0604020202020204" pitchFamily="34" charset="0"/>
                <a:cs typeface="Arial" panose="020B0604020202020204" pitchFamily="34" charset="0"/>
              </a:rPr>
              <a:t>      &lt;scope&gt;provided&lt;/scope&gt;</a:t>
            </a:r>
          </a:p>
          <a:p>
            <a:pPr marL="0" indent="0">
              <a:buNone/>
            </a:pPr>
            <a:r>
              <a:rPr lang="en-US">
                <a:latin typeface="Arial" panose="020B0604020202020204" pitchFamily="34" charset="0"/>
                <a:cs typeface="Arial" panose="020B0604020202020204" pitchFamily="34" charset="0"/>
              </a:rPr>
              <a:t>&lt;/dependency&gt;</a:t>
            </a:r>
          </a:p>
        </p:txBody>
      </p:sp>
    </p:spTree>
    <p:extLst>
      <p:ext uri="{BB962C8B-B14F-4D97-AF65-F5344CB8AC3E}">
        <p14:creationId xmlns:p14="http://schemas.microsoft.com/office/powerpoint/2010/main" val="230557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Tìm 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549892" cy="3986074"/>
          </a:xfrm>
        </p:spPr>
        <p:txBody>
          <a:bodyPr/>
          <a:lstStyle/>
          <a:p>
            <a:r>
              <a:rPr lang="en-US">
                <a:latin typeface="Arial" panose="020B0604020202020204" pitchFamily="34" charset="0"/>
                <a:cs typeface="Arial" panose="020B0604020202020204" pitchFamily="34" charset="0"/>
              </a:rPr>
              <a:t>5.1. Giới thiệu về Servlet</a:t>
            </a:r>
          </a:p>
          <a:p>
            <a:r>
              <a:rPr lang="en-US">
                <a:latin typeface="Arial" panose="020B0604020202020204" pitchFamily="34" charset="0"/>
                <a:cs typeface="Arial" panose="020B0604020202020204" pitchFamily="34" charset="0"/>
              </a:rPr>
              <a:t>5.2. Lớp HttpServlet</a:t>
            </a:r>
          </a:p>
          <a:p>
            <a:r>
              <a:rPr lang="en-US">
                <a:latin typeface="Arial" panose="020B0604020202020204" pitchFamily="34" charset="0"/>
                <a:cs typeface="Arial" panose="020B0604020202020204" pitchFamily="34" charset="0"/>
              </a:rPr>
              <a:t>5.3. Annotation @WebServlet</a:t>
            </a:r>
          </a:p>
          <a:p>
            <a:r>
              <a:rPr lang="en-US">
                <a:latin typeface="Arial" panose="020B0604020202020204" pitchFamily="34" charset="0"/>
                <a:cs typeface="Arial" panose="020B0604020202020204" pitchFamily="34" charset="0"/>
              </a:rPr>
              <a:t>5.4. Lớp HttpServletRequest</a:t>
            </a:r>
          </a:p>
          <a:p>
            <a:r>
              <a:rPr lang="en-US">
                <a:latin typeface="Arial" panose="020B0604020202020204" pitchFamily="34" charset="0"/>
                <a:cs typeface="Arial" panose="020B0604020202020204" pitchFamily="34" charset="0"/>
              </a:rPr>
              <a:t>5.5. Lớp HttpServletResponse</a:t>
            </a:r>
          </a:p>
        </p:txBody>
      </p:sp>
    </p:spTree>
    <p:extLst>
      <p:ext uri="{BB962C8B-B14F-4D97-AF65-F5344CB8AC3E}">
        <p14:creationId xmlns:p14="http://schemas.microsoft.com/office/powerpoint/2010/main" val="2550206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Servlet là những lớp Java tuân theo chuẩn Servlet được đề ra bởi JavaEE.</a:t>
            </a:r>
          </a:p>
          <a:p>
            <a:r>
              <a:rPr lang="en-US">
                <a:latin typeface="Arial" panose="020B0604020202020204" pitchFamily="34" charset="0"/>
                <a:cs typeface="Arial" panose="020B0604020202020204" pitchFamily="34" charset="0"/>
              </a:rPr>
              <a:t>Servlet là những lớp Java chuyên dùng để xử lý những yêu cầu HTTP và tạo nội dung phản hồi cho những yêu cầu đó.</a:t>
            </a:r>
          </a:p>
          <a:p>
            <a:r>
              <a:rPr lang="en-US">
                <a:latin typeface="Arial" panose="020B0604020202020204" pitchFamily="34" charset="0"/>
                <a:cs typeface="Arial" panose="020B0604020202020204" pitchFamily="34" charset="0"/>
              </a:rPr>
              <a:t>Là những lớp sẽ được JavaEE Container gọi đến những phương thức doGet(), doPost(), ... mỗi khi nhận được yêu cầu HTTP nào đó.</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42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5.1. Giới thiệu về Servlet</a:t>
            </a:r>
          </a:p>
        </p:txBody>
      </p:sp>
      <p:pic>
        <p:nvPicPr>
          <p:cNvPr id="5" name="Content Placeholder 4">
            <a:extLst>
              <a:ext uri="{FF2B5EF4-FFF2-40B4-BE49-F238E27FC236}">
                <a16:creationId xmlns:a16="http://schemas.microsoft.com/office/drawing/2014/main" id="{FA3A2DA8-3409-4C7D-B300-07ED7C0DF90A}"/>
              </a:ext>
            </a:extLst>
          </p:cNvPr>
          <p:cNvPicPr>
            <a:picLocks noGrp="1" noChangeAspect="1"/>
          </p:cNvPicPr>
          <p:nvPr>
            <p:ph idx="1"/>
          </p:nvPr>
        </p:nvPicPr>
        <p:blipFill>
          <a:blip r:embed="rId2"/>
          <a:stretch>
            <a:fillRect/>
          </a:stretch>
        </p:blipFill>
        <p:spPr>
          <a:xfrm>
            <a:off x="2675487" y="1429990"/>
            <a:ext cx="6841026" cy="4975292"/>
          </a:xfrm>
        </p:spPr>
      </p:pic>
    </p:spTree>
    <p:extLst>
      <p:ext uri="{BB962C8B-B14F-4D97-AF65-F5344CB8AC3E}">
        <p14:creationId xmlns:p14="http://schemas.microsoft.com/office/powerpoint/2010/main" val="223001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Lớp HttpServlet là một chuẩn Servlet được thiết kê đặc biệt để xử lý những yêu cầu HTTP.</a:t>
            </a:r>
          </a:p>
          <a:p>
            <a:r>
              <a:rPr lang="en-US">
                <a:latin typeface="Arial" panose="020B0604020202020204" pitchFamily="34" charset="0"/>
                <a:cs typeface="Arial" panose="020B0604020202020204" pitchFamily="34" charset="0"/>
              </a:rPr>
              <a:t>Chi tiết hơn, khi một yêu cầu HTTP được gửi từ phía trình duyệt web, máy chủ web sẽ chuyển tiếp yêu cầu HTTP này cho JavaEE Container và JavaEE Container sẽ gọi đến HttpServlet tương ứng để xử lý yêu cầu và tạo nội dung phản hồi.</a:t>
            </a:r>
          </a:p>
        </p:txBody>
      </p:sp>
    </p:spTree>
    <p:extLst>
      <p:ext uri="{BB962C8B-B14F-4D97-AF65-F5344CB8AC3E}">
        <p14:creationId xmlns:p14="http://schemas.microsoft.com/office/powerpoint/2010/main" val="3094888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5.2. Lớp HttpServlet</a:t>
            </a:r>
          </a:p>
        </p:txBody>
      </p:sp>
      <p:pic>
        <p:nvPicPr>
          <p:cNvPr id="5" name="Content Placeholder 4">
            <a:extLst>
              <a:ext uri="{FF2B5EF4-FFF2-40B4-BE49-F238E27FC236}">
                <a16:creationId xmlns:a16="http://schemas.microsoft.com/office/drawing/2014/main" id="{5D337AB2-F41E-42FE-8978-11C6D3252ECE}"/>
              </a:ext>
            </a:extLst>
          </p:cNvPr>
          <p:cNvPicPr>
            <a:picLocks noGrp="1" noChangeAspect="1"/>
          </p:cNvPicPr>
          <p:nvPr>
            <p:ph idx="1"/>
          </p:nvPr>
        </p:nvPicPr>
        <p:blipFill>
          <a:blip r:embed="rId2"/>
          <a:stretch>
            <a:fillRect/>
          </a:stretch>
        </p:blipFill>
        <p:spPr>
          <a:xfrm>
            <a:off x="2284898" y="1741321"/>
            <a:ext cx="7622204" cy="4530796"/>
          </a:xfrm>
        </p:spPr>
      </p:pic>
    </p:spTree>
    <p:extLst>
      <p:ext uri="{BB962C8B-B14F-4D97-AF65-F5344CB8AC3E}">
        <p14:creationId xmlns:p14="http://schemas.microsoft.com/office/powerpoint/2010/main" val="152422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Giao thức HTTP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1.1. Giới thiệu về giao thức HTTP</a:t>
            </a:r>
          </a:p>
          <a:p>
            <a:r>
              <a:rPr lang="en-US">
                <a:latin typeface="Arial" panose="020B0604020202020204" pitchFamily="34" charset="0"/>
                <a:cs typeface="Arial" panose="020B0604020202020204" pitchFamily="34" charset="0"/>
              </a:rPr>
              <a:t>1.2. Các phương thức HTTP (HTTP Methods)</a:t>
            </a:r>
          </a:p>
          <a:p>
            <a:r>
              <a:rPr lang="en-US">
                <a:latin typeface="Arial" panose="020B0604020202020204" pitchFamily="34" charset="0"/>
                <a:cs typeface="Arial" panose="020B0604020202020204" pitchFamily="34" charset="0"/>
              </a:rPr>
              <a:t>1.3. Yêu cầu HTTP (HTTP Request)</a:t>
            </a:r>
          </a:p>
          <a:p>
            <a:r>
              <a:rPr lang="en-US">
                <a:latin typeface="Arial" panose="020B0604020202020204" pitchFamily="34" charset="0"/>
                <a:cs typeface="Arial" panose="020B0604020202020204" pitchFamily="34" charset="0"/>
              </a:rPr>
              <a:t>1.4. Phản hồi HTTP (HTTP Response)</a:t>
            </a:r>
          </a:p>
        </p:txBody>
      </p:sp>
    </p:spTree>
    <p:extLst>
      <p:ext uri="{BB962C8B-B14F-4D97-AF65-F5344CB8AC3E}">
        <p14:creationId xmlns:p14="http://schemas.microsoft.com/office/powerpoint/2010/main" val="122942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5.3. Annotation @WebServlet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Annotation @WebServlet được gán trước các lớp HttpServlet để chỉ định đường dẫn của lớp HttpServlet này.</a:t>
            </a:r>
          </a:p>
          <a:p>
            <a:r>
              <a:rPr lang="en-US">
                <a:latin typeface="Arial" panose="020B0604020202020204" pitchFamily="34" charset="0"/>
                <a:cs typeface="Arial" panose="020B0604020202020204" pitchFamily="34" charset="0"/>
              </a:rPr>
              <a:t>Ví dụ:</a:t>
            </a:r>
          </a:p>
          <a:p>
            <a:pPr lvl="1"/>
            <a:r>
              <a:rPr lang="en-US">
                <a:latin typeface="Arial" panose="020B0604020202020204" pitchFamily="34" charset="0"/>
                <a:cs typeface="Arial" panose="020B0604020202020204" pitchFamily="34" charset="0"/>
              </a:rPr>
              <a:t>Annoation: @WebServlet("/login") được gán trước lớp LoginServlet</a:t>
            </a:r>
          </a:p>
          <a:p>
            <a:pPr lvl="1"/>
            <a:r>
              <a:rPr lang="en-US">
                <a:latin typeface="Arial" panose="020B0604020202020204" pitchFamily="34" charset="0"/>
                <a:cs typeface="Arial" panose="020B0604020202020204" pitchFamily="34" charset="0"/>
              </a:rPr>
              <a:t>Các yêu cầu HTTP có đường dẫn phía sau là /login (Ví dụ: http://localhost:8080/login) sẽ được xử lý bởi lớp LoginServlet.</a:t>
            </a:r>
          </a:p>
        </p:txBody>
      </p:sp>
    </p:spTree>
    <p:extLst>
      <p:ext uri="{BB962C8B-B14F-4D97-AF65-F5344CB8AC3E}">
        <p14:creationId xmlns:p14="http://schemas.microsoft.com/office/powerpoint/2010/main" val="1919184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HttpServletRequest là những đối tượng chứa thông tin của yêu cầu HTTP.</a:t>
            </a:r>
          </a:p>
          <a:p>
            <a:r>
              <a:rPr lang="en-US">
                <a:latin typeface="Arial" panose="020B0604020202020204" pitchFamily="34" charset="0"/>
                <a:cs typeface="Arial" panose="020B0604020202020204" pitchFamily="34" charset="0"/>
              </a:rPr>
              <a:t>Những đối tượng thuộc lớp này thường được tạo ra bởi JavaEE Container và truyền vào làm đối số gọi phương thức doGet, doPost của các Servlet.</a:t>
            </a:r>
          </a:p>
          <a:p>
            <a:r>
              <a:rPr lang="en-US">
                <a:latin typeface="Arial" panose="020B0604020202020204" pitchFamily="34" charset="0"/>
                <a:cs typeface="Arial" panose="020B0604020202020204" pitchFamily="34" charset="0"/>
              </a:rPr>
              <a:t>Những đối tượng thuộc lớp này được JavaEE Container tạo dựa trên những thông tin được cung cấp bởi yêu cầu HTTP được gửi từ phía trình duyệt web.</a:t>
            </a:r>
          </a:p>
        </p:txBody>
      </p:sp>
    </p:spTree>
    <p:extLst>
      <p:ext uri="{BB962C8B-B14F-4D97-AF65-F5344CB8AC3E}">
        <p14:creationId xmlns:p14="http://schemas.microsoft.com/office/powerpoint/2010/main" val="187133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công việc chính mà các đối tượng thuộc lớp HttpServletRequest thường thực hiện:</a:t>
            </a:r>
          </a:p>
          <a:p>
            <a:pPr lvl="1"/>
            <a:r>
              <a:rPr lang="en-US">
                <a:latin typeface="Arial" panose="020B0604020202020204" pitchFamily="34" charset="0"/>
                <a:cs typeface="Arial" panose="020B0604020202020204" pitchFamily="34" charset="0"/>
              </a:rPr>
              <a:t>Chuyển tiếp yêu cầu: Chuyển tiếp yêu cầu từ HttpServlet này sang HttpServlet khác. (Ví dụ: từ /login đến /home)</a:t>
            </a:r>
          </a:p>
          <a:p>
            <a:pPr lvl="1"/>
            <a:r>
              <a:rPr lang="en-US">
                <a:latin typeface="Arial" panose="020B0604020202020204" pitchFamily="34" charset="0"/>
                <a:cs typeface="Arial" panose="020B0604020202020204" pitchFamily="34" charset="0"/>
              </a:rPr>
              <a:t>Truy xuất tham số từ yêu cầu HTTP: Khi HttpServlet xử lý yêu cầu HTTP, sẽ thường xuyên cần truy xuất tham số từ yêu cầu HTTP để xử lý gì đó.</a:t>
            </a:r>
          </a:p>
          <a:p>
            <a:pPr lvl="1"/>
            <a:r>
              <a:rPr lang="en-US">
                <a:latin typeface="Arial" panose="020B0604020202020204" pitchFamily="34" charset="0"/>
                <a:cs typeface="Arial" panose="020B0604020202020204" pitchFamily="34" charset="0"/>
              </a:rPr>
              <a:t>Tạo / truy xuất phiên làm việc (Session): Tạo phiên làm việc hoặc truy xuất phiên làm việc nếu đã có, để lưu trữ trạng thái của người dùng trong khoảng thời gian dài.</a:t>
            </a:r>
          </a:p>
          <a:p>
            <a:pPr lvl="1"/>
            <a:r>
              <a:rPr lang="en-US">
                <a:latin typeface="Arial" panose="020B0604020202020204" pitchFamily="34" charset="0"/>
                <a:cs typeface="Arial" panose="020B0604020202020204" pitchFamily="34" charset="0"/>
              </a:rPr>
              <a:t>Lưu trữ lớp đối tượng mô hình dữ liệu: Mang đến khả năng hiển thị dữ liệu hệ thống cho giao diện.</a:t>
            </a:r>
          </a:p>
        </p:txBody>
      </p:sp>
    </p:spTree>
    <p:extLst>
      <p:ext uri="{BB962C8B-B14F-4D97-AF65-F5344CB8AC3E}">
        <p14:creationId xmlns:p14="http://schemas.microsoft.com/office/powerpoint/2010/main" val="2934881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Truy xuất tham số từ yêu cầu HTTP</a:t>
            </a:r>
          </a:p>
        </p:txBody>
      </p:sp>
      <p:pic>
        <p:nvPicPr>
          <p:cNvPr id="5" name="Picture 4">
            <a:extLst>
              <a:ext uri="{FF2B5EF4-FFF2-40B4-BE49-F238E27FC236}">
                <a16:creationId xmlns:a16="http://schemas.microsoft.com/office/drawing/2014/main" id="{B8DDC36A-D04B-4FD3-B1DD-17500E181DE3}"/>
              </a:ext>
            </a:extLst>
          </p:cNvPr>
          <p:cNvPicPr>
            <a:picLocks noChangeAspect="1"/>
          </p:cNvPicPr>
          <p:nvPr/>
        </p:nvPicPr>
        <p:blipFill>
          <a:blip r:embed="rId2"/>
          <a:stretch>
            <a:fillRect/>
          </a:stretch>
        </p:blipFill>
        <p:spPr>
          <a:xfrm>
            <a:off x="1306415" y="2885476"/>
            <a:ext cx="9579170" cy="3284505"/>
          </a:xfrm>
          <a:prstGeom prst="rect">
            <a:avLst/>
          </a:prstGeom>
        </p:spPr>
      </p:pic>
    </p:spTree>
    <p:extLst>
      <p:ext uri="{BB962C8B-B14F-4D97-AF65-F5344CB8AC3E}">
        <p14:creationId xmlns:p14="http://schemas.microsoft.com/office/powerpoint/2010/main" val="3599826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tiếp yêu cầu HTTP</a:t>
            </a:r>
          </a:p>
        </p:txBody>
      </p:sp>
      <p:pic>
        <p:nvPicPr>
          <p:cNvPr id="6" name="Picture 5">
            <a:extLst>
              <a:ext uri="{FF2B5EF4-FFF2-40B4-BE49-F238E27FC236}">
                <a16:creationId xmlns:a16="http://schemas.microsoft.com/office/drawing/2014/main" id="{1869BC04-6027-4D54-82B3-D240C3F1DDF7}"/>
              </a:ext>
            </a:extLst>
          </p:cNvPr>
          <p:cNvPicPr>
            <a:picLocks noChangeAspect="1"/>
          </p:cNvPicPr>
          <p:nvPr/>
        </p:nvPicPr>
        <p:blipFill>
          <a:blip r:embed="rId2"/>
          <a:stretch>
            <a:fillRect/>
          </a:stretch>
        </p:blipFill>
        <p:spPr>
          <a:xfrm>
            <a:off x="1287363" y="3629100"/>
            <a:ext cx="9617273" cy="2103302"/>
          </a:xfrm>
          <a:prstGeom prst="rect">
            <a:avLst/>
          </a:prstGeom>
        </p:spPr>
      </p:pic>
    </p:spTree>
    <p:extLst>
      <p:ext uri="{BB962C8B-B14F-4D97-AF65-F5344CB8AC3E}">
        <p14:creationId xmlns:p14="http://schemas.microsoft.com/office/powerpoint/2010/main" val="3329802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 truy xuất phiên làm việc</a:t>
            </a:r>
          </a:p>
        </p:txBody>
      </p:sp>
      <p:pic>
        <p:nvPicPr>
          <p:cNvPr id="8" name="Picture 7">
            <a:extLst>
              <a:ext uri="{FF2B5EF4-FFF2-40B4-BE49-F238E27FC236}">
                <a16:creationId xmlns:a16="http://schemas.microsoft.com/office/drawing/2014/main" id="{6522ED2F-580F-4BB7-899F-3533B55FF127}"/>
              </a:ext>
            </a:extLst>
          </p:cNvPr>
          <p:cNvPicPr>
            <a:picLocks noChangeAspect="1"/>
          </p:cNvPicPr>
          <p:nvPr/>
        </p:nvPicPr>
        <p:blipFill>
          <a:blip r:embed="rId2"/>
          <a:stretch>
            <a:fillRect/>
          </a:stretch>
        </p:blipFill>
        <p:spPr>
          <a:xfrm>
            <a:off x="1287363" y="3286445"/>
            <a:ext cx="9617273" cy="2415749"/>
          </a:xfrm>
          <a:prstGeom prst="rect">
            <a:avLst/>
          </a:prstGeom>
        </p:spPr>
      </p:pic>
    </p:spTree>
    <p:extLst>
      <p:ext uri="{BB962C8B-B14F-4D97-AF65-F5344CB8AC3E}">
        <p14:creationId xmlns:p14="http://schemas.microsoft.com/office/powerpoint/2010/main" val="309930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5.4. Lớp HttpServletRequest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Lưu trữ đối tượng mô hình dữ liệu</a:t>
            </a:r>
          </a:p>
        </p:txBody>
      </p:sp>
      <p:pic>
        <p:nvPicPr>
          <p:cNvPr id="5" name="Picture 4">
            <a:extLst>
              <a:ext uri="{FF2B5EF4-FFF2-40B4-BE49-F238E27FC236}">
                <a16:creationId xmlns:a16="http://schemas.microsoft.com/office/drawing/2014/main" id="{606A0520-751D-435C-8EDE-D7F0514F5CCF}"/>
              </a:ext>
            </a:extLst>
          </p:cNvPr>
          <p:cNvPicPr>
            <a:picLocks noChangeAspect="1"/>
          </p:cNvPicPr>
          <p:nvPr/>
        </p:nvPicPr>
        <p:blipFill>
          <a:blip r:embed="rId2"/>
          <a:stretch>
            <a:fillRect/>
          </a:stretch>
        </p:blipFill>
        <p:spPr>
          <a:xfrm>
            <a:off x="1517140" y="2975060"/>
            <a:ext cx="9571549" cy="3322608"/>
          </a:xfrm>
          <a:prstGeom prst="rect">
            <a:avLst/>
          </a:prstGeom>
        </p:spPr>
      </p:pic>
    </p:spTree>
    <p:extLst>
      <p:ext uri="{BB962C8B-B14F-4D97-AF65-F5344CB8AC3E}">
        <p14:creationId xmlns:p14="http://schemas.microsoft.com/office/powerpoint/2010/main" val="4099757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Những đối tượng thuộc lớp là những đối tượng đại diện cho nội dung phản hồi sẽ trả về cho JavaEE Container để JavaEE Container tạo phản hồi HTTP phản hồi về phía trình duyệt web.</a:t>
            </a:r>
          </a:p>
          <a:p>
            <a:r>
              <a:rPr lang="en-US">
                <a:latin typeface="Arial" panose="020B0604020202020204" pitchFamily="34" charset="0"/>
                <a:cs typeface="Arial" panose="020B0604020202020204" pitchFamily="34" charset="0"/>
              </a:rPr>
              <a:t>Những công việc chính của HttpServletResponse:</a:t>
            </a:r>
          </a:p>
          <a:p>
            <a:pPr lvl="1"/>
            <a:r>
              <a:rPr lang="en-US">
                <a:latin typeface="Arial" panose="020B0604020202020204" pitchFamily="34" charset="0"/>
                <a:cs typeface="Arial" panose="020B0604020202020204" pitchFamily="34" charset="0"/>
              </a:rPr>
              <a:t>Chuyển hướng yêu cầu HTTP: Chuyển hướng xử lý yêu cầu HTTP về một địa chỉ khác. (Ví dụ: Chuyển hướng từ /login =&gt; /home)</a:t>
            </a:r>
          </a:p>
          <a:p>
            <a:pPr lvl="1"/>
            <a:r>
              <a:rPr lang="en-US">
                <a:latin typeface="Arial" panose="020B0604020202020204" pitchFamily="34" charset="0"/>
                <a:cs typeface="Arial" panose="020B0604020202020204" pitchFamily="34" charset="0"/>
              </a:rPr>
              <a:t>Tạo nội dung phản hồi: Tạo nội dung phản hồi để JavaEE Container tạo phản hồi HTTP và phản hồi về phía trình duyệt web.</a:t>
            </a:r>
          </a:p>
        </p:txBody>
      </p:sp>
    </p:spTree>
    <p:extLst>
      <p:ext uri="{BB962C8B-B14F-4D97-AF65-F5344CB8AC3E}">
        <p14:creationId xmlns:p14="http://schemas.microsoft.com/office/powerpoint/2010/main" val="2173641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Chuyển hướng yêu cầu HTTP</a:t>
            </a:r>
          </a:p>
        </p:txBody>
      </p:sp>
      <p:pic>
        <p:nvPicPr>
          <p:cNvPr id="5" name="Picture 4">
            <a:extLst>
              <a:ext uri="{FF2B5EF4-FFF2-40B4-BE49-F238E27FC236}">
                <a16:creationId xmlns:a16="http://schemas.microsoft.com/office/drawing/2014/main" id="{9FA1DBE4-68C1-4AEC-8CCC-D4A980CC55A1}"/>
              </a:ext>
            </a:extLst>
          </p:cNvPr>
          <p:cNvPicPr>
            <a:picLocks noChangeAspect="1"/>
          </p:cNvPicPr>
          <p:nvPr/>
        </p:nvPicPr>
        <p:blipFill>
          <a:blip r:embed="rId2"/>
          <a:stretch>
            <a:fillRect/>
          </a:stretch>
        </p:blipFill>
        <p:spPr>
          <a:xfrm>
            <a:off x="1256880" y="3678753"/>
            <a:ext cx="9678239" cy="1844200"/>
          </a:xfrm>
          <a:prstGeom prst="rect">
            <a:avLst/>
          </a:prstGeom>
        </p:spPr>
      </p:pic>
    </p:spTree>
    <p:extLst>
      <p:ext uri="{BB962C8B-B14F-4D97-AF65-F5344CB8AC3E}">
        <p14:creationId xmlns:p14="http://schemas.microsoft.com/office/powerpoint/2010/main" val="2742208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6" name="Picture 5">
            <a:extLst>
              <a:ext uri="{FF2B5EF4-FFF2-40B4-BE49-F238E27FC236}">
                <a16:creationId xmlns:a16="http://schemas.microsoft.com/office/drawing/2014/main" id="{CDF9C705-DE2D-42DA-A02F-A04A2FE9A895}"/>
              </a:ext>
            </a:extLst>
          </p:cNvPr>
          <p:cNvPicPr>
            <a:picLocks noChangeAspect="1"/>
          </p:cNvPicPr>
          <p:nvPr/>
        </p:nvPicPr>
        <p:blipFill>
          <a:blip r:embed="rId2"/>
          <a:stretch>
            <a:fillRect/>
          </a:stretch>
        </p:blipFill>
        <p:spPr>
          <a:xfrm>
            <a:off x="2703523" y="2884495"/>
            <a:ext cx="6784953" cy="3764624"/>
          </a:xfrm>
          <a:prstGeom prst="rect">
            <a:avLst/>
          </a:prstGeom>
        </p:spPr>
      </p:pic>
    </p:spTree>
    <p:extLst>
      <p:ext uri="{BB962C8B-B14F-4D97-AF65-F5344CB8AC3E}">
        <p14:creationId xmlns:p14="http://schemas.microsoft.com/office/powerpoint/2010/main" val="241025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1.1. Giới thiệu về giao thức HTTP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Giao thức HTTP (Hyper Text Transfer Protocol) là một giao thức / phương pháp dùng để truyền tải dữ liệu siêu văn bản, tài nguyên, dữ liệu phục vụ cho siêu văn bản trên môi trường mạng.</a:t>
            </a:r>
          </a:p>
          <a:p>
            <a:r>
              <a:rPr lang="en-US">
                <a:latin typeface="Arial" panose="020B0604020202020204" pitchFamily="34" charset="0"/>
                <a:cs typeface="Arial" panose="020B0604020202020204" pitchFamily="34" charset="0"/>
              </a:rPr>
              <a:t>Cơ chế hoạt động của giao thức HTTP:</a:t>
            </a:r>
          </a:p>
        </p:txBody>
      </p:sp>
      <p:pic>
        <p:nvPicPr>
          <p:cNvPr id="5" name="Picture 4">
            <a:extLst>
              <a:ext uri="{FF2B5EF4-FFF2-40B4-BE49-F238E27FC236}">
                <a16:creationId xmlns:a16="http://schemas.microsoft.com/office/drawing/2014/main" id="{05E6C27B-9F42-417F-9128-A6B4E6C98DB7}"/>
              </a:ext>
            </a:extLst>
          </p:cNvPr>
          <p:cNvPicPr>
            <a:picLocks noChangeAspect="1"/>
          </p:cNvPicPr>
          <p:nvPr/>
        </p:nvPicPr>
        <p:blipFill>
          <a:blip r:embed="rId2"/>
          <a:stretch>
            <a:fillRect/>
          </a:stretch>
        </p:blipFill>
        <p:spPr>
          <a:xfrm>
            <a:off x="646111" y="4247966"/>
            <a:ext cx="10953256" cy="2011634"/>
          </a:xfrm>
          <a:prstGeom prst="rect">
            <a:avLst/>
          </a:prstGeom>
        </p:spPr>
      </p:pic>
    </p:spTree>
    <p:extLst>
      <p:ext uri="{BB962C8B-B14F-4D97-AF65-F5344CB8AC3E}">
        <p14:creationId xmlns:p14="http://schemas.microsoft.com/office/powerpoint/2010/main" val="2398213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5.5. Lớp HttpServletResponse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1" y="2183907"/>
            <a:ext cx="9034987" cy="3986074"/>
          </a:xfrm>
        </p:spPr>
        <p:txBody>
          <a:bodyPr/>
          <a:lstStyle/>
          <a:p>
            <a:r>
              <a:rPr lang="en-US">
                <a:latin typeface="Arial" panose="020B0604020202020204" pitchFamily="34" charset="0"/>
                <a:cs typeface="Arial" panose="020B0604020202020204" pitchFamily="34" charset="0"/>
              </a:rPr>
              <a:t>Tạo nội dung phản hồi</a:t>
            </a:r>
          </a:p>
        </p:txBody>
      </p:sp>
      <p:pic>
        <p:nvPicPr>
          <p:cNvPr id="5" name="Picture 4">
            <a:extLst>
              <a:ext uri="{FF2B5EF4-FFF2-40B4-BE49-F238E27FC236}">
                <a16:creationId xmlns:a16="http://schemas.microsoft.com/office/drawing/2014/main" id="{B1E27899-DFA5-440F-843E-D822AFB56134}"/>
              </a:ext>
            </a:extLst>
          </p:cNvPr>
          <p:cNvPicPr>
            <a:picLocks noChangeAspect="1"/>
          </p:cNvPicPr>
          <p:nvPr/>
        </p:nvPicPr>
        <p:blipFill>
          <a:blip r:embed="rId2"/>
          <a:stretch>
            <a:fillRect/>
          </a:stretch>
        </p:blipFill>
        <p:spPr>
          <a:xfrm>
            <a:off x="2259889" y="2790469"/>
            <a:ext cx="7672221" cy="3932113"/>
          </a:xfrm>
          <a:prstGeom prst="rect">
            <a:avLst/>
          </a:prstGeom>
        </p:spPr>
      </p:pic>
    </p:spTree>
    <p:extLst>
      <p:ext uri="{BB962C8B-B14F-4D97-AF65-F5344CB8AC3E}">
        <p14:creationId xmlns:p14="http://schemas.microsoft.com/office/powerpoint/2010/main" val="3170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Các phương thức HTTP (HTTP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phương thức HTTP (HTTP Methods) cho biết hành vi của một yêu cầu HTTP.</a:t>
            </a:r>
          </a:p>
          <a:p>
            <a:r>
              <a:rPr lang="en-US">
                <a:latin typeface="Arial" panose="020B0604020202020204" pitchFamily="34" charset="0"/>
                <a:cs typeface="Arial" panose="020B0604020202020204" pitchFamily="34" charset="0"/>
              </a:rPr>
              <a:t>Có 2 phương thức HTTP thường được sử dụng trong web truyền thống:</a:t>
            </a:r>
          </a:p>
          <a:p>
            <a:pPr lvl="1"/>
            <a:r>
              <a:rPr lang="en-US">
                <a:latin typeface="Arial" panose="020B0604020202020204" pitchFamily="34" charset="0"/>
                <a:cs typeface="Arial" panose="020B0604020202020204" pitchFamily="34" charset="0"/>
              </a:rPr>
              <a:t>GET: Chỉ định yêu cầu HTTP này gửi đến máy chủ với mục đích truy xuất tài nguyên hoặc dữ liệu.</a:t>
            </a:r>
          </a:p>
          <a:p>
            <a:pPr lvl="1"/>
            <a:r>
              <a:rPr lang="en-US">
                <a:latin typeface="Arial" panose="020B0604020202020204" pitchFamily="34" charset="0"/>
                <a:cs typeface="Arial" panose="020B0604020202020204" pitchFamily="34" charset="0"/>
              </a:rPr>
              <a:t>POST: Chỉ định yêu cầu HTTP này gửi đến máy chủ nhằm mục đích làm thay đổi dữ liệu hệ thống. Ví dụ: Tạo mới, cập nhật hoặc xóa dữ liệu</a:t>
            </a:r>
          </a:p>
        </p:txBody>
      </p:sp>
    </p:spTree>
    <p:extLst>
      <p:ext uri="{BB962C8B-B14F-4D97-AF65-F5344CB8AC3E}">
        <p14:creationId xmlns:p14="http://schemas.microsoft.com/office/powerpoint/2010/main" val="87439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1.2. Các phương thức HTTP (HTTP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phương thức HTTP (HTTP Methods) cho biết hành vi của một yêu cầu HTTP.</a:t>
            </a:r>
          </a:p>
          <a:p>
            <a:r>
              <a:rPr lang="en-US">
                <a:latin typeface="Arial" panose="020B0604020202020204" pitchFamily="34" charset="0"/>
                <a:cs typeface="Arial" panose="020B0604020202020204" pitchFamily="34" charset="0"/>
              </a:rPr>
              <a:t>Có 2 phương thức HTTP thường được sử dụng trong web truyền thống:</a:t>
            </a:r>
          </a:p>
          <a:p>
            <a:pPr lvl="1"/>
            <a:r>
              <a:rPr lang="en-US">
                <a:latin typeface="Arial" panose="020B0604020202020204" pitchFamily="34" charset="0"/>
                <a:cs typeface="Arial" panose="020B0604020202020204" pitchFamily="34" charset="0"/>
              </a:rPr>
              <a:t>GET: Chỉ định yêu cầu HTTP này gửi đến máy chủ với mục đích truy xuất tài nguyên hoặc dữ liệu.</a:t>
            </a:r>
          </a:p>
          <a:p>
            <a:pPr lvl="1"/>
            <a:r>
              <a:rPr lang="en-US">
                <a:latin typeface="Arial" panose="020B0604020202020204" pitchFamily="34" charset="0"/>
                <a:cs typeface="Arial" panose="020B0604020202020204" pitchFamily="34" charset="0"/>
              </a:rPr>
              <a:t>POST: Chỉ định yêu cầu HTTP này gửi đến máy chủ nhằm mục đích làm thay đổi dữ liệu hệ thống. Ví dụ: Tạo mới, cập nhật hoặc xóa dữ liệu</a:t>
            </a:r>
          </a:p>
        </p:txBody>
      </p:sp>
    </p:spTree>
    <p:extLst>
      <p:ext uri="{BB962C8B-B14F-4D97-AF65-F5344CB8AC3E}">
        <p14:creationId xmlns:p14="http://schemas.microsoft.com/office/powerpoint/2010/main" val="79239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Yêu cầu HTTP (HTTP 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Yêu cầu HTTP là thông điệp được tạo ra bởi trình duyệt web mỗi khi ta truy cập đến một trang web, một máy chủ nào đó.</a:t>
            </a:r>
          </a:p>
          <a:p>
            <a:r>
              <a:rPr lang="en-US">
                <a:latin typeface="Arial" panose="020B0604020202020204" pitchFamily="34" charset="0"/>
                <a:cs typeface="Arial" panose="020B0604020202020204" pitchFamily="34" charset="0"/>
              </a:rPr>
              <a:t>Các yêu cầu HTTP này sẽ được trình duyệt web gửi đến các máy chủ HTTP thông qua môi trường mạng để yêu cầu truy cập một trang web nào đó, một tài nguyên nào đó, hoặc truy xuất hay cập nhật một dữ liệu nào đó.</a:t>
            </a:r>
          </a:p>
        </p:txBody>
      </p:sp>
    </p:spTree>
    <p:extLst>
      <p:ext uri="{BB962C8B-B14F-4D97-AF65-F5344CB8AC3E}">
        <p14:creationId xmlns:p14="http://schemas.microsoft.com/office/powerpoint/2010/main" val="34756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1.3. Yêu cầu HTTP (HTTP Request)</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Các thông tin cơ bản mà yêu cầu HTTP chứa:</a:t>
            </a:r>
          </a:p>
          <a:p>
            <a:pPr lvl="1"/>
            <a:r>
              <a:rPr lang="en-US">
                <a:latin typeface="Arial" panose="020B0604020202020204" pitchFamily="34" charset="0"/>
                <a:cs typeface="Arial" panose="020B0604020202020204" pitchFamily="34" charset="0"/>
              </a:rPr>
              <a:t>Query string: Các tham số cần gửi đến máy chủ, được đưa vào sau URL truy cập và giới hạn độ dài. (tương tự như tham số gọi hàm)</a:t>
            </a:r>
          </a:p>
          <a:p>
            <a:pPr lvl="1"/>
            <a:r>
              <a:rPr lang="en-US">
                <a:latin typeface="Arial" panose="020B0604020202020204" pitchFamily="34" charset="0"/>
                <a:cs typeface="Arial" panose="020B0604020202020204" pitchFamily="34" charset="0"/>
              </a:rPr>
              <a:t>Body: Cũng tương tự như query string nhưng không xuất hiện ở sau URL truy cập và không giới hạn độ dài. Bảo mật tốt hơn cho dữ liệu gửi đi trên môi trường mạng. </a:t>
            </a:r>
          </a:p>
          <a:p>
            <a:pPr lvl="1"/>
            <a:r>
              <a:rPr lang="en-US">
                <a:latin typeface="Arial" panose="020B0604020202020204" pitchFamily="34" charset="0"/>
                <a:cs typeface="Arial" panose="020B0604020202020204" pitchFamily="34" charset="0"/>
              </a:rPr>
              <a:t>Headers: Các thông tin mô tả chi tiết yêu cầu. Một số cái cơ bản là:</a:t>
            </a:r>
          </a:p>
          <a:p>
            <a:pPr lvl="2"/>
            <a:r>
              <a:rPr lang="en-US">
                <a:latin typeface="Arial" panose="020B0604020202020204" pitchFamily="34" charset="0"/>
                <a:cs typeface="Arial" panose="020B0604020202020204" pitchFamily="34" charset="0"/>
              </a:rPr>
              <a:t>Method: Phương thức</a:t>
            </a:r>
          </a:p>
          <a:p>
            <a:pPr lvl="2"/>
            <a:r>
              <a:rPr lang="en-US">
                <a:latin typeface="Arial" panose="020B0604020202020204" pitchFamily="34" charset="0"/>
                <a:cs typeface="Arial" panose="020B0604020202020204" pitchFamily="34" charset="0"/>
              </a:rPr>
              <a:t>Path: Địa chỉ trang web, tài nguyên muốn truy xuất trên máy chủ HTTP hoặc địa chỉ của một API nào đó trên máy chủ HTTP</a:t>
            </a:r>
          </a:p>
          <a:p>
            <a:pPr lvl="2"/>
            <a:r>
              <a:rPr lang="en-US">
                <a:latin typeface="Arial" panose="020B0604020202020204" pitchFamily="34" charset="0"/>
                <a:cs typeface="Arial" panose="020B0604020202020204" pitchFamily="34" charset="0"/>
              </a:rPr>
              <a:t>Accept: Loại tài nguyên mong muốn nhận về (Một tệp hình ảnh hay một trang web ...)</a:t>
            </a:r>
          </a:p>
          <a:p>
            <a:pPr lvl="2"/>
            <a:r>
              <a:rPr lang="en-US">
                <a:latin typeface="Arial" panose="020B0604020202020204" pitchFamily="34" charset="0"/>
                <a:cs typeface="Arial" panose="020B0604020202020204" pitchFamily="34" charset="0"/>
              </a:rPr>
              <a:t>Authority: Địa chỉ máy chủ HTTP</a:t>
            </a:r>
          </a:p>
        </p:txBody>
      </p:sp>
    </p:spTree>
    <p:extLst>
      <p:ext uri="{BB962C8B-B14F-4D97-AF65-F5344CB8AC3E}">
        <p14:creationId xmlns:p14="http://schemas.microsoft.com/office/powerpoint/2010/main" val="36492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Phản hồi HTTP (HTTP Response)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Phản hồi HTTP là thông điệp được máy chủ HTTP tạo ra và phản hồi về trình duyệt web mỗi khi trình duyệt web gửi yêu cầu đến.</a:t>
            </a:r>
          </a:p>
          <a:p>
            <a:r>
              <a:rPr lang="en-US">
                <a:latin typeface="Arial" panose="020B0604020202020204" pitchFamily="34" charset="0"/>
                <a:cs typeface="Arial" panose="020B0604020202020204" pitchFamily="34" charset="0"/>
              </a:rPr>
              <a:t>Phản hồi HTTP bao gồm các thông tin cơ bản:</a:t>
            </a:r>
          </a:p>
          <a:p>
            <a:pPr lvl="1"/>
            <a:r>
              <a:rPr lang="en-US">
                <a:latin typeface="Arial" panose="020B0604020202020204" pitchFamily="34" charset="0"/>
                <a:cs typeface="Arial" panose="020B0604020202020204" pitchFamily="34" charset="0"/>
              </a:rPr>
              <a:t>Status code: Chỉ định trạng thái của phiên giao tiếp này (Ví dụ: 200: OK, 404: Không tìm thấy, 405: Lỗi, ...)</a:t>
            </a:r>
          </a:p>
          <a:p>
            <a:pPr lvl="1"/>
            <a:r>
              <a:rPr lang="en-US">
                <a:latin typeface="Arial" panose="020B0604020202020204" pitchFamily="34" charset="0"/>
                <a:cs typeface="Arial" panose="020B0604020202020204" pitchFamily="34" charset="0"/>
              </a:rPr>
              <a:t>Content-Type: Loại nội dung được phản hồi về. (HTML, hình ảnh hay JSON, ...)</a:t>
            </a:r>
          </a:p>
          <a:p>
            <a:pPr lvl="1"/>
            <a:r>
              <a:rPr lang="en-US">
                <a:latin typeface="Arial" panose="020B0604020202020204" pitchFamily="34" charset="0"/>
                <a:cs typeface="Arial" panose="020B0604020202020204" pitchFamily="34" charset="0"/>
              </a:rPr>
              <a:t>Body: Nội dung phản hồi về. (Có thể là trang HTML, hình ảnh, JSON hay một tệp tin nào đó từ máy chủ HTTP)</a:t>
            </a:r>
          </a:p>
        </p:txBody>
      </p:sp>
    </p:spTree>
    <p:extLst>
      <p:ext uri="{BB962C8B-B14F-4D97-AF65-F5344CB8AC3E}">
        <p14:creationId xmlns:p14="http://schemas.microsoft.com/office/powerpoint/2010/main" val="363098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Giới thiệu về JavaEE</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JavaEE là một công nghệ Java giúp các lập trình viên Java có thể dễ dàng xây dựng những ứng dụng doanh nghiệp chất lượng cao.</a:t>
            </a:r>
          </a:p>
          <a:p>
            <a:r>
              <a:rPr lang="en-US">
                <a:latin typeface="Arial" panose="020B0604020202020204" pitchFamily="34" charset="0"/>
                <a:cs typeface="Arial" panose="020B0604020202020204" pitchFamily="34" charset="0"/>
              </a:rPr>
              <a:t>JavaEE cung cấp những công cụ, định nghĩa các chuẩn giúp việc lập trình, xây dựng một ứng dụng chuyên nghiệp của các lập trình viên trở nên dễ dàng, hiệu quả và tiết kiệm thời gian.</a:t>
            </a:r>
          </a:p>
          <a:p>
            <a:r>
              <a:rPr lang="en-US">
                <a:latin typeface="Arial" panose="020B0604020202020204" pitchFamily="34" charset="0"/>
                <a:cs typeface="Arial" panose="020B0604020202020204" pitchFamily="34" charset="0"/>
              </a:rPr>
              <a:t>JavaEE được đặc biệt sử dụng rộng rãi trong phát triển web Java.</a:t>
            </a:r>
          </a:p>
          <a:p>
            <a:r>
              <a:rPr lang="en-US">
                <a:latin typeface="Arial" panose="020B0604020202020204" pitchFamily="34" charset="0"/>
                <a:cs typeface="Arial" panose="020B0604020202020204" pitchFamily="34" charset="0"/>
              </a:rPr>
              <a:t>Vì các ứng dụng JavaEE tuân theo 1 chuẩn nên nó dễ dàng được tích hợp, kết hợp với nhau và mở rộng.</a:t>
            </a:r>
          </a:p>
        </p:txBody>
      </p:sp>
    </p:spTree>
    <p:extLst>
      <p:ext uri="{BB962C8B-B14F-4D97-AF65-F5344CB8AC3E}">
        <p14:creationId xmlns:p14="http://schemas.microsoft.com/office/powerpoint/2010/main" val="19934864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4118</TotalTime>
  <Words>1777</Words>
  <Application>Microsoft Office PowerPoint</Application>
  <PresentationFormat>Widescreen</PresentationFormat>
  <Paragraphs>122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vt:lpstr>
      <vt:lpstr>Lập Trình Web Java Cơ Bản</vt:lpstr>
      <vt:lpstr>1. Giao thức HTTP</vt:lpstr>
      <vt:lpstr>1.1. Giới thiệu về giao thức HTTP</vt:lpstr>
      <vt:lpstr>1.2. Các phương thức HTTP (HTTP Methods)</vt:lpstr>
      <vt:lpstr>1.2. Các phương thức HTTP (HTTP Methods)</vt:lpstr>
      <vt:lpstr>1.3. Yêu cầu HTTP (HTTP Request)</vt:lpstr>
      <vt:lpstr>1.3. Yêu cầu HTTP (HTTP Request)</vt:lpstr>
      <vt:lpstr>1.4. Phản hồi HTTP (HTTP Response)</vt:lpstr>
      <vt:lpstr>2. Giới thiệu về JavaEE</vt:lpstr>
      <vt:lpstr>2. Giới thiệu về JavaEE</vt:lpstr>
      <vt:lpstr>3. Giới thiệu Apache Tomcat</vt:lpstr>
      <vt:lpstr>4. Hướng dẫn khởi tạo dự án JavaEE</vt:lpstr>
      <vt:lpstr>4. Hướng dẫn khởi tạo dự án JavaEE</vt:lpstr>
      <vt:lpstr>4. Hướng dẫn khởi tạo dự án JavaEE</vt:lpstr>
      <vt:lpstr>5. Tìm hiểu về Servlet</vt:lpstr>
      <vt:lpstr>5.1. Giới thiệu về Servlet</vt:lpstr>
      <vt:lpstr>5.1. Giới thiệu về Servlet</vt:lpstr>
      <vt:lpstr>5.2. Lớp HttpServlet</vt:lpstr>
      <vt:lpstr>5.2. Lớp HttpServlet</vt:lpstr>
      <vt:lpstr>5.3. Annotation @WebServlet</vt:lpstr>
      <vt:lpstr>5.4. Lớp HttpServletRequest</vt:lpstr>
      <vt:lpstr>5.4. Lớp HttpServletRequest</vt:lpstr>
      <vt:lpstr>5.4. Lớp HttpServletRequest</vt:lpstr>
      <vt:lpstr>5.4. Lớp HttpServletRequest</vt:lpstr>
      <vt:lpstr>5.4. Lớp HttpServletRequest</vt:lpstr>
      <vt:lpstr>5.4. Lớp HttpServletRequest</vt:lpstr>
      <vt:lpstr>5.5. Lớp HttpServletResponse</vt:lpstr>
      <vt:lpstr>5.5. Lớp HttpServletResponse</vt:lpstr>
      <vt:lpstr>5.5. Lớp HttpServletResponse</vt:lpstr>
      <vt:lpstr>5.5. Lớp HttpServletResponse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270</cp:revision>
  <dcterms:created xsi:type="dcterms:W3CDTF">2024-07-06T12:34:55Z</dcterms:created>
  <dcterms:modified xsi:type="dcterms:W3CDTF">2024-08-15T14:25:41Z</dcterms:modified>
</cp:coreProperties>
</file>