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8" r:id="rId5"/>
    <p:sldId id="286" r:id="rId6"/>
    <p:sldId id="296" r:id="rId7"/>
    <p:sldId id="297" r:id="rId8"/>
    <p:sldId id="299" r:id="rId9"/>
    <p:sldId id="300" r:id="rId10"/>
    <p:sldId id="328" r:id="rId11"/>
    <p:sldId id="301" r:id="rId12"/>
    <p:sldId id="304" r:id="rId13"/>
    <p:sldId id="303" r:id="rId14"/>
    <p:sldId id="321" r:id="rId15"/>
    <p:sldId id="277" r:id="rId16"/>
    <p:sldId id="320" r:id="rId17"/>
    <p:sldId id="302" r:id="rId18"/>
    <p:sldId id="306" r:id="rId19"/>
    <p:sldId id="307" r:id="rId20"/>
    <p:sldId id="308" r:id="rId21"/>
    <p:sldId id="309" r:id="rId22"/>
    <p:sldId id="332" r:id="rId23"/>
    <p:sldId id="314" r:id="rId24"/>
    <p:sldId id="278" r:id="rId25"/>
    <p:sldId id="331" r:id="rId26"/>
    <p:sldId id="322" r:id="rId27"/>
    <p:sldId id="323" r:id="rId28"/>
    <p:sldId id="324" r:id="rId29"/>
    <p:sldId id="325" r:id="rId30"/>
    <p:sldId id="326" r:id="rId31"/>
    <p:sldId id="327" r:id="rId32"/>
    <p:sldId id="274" r:id="rId33"/>
    <p:sldId id="329" r:id="rId34"/>
    <p:sldId id="330" r:id="rId35"/>
  </p:sldIdLst>
  <p:sldSz cx="9906000" cy="6858000" type="A4"/>
  <p:notesSz cx="1436846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メイリオ" pitchFamily="50" charset="-128"/>
        <a:cs typeface="メイリオ" pitchFamily="50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CCFF"/>
    <a:srgbClr val="000099"/>
    <a:srgbClr val="333399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6" autoAdjust="0"/>
    <p:restoredTop sz="93478" autoAdjust="0"/>
  </p:normalViewPr>
  <p:slideViewPr>
    <p:cSldViewPr snapToGrid="0">
      <p:cViewPr>
        <p:scale>
          <a:sx n="80" d="100"/>
          <a:sy n="80" d="100"/>
        </p:scale>
        <p:origin x="-1032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548" y="-18"/>
      </p:cViewPr>
      <p:guideLst>
        <p:guide orient="horz" pos="3131"/>
        <p:guide pos="45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doc\project\120418_DevConference&#36039;&#26009;\20120417_NR_SF_ARPU_v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Ranking!$B$1</c:f>
              <c:strCache>
                <c:ptCount val="1"/>
                <c:pt idx="0">
                  <c:v>Tapfish</c:v>
                </c:pt>
              </c:strCache>
            </c:strRef>
          </c:tx>
          <c:spPr>
            <a:ln w="10795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Ranking!$B$28:$B$41</c:f>
              <c:numCache>
                <c:formatCode>mm"月"dd"日"</c:formatCode>
                <c:ptCount val="14"/>
                <c:pt idx="0">
                  <c:v>41009</c:v>
                </c:pt>
                <c:pt idx="1">
                  <c:v>41010</c:v>
                </c:pt>
                <c:pt idx="2">
                  <c:v>41011</c:v>
                </c:pt>
                <c:pt idx="3">
                  <c:v>41012</c:v>
                </c:pt>
                <c:pt idx="4">
                  <c:v>41013</c:v>
                </c:pt>
                <c:pt idx="5">
                  <c:v>41014</c:v>
                </c:pt>
                <c:pt idx="6">
                  <c:v>41015</c:v>
                </c:pt>
                <c:pt idx="7">
                  <c:v>41016</c:v>
                </c:pt>
                <c:pt idx="8">
                  <c:v>41017</c:v>
                </c:pt>
                <c:pt idx="9">
                  <c:v>41018</c:v>
                </c:pt>
                <c:pt idx="10">
                  <c:v>41019</c:v>
                </c:pt>
                <c:pt idx="11">
                  <c:v>41020</c:v>
                </c:pt>
                <c:pt idx="12">
                  <c:v>41021</c:v>
                </c:pt>
                <c:pt idx="13">
                  <c:v>41022</c:v>
                </c:pt>
              </c:numCache>
            </c:numRef>
          </c:cat>
          <c:val>
            <c:numRef>
              <c:f>Ranking!$C$28:$C$41</c:f>
              <c:numCache>
                <c:formatCode>General</c:formatCode>
                <c:ptCount val="14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11</c:v>
                </c:pt>
                <c:pt idx="5">
                  <c:v>9</c:v>
                </c:pt>
                <c:pt idx="6">
                  <c:v>6</c:v>
                </c:pt>
                <c:pt idx="7">
                  <c:v>9</c:v>
                </c:pt>
                <c:pt idx="8">
                  <c:v>9</c:v>
                </c:pt>
                <c:pt idx="9">
                  <c:v>7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10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Ranking!$G$1</c:f>
              <c:strCache>
                <c:ptCount val="1"/>
                <c:pt idx="0">
                  <c:v>Ninja Royale (android)</c:v>
                </c:pt>
              </c:strCache>
            </c:strRef>
          </c:tx>
          <c:spPr>
            <a:ln w="107950">
              <a:solidFill>
                <a:srgbClr val="92D050"/>
              </a:solidFill>
            </a:ln>
          </c:spPr>
          <c:marker>
            <c:symbol val="none"/>
          </c:marker>
          <c:cat>
            <c:numRef>
              <c:f>Ranking!$B$28:$B$41</c:f>
              <c:numCache>
                <c:formatCode>mm"月"dd"日"</c:formatCode>
                <c:ptCount val="14"/>
                <c:pt idx="0">
                  <c:v>41009</c:v>
                </c:pt>
                <c:pt idx="1">
                  <c:v>41010</c:v>
                </c:pt>
                <c:pt idx="2">
                  <c:v>41011</c:v>
                </c:pt>
                <c:pt idx="3">
                  <c:v>41012</c:v>
                </c:pt>
                <c:pt idx="4">
                  <c:v>41013</c:v>
                </c:pt>
                <c:pt idx="5">
                  <c:v>41014</c:v>
                </c:pt>
                <c:pt idx="6">
                  <c:v>41015</c:v>
                </c:pt>
                <c:pt idx="7">
                  <c:v>41016</c:v>
                </c:pt>
                <c:pt idx="8">
                  <c:v>41017</c:v>
                </c:pt>
                <c:pt idx="9">
                  <c:v>41018</c:v>
                </c:pt>
                <c:pt idx="10">
                  <c:v>41019</c:v>
                </c:pt>
                <c:pt idx="11">
                  <c:v>41020</c:v>
                </c:pt>
                <c:pt idx="12">
                  <c:v>41021</c:v>
                </c:pt>
                <c:pt idx="13">
                  <c:v>41022</c:v>
                </c:pt>
              </c:numCache>
            </c:numRef>
          </c:cat>
          <c:val>
            <c:numRef>
              <c:f>Ranking!$H$28:$H$41</c:f>
              <c:numCache>
                <c:formatCode>General</c:formatCode>
                <c:ptCount val="14"/>
                <c:pt idx="0">
                  <c:v>36</c:v>
                </c:pt>
                <c:pt idx="1">
                  <c:v>34</c:v>
                </c:pt>
                <c:pt idx="2">
                  <c:v>33</c:v>
                </c:pt>
                <c:pt idx="3">
                  <c:v>31</c:v>
                </c:pt>
                <c:pt idx="4">
                  <c:v>33</c:v>
                </c:pt>
                <c:pt idx="5">
                  <c:v>33</c:v>
                </c:pt>
                <c:pt idx="6">
                  <c:v>30</c:v>
                </c:pt>
                <c:pt idx="7">
                  <c:v>27</c:v>
                </c:pt>
                <c:pt idx="8">
                  <c:v>26</c:v>
                </c:pt>
                <c:pt idx="9">
                  <c:v>25</c:v>
                </c:pt>
                <c:pt idx="10">
                  <c:v>21</c:v>
                </c:pt>
                <c:pt idx="11">
                  <c:v>15</c:v>
                </c:pt>
                <c:pt idx="12">
                  <c:v>16</c:v>
                </c:pt>
                <c:pt idx="13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Ranking!$L$1</c:f>
              <c:strCache>
                <c:ptCount val="1"/>
                <c:pt idx="0">
                  <c:v>Rage of Bahamut (andoroid)</c:v>
                </c:pt>
              </c:strCache>
            </c:strRef>
          </c:tx>
          <c:spPr>
            <a:ln w="107950">
              <a:solidFill>
                <a:srgbClr val="0066FF"/>
              </a:solidFill>
            </a:ln>
          </c:spPr>
          <c:marker>
            <c:symbol val="none"/>
          </c:marker>
          <c:cat>
            <c:numRef>
              <c:f>Ranking!$B$28:$B$41</c:f>
              <c:numCache>
                <c:formatCode>mm"月"dd"日"</c:formatCode>
                <c:ptCount val="14"/>
                <c:pt idx="0">
                  <c:v>41009</c:v>
                </c:pt>
                <c:pt idx="1">
                  <c:v>41010</c:v>
                </c:pt>
                <c:pt idx="2">
                  <c:v>41011</c:v>
                </c:pt>
                <c:pt idx="3">
                  <c:v>41012</c:v>
                </c:pt>
                <c:pt idx="4">
                  <c:v>41013</c:v>
                </c:pt>
                <c:pt idx="5">
                  <c:v>41014</c:v>
                </c:pt>
                <c:pt idx="6">
                  <c:v>41015</c:v>
                </c:pt>
                <c:pt idx="7">
                  <c:v>41016</c:v>
                </c:pt>
                <c:pt idx="8">
                  <c:v>41017</c:v>
                </c:pt>
                <c:pt idx="9">
                  <c:v>41018</c:v>
                </c:pt>
                <c:pt idx="10">
                  <c:v>41019</c:v>
                </c:pt>
                <c:pt idx="11">
                  <c:v>41020</c:v>
                </c:pt>
                <c:pt idx="12">
                  <c:v>41021</c:v>
                </c:pt>
                <c:pt idx="13">
                  <c:v>41022</c:v>
                </c:pt>
              </c:numCache>
            </c:numRef>
          </c:cat>
          <c:val>
            <c:numRef>
              <c:f>Ranking!$M$28:$M$41</c:f>
              <c:numCache>
                <c:formatCode>General</c:formatCode>
                <c:ptCount val="14"/>
                <c:pt idx="0">
                  <c:v>10</c:v>
                </c:pt>
                <c:pt idx="1">
                  <c:v>10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668160"/>
        <c:axId val="186669696"/>
      </c:lineChart>
      <c:dateAx>
        <c:axId val="186668160"/>
        <c:scaling>
          <c:orientation val="minMax"/>
        </c:scaling>
        <c:delete val="1"/>
        <c:axPos val="t"/>
        <c:numFmt formatCode="mm&quot;月&quot;dd&quot;日&quot;" sourceLinked="1"/>
        <c:majorTickMark val="out"/>
        <c:minorTickMark val="none"/>
        <c:tickLblPos val="none"/>
        <c:crossAx val="186669696"/>
        <c:crosses val="autoZero"/>
        <c:auto val="1"/>
        <c:lblOffset val="100"/>
        <c:baseTimeUnit val="days"/>
      </c:dateAx>
      <c:valAx>
        <c:axId val="186669696"/>
        <c:scaling>
          <c:orientation val="maxMin"/>
          <c:max val="100"/>
          <c:min val="0"/>
        </c:scaling>
        <c:delete val="1"/>
        <c:axPos val="l"/>
        <c:majorGridlines>
          <c:spPr>
            <a:ln>
              <a:prstDash val="sysDash"/>
            </a:ln>
          </c:spPr>
        </c:majorGridlines>
        <c:numFmt formatCode="General" sourceLinked="1"/>
        <c:majorTickMark val="out"/>
        <c:minorTickMark val="none"/>
        <c:tickLblPos val="none"/>
        <c:crossAx val="186668160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6175" cy="496888"/>
          </a:xfrm>
          <a:prstGeom prst="rect">
            <a:avLst/>
          </a:prstGeom>
        </p:spPr>
        <p:txBody>
          <a:bodyPr vert="horz" lIns="91434" tIns="45718" rIns="91434" bIns="45718" rtlCol="0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8137525" y="0"/>
            <a:ext cx="6229350" cy="496888"/>
          </a:xfrm>
          <a:prstGeom prst="rect">
            <a:avLst/>
          </a:prstGeom>
        </p:spPr>
        <p:txBody>
          <a:bodyPr vert="horz" lIns="91434" tIns="45718" rIns="91434" bIns="45718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BE4F5DF8-1E06-4DBE-9B77-FBCBF5BA6487}" type="datetimeFigureOut">
              <a:rPr lang="ja-JP" altLang="en-US"/>
              <a:pPr>
                <a:defRPr/>
              </a:pPr>
              <a:t>2012/8/2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6226175" cy="496887"/>
          </a:xfrm>
          <a:prstGeom prst="rect">
            <a:avLst/>
          </a:prstGeom>
        </p:spPr>
        <p:txBody>
          <a:bodyPr vert="horz" lIns="91434" tIns="45718" rIns="91434" bIns="45718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8137525" y="9440863"/>
            <a:ext cx="6229350" cy="496887"/>
          </a:xfrm>
          <a:prstGeom prst="rect">
            <a:avLst/>
          </a:prstGeom>
        </p:spPr>
        <p:txBody>
          <a:bodyPr vert="horz" lIns="91434" tIns="45718" rIns="91434" bIns="45718" rtlCol="0" anchor="b"/>
          <a:lstStyle>
            <a:lvl1pPr algn="r">
              <a:defRPr sz="4800">
                <a:ea typeface="ＭＳ Ｐゴシック" charset="-128"/>
              </a:defRPr>
            </a:lvl1pPr>
          </a:lstStyle>
          <a:p>
            <a:pPr>
              <a:defRPr/>
            </a:pPr>
            <a:fld id="{67BFE2B1-7CB8-4B45-B9E5-0F123D736F5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3002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61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8139113" y="0"/>
            <a:ext cx="62261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DF5D4-62E5-8249-82EF-9DFFC0BBA871}" type="datetimeFigureOut">
              <a:rPr lang="ja-JP" altLang="en-US" smtClean="0"/>
              <a:pPr/>
              <a:t>2012/8/2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4494213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436688" y="4721225"/>
            <a:ext cx="1149508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62261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8139113" y="9440863"/>
            <a:ext cx="62261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EF0A-95DD-234F-B921-DF343D89D27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229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68A7D-EFAF-4747-BE7A-311F001E3F34}" type="slidenum">
              <a:rPr lang="en-US" altLang="ja-JP">
                <a:cs typeface="ＭＳ Ｐゴシック" pitchFamily="50" charset="-128"/>
              </a:rPr>
              <a:pPr/>
              <a:t>8</a:t>
            </a:fld>
            <a:endParaRPr lang="en-US" altLang="ja-JP">
              <a:cs typeface="ＭＳ Ｐゴシック" pitchFamily="50" charset="-128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4213" y="746125"/>
            <a:ext cx="5381625" cy="372586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336A0-5EA0-4945-B03E-C738511CBBD7}" type="slidenum">
              <a:rPr lang="en-US" altLang="ja-JP">
                <a:cs typeface="ＭＳ Ｐゴシック" pitchFamily="50" charset="-128"/>
              </a:rPr>
              <a:pPr/>
              <a:t>15</a:t>
            </a:fld>
            <a:endParaRPr lang="en-US" altLang="ja-JP">
              <a:cs typeface="ＭＳ Ｐゴシック" pitchFamily="50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4213" y="746125"/>
            <a:ext cx="5381625" cy="3725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27347-939E-5948-9E1F-96C11B0946C5}" type="slidenum">
              <a:rPr lang="en-US" altLang="ja-JP">
                <a:cs typeface="ＭＳ Ｐゴシック" pitchFamily="50" charset="-128"/>
              </a:rPr>
              <a:pPr/>
              <a:t>17</a:t>
            </a:fld>
            <a:endParaRPr lang="en-US" altLang="ja-JP">
              <a:cs typeface="ＭＳ Ｐゴシック" pitchFamily="50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4213" y="746125"/>
            <a:ext cx="5381625" cy="3725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39071-ECC6-6248-825C-E0F782B3A66F}" type="slidenum">
              <a:rPr lang="en-US" altLang="ja-JP">
                <a:cs typeface="ＭＳ Ｐゴシック" pitchFamily="50" charset="-128"/>
              </a:rPr>
              <a:pPr/>
              <a:t>18</a:t>
            </a:fld>
            <a:endParaRPr lang="en-US" altLang="ja-JP">
              <a:cs typeface="ＭＳ Ｐゴシック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4213" y="746125"/>
            <a:ext cx="5381625" cy="37258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B3A75-D429-3C4D-B45D-7FCEC02EE0E2}" type="slidenum">
              <a:rPr lang="ja-JP" altLang="en-US"/>
              <a:pPr/>
              <a:t>21</a:t>
            </a:fld>
            <a:endParaRPr lang="en-US" altLang="ja-JP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4213" y="746125"/>
            <a:ext cx="5381625" cy="3725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ja-JP" altLang="en-US"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 r="-34"/>
          <a:stretch>
            <a:fillRect/>
          </a:stretch>
        </p:blipFill>
        <p:spPr bwMode="auto">
          <a:xfrm>
            <a:off x="0" y="1"/>
            <a:ext cx="7059745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 l="-349" t="-1532"/>
          <a:stretch>
            <a:fillRect/>
          </a:stretch>
        </p:blipFill>
        <p:spPr bwMode="auto">
          <a:xfrm>
            <a:off x="6022711" y="5881688"/>
            <a:ext cx="3766344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グループ化 13"/>
          <p:cNvGrpSpPr>
            <a:grpSpLocks/>
          </p:cNvGrpSpPr>
          <p:nvPr userDrawn="1"/>
        </p:nvGrpSpPr>
        <p:grpSpPr bwMode="auto">
          <a:xfrm>
            <a:off x="0" y="3681413"/>
            <a:ext cx="8306594" cy="107950"/>
            <a:chOff x="171128" y="3702518"/>
            <a:chExt cx="8793360" cy="86522"/>
          </a:xfrm>
        </p:grpSpPr>
        <p:cxnSp>
          <p:nvCxnSpPr>
            <p:cNvPr id="7" name="直線コネクタ 17"/>
            <p:cNvCxnSpPr/>
            <p:nvPr userDrawn="1"/>
          </p:nvCxnSpPr>
          <p:spPr>
            <a:xfrm>
              <a:off x="171128" y="3702518"/>
              <a:ext cx="8496607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18"/>
            <p:cNvCxnSpPr/>
            <p:nvPr userDrawn="1"/>
          </p:nvCxnSpPr>
          <p:spPr>
            <a:xfrm>
              <a:off x="314954" y="3745779"/>
              <a:ext cx="849660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19"/>
            <p:cNvCxnSpPr/>
            <p:nvPr userDrawn="1"/>
          </p:nvCxnSpPr>
          <p:spPr>
            <a:xfrm>
              <a:off x="467882" y="3789040"/>
              <a:ext cx="849660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正方形/長方形 14"/>
          <p:cNvSpPr/>
          <p:nvPr userDrawn="1"/>
        </p:nvSpPr>
        <p:spPr>
          <a:xfrm>
            <a:off x="0" y="0"/>
            <a:ext cx="35083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 anchor="b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66682" y="4005064"/>
            <a:ext cx="57726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11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774A8-06ED-4557-8F10-424C60D6FD4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41B6D-AFE4-4852-99AA-A08FE1F5B28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97E5A-F73D-445E-B491-D2DA1DE4622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9504" y="6451600"/>
            <a:ext cx="136551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63096" y="661989"/>
            <a:ext cx="136551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グループ化 10"/>
          <p:cNvGrpSpPr>
            <a:grpSpLocks/>
          </p:cNvGrpSpPr>
          <p:nvPr userDrawn="1"/>
        </p:nvGrpSpPr>
        <p:grpSpPr bwMode="auto">
          <a:xfrm>
            <a:off x="65352" y="801688"/>
            <a:ext cx="8163852" cy="111125"/>
            <a:chOff x="179512" y="822198"/>
            <a:chExt cx="8793360" cy="86522"/>
          </a:xfrm>
        </p:grpSpPr>
        <p:cxnSp>
          <p:nvCxnSpPr>
            <p:cNvPr id="7" name="直線コネクタ 6"/>
            <p:cNvCxnSpPr/>
            <p:nvPr userDrawn="1"/>
          </p:nvCxnSpPr>
          <p:spPr>
            <a:xfrm>
              <a:off x="179512" y="822198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>
              <a:off x="323999" y="865459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>
              <a:off x="475897" y="908720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12"/>
          <p:cNvGrpSpPr>
            <a:grpSpLocks/>
          </p:cNvGrpSpPr>
          <p:nvPr userDrawn="1"/>
        </p:nvGrpSpPr>
        <p:grpSpPr bwMode="auto">
          <a:xfrm>
            <a:off x="1910689" y="6604000"/>
            <a:ext cx="8500930" cy="120650"/>
            <a:chOff x="179512" y="822198"/>
            <a:chExt cx="8793360" cy="86522"/>
          </a:xfrm>
        </p:grpSpPr>
        <p:cxnSp>
          <p:nvCxnSpPr>
            <p:cNvPr id="11" name="直線コネクタ 13"/>
            <p:cNvCxnSpPr/>
            <p:nvPr userDrawn="1"/>
          </p:nvCxnSpPr>
          <p:spPr>
            <a:xfrm>
              <a:off x="179512" y="822198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4"/>
            <p:cNvCxnSpPr/>
            <p:nvPr userDrawn="1"/>
          </p:nvCxnSpPr>
          <p:spPr>
            <a:xfrm>
              <a:off x="323607" y="865459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5"/>
            <p:cNvCxnSpPr/>
            <p:nvPr userDrawn="1"/>
          </p:nvCxnSpPr>
          <p:spPr>
            <a:xfrm>
              <a:off x="476596" y="908720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FB0C7-9C74-4787-AE1B-FA518E71686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F83C-02CB-45C5-97C4-E14CF5B12C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9504" y="6451600"/>
            <a:ext cx="136551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63096" y="661989"/>
            <a:ext cx="136551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グループ化 20"/>
          <p:cNvGrpSpPr>
            <a:grpSpLocks/>
          </p:cNvGrpSpPr>
          <p:nvPr userDrawn="1"/>
        </p:nvGrpSpPr>
        <p:grpSpPr bwMode="auto">
          <a:xfrm>
            <a:off x="65352" y="801688"/>
            <a:ext cx="8163852" cy="111125"/>
            <a:chOff x="179512" y="822198"/>
            <a:chExt cx="8793360" cy="86522"/>
          </a:xfrm>
        </p:grpSpPr>
        <p:cxnSp>
          <p:nvCxnSpPr>
            <p:cNvPr id="8" name="直線コネクタ 21"/>
            <p:cNvCxnSpPr/>
            <p:nvPr userDrawn="1"/>
          </p:nvCxnSpPr>
          <p:spPr>
            <a:xfrm>
              <a:off x="179512" y="822198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22"/>
            <p:cNvCxnSpPr/>
            <p:nvPr userDrawn="1"/>
          </p:nvCxnSpPr>
          <p:spPr>
            <a:xfrm>
              <a:off x="323999" y="865459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23"/>
            <p:cNvCxnSpPr/>
            <p:nvPr userDrawn="1"/>
          </p:nvCxnSpPr>
          <p:spPr>
            <a:xfrm>
              <a:off x="475897" y="908720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24"/>
          <p:cNvGrpSpPr>
            <a:grpSpLocks/>
          </p:cNvGrpSpPr>
          <p:nvPr userDrawn="1"/>
        </p:nvGrpSpPr>
        <p:grpSpPr bwMode="auto">
          <a:xfrm>
            <a:off x="1910689" y="6604000"/>
            <a:ext cx="8500930" cy="120650"/>
            <a:chOff x="179512" y="822198"/>
            <a:chExt cx="8793360" cy="86522"/>
          </a:xfrm>
        </p:grpSpPr>
        <p:cxnSp>
          <p:nvCxnSpPr>
            <p:cNvPr id="12" name="直線コネクタ 25"/>
            <p:cNvCxnSpPr/>
            <p:nvPr userDrawn="1"/>
          </p:nvCxnSpPr>
          <p:spPr>
            <a:xfrm>
              <a:off x="179512" y="822198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26"/>
            <p:cNvCxnSpPr/>
            <p:nvPr userDrawn="1"/>
          </p:nvCxnSpPr>
          <p:spPr>
            <a:xfrm>
              <a:off x="323607" y="865459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27"/>
            <p:cNvCxnSpPr/>
            <p:nvPr userDrawn="1"/>
          </p:nvCxnSpPr>
          <p:spPr>
            <a:xfrm>
              <a:off x="476596" y="908720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5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D63F8-B4FC-4F86-BA0A-1D45975B056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9504" y="6451600"/>
            <a:ext cx="136551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63096" y="661989"/>
            <a:ext cx="136551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グループ化 31"/>
          <p:cNvGrpSpPr>
            <a:grpSpLocks/>
          </p:cNvGrpSpPr>
          <p:nvPr userDrawn="1"/>
        </p:nvGrpSpPr>
        <p:grpSpPr bwMode="auto">
          <a:xfrm>
            <a:off x="65352" y="801688"/>
            <a:ext cx="8163852" cy="111125"/>
            <a:chOff x="179512" y="822198"/>
            <a:chExt cx="8793360" cy="86522"/>
          </a:xfrm>
        </p:grpSpPr>
        <p:cxnSp>
          <p:nvCxnSpPr>
            <p:cNvPr id="10" name="直線コネクタ 32"/>
            <p:cNvCxnSpPr/>
            <p:nvPr userDrawn="1"/>
          </p:nvCxnSpPr>
          <p:spPr>
            <a:xfrm>
              <a:off x="179512" y="822198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33"/>
            <p:cNvCxnSpPr/>
            <p:nvPr userDrawn="1"/>
          </p:nvCxnSpPr>
          <p:spPr>
            <a:xfrm>
              <a:off x="323999" y="865459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34"/>
            <p:cNvCxnSpPr/>
            <p:nvPr userDrawn="1"/>
          </p:nvCxnSpPr>
          <p:spPr>
            <a:xfrm>
              <a:off x="475897" y="908720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35"/>
          <p:cNvGrpSpPr>
            <a:grpSpLocks/>
          </p:cNvGrpSpPr>
          <p:nvPr userDrawn="1"/>
        </p:nvGrpSpPr>
        <p:grpSpPr bwMode="auto">
          <a:xfrm>
            <a:off x="1910689" y="6604000"/>
            <a:ext cx="8500930" cy="120650"/>
            <a:chOff x="179512" y="822198"/>
            <a:chExt cx="8793360" cy="86522"/>
          </a:xfrm>
        </p:grpSpPr>
        <p:cxnSp>
          <p:nvCxnSpPr>
            <p:cNvPr id="14" name="直線コネクタ 36"/>
            <p:cNvCxnSpPr/>
            <p:nvPr userDrawn="1"/>
          </p:nvCxnSpPr>
          <p:spPr>
            <a:xfrm>
              <a:off x="179512" y="822198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37"/>
            <p:cNvCxnSpPr/>
            <p:nvPr userDrawn="1"/>
          </p:nvCxnSpPr>
          <p:spPr>
            <a:xfrm>
              <a:off x="323607" y="865459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38"/>
            <p:cNvCxnSpPr/>
            <p:nvPr userDrawn="1"/>
          </p:nvCxnSpPr>
          <p:spPr>
            <a:xfrm>
              <a:off x="476596" y="908720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17" name="フッター プレースホルダー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6B0C-04E4-45C1-A5B9-8E30D5882BF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9504" y="6451600"/>
            <a:ext cx="136551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63096" y="661989"/>
            <a:ext cx="136551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グループ化 18"/>
          <p:cNvGrpSpPr>
            <a:grpSpLocks/>
          </p:cNvGrpSpPr>
          <p:nvPr userDrawn="1"/>
        </p:nvGrpSpPr>
        <p:grpSpPr bwMode="auto">
          <a:xfrm>
            <a:off x="65352" y="801688"/>
            <a:ext cx="8163852" cy="111125"/>
            <a:chOff x="179512" y="822198"/>
            <a:chExt cx="8793360" cy="86522"/>
          </a:xfrm>
        </p:grpSpPr>
        <p:cxnSp>
          <p:nvCxnSpPr>
            <p:cNvPr id="6" name="直線コネクタ 19"/>
            <p:cNvCxnSpPr/>
            <p:nvPr userDrawn="1"/>
          </p:nvCxnSpPr>
          <p:spPr>
            <a:xfrm>
              <a:off x="179512" y="822198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20"/>
            <p:cNvCxnSpPr/>
            <p:nvPr userDrawn="1"/>
          </p:nvCxnSpPr>
          <p:spPr>
            <a:xfrm>
              <a:off x="323999" y="865459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21"/>
            <p:cNvCxnSpPr/>
            <p:nvPr userDrawn="1"/>
          </p:nvCxnSpPr>
          <p:spPr>
            <a:xfrm>
              <a:off x="475897" y="908720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22"/>
          <p:cNvGrpSpPr>
            <a:grpSpLocks/>
          </p:cNvGrpSpPr>
          <p:nvPr userDrawn="1"/>
        </p:nvGrpSpPr>
        <p:grpSpPr bwMode="auto">
          <a:xfrm>
            <a:off x="1910689" y="6604000"/>
            <a:ext cx="8500930" cy="120650"/>
            <a:chOff x="179512" y="822198"/>
            <a:chExt cx="8793360" cy="86522"/>
          </a:xfrm>
        </p:grpSpPr>
        <p:cxnSp>
          <p:nvCxnSpPr>
            <p:cNvPr id="10" name="直線コネクタ 23"/>
            <p:cNvCxnSpPr/>
            <p:nvPr userDrawn="1"/>
          </p:nvCxnSpPr>
          <p:spPr>
            <a:xfrm>
              <a:off x="179512" y="822198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24"/>
            <p:cNvCxnSpPr/>
            <p:nvPr userDrawn="1"/>
          </p:nvCxnSpPr>
          <p:spPr>
            <a:xfrm>
              <a:off x="323607" y="865459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25"/>
            <p:cNvCxnSpPr/>
            <p:nvPr userDrawn="1"/>
          </p:nvCxnSpPr>
          <p:spPr>
            <a:xfrm>
              <a:off x="476596" y="908720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465C-0A39-4027-9721-B08E9F13253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9504" y="6451600"/>
            <a:ext cx="136551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63096" y="661989"/>
            <a:ext cx="136551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グループ化 7"/>
          <p:cNvGrpSpPr>
            <a:grpSpLocks/>
          </p:cNvGrpSpPr>
          <p:nvPr userDrawn="1"/>
        </p:nvGrpSpPr>
        <p:grpSpPr bwMode="auto">
          <a:xfrm>
            <a:off x="65352" y="801688"/>
            <a:ext cx="8163852" cy="111125"/>
            <a:chOff x="179512" y="822198"/>
            <a:chExt cx="8793360" cy="86522"/>
          </a:xfrm>
        </p:grpSpPr>
        <p:cxnSp>
          <p:nvCxnSpPr>
            <p:cNvPr id="5" name="直線コネクタ 8"/>
            <p:cNvCxnSpPr/>
            <p:nvPr userDrawn="1"/>
          </p:nvCxnSpPr>
          <p:spPr>
            <a:xfrm>
              <a:off x="179512" y="822198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9"/>
            <p:cNvCxnSpPr/>
            <p:nvPr userDrawn="1"/>
          </p:nvCxnSpPr>
          <p:spPr>
            <a:xfrm>
              <a:off x="323999" y="865459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10"/>
            <p:cNvCxnSpPr/>
            <p:nvPr userDrawn="1"/>
          </p:nvCxnSpPr>
          <p:spPr>
            <a:xfrm>
              <a:off x="475897" y="908720"/>
              <a:ext cx="8496975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11"/>
          <p:cNvGrpSpPr>
            <a:grpSpLocks/>
          </p:cNvGrpSpPr>
          <p:nvPr userDrawn="1"/>
        </p:nvGrpSpPr>
        <p:grpSpPr bwMode="auto">
          <a:xfrm>
            <a:off x="1910689" y="6604000"/>
            <a:ext cx="8500930" cy="120650"/>
            <a:chOff x="179512" y="822198"/>
            <a:chExt cx="8793360" cy="86522"/>
          </a:xfrm>
        </p:grpSpPr>
        <p:cxnSp>
          <p:nvCxnSpPr>
            <p:cNvPr id="9" name="直線コネクタ 12"/>
            <p:cNvCxnSpPr/>
            <p:nvPr userDrawn="1"/>
          </p:nvCxnSpPr>
          <p:spPr>
            <a:xfrm>
              <a:off x="179512" y="822198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13"/>
            <p:cNvCxnSpPr/>
            <p:nvPr userDrawn="1"/>
          </p:nvCxnSpPr>
          <p:spPr>
            <a:xfrm>
              <a:off x="323607" y="865459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4"/>
            <p:cNvCxnSpPr/>
            <p:nvPr userDrawn="1"/>
          </p:nvCxnSpPr>
          <p:spPr>
            <a:xfrm>
              <a:off x="476596" y="908720"/>
              <a:ext cx="8496276" cy="0"/>
            </a:xfrm>
            <a:prstGeom prst="line">
              <a:avLst/>
            </a:prstGeom>
            <a:ln w="12700">
              <a:solidFill>
                <a:srgbClr val="0058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68AE-04E6-4C0E-9EDB-572257D3F03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4E8BD-E28A-4CCB-913D-2207BC94A9C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432F7-2919-4A98-BFEC-A557A4DAC5C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507339" y="981075"/>
            <a:ext cx="92043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7765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8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F7EA35-A53A-48F1-B005-8A57AAD7FC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0" y="0"/>
            <a:ext cx="35083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5" r:id="rId3"/>
    <p:sldLayoutId id="2147483698" r:id="rId4"/>
    <p:sldLayoutId id="2147483699" r:id="rId5"/>
    <p:sldLayoutId id="2147483700" r:id="rId6"/>
    <p:sldLayoutId id="2147483701" r:id="rId7"/>
    <p:sldLayoutId id="2147483694" r:id="rId8"/>
    <p:sldLayoutId id="2147483693" r:id="rId9"/>
    <p:sldLayoutId id="2147483692" r:id="rId10"/>
    <p:sldLayoutId id="214748369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+mj-lt"/>
          <a:ea typeface="+mj-ea"/>
          <a:cs typeface="メイリオ" pitchFamily="5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Meiryo UI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E449A"/>
        </a:buClr>
        <a:buFont typeface="Wingdings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E449A"/>
        </a:buClr>
        <a:buFont typeface="Wingdings" pitchFamily="2" charset="2"/>
        <a:buChar char="p"/>
        <a:defRPr kumimoji="1" sz="24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E449A"/>
        </a:buClr>
        <a:buFont typeface="Wingdings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E449A"/>
        </a:buClr>
        <a:buFont typeface="Wingdings" pitchFamily="2" charset="2"/>
        <a:buChar char="p"/>
        <a:defRPr kumimoji="1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E449A"/>
        </a:buClr>
        <a:buFont typeface="Wingdings" pitchFamily="2" charset="2"/>
        <a:buChar char="p"/>
        <a:defRPr kumimoji="1" kern="1200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>
          <a:xfrm>
            <a:off x="742950" y="2120900"/>
            <a:ext cx="8420100" cy="1263651"/>
          </a:xfrm>
        </p:spPr>
        <p:txBody>
          <a:bodyPr/>
          <a:lstStyle/>
          <a:p>
            <a:pPr eaLnBrk="1" hangingPunct="1"/>
            <a:r>
              <a:rPr lang="en-US" altLang="ja-JP" b="1" dirty="0" smtClean="0"/>
              <a:t>Game Development - Driving Vietnam's and Your Own Future</a:t>
            </a:r>
            <a:endParaRPr lang="en-US" altLang="ja-JP" b="1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4338" name="サブタイトル 2"/>
          <p:cNvSpPr>
            <a:spLocks noGrp="1"/>
          </p:cNvSpPr>
          <p:nvPr>
            <p:ph type="subTitle" idx="1"/>
          </p:nvPr>
        </p:nvSpPr>
        <p:spPr>
          <a:xfrm>
            <a:off x="2067190" y="3886200"/>
            <a:ext cx="5771621" cy="20701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ja-JP" sz="3200" b="1" dirty="0" smtClean="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rPr>
              <a:t>Prepared for VNG GDC 2012</a:t>
            </a:r>
          </a:p>
          <a:p>
            <a:pPr eaLnBrk="1" hangingPunct="1"/>
            <a:r>
              <a:rPr lang="en-US" altLang="ja-JP" sz="3200" b="1" dirty="0" smtClean="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rPr>
              <a:t>July 21</a:t>
            </a:r>
            <a:r>
              <a:rPr lang="en-US" altLang="ja-JP" sz="3200" b="1" baseline="30000" dirty="0" smtClean="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rPr>
              <a:t>st</a:t>
            </a:r>
            <a:r>
              <a:rPr lang="en-US" altLang="ja-JP" sz="3200" b="1" dirty="0" smtClean="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rPr>
              <a:t>, 2012</a:t>
            </a:r>
          </a:p>
          <a:p>
            <a:pPr eaLnBrk="1" hangingPunct="1"/>
            <a:endParaRPr lang="en-US" altLang="ja-JP" sz="3200" b="1" dirty="0" smtClean="0">
              <a:solidFill>
                <a:schemeClr val="tx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eaLnBrk="1" hangingPunct="1"/>
            <a:r>
              <a:rPr lang="en-US" altLang="ja-JP" sz="3200" b="1" dirty="0" smtClean="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rPr>
              <a:t>Tetsuya Mori</a:t>
            </a:r>
          </a:p>
          <a:p>
            <a:pPr eaLnBrk="1" hangingPunct="1"/>
            <a:r>
              <a:rPr lang="en-US" altLang="ja-JP" sz="3200" b="1" dirty="0" smtClean="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rPr>
              <a:t>DeNA Asia Pacific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角丸四角形 5"/>
          <p:cNvSpPr>
            <a:spLocks noChangeArrowheads="1"/>
          </p:cNvSpPr>
          <p:nvPr/>
        </p:nvSpPr>
        <p:spPr bwMode="auto">
          <a:xfrm>
            <a:off x="412750" y="1219200"/>
            <a:ext cx="6438900" cy="457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0484" name="タイトル 1"/>
          <p:cNvSpPr>
            <a:spLocks noGrp="1"/>
          </p:cNvSpPr>
          <p:nvPr>
            <p:ph type="title"/>
          </p:nvPr>
        </p:nvSpPr>
        <p:spPr>
          <a:xfrm>
            <a:off x="495300" y="0"/>
            <a:ext cx="7818967" cy="7651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Social Games = Online Games Meshed into Social Networks</a:t>
            </a:r>
            <a:endParaRPr lang="ja-JP" altLang="en-US" dirty="0" smtClean="0"/>
          </a:p>
        </p:txBody>
      </p:sp>
      <p:sp>
        <p:nvSpPr>
          <p:cNvPr id="20485" name="コンテンツ プレースホルダ 2"/>
          <p:cNvSpPr>
            <a:spLocks noGrp="1"/>
          </p:cNvSpPr>
          <p:nvPr>
            <p:ph idx="1"/>
          </p:nvPr>
        </p:nvSpPr>
        <p:spPr>
          <a:xfrm>
            <a:off x="742950" y="1752600"/>
            <a:ext cx="2641600" cy="3581400"/>
          </a:xfrm>
          <a:solidFill>
            <a:srgbClr val="CCFFCC"/>
          </a:solidFill>
          <a:ln w="12700">
            <a:solidFill>
              <a:srgbClr val="00009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ja-JP" sz="1800" u="sng" smtClean="0"/>
              <a:t>Online Games </a:t>
            </a:r>
          </a:p>
          <a:p>
            <a:r>
              <a:rPr lang="en-US" altLang="ja-JP" sz="1800" smtClean="0"/>
              <a:t>Card Battle</a:t>
            </a:r>
          </a:p>
          <a:p>
            <a:r>
              <a:rPr lang="en-US" altLang="ja-JP" sz="1800" smtClean="0"/>
              <a:t>Simulations</a:t>
            </a:r>
          </a:p>
          <a:p>
            <a:pPr lvl="1"/>
            <a:r>
              <a:rPr lang="en-US" altLang="ja-JP" sz="1600" smtClean="0"/>
              <a:t>Strategy</a:t>
            </a:r>
          </a:p>
          <a:p>
            <a:pPr lvl="1"/>
            <a:r>
              <a:rPr lang="en-US" altLang="ja-JP" sz="1600" smtClean="0"/>
              <a:t>Dating</a:t>
            </a:r>
          </a:p>
          <a:p>
            <a:pPr lvl="1"/>
            <a:r>
              <a:rPr lang="en-US" altLang="ja-JP" sz="1600" smtClean="0"/>
              <a:t>Town building</a:t>
            </a:r>
          </a:p>
          <a:p>
            <a:pPr lvl="1"/>
            <a:r>
              <a:rPr lang="en-US" altLang="ja-JP" sz="1600" smtClean="0"/>
              <a:t>Management</a:t>
            </a:r>
          </a:p>
          <a:p>
            <a:r>
              <a:rPr lang="en-US" altLang="ja-JP" sz="1800" smtClean="0"/>
              <a:t>RPG</a:t>
            </a:r>
          </a:p>
          <a:p>
            <a:r>
              <a:rPr lang="en-US" altLang="ja-JP" sz="1800" smtClean="0"/>
              <a:t>FPS</a:t>
            </a:r>
          </a:p>
          <a:p>
            <a:r>
              <a:rPr lang="en-US" altLang="ja-JP" sz="1800" smtClean="0"/>
              <a:t>Sports</a:t>
            </a:r>
          </a:p>
          <a:p>
            <a:r>
              <a:rPr lang="en-US" altLang="ja-JP" sz="1800" smtClean="0"/>
              <a:t>Board Games</a:t>
            </a:r>
            <a:endParaRPr lang="ja-JP" altLang="en-US" sz="1800" smtClean="0"/>
          </a:p>
        </p:txBody>
      </p:sp>
      <p:sp>
        <p:nvSpPr>
          <p:cNvPr id="20486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45A650-FEE3-5744-B422-9C9D28D4934F}" type="slidenum">
              <a:rPr lang="en-US" altLang="ja-JP" smtClean="0"/>
              <a:pPr/>
              <a:t>10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51" y="2405064"/>
            <a:ext cx="2467342" cy="2554545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 sz="2000" u="sng" dirty="0">
                <a:latin typeface="Verdana" charset="0"/>
              </a:rPr>
              <a:t>Social Networks</a:t>
            </a:r>
            <a:endParaRPr kumimoji="1" lang="en-US" altLang="ja-JP" sz="2000" dirty="0"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kumimoji="1" lang="en-US" altLang="ja-JP" sz="2000" dirty="0">
                <a:latin typeface="Verdana" charset="0"/>
              </a:rPr>
              <a:t> Community</a:t>
            </a:r>
          </a:p>
          <a:p>
            <a:pPr>
              <a:buFont typeface="Arial" charset="0"/>
              <a:buChar char="•"/>
            </a:pPr>
            <a:r>
              <a:rPr kumimoji="1" lang="en-US" altLang="ja-JP" sz="2000" dirty="0">
                <a:latin typeface="Verdana" charset="0"/>
              </a:rPr>
              <a:t> Messaging</a:t>
            </a:r>
          </a:p>
          <a:p>
            <a:pPr>
              <a:buFont typeface="Arial" charset="0"/>
              <a:buChar char="•"/>
            </a:pPr>
            <a:r>
              <a:rPr kumimoji="1" lang="en-US" altLang="ja-JP" sz="2000" dirty="0">
                <a:latin typeface="Verdana" charset="0"/>
              </a:rPr>
              <a:t> User posting</a:t>
            </a:r>
          </a:p>
          <a:p>
            <a:pPr>
              <a:buFont typeface="Arial" charset="0"/>
              <a:buChar char="•"/>
            </a:pPr>
            <a:r>
              <a:rPr kumimoji="1" lang="en-US" altLang="ja-JP" sz="2000" dirty="0" smtClean="0">
                <a:latin typeface="Verdana" charset="0"/>
              </a:rPr>
              <a:t> Invites</a:t>
            </a:r>
            <a:endParaRPr kumimoji="1" lang="en-US" altLang="ja-JP" sz="2000" dirty="0" smtClean="0"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kumimoji="1" lang="en-US" altLang="ja-JP" sz="2000" dirty="0">
                <a:latin typeface="Verdana" charset="0"/>
              </a:rPr>
              <a:t> Daily access</a:t>
            </a:r>
          </a:p>
          <a:p>
            <a:pPr>
              <a:buFont typeface="Arial" charset="0"/>
              <a:buChar char="•"/>
            </a:pPr>
            <a:r>
              <a:rPr kumimoji="1" lang="en-US" altLang="ja-JP" sz="2000" dirty="0">
                <a:latin typeface="Verdana" charset="0"/>
              </a:rPr>
              <a:t> Cross promotion</a:t>
            </a:r>
          </a:p>
          <a:p>
            <a:pPr>
              <a:buFont typeface="Arial" charset="0"/>
              <a:buChar char="•"/>
            </a:pPr>
            <a:r>
              <a:rPr kumimoji="1" lang="en-US" altLang="ja-JP" sz="2000" dirty="0">
                <a:latin typeface="Verdana" charset="0"/>
              </a:rPr>
              <a:t> Viral effects</a:t>
            </a:r>
            <a:endParaRPr kumimoji="1" lang="ja-JP" altLang="en-US" sz="2000" dirty="0">
              <a:latin typeface="Verdana" charset="0"/>
              <a:ea typeface="ヒラギノ角ゴ Pro W3" charset="-128"/>
            </a:endParaRPr>
          </a:p>
        </p:txBody>
      </p:sp>
      <p:sp>
        <p:nvSpPr>
          <p:cNvPr id="20488" name="テキスト ボックス 7"/>
          <p:cNvSpPr txBox="1">
            <a:spLocks noChangeArrowheads="1"/>
          </p:cNvSpPr>
          <p:nvPr/>
        </p:nvSpPr>
        <p:spPr bwMode="auto">
          <a:xfrm>
            <a:off x="7016750" y="2971801"/>
            <a:ext cx="5441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 sz="4800" b="1"/>
              <a:t>+ </a:t>
            </a:r>
            <a:endParaRPr kumimoji="1" lang="ja-JP" altLang="en-US" sz="4800" b="1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4600" y="2960688"/>
            <a:ext cx="148410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sz="3200" b="1" dirty="0">
                <a:latin typeface="+mj-lt"/>
              </a:rPr>
              <a:t>PC</a:t>
            </a:r>
          </a:p>
          <a:p>
            <a:pPr>
              <a:defRPr/>
            </a:pPr>
            <a:r>
              <a:rPr kumimoji="1" lang="en-US" altLang="ja-JP" sz="3200" b="1" dirty="0">
                <a:latin typeface="+mj-lt"/>
              </a:rPr>
              <a:t>Mobile</a:t>
            </a:r>
            <a:endParaRPr kumimoji="1" lang="ja-JP" altLang="en-US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タイトル 1"/>
          <p:cNvSpPr>
            <a:spLocks noGrp="1"/>
          </p:cNvSpPr>
          <p:nvPr>
            <p:ph type="title"/>
          </p:nvPr>
        </p:nvSpPr>
        <p:spPr>
          <a:xfrm>
            <a:off x="341575" y="76200"/>
            <a:ext cx="7498555" cy="533400"/>
          </a:xfrm>
        </p:spPr>
        <p:txBody>
          <a:bodyPr/>
          <a:lstStyle/>
          <a:p>
            <a:pPr algn="l"/>
            <a:r>
              <a:rPr lang="en-US" altLang="ja-JP" sz="2800" dirty="0" smtClean="0"/>
              <a:t>Card Battle Type Social Game - Examples</a:t>
            </a:r>
            <a:endParaRPr lang="ja-JP" altLang="en-US" sz="2800" dirty="0" smtClean="0"/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C8E00D-79D3-5447-8F67-2D1398840958}" type="slidenum">
              <a:rPr lang="en-US" altLang="ja-JP" smtClean="0"/>
              <a:pPr/>
              <a:t>11</a:t>
            </a:fld>
            <a:endParaRPr lang="en-US" altLang="ja-JP" sz="1400" smtClean="0">
              <a:latin typeface="Times" charset="0"/>
            </a:endParaRPr>
          </a:p>
        </p:txBody>
      </p:sp>
      <p:pic>
        <p:nvPicPr>
          <p:cNvPr id="38918" name="図 19" descr="Rage of Bahamut Best Card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8700" y="1143000"/>
            <a:ext cx="3797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図 21" descr="Rage Of Bahamut Blue Ke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1" y="1219200"/>
            <a:ext cx="290644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図 22" descr="Rage of Bahamut Card Stat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024" y="1219200"/>
            <a:ext cx="29219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460453" y="217269"/>
            <a:ext cx="9033473" cy="533400"/>
          </a:xfrm>
        </p:spPr>
        <p:txBody>
          <a:bodyPr/>
          <a:lstStyle/>
          <a:p>
            <a:pPr algn="l"/>
            <a:r>
              <a:rPr lang="en-US" altLang="ja-JP" sz="2800" dirty="0" smtClean="0"/>
              <a:t>Card Battle Type Social Games Sets a New Trend</a:t>
            </a:r>
            <a:endParaRPr lang="ja-JP" altLang="en-US" sz="2800" dirty="0" smtClean="0"/>
          </a:p>
        </p:txBody>
      </p:sp>
      <p:sp>
        <p:nvSpPr>
          <p:cNvPr id="36867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06316E-A9C6-B147-80AE-66659B4CC00B}" type="slidenum">
              <a:rPr lang="en-US" altLang="ja-JP" smtClean="0"/>
              <a:pPr/>
              <a:t>12</a:t>
            </a:fld>
            <a:endParaRPr lang="en-US" altLang="ja-JP" sz="1400" smtClean="0">
              <a:latin typeface="Times" charset="0"/>
            </a:endParaRPr>
          </a:p>
        </p:txBody>
      </p:sp>
      <p:pic>
        <p:nvPicPr>
          <p:cNvPr id="36868" name="Picture 23" descr="photo(3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587500"/>
            <a:ext cx="222713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550" y="1587500"/>
            <a:ext cx="2311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図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1600" y="1587500"/>
            <a:ext cx="222885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908050" y="1049338"/>
            <a:ext cx="8135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dirty="0">
                <a:latin typeface="+mj-lt"/>
              </a:rPr>
              <a:t>Japan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72512" y="1049338"/>
            <a:ext cx="5053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dirty="0">
                <a:latin typeface="+mj-lt"/>
              </a:rPr>
              <a:t>US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13400" y="1054101"/>
            <a:ext cx="7877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dirty="0">
                <a:latin typeface="+mj-lt"/>
              </a:rPr>
              <a:t>China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512050" y="1587500"/>
            <a:ext cx="2228850" cy="3124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altLang="ja-JP" sz="2000" dirty="0">
              <a:latin typeface="+mj-lt"/>
            </a:endParaRPr>
          </a:p>
          <a:p>
            <a:pPr>
              <a:defRPr/>
            </a:pPr>
            <a:endParaRPr lang="en-US" altLang="ja-JP" sz="2000" dirty="0">
              <a:latin typeface="+mj-lt"/>
            </a:endParaRPr>
          </a:p>
          <a:p>
            <a:pPr>
              <a:defRPr/>
            </a:pPr>
            <a:endParaRPr lang="en-US" altLang="ja-JP" sz="2000" dirty="0">
              <a:latin typeface="+mj-lt"/>
            </a:endParaRPr>
          </a:p>
          <a:p>
            <a:pPr>
              <a:defRPr/>
            </a:pPr>
            <a:r>
              <a:rPr lang="en-US" altLang="ja-JP" sz="2000" dirty="0">
                <a:latin typeface="+mj-lt"/>
              </a:rPr>
              <a:t>Soon to come</a:t>
            </a:r>
            <a:endParaRPr lang="ja-JP" altLang="en-US" sz="2000" dirty="0"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00471" y="1049338"/>
            <a:ext cx="8006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dirty="0">
                <a:latin typeface="+mj-lt"/>
              </a:rPr>
              <a:t>Korea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83200" y="4953000"/>
            <a:ext cx="1455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sz="1800" dirty="0" err="1">
                <a:latin typeface="+mj-lt"/>
              </a:rPr>
              <a:t>iPhone</a:t>
            </a:r>
            <a:r>
              <a:rPr kumimoji="1" lang="en-US" altLang="ja-JP" sz="1800" dirty="0">
                <a:latin typeface="+mj-lt"/>
              </a:rPr>
              <a:t> No</a:t>
            </a:r>
            <a:r>
              <a:rPr kumimoji="1" lang="en-US" altLang="ja-JP" sz="1800" dirty="0" smtClean="0">
                <a:latin typeface="+mj-lt"/>
              </a:rPr>
              <a:t>.</a:t>
            </a:r>
            <a:r>
              <a:rPr lang="en-US" altLang="ja-JP" dirty="0" smtClean="0">
                <a:latin typeface="+mj-lt"/>
              </a:rPr>
              <a:t>1</a:t>
            </a:r>
            <a:endParaRPr kumimoji="1" lang="en-US" altLang="ja-JP" sz="1800" dirty="0" smtClean="0">
              <a:latin typeface="+mj-lt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89251" y="4953000"/>
            <a:ext cx="15448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sz="1800" dirty="0">
                <a:latin typeface="+mj-lt"/>
              </a:rPr>
              <a:t>Android No.1</a:t>
            </a:r>
            <a:endParaRPr kumimoji="1" lang="ja-JP" altLang="en-US" sz="1800" dirty="0">
              <a:latin typeface="+mj-l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3507" y="4800601"/>
            <a:ext cx="21089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sz="1800" dirty="0">
                <a:latin typeface="+mj-lt"/>
              </a:rPr>
              <a:t>JP market turned </a:t>
            </a:r>
          </a:p>
          <a:p>
            <a:pPr>
              <a:defRPr/>
            </a:pPr>
            <a:r>
              <a:rPr kumimoji="1" lang="en-US" altLang="ja-JP" sz="1800" dirty="0">
                <a:latin typeface="+mj-lt"/>
              </a:rPr>
              <a:t>completely to CBG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25456" y="1192740"/>
            <a:ext cx="7362428" cy="47000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Vietnam as a hidden gem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Global game market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Little Bit about DeNA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Big Picture you want to care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68400" y="3009900"/>
            <a:ext cx="5499100" cy="7112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>
          <a:xfrm>
            <a:off x="577850" y="152400"/>
            <a:ext cx="84201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Global Leaders of Game Publishing </a:t>
            </a:r>
            <a:endParaRPr lang="ja-JP" altLang="en-US" dirty="0" smtClean="0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idx="1"/>
          </p:nvPr>
        </p:nvGraphicFramePr>
        <p:xfrm>
          <a:off x="660400" y="1219200"/>
          <a:ext cx="8832850" cy="4457700"/>
        </p:xfrm>
        <a:graphic>
          <a:graphicData uri="http://schemas.openxmlformats.org/drawingml/2006/table">
            <a:tbl>
              <a:tblPr/>
              <a:tblGrid>
                <a:gridCol w="2658798"/>
                <a:gridCol w="1372394"/>
                <a:gridCol w="1286404"/>
                <a:gridCol w="2400829"/>
                <a:gridCol w="11144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Company Name</a:t>
                      </a:r>
                      <a:endParaRPr kumimoji="1" lang="ja-JP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Revenue</a:t>
                      </a:r>
                      <a:endParaRPr kumimoji="1" lang="ja-JP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Country</a:t>
                      </a:r>
                      <a:endParaRPr kumimoji="1" lang="ja-JP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Game Type</a:t>
                      </a:r>
                      <a:endParaRPr kumimoji="1" lang="ja-JP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Growth</a:t>
                      </a:r>
                      <a:endParaRPr kumimoji="1" lang="ja-JP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Bandai Namco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$5.5B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Japan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Console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+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Activision Blizzard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$4.8B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Console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Electronic Arts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$4.1B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Console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Tencent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 Games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$3.0B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China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Online games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++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DeNA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$1.9B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Japan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Social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++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GREE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$1.5B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Japan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Social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++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Square </a:t>
                      </a:r>
                      <a:r>
                        <a:rPr kumimoji="1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Enix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$1.5B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Japan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Console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Zynga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$1.1B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Social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++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Nexon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$1.1B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Korea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Online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++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Take-Two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$1.1B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Console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Ubi Soft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$1.1B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France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Console games</a:t>
                      </a:r>
                      <a:endParaRPr kumimoji="1" lang="ja-JP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540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E5F6D2-2418-6141-A8A6-A5BE6E070FCA}" type="slidenum">
              <a:rPr lang="en-US" altLang="ja-JP" smtClean="0"/>
              <a:pPr/>
              <a:t>14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41867" y="3022600"/>
            <a:ext cx="9059333" cy="474133"/>
          </a:xfrm>
          <a:prstGeom prst="roundRect">
            <a:avLst/>
          </a:prstGeom>
          <a:noFill/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B93B26-C9B7-A84D-AD98-C37BB2E33316}" type="slidenum">
              <a:rPr lang="en-US" altLang="ja-JP" smtClean="0"/>
              <a:pPr/>
              <a:t>15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" y="0"/>
            <a:ext cx="8420100" cy="533400"/>
          </a:xfrm>
        </p:spPr>
        <p:txBody>
          <a:bodyPr>
            <a:normAutofit fontScale="90000"/>
          </a:bodyPr>
          <a:lstStyle/>
          <a:p>
            <a:r>
              <a:rPr lang="en-US" altLang="ja-JP" smtClean="0"/>
              <a:t>JP Social Mobile Games – Explosive Growth </a:t>
            </a:r>
            <a:endParaRPr lang="ja-JP" alt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1050" y="2743200"/>
            <a:ext cx="4044950" cy="1600200"/>
          </a:xfrm>
        </p:spPr>
        <p:txBody>
          <a:bodyPr>
            <a:normAutofit fontScale="92500" lnSpcReduction="10000"/>
          </a:bodyPr>
          <a:lstStyle/>
          <a:p>
            <a:r>
              <a:rPr kumimoji="0" lang="en-US" altLang="ja-JP" smtClean="0"/>
              <a:t>Japan’s mobile social game market</a:t>
            </a:r>
          </a:p>
          <a:p>
            <a:pPr lvl="1"/>
            <a:r>
              <a:rPr kumimoji="0" lang="en-US" altLang="ja-JP" smtClean="0"/>
              <a:t>0→$5B in 3 years</a:t>
            </a:r>
          </a:p>
          <a:p>
            <a:pPr lvl="1"/>
            <a:r>
              <a:rPr kumimoji="0" lang="en-US" altLang="ja-JP" smtClean="0"/>
              <a:t>Highest ARPU x20 US</a:t>
            </a:r>
          </a:p>
          <a:p>
            <a:pPr>
              <a:buFontTx/>
              <a:buNone/>
            </a:pPr>
            <a:endParaRPr kumimoji="0" lang="ja-JP" altLang="en-US" smtClean="0"/>
          </a:p>
        </p:txBody>
      </p:sp>
      <p:pic>
        <p:nvPicPr>
          <p:cNvPr id="23558" name="図 5" descr="スクリーンショット（2012-05-21 8.46.57）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0201" y="762001"/>
            <a:ext cx="4978797" cy="5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/>
        </p:nvCxnSpPr>
        <p:spPr>
          <a:xfrm flipV="1">
            <a:off x="1303603" y="3949700"/>
            <a:ext cx="3814498" cy="12700"/>
          </a:xfrm>
          <a:prstGeom prst="line">
            <a:avLst/>
          </a:prstGeom>
          <a:ln w="12700" cmpd="sng">
            <a:solidFill>
              <a:srgbClr val="3366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60" name="直線コネクタ 10"/>
          <p:cNvCxnSpPr>
            <a:cxnSpLocks noChangeShapeType="1"/>
          </p:cNvCxnSpPr>
          <p:nvPr/>
        </p:nvCxnSpPr>
        <p:spPr bwMode="auto">
          <a:xfrm rot="5400000">
            <a:off x="2679700" y="3467100"/>
            <a:ext cx="19050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</p:spPr>
      </p:cxnSp>
      <p:sp>
        <p:nvSpPr>
          <p:cNvPr id="2356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06700" y="1989138"/>
            <a:ext cx="1320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 b="1">
                <a:solidFill>
                  <a:schemeClr val="tx2"/>
                </a:solidFill>
              </a:rPr>
              <a:t>Mobile Social Games launch</a:t>
            </a:r>
          </a:p>
        </p:txBody>
      </p:sp>
      <p:sp>
        <p:nvSpPr>
          <p:cNvPr id="23562" name="Freeform 39"/>
          <p:cNvSpPr>
            <a:spLocks/>
          </p:cNvSpPr>
          <p:nvPr/>
        </p:nvSpPr>
        <p:spPr bwMode="auto">
          <a:xfrm rot="6898190">
            <a:off x="3060171" y="3181350"/>
            <a:ext cx="2533650" cy="619125"/>
          </a:xfrm>
          <a:custGeom>
            <a:avLst/>
            <a:gdLst>
              <a:gd name="T0" fmla="*/ 2147483647 w 1073"/>
              <a:gd name="T1" fmla="*/ 2147483647 h 472"/>
              <a:gd name="T2" fmla="*/ 2147483647 w 1073"/>
              <a:gd name="T3" fmla="*/ 2147483647 h 472"/>
              <a:gd name="T4" fmla="*/ 2147483647 w 1073"/>
              <a:gd name="T5" fmla="*/ 2147483647 h 472"/>
              <a:gd name="T6" fmla="*/ 0 w 1073"/>
              <a:gd name="T7" fmla="*/ 2147483647 h 472"/>
              <a:gd name="T8" fmla="*/ 2147483647 w 1073"/>
              <a:gd name="T9" fmla="*/ 2147483647 h 472"/>
              <a:gd name="T10" fmla="*/ 2147483647 w 1073"/>
              <a:gd name="T11" fmla="*/ 2147483647 h 472"/>
              <a:gd name="T12" fmla="*/ 2147483647 w 1073"/>
              <a:gd name="T13" fmla="*/ 2147483647 h 4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73"/>
              <a:gd name="T22" fmla="*/ 0 h 472"/>
              <a:gd name="T23" fmla="*/ 1073 w 1073"/>
              <a:gd name="T24" fmla="*/ 472 h 4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73" h="472">
                <a:moveTo>
                  <a:pt x="1073" y="340"/>
                </a:moveTo>
                <a:cubicBezTo>
                  <a:pt x="1068" y="325"/>
                  <a:pt x="471" y="0"/>
                  <a:pt x="130" y="292"/>
                </a:cubicBezTo>
                <a:cubicBezTo>
                  <a:pt x="112" y="244"/>
                  <a:pt x="94" y="198"/>
                  <a:pt x="94" y="198"/>
                </a:cubicBezTo>
                <a:cubicBezTo>
                  <a:pt x="94" y="198"/>
                  <a:pt x="47" y="310"/>
                  <a:pt x="0" y="423"/>
                </a:cubicBezTo>
                <a:cubicBezTo>
                  <a:pt x="89" y="441"/>
                  <a:pt x="179" y="452"/>
                  <a:pt x="231" y="472"/>
                </a:cubicBezTo>
                <a:cubicBezTo>
                  <a:pt x="212" y="447"/>
                  <a:pt x="174" y="402"/>
                  <a:pt x="161" y="380"/>
                </a:cubicBezTo>
                <a:cubicBezTo>
                  <a:pt x="489" y="155"/>
                  <a:pt x="1073" y="340"/>
                  <a:pt x="1073" y="340"/>
                </a:cubicBez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2">
                <a:alpha val="74997"/>
              </a:schemeClr>
            </a:prstShdw>
          </a:effectLst>
        </p:spPr>
        <p:txBody>
          <a:bodyPr lIns="90000" tIns="46800" rIns="90000" bIns="46800" anchor="ctr">
            <a:prstTxWarp prst="textNoShape">
              <a:avLst/>
            </a:prstTxWarp>
          </a:bodyPr>
          <a:lstStyle/>
          <a:p>
            <a:endParaRPr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33550" y="838200"/>
            <a:ext cx="22670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sz="1800" b="1" dirty="0">
                <a:latin typeface="+mj-lt"/>
                <a:cs typeface="Apple Chancery"/>
              </a:rPr>
              <a:t>DeNA Net Revenue</a:t>
            </a:r>
            <a:endParaRPr kumimoji="1" lang="ja-JP" altLang="en-US" sz="1800" b="1" dirty="0">
              <a:latin typeface="+mj-lt"/>
              <a:cs typeface="Apple Chancery"/>
            </a:endParaRPr>
          </a:p>
        </p:txBody>
      </p:sp>
      <p:sp>
        <p:nvSpPr>
          <p:cNvPr id="2356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14661" y="3810000"/>
            <a:ext cx="74639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 b="1">
                <a:solidFill>
                  <a:schemeClr val="tx2"/>
                </a:solidFill>
              </a:rPr>
              <a:t>US$1B</a:t>
            </a: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1238251" y="1828800"/>
            <a:ext cx="3814498" cy="12700"/>
          </a:xfrm>
          <a:prstGeom prst="line">
            <a:avLst/>
          </a:prstGeom>
          <a:ln w="12700" cmpd="sng">
            <a:solidFill>
              <a:srgbClr val="3366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5550" y="1600200"/>
            <a:ext cx="74639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 b="1">
                <a:solidFill>
                  <a:schemeClr val="tx2"/>
                </a:solidFill>
              </a:rPr>
              <a:t>US$2B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タイトル 1"/>
          <p:cNvSpPr>
            <a:spLocks noGrp="1"/>
          </p:cNvSpPr>
          <p:nvPr>
            <p:ph type="title"/>
          </p:nvPr>
        </p:nvSpPr>
        <p:spPr>
          <a:xfrm>
            <a:off x="412750" y="0"/>
            <a:ext cx="7122583" cy="762000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Over 50% of </a:t>
            </a:r>
            <a:r>
              <a:rPr lang="en-US" altLang="ja-JP" sz="2800" dirty="0" err="1" smtClean="0"/>
              <a:t>Mobage</a:t>
            </a:r>
            <a:r>
              <a:rPr lang="en-US" altLang="ja-JP" sz="2800" dirty="0" smtClean="0"/>
              <a:t> Game Revenue       Comes from 3</a:t>
            </a:r>
            <a:r>
              <a:rPr lang="en-US" altLang="ja-JP" sz="2800" baseline="30000" dirty="0" smtClean="0"/>
              <a:t>rd</a:t>
            </a:r>
            <a:r>
              <a:rPr lang="en-US" altLang="ja-JP" sz="2800" dirty="0" smtClean="0"/>
              <a:t> Party Developers</a:t>
            </a:r>
            <a:endParaRPr lang="ja-JP" altLang="en-US" sz="2800" dirty="0" smtClean="0"/>
          </a:p>
        </p:txBody>
      </p:sp>
      <p:pic>
        <p:nvPicPr>
          <p:cNvPr id="25604" name="コンテンツ プレースホルダ 4" descr="スクリーンショット（2012-05-21 8.43.08）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698" r="-7698"/>
          <a:stretch>
            <a:fillRect/>
          </a:stretch>
        </p:blipFill>
        <p:spPr>
          <a:xfrm>
            <a:off x="-82550" y="1066800"/>
            <a:ext cx="9859566" cy="5410200"/>
          </a:xfrm>
        </p:spPr>
      </p:pic>
      <p:sp>
        <p:nvSpPr>
          <p:cNvPr id="25605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0E95A0-71F0-2145-B23A-66ECBC17DFAF}" type="slidenum">
              <a:rPr lang="en-US" altLang="ja-JP" smtClean="0"/>
              <a:pPr/>
              <a:t>16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25606" name="右大かっこ 5"/>
          <p:cNvSpPr>
            <a:spLocks/>
          </p:cNvSpPr>
          <p:nvPr/>
        </p:nvSpPr>
        <p:spPr bwMode="auto">
          <a:xfrm>
            <a:off x="7759700" y="3810000"/>
            <a:ext cx="165100" cy="1524000"/>
          </a:xfrm>
          <a:prstGeom prst="rightBracket">
            <a:avLst>
              <a:gd name="adj" fmla="val 8333"/>
            </a:avLst>
          </a:prstGeom>
          <a:noFill/>
          <a:ln w="9525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17669" y="4191001"/>
            <a:ext cx="9031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sz="1400" b="1" dirty="0">
                <a:latin typeface="+mj-lt"/>
              </a:rPr>
              <a:t>3</a:t>
            </a:r>
            <a:r>
              <a:rPr kumimoji="1" lang="en-US" altLang="ja-JP" sz="1400" b="1" baseline="30000" dirty="0">
                <a:latin typeface="+mj-lt"/>
              </a:rPr>
              <a:t>rd</a:t>
            </a:r>
            <a:r>
              <a:rPr kumimoji="1" lang="en-US" altLang="ja-JP" sz="1400" b="1" dirty="0">
                <a:latin typeface="+mj-lt"/>
              </a:rPr>
              <a:t> Party </a:t>
            </a:r>
          </a:p>
          <a:p>
            <a:pPr>
              <a:defRPr/>
            </a:pPr>
            <a:r>
              <a:rPr kumimoji="1" lang="en-US" altLang="ja-JP" sz="1400" b="1" dirty="0">
                <a:latin typeface="+mj-lt"/>
              </a:rPr>
              <a:t>Games</a:t>
            </a:r>
            <a:endParaRPr kumimoji="1" lang="ja-JP" altLang="en-US" sz="1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8A8E9B-DC78-4948-BA40-0F2F5F56562E}" type="slidenum">
              <a:rPr lang="en-US" altLang="ja-JP" smtClean="0"/>
              <a:pPr/>
              <a:t>17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Big Title Revenue Scale </a:t>
            </a:r>
            <a:endParaRPr lang="ja-JP" altLang="en-US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1285869"/>
            <a:ext cx="9204325" cy="4386792"/>
          </a:xfrm>
        </p:spPr>
        <p:txBody>
          <a:bodyPr/>
          <a:lstStyle/>
          <a:p>
            <a:pPr marL="400050" defTabSz="457200">
              <a:buFont typeface="Wingdings" charset="2"/>
              <a:buChar char="n"/>
            </a:pPr>
            <a:r>
              <a:rPr kumimoji="0" lang="en-US" altLang="ja-JP" sz="3200" dirty="0" err="1" smtClean="0">
                <a:ea typeface="Tahoma" charset="0"/>
                <a:cs typeface="Tahoma" charset="0"/>
              </a:rPr>
              <a:t>Mobage</a:t>
            </a:r>
            <a:r>
              <a:rPr kumimoji="0" lang="en-US" altLang="ja-JP" sz="3200" dirty="0" smtClean="0">
                <a:ea typeface="Tahoma" charset="0"/>
                <a:cs typeface="Tahoma" charset="0"/>
              </a:rPr>
              <a:t> top 20 title aiming at $1M/month</a:t>
            </a:r>
          </a:p>
          <a:p>
            <a:pPr marL="400050" defTabSz="457200">
              <a:buFontTx/>
              <a:buNone/>
            </a:pPr>
            <a:endParaRPr kumimoji="0" lang="en-US" altLang="ja-JP" sz="3200" dirty="0" smtClean="0">
              <a:ea typeface="Tahoma" charset="0"/>
              <a:cs typeface="Tahoma" charset="0"/>
            </a:endParaRPr>
          </a:p>
          <a:p>
            <a:pPr marL="400050" defTabSz="457200">
              <a:buFont typeface="Wingdings" charset="2"/>
              <a:buChar char="n"/>
            </a:pPr>
            <a:r>
              <a:rPr kumimoji="0" lang="en-US" altLang="ja-JP" sz="3200" dirty="0" err="1" smtClean="0">
                <a:ea typeface="Tahoma" charset="0"/>
                <a:cs typeface="Tahoma" charset="0"/>
              </a:rPr>
              <a:t>Mobage</a:t>
            </a:r>
            <a:r>
              <a:rPr kumimoji="0" lang="en-US" altLang="ja-JP" sz="3200" dirty="0" smtClean="0">
                <a:ea typeface="Tahoma" charset="0"/>
                <a:cs typeface="Tahoma" charset="0"/>
              </a:rPr>
              <a:t> top 5 title double digits millions / month</a:t>
            </a:r>
          </a:p>
          <a:p>
            <a:pPr marL="400050" defTabSz="457200">
              <a:buFont typeface="Wingdings" charset="2"/>
              <a:buChar char="n"/>
            </a:pPr>
            <a:endParaRPr kumimoji="0" lang="en-US" altLang="ja-JP" sz="3200" dirty="0" smtClean="0">
              <a:ea typeface="Tahoma" charset="0"/>
              <a:cs typeface="Tahoma" charset="0"/>
            </a:endParaRPr>
          </a:p>
          <a:p>
            <a:pPr marL="400050" defTabSz="457200">
              <a:buFont typeface="Wingdings" charset="2"/>
              <a:buChar char="n"/>
            </a:pPr>
            <a:r>
              <a:rPr kumimoji="0" lang="en-US" altLang="ja-JP" sz="3200" dirty="0" smtClean="0">
                <a:ea typeface="Tahoma" charset="0"/>
                <a:cs typeface="Tahoma" charset="0"/>
              </a:rPr>
              <a:t>Market Enabling Rev Share Model</a:t>
            </a:r>
          </a:p>
          <a:p>
            <a:pPr marL="800100" lvl="1" indent="-342900" defTabSz="457200">
              <a:buFont typeface="Wingdings" charset="2"/>
              <a:buChar char="n"/>
            </a:pPr>
            <a:r>
              <a:rPr kumimoji="0" lang="en-US" altLang="ja-JP" sz="2800" dirty="0" smtClean="0">
                <a:ea typeface="Tahoma" charset="0"/>
                <a:cs typeface="Tahoma" charset="0"/>
              </a:rPr>
              <a:t>Gross Rev → Carriers 13%, DeNA 87%</a:t>
            </a:r>
          </a:p>
          <a:p>
            <a:pPr marL="1200150" lvl="2" indent="-342900" defTabSz="457200">
              <a:buFont typeface="Wingdings" charset="2"/>
              <a:buChar char="n"/>
            </a:pPr>
            <a:r>
              <a:rPr kumimoji="0" lang="en-US" altLang="ja-JP" sz="2400" dirty="0" smtClean="0">
                <a:ea typeface="Tahoma" charset="0"/>
                <a:cs typeface="Tahoma" charset="0"/>
              </a:rPr>
              <a:t>Out of 87%</a:t>
            </a:r>
            <a:r>
              <a:rPr kumimoji="0" lang="ja-JP" altLang="en-US" sz="2400" dirty="0" smtClean="0">
                <a:ea typeface="Tahoma" charset="0"/>
                <a:cs typeface="Tahoma" charset="0"/>
              </a:rPr>
              <a:t>　</a:t>
            </a:r>
            <a:r>
              <a:rPr kumimoji="0" lang="en-US" altLang="ja-JP" sz="2400" dirty="0" smtClean="0">
                <a:ea typeface="Tahoma" charset="0"/>
                <a:cs typeface="Tahoma" charset="0"/>
              </a:rPr>
              <a:t>→ DeNA 30%, Developers 70% </a:t>
            </a:r>
          </a:p>
          <a:p>
            <a:pPr marL="800100" lvl="1" indent="-342900" defTabSz="457200">
              <a:buFont typeface="Wingdings" charset="2"/>
              <a:buChar char="n"/>
            </a:pPr>
            <a:endParaRPr kumimoji="0" lang="en-US" altLang="ja-JP" sz="2400" dirty="0" smtClean="0">
              <a:ea typeface="Tahoma" charset="0"/>
              <a:cs typeface="Tahoma" charset="0"/>
            </a:endParaRPr>
          </a:p>
          <a:p>
            <a:pPr defTabSz="457200"/>
            <a:endParaRPr kumimoji="0" lang="en-US" altLang="ja-JP" dirty="0" smtClean="0"/>
          </a:p>
          <a:p>
            <a:pPr defTabSz="457200">
              <a:buFontTx/>
              <a:buNone/>
            </a:pPr>
            <a:endParaRPr kumimoji="0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A69B4D-7083-2245-B393-1491D9579EA7}" type="slidenum">
              <a:rPr lang="en-US" altLang="ja-JP" smtClean="0"/>
              <a:pPr/>
              <a:t>18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Big Traffic and Big Data Mining </a:t>
            </a:r>
            <a:endParaRPr lang="ja-JP" alt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1082673"/>
            <a:ext cx="9204325" cy="3624792"/>
          </a:xfrm>
        </p:spPr>
        <p:txBody>
          <a:bodyPr/>
          <a:lstStyle/>
          <a:p>
            <a:pPr marL="400050" defTabSz="457200">
              <a:buFont typeface="Wingdings" charset="2"/>
              <a:buChar char="n"/>
            </a:pPr>
            <a:r>
              <a:rPr kumimoji="0" lang="en-US" altLang="ja-JP" sz="2800" dirty="0" smtClean="0">
                <a:ea typeface="Tahoma" charset="0"/>
                <a:cs typeface="Tahoma" charset="0"/>
              </a:rPr>
              <a:t>Big traffic – 20 billions PV / Day</a:t>
            </a:r>
          </a:p>
          <a:p>
            <a:pPr marL="400050" defTabSz="457200">
              <a:buFont typeface="Wingdings" charset="2"/>
              <a:buChar char="n"/>
            </a:pPr>
            <a:r>
              <a:rPr kumimoji="0" lang="en-US" altLang="ja-JP" sz="2800" dirty="0" smtClean="0">
                <a:ea typeface="Tahoma" charset="0"/>
                <a:cs typeface="Tahoma" charset="0"/>
              </a:rPr>
              <a:t>20% of Japan’s mobile data traffic</a:t>
            </a:r>
          </a:p>
          <a:p>
            <a:pPr marL="400050" defTabSz="457200">
              <a:buFont typeface="Wingdings" charset="2"/>
              <a:buChar char="n"/>
            </a:pPr>
            <a:r>
              <a:rPr kumimoji="0" lang="en-US" altLang="ja-JP" sz="2800" dirty="0" smtClean="0">
                <a:ea typeface="Tahoma" charset="0"/>
                <a:cs typeface="Tahoma" charset="0"/>
              </a:rPr>
              <a:t>1.2TB event log data / Day</a:t>
            </a:r>
          </a:p>
          <a:p>
            <a:pPr marL="400050" defTabSz="457200">
              <a:buFont typeface="Wingdings" charset="2"/>
              <a:buChar char="n"/>
            </a:pPr>
            <a:r>
              <a:rPr kumimoji="0" lang="en-US" altLang="ja-JP" sz="2800" dirty="0" smtClean="0">
                <a:ea typeface="Tahoma" charset="0"/>
                <a:cs typeface="Tahoma" charset="0"/>
              </a:rPr>
              <a:t>480 CPU cores and </a:t>
            </a:r>
            <a:r>
              <a:rPr kumimoji="0" lang="en-US" altLang="ja-JP" sz="2800" dirty="0" err="1" smtClean="0">
                <a:ea typeface="Tahoma" charset="0"/>
                <a:cs typeface="Tahoma" charset="0"/>
              </a:rPr>
              <a:t>Hadoop</a:t>
            </a:r>
            <a:r>
              <a:rPr kumimoji="0" lang="en-US" altLang="ja-JP" sz="2800" dirty="0" smtClean="0">
                <a:ea typeface="Tahoma" charset="0"/>
                <a:cs typeface="Tahoma" charset="0"/>
              </a:rPr>
              <a:t> for real time  processing</a:t>
            </a:r>
          </a:p>
          <a:p>
            <a:pPr marL="400050" defTabSz="457200">
              <a:buFont typeface="Wingdings" charset="2"/>
              <a:buChar char="n"/>
            </a:pPr>
            <a:r>
              <a:rPr kumimoji="0" lang="en-US" altLang="ja-JP" sz="2800" dirty="0" smtClean="0">
                <a:ea typeface="Tahoma" charset="0"/>
                <a:cs typeface="Tahoma" charset="0"/>
              </a:rPr>
              <a:t>Internal analytic tools</a:t>
            </a:r>
          </a:p>
          <a:p>
            <a:pPr marL="400050" defTabSz="457200">
              <a:buFont typeface="Wingdings" charset="2"/>
              <a:buChar char="n"/>
            </a:pPr>
            <a:r>
              <a:rPr kumimoji="0" lang="en-US" altLang="ja-JP" sz="2800" dirty="0" smtClean="0">
                <a:ea typeface="Tahoma" charset="0"/>
                <a:cs typeface="Tahoma" charset="0"/>
              </a:rPr>
              <a:t>Data miners (business analysts+ engineers)</a:t>
            </a:r>
          </a:p>
          <a:p>
            <a:pPr marL="800100" lvl="1" indent="-342900" defTabSz="457200">
              <a:buFont typeface="Wingdings" charset="2"/>
              <a:buChar char="n"/>
            </a:pPr>
            <a:endParaRPr kumimoji="0" lang="en-US" altLang="ja-JP" sz="2400" dirty="0" smtClean="0">
              <a:ea typeface="Tahoma" charset="0"/>
              <a:cs typeface="Tahoma" charset="0"/>
            </a:endParaRPr>
          </a:p>
          <a:p>
            <a:pPr defTabSz="457200"/>
            <a:endParaRPr kumimoji="0" lang="en-US" altLang="ja-JP" dirty="0" smtClean="0"/>
          </a:p>
          <a:p>
            <a:pPr defTabSz="457200">
              <a:buFontTx/>
              <a:buNone/>
            </a:pPr>
            <a:endParaRPr kumimoji="0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Mobage Net Effect</a:t>
            </a:r>
            <a:endParaRPr lang="ja-JP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929" y="901701"/>
            <a:ext cx="8779537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グループ化 45"/>
          <p:cNvGrpSpPr>
            <a:grpSpLocks/>
          </p:cNvGrpSpPr>
          <p:nvPr/>
        </p:nvGrpSpPr>
        <p:grpSpPr bwMode="auto">
          <a:xfrm>
            <a:off x="3028289" y="2044701"/>
            <a:ext cx="2724150" cy="2005013"/>
            <a:chOff x="3336100" y="2368125"/>
            <a:chExt cx="2514809" cy="2005751"/>
          </a:xfrm>
        </p:grpSpPr>
        <p:sp>
          <p:nvSpPr>
            <p:cNvPr id="30730" name="右矢印 7"/>
            <p:cNvSpPr>
              <a:spLocks noChangeArrowheads="1"/>
            </p:cNvSpPr>
            <p:nvPr/>
          </p:nvSpPr>
          <p:spPr bwMode="auto">
            <a:xfrm rot="-1104033">
              <a:off x="4969894" y="3117263"/>
              <a:ext cx="881015" cy="401477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000">
                <a:latin typeface="Arial" charset="0"/>
                <a:ea typeface="HGSｺﾞｼｯｸE" pitchFamily="50" charset="-128"/>
                <a:cs typeface="HGSｺﾞｼｯｸE" pitchFamily="50" charset="-128"/>
              </a:endParaRPr>
            </a:p>
          </p:txBody>
        </p:sp>
        <p:sp>
          <p:nvSpPr>
            <p:cNvPr id="30731" name="右矢印 8"/>
            <p:cNvSpPr>
              <a:spLocks noChangeArrowheads="1"/>
            </p:cNvSpPr>
            <p:nvPr/>
          </p:nvSpPr>
          <p:spPr bwMode="auto">
            <a:xfrm rot="-6876798">
              <a:off x="3561355" y="2607894"/>
              <a:ext cx="881015" cy="401477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000">
                <a:latin typeface="Arial" charset="0"/>
                <a:ea typeface="HGSｺﾞｼｯｸE" pitchFamily="50" charset="-128"/>
                <a:cs typeface="HGSｺﾞｼｯｸE" pitchFamily="50" charset="-128"/>
              </a:endParaRPr>
            </a:p>
          </p:txBody>
        </p:sp>
        <p:sp>
          <p:nvSpPr>
            <p:cNvPr id="30732" name="右矢印 9"/>
            <p:cNvSpPr>
              <a:spLocks noChangeArrowheads="1"/>
            </p:cNvSpPr>
            <p:nvPr/>
          </p:nvSpPr>
          <p:spPr bwMode="auto">
            <a:xfrm rot="8539829">
              <a:off x="3336100" y="3967449"/>
              <a:ext cx="881015" cy="401477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000">
                <a:latin typeface="Arial" charset="0"/>
                <a:ea typeface="HGSｺﾞｼｯｸE" pitchFamily="50" charset="-128"/>
                <a:cs typeface="HGSｺﾞｼｯｸE" pitchFamily="50" charset="-128"/>
              </a:endParaRPr>
            </a:p>
          </p:txBody>
        </p:sp>
        <p:sp>
          <p:nvSpPr>
            <p:cNvPr id="30733" name="右矢印 10"/>
            <p:cNvSpPr>
              <a:spLocks noChangeArrowheads="1"/>
            </p:cNvSpPr>
            <p:nvPr/>
          </p:nvSpPr>
          <p:spPr bwMode="auto">
            <a:xfrm rot="2272763">
              <a:off x="4658178" y="3972399"/>
              <a:ext cx="881015" cy="401477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000">
                <a:latin typeface="Arial" charset="0"/>
                <a:ea typeface="HGSｺﾞｼｯｸE" pitchFamily="50" charset="-128"/>
                <a:cs typeface="HGSｺﾞｼｯｸE" pitchFamily="50" charset="-128"/>
              </a:endParaRPr>
            </a:p>
          </p:txBody>
        </p:sp>
      </p:grpSp>
      <p:grpSp>
        <p:nvGrpSpPr>
          <p:cNvPr id="3" name="グループ化 5"/>
          <p:cNvGrpSpPr>
            <a:grpSpLocks/>
          </p:cNvGrpSpPr>
          <p:nvPr/>
        </p:nvGrpSpPr>
        <p:grpSpPr bwMode="auto">
          <a:xfrm>
            <a:off x="4044950" y="2438401"/>
            <a:ext cx="1766227" cy="1082675"/>
            <a:chOff x="4247964" y="2780928"/>
            <a:chExt cx="1630469" cy="1082622"/>
          </a:xfrm>
        </p:grpSpPr>
        <p:sp>
          <p:nvSpPr>
            <p:cNvPr id="30728" name="円/楕円 35"/>
            <p:cNvSpPr>
              <a:spLocks noChangeArrowheads="1"/>
            </p:cNvSpPr>
            <p:nvPr/>
          </p:nvSpPr>
          <p:spPr bwMode="auto">
            <a:xfrm>
              <a:off x="4247964" y="3431502"/>
              <a:ext cx="468052" cy="43204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000">
                <a:latin typeface="Arial" charset="0"/>
                <a:ea typeface="HGSｺﾞｼｯｸE" pitchFamily="50" charset="-128"/>
                <a:cs typeface="HGSｺﾞｼｯｸE" pitchFamily="50" charset="-128"/>
              </a:endParaRPr>
            </a:p>
          </p:txBody>
        </p:sp>
        <p:sp>
          <p:nvSpPr>
            <p:cNvPr id="37" name="角丸四角形吹き出し 36"/>
            <p:cNvSpPr/>
            <p:nvPr/>
          </p:nvSpPr>
          <p:spPr bwMode="auto">
            <a:xfrm>
              <a:off x="4582949" y="2780928"/>
              <a:ext cx="1295484" cy="504800"/>
            </a:xfrm>
            <a:prstGeom prst="wedgeRoundRectCallout">
              <a:avLst>
                <a:gd name="adj1" fmla="val -42110"/>
                <a:gd name="adj2" fmla="val 78937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ja-JP" sz="1200" dirty="0">
                  <a:solidFill>
                    <a:schemeClr val="tx1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Start from a single user</a:t>
              </a: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577851" y="5715001"/>
            <a:ext cx="539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ja-JP" dirty="0">
                <a:latin typeface="+mj-lt"/>
              </a:rPr>
              <a:t>An invite to 1 core user led to </a:t>
            </a:r>
            <a:r>
              <a:rPr lang="en-US" altLang="ja-JP" dirty="0">
                <a:latin typeface="+mj-lt"/>
              </a:rPr>
              <a:t>15,000 user </a:t>
            </a:r>
            <a:r>
              <a:rPr lang="en-US" altLang="ja-JP">
                <a:latin typeface="+mj-lt"/>
              </a:rPr>
              <a:t>sign </a:t>
            </a:r>
            <a:r>
              <a:rPr lang="en-US" altLang="ja-JP" smtClean="0">
                <a:latin typeface="+mj-lt"/>
              </a:rPr>
              <a:t>ups</a:t>
            </a:r>
            <a:endParaRPr kumimoji="1" lang="ja-JP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25456" y="1192740"/>
            <a:ext cx="7362428" cy="47000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Vietnam as a hidden gem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Global game market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Little Bit about DeNA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Big Picture you want to </a:t>
            </a:r>
            <a:r>
              <a:rPr lang="en-US" altLang="ja-JP" dirty="0" smtClean="0"/>
              <a:t>care about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19200" y="1117600"/>
            <a:ext cx="5499100" cy="7112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正方形/長方形 17"/>
          <p:cNvSpPr>
            <a:spLocks noChangeArrowheads="1"/>
          </p:cNvSpPr>
          <p:nvPr/>
        </p:nvSpPr>
        <p:spPr bwMode="auto">
          <a:xfrm>
            <a:off x="-82550" y="6019800"/>
            <a:ext cx="10062502" cy="990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47000">
                <a:srgbClr val="7BAEB2"/>
              </a:gs>
              <a:gs pos="100000">
                <a:srgbClr val="7BAEB2"/>
              </a:gs>
            </a:gsLst>
            <a:lin ang="5400000"/>
          </a:gra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ヒラギノ角ゴ Pro W3" charset="-128"/>
            </a:endParaRPr>
          </a:p>
        </p:txBody>
      </p:sp>
      <p:sp>
        <p:nvSpPr>
          <p:cNvPr id="34819" name="タイトル 1"/>
          <p:cNvSpPr>
            <a:spLocks noGrp="1"/>
          </p:cNvSpPr>
          <p:nvPr>
            <p:ph type="title"/>
          </p:nvPr>
        </p:nvSpPr>
        <p:spPr>
          <a:xfrm>
            <a:off x="260353" y="76200"/>
            <a:ext cx="8420100" cy="533400"/>
          </a:xfrm>
        </p:spPr>
        <p:txBody>
          <a:bodyPr/>
          <a:lstStyle/>
          <a:p>
            <a:r>
              <a:rPr lang="en-US" altLang="ja-JP" dirty="0" smtClean="0"/>
              <a:t>DeNA Distribute Social Games Globally</a:t>
            </a:r>
            <a:endParaRPr lang="ja-JP" altLang="en-US" dirty="0" smtClean="0"/>
          </a:p>
        </p:txBody>
      </p:sp>
      <p:sp>
        <p:nvSpPr>
          <p:cNvPr id="34820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08DAF9-A096-C742-B985-EC9D9456F2C8}" type="slidenum">
              <a:rPr lang="en-US" altLang="ja-JP" smtClean="0"/>
              <a:pPr/>
              <a:t>20</a:t>
            </a:fld>
            <a:endParaRPr lang="en-US" altLang="ja-JP" sz="1400" smtClean="0">
              <a:latin typeface="Times" charset="0"/>
            </a:endParaRP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56" y="2586038"/>
            <a:ext cx="2003557" cy="29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2" name="AutoShape 8"/>
          <p:cNvCxnSpPr>
            <a:cxnSpLocks noChangeShapeType="1"/>
          </p:cNvCxnSpPr>
          <p:nvPr/>
        </p:nvCxnSpPr>
        <p:spPr bwMode="auto">
          <a:xfrm flipH="1">
            <a:off x="1891771" y="1722438"/>
            <a:ext cx="3135181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3" name="Text Box 18"/>
          <p:cNvSpPr txBox="1">
            <a:spLocks noChangeArrowheads="1"/>
          </p:cNvSpPr>
          <p:nvPr/>
        </p:nvSpPr>
        <p:spPr bwMode="auto">
          <a:xfrm>
            <a:off x="7152615" y="2027238"/>
            <a:ext cx="2019035" cy="4810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altLang="ja-JP" sz="2300">
                <a:solidFill>
                  <a:schemeClr val="bg1"/>
                </a:solidFill>
                <a:ea typeface="HGP創英角ｺﾞｼｯｸUB" pitchFamily="50" charset="-128"/>
                <a:cs typeface="HGP創英角ｺﾞｼｯｸUB" pitchFamily="50" charset="-128"/>
              </a:rPr>
              <a:t>Global</a:t>
            </a:r>
            <a:endParaRPr lang="ja-JP" altLang="en-US" sz="2300">
              <a:solidFill>
                <a:schemeClr val="bg1"/>
              </a:solidFill>
              <a:ea typeface="HGP創英角ｺﾞｼｯｸUB" pitchFamily="50" charset="-128"/>
              <a:cs typeface="HGP創英角ｺﾞｼｯｸUB" pitchFamily="50" charset="-128"/>
            </a:endParaRPr>
          </a:p>
        </p:txBody>
      </p:sp>
      <p:pic>
        <p:nvPicPr>
          <p:cNvPr id="3482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493" y="2586038"/>
            <a:ext cx="254529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5" name="AutoShape 12"/>
          <p:cNvCxnSpPr>
            <a:cxnSpLocks noChangeShapeType="1"/>
          </p:cNvCxnSpPr>
          <p:nvPr/>
        </p:nvCxnSpPr>
        <p:spPr bwMode="auto">
          <a:xfrm rot="10800000" flipV="1">
            <a:off x="4223809" y="1744664"/>
            <a:ext cx="744670" cy="282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6" name="Text Box 18"/>
          <p:cNvSpPr txBox="1">
            <a:spLocks noChangeArrowheads="1"/>
          </p:cNvSpPr>
          <p:nvPr/>
        </p:nvSpPr>
        <p:spPr bwMode="auto">
          <a:xfrm>
            <a:off x="2598606" y="2047876"/>
            <a:ext cx="2017315" cy="4810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altLang="ja-JP" sz="2300">
                <a:solidFill>
                  <a:schemeClr val="bg1"/>
                </a:solidFill>
                <a:ea typeface="HGP創英角ｺﾞｼｯｸUB" pitchFamily="50" charset="-128"/>
                <a:cs typeface="HGP創英角ｺﾞｼｯｸUB" pitchFamily="50" charset="-128"/>
              </a:rPr>
              <a:t>China</a:t>
            </a:r>
            <a:endParaRPr lang="ja-JP" altLang="en-US" sz="2300">
              <a:solidFill>
                <a:schemeClr val="bg1"/>
              </a:solidFill>
              <a:ea typeface="HGP創英角ｺﾞｼｯｸUB" pitchFamily="50" charset="-128"/>
              <a:cs typeface="HGP創英角ｺﾞｼｯｸUB" pitchFamily="50" charset="-128"/>
            </a:endParaRPr>
          </a:p>
        </p:txBody>
      </p:sp>
      <p:pic>
        <p:nvPicPr>
          <p:cNvPr id="3482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8287" y="2584451"/>
            <a:ext cx="2008717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8" name="AutoShape 16"/>
          <p:cNvCxnSpPr>
            <a:cxnSpLocks noChangeShapeType="1"/>
          </p:cNvCxnSpPr>
          <p:nvPr/>
        </p:nvCxnSpPr>
        <p:spPr bwMode="auto">
          <a:xfrm>
            <a:off x="5064788" y="1722438"/>
            <a:ext cx="3097344" cy="33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34829" name="Picture 3" descr="hi-256-0-81ee33e2fa26f42f08affb319b865bb299781aa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5921" y="873126"/>
            <a:ext cx="8960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0" name="Text Box 18"/>
          <p:cNvSpPr txBox="1">
            <a:spLocks noChangeArrowheads="1"/>
          </p:cNvSpPr>
          <p:nvPr/>
        </p:nvSpPr>
        <p:spPr bwMode="auto">
          <a:xfrm>
            <a:off x="4885929" y="2052638"/>
            <a:ext cx="2017315" cy="4810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altLang="ja-JP" sz="2300">
                <a:solidFill>
                  <a:schemeClr val="bg1"/>
                </a:solidFill>
                <a:ea typeface="HGP創英角ｺﾞｼｯｸUB" pitchFamily="50" charset="-128"/>
                <a:cs typeface="HGP創英角ｺﾞｼｯｸUB" pitchFamily="50" charset="-128"/>
              </a:rPr>
              <a:t>Korea</a:t>
            </a:r>
            <a:endParaRPr lang="ja-JP" altLang="en-US" sz="2300">
              <a:solidFill>
                <a:schemeClr val="bg1"/>
              </a:solidFill>
              <a:ea typeface="HGP創英角ｺﾞｼｯｸUB" pitchFamily="50" charset="-128"/>
              <a:cs typeface="HGP創英角ｺﾞｼｯｸUB" pitchFamily="50" charset="-128"/>
            </a:endParaRPr>
          </a:p>
        </p:txBody>
      </p:sp>
      <p:sp>
        <p:nvSpPr>
          <p:cNvPr id="34831" name="Text Box 18"/>
          <p:cNvSpPr txBox="1">
            <a:spLocks noChangeArrowheads="1"/>
          </p:cNvSpPr>
          <p:nvPr/>
        </p:nvSpPr>
        <p:spPr bwMode="auto">
          <a:xfrm>
            <a:off x="350838" y="2027238"/>
            <a:ext cx="2017316" cy="4810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defTabSz="1300163"/>
            <a:r>
              <a:rPr lang="en-US" altLang="ja-JP" sz="2300">
                <a:solidFill>
                  <a:schemeClr val="bg1"/>
                </a:solidFill>
                <a:ea typeface="HGP創英角ｺﾞｼｯｸUB" pitchFamily="50" charset="-128"/>
                <a:cs typeface="HGP創英角ｺﾞｼｯｸUB" pitchFamily="50" charset="-128"/>
              </a:rPr>
              <a:t>Japan</a:t>
            </a:r>
            <a:endParaRPr lang="ja-JP" altLang="en-US" sz="2300">
              <a:solidFill>
                <a:schemeClr val="bg1"/>
              </a:solidFill>
              <a:ea typeface="HGP創英角ｺﾞｼｯｸUB" pitchFamily="50" charset="-128"/>
              <a:cs typeface="HGP創英角ｺﾞｼｯｸUB" pitchFamily="50" charset="-128"/>
            </a:endParaRPr>
          </a:p>
        </p:txBody>
      </p:sp>
      <p:cxnSp>
        <p:nvCxnSpPr>
          <p:cNvPr id="34832" name="AutoShape 12"/>
          <p:cNvCxnSpPr>
            <a:cxnSpLocks noChangeShapeType="1"/>
          </p:cNvCxnSpPr>
          <p:nvPr/>
        </p:nvCxnSpPr>
        <p:spPr bwMode="auto">
          <a:xfrm>
            <a:off x="5133579" y="1766888"/>
            <a:ext cx="1030155" cy="285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34833" name="Picture 19"/>
          <p:cNvPicPr>
            <a:picLocks noChangeAspect="1" noChangeArrowheads="1"/>
          </p:cNvPicPr>
          <p:nvPr/>
        </p:nvPicPr>
        <p:blipFill>
          <a:blip r:embed="rId6"/>
          <a:srcRect l="25195" t="14500" r="47110" b="8417"/>
          <a:stretch>
            <a:fillRect/>
          </a:stretch>
        </p:blipFill>
        <p:spPr bwMode="auto">
          <a:xfrm>
            <a:off x="4891088" y="2584451"/>
            <a:ext cx="2005277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CE19C2-88B8-894F-8A1B-460D897D7F41}" type="slidenum">
              <a:rPr lang="ja-JP" altLang="en-US" smtClean="0"/>
              <a:pPr/>
              <a:t>21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2493" y="211138"/>
            <a:ext cx="6789208" cy="490537"/>
          </a:xfrm>
        </p:spPr>
        <p:txBody>
          <a:bodyPr/>
          <a:lstStyle/>
          <a:p>
            <a:pPr algn="l"/>
            <a:r>
              <a:rPr lang="en-US" altLang="ja-JP" sz="3200" dirty="0" err="1" smtClean="0">
                <a:ea typeface="ＭＳ Ｐゴシック" pitchFamily="-83" charset="-128"/>
                <a:cs typeface="ＭＳ Ｐゴシック" pitchFamily="-83" charset="-128"/>
              </a:rPr>
              <a:t>Mobage</a:t>
            </a:r>
            <a:r>
              <a:rPr lang="en-US" altLang="ja-JP" sz="3200" dirty="0" smtClean="0">
                <a:ea typeface="ＭＳ Ｐゴシック" pitchFamily="-83" charset="-128"/>
                <a:cs typeface="ＭＳ Ｐゴシック" pitchFamily="-83" charset="-128"/>
              </a:rPr>
              <a:t> Titles Winning The </a:t>
            </a:r>
            <a:r>
              <a:rPr lang="en-US" altLang="ja-JP" sz="3200" dirty="0">
                <a:ea typeface="ＭＳ Ｐゴシック" pitchFamily="-83" charset="-128"/>
                <a:cs typeface="ＭＳ Ｐゴシック" pitchFamily="-83" charset="-128"/>
              </a:rPr>
              <a:t>U.S.</a:t>
            </a:r>
          </a:p>
        </p:txBody>
      </p:sp>
      <p:sp>
        <p:nvSpPr>
          <p:cNvPr id="27652" name="テキスト ボックス 29"/>
          <p:cNvSpPr txBox="1">
            <a:spLocks noChangeArrowheads="1"/>
          </p:cNvSpPr>
          <p:nvPr/>
        </p:nvSpPr>
        <p:spPr bwMode="auto">
          <a:xfrm>
            <a:off x="1532335" y="1084264"/>
            <a:ext cx="6863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kumimoji="1" lang="en-US" altLang="ja-JP" sz="2000">
                <a:latin typeface="Meiryo UI" pitchFamily="50" charset="-128"/>
                <a:ea typeface="メイリオ" charset="-128"/>
                <a:cs typeface="メイリオ" charset="-128"/>
              </a:rPr>
              <a:t>US GooglePlay market Top Grossing</a:t>
            </a:r>
            <a:endParaRPr kumimoji="1" lang="ja-JP" altLang="en-US" sz="20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527977" y="1458913"/>
            <a:ext cx="8870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6"/>
          <p:cNvCxnSpPr/>
          <p:nvPr/>
        </p:nvCxnSpPr>
        <p:spPr>
          <a:xfrm>
            <a:off x="1592527" y="1849438"/>
            <a:ext cx="59504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328033" y="1444625"/>
            <a:ext cx="2299361" cy="691630"/>
            <a:chOff x="6764278" y="1772816"/>
            <a:chExt cx="2123090" cy="691415"/>
          </a:xfrm>
        </p:grpSpPr>
        <p:sp>
          <p:nvSpPr>
            <p:cNvPr id="49" name="星 5 4"/>
            <p:cNvSpPr/>
            <p:nvPr/>
          </p:nvSpPr>
          <p:spPr>
            <a:xfrm>
              <a:off x="7969532" y="1772816"/>
              <a:ext cx="616125" cy="528473"/>
            </a:xfrm>
            <a:prstGeom prst="star5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1" lang="ja-JP" altLang="en-US" sz="1800"/>
            </a:p>
          </p:txBody>
        </p:sp>
        <p:sp>
          <p:nvSpPr>
            <p:cNvPr id="27677" name="テキスト ボックス 8"/>
            <p:cNvSpPr txBox="1">
              <a:spLocks noChangeArrowheads="1"/>
            </p:cNvSpPr>
            <p:nvPr/>
          </p:nvSpPr>
          <p:spPr bwMode="auto">
            <a:xfrm>
              <a:off x="6764278" y="1850579"/>
              <a:ext cx="1441859" cy="613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ts val="2000"/>
                </a:lnSpc>
                <a:buClrTx/>
              </a:pPr>
              <a:r>
                <a:rPr kumimoji="1" lang="en-US" altLang="ja-JP" sz="2000">
                  <a:latin typeface="Meiryo UI" pitchFamily="50" charset="-128"/>
                  <a:ea typeface="メイリオ" charset="-128"/>
                  <a:cs typeface="メイリオ" charset="-128"/>
                </a:rPr>
                <a:t>Rage of </a:t>
              </a:r>
              <a:br>
                <a:rPr kumimoji="1" lang="en-US" altLang="ja-JP" sz="2000">
                  <a:latin typeface="Meiryo UI" pitchFamily="50" charset="-128"/>
                  <a:ea typeface="メイリオ" charset="-128"/>
                  <a:cs typeface="メイリオ" charset="-128"/>
                </a:rPr>
              </a:br>
              <a:r>
                <a:rPr kumimoji="1" lang="en-US" altLang="ja-JP" sz="2000">
                  <a:latin typeface="Meiryo UI" pitchFamily="50" charset="-128"/>
                  <a:ea typeface="メイリオ" charset="-128"/>
                  <a:cs typeface="メイリオ" charset="-128"/>
                </a:rPr>
                <a:t>Bahamut</a:t>
              </a:r>
              <a:endParaRPr kumimoji="1" lang="ja-JP" altLang="en-US" sz="2000">
                <a:latin typeface="Meiryo UI" pitchFamily="50" charset="-128"/>
                <a:ea typeface="メイリオ" charset="-128"/>
                <a:cs typeface="メイリオ" charset="-128"/>
              </a:endParaRPr>
            </a:p>
          </p:txBody>
        </p:sp>
        <p:sp>
          <p:nvSpPr>
            <p:cNvPr id="27678" name="テキスト ボックス 26"/>
            <p:cNvSpPr txBox="1">
              <a:spLocks noChangeArrowheads="1"/>
            </p:cNvSpPr>
            <p:nvPr/>
          </p:nvSpPr>
          <p:spPr bwMode="auto">
            <a:xfrm>
              <a:off x="7915542" y="1836296"/>
              <a:ext cx="971826" cy="457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buClrTx/>
              </a:pPr>
              <a:r>
                <a:rPr kumimoji="1" lang="en-US" altLang="ja-JP" sz="2400">
                  <a:latin typeface="Meiryo UI" pitchFamily="50" charset="-128"/>
                  <a:ea typeface="メイリオ" charset="-128"/>
                  <a:cs typeface="メイリオ" charset="-128"/>
                </a:rPr>
                <a:t>No.1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328033" y="2006602"/>
            <a:ext cx="2419746" cy="533047"/>
            <a:chOff x="6764278" y="2335476"/>
            <a:chExt cx="2234345" cy="533579"/>
          </a:xfrm>
        </p:grpSpPr>
        <p:sp>
          <p:nvSpPr>
            <p:cNvPr id="50" name="星 5 23"/>
            <p:cNvSpPr/>
            <p:nvPr/>
          </p:nvSpPr>
          <p:spPr>
            <a:xfrm>
              <a:off x="7969585" y="2335476"/>
              <a:ext cx="616152" cy="529166"/>
            </a:xfrm>
            <a:prstGeom prst="star5">
              <a:avLst/>
            </a:prstGeom>
            <a:solidFill>
              <a:srgbClr val="C0000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1" lang="ja-JP" altLang="en-US" sz="1800"/>
            </a:p>
          </p:txBody>
        </p:sp>
        <p:sp>
          <p:nvSpPr>
            <p:cNvPr id="27674" name="テキスト ボックス 18"/>
            <p:cNvSpPr txBox="1">
              <a:spLocks noChangeArrowheads="1"/>
            </p:cNvSpPr>
            <p:nvPr/>
          </p:nvSpPr>
          <p:spPr bwMode="auto">
            <a:xfrm>
              <a:off x="6764278" y="2425653"/>
              <a:ext cx="1442120" cy="35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ts val="2000"/>
                </a:lnSpc>
                <a:buClrTx/>
              </a:pPr>
              <a:r>
                <a:rPr kumimoji="1" lang="en-US" altLang="ja-JP" sz="2000">
                  <a:latin typeface="Meiryo UI" pitchFamily="50" charset="-128"/>
                  <a:ea typeface="メイリオ" charset="-128"/>
                  <a:cs typeface="メイリオ" charset="-128"/>
                </a:rPr>
                <a:t>Tapfish</a:t>
              </a:r>
              <a:endParaRPr kumimoji="1" lang="ja-JP" altLang="en-US" sz="2000">
                <a:latin typeface="Meiryo UI" pitchFamily="50" charset="-128"/>
                <a:ea typeface="メイリオ" charset="-128"/>
                <a:cs typeface="メイリオ" charset="-128"/>
              </a:endParaRPr>
            </a:p>
          </p:txBody>
        </p:sp>
        <p:sp>
          <p:nvSpPr>
            <p:cNvPr id="27675" name="テキスト ボックス 27"/>
            <p:cNvSpPr txBox="1">
              <a:spLocks noChangeArrowheads="1"/>
            </p:cNvSpPr>
            <p:nvPr/>
          </p:nvSpPr>
          <p:spPr bwMode="auto">
            <a:xfrm>
              <a:off x="7809196" y="2406929"/>
              <a:ext cx="1189427" cy="462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buClrTx/>
              </a:pPr>
              <a:r>
                <a:rPr kumimoji="1" lang="en-US" altLang="ja-JP" sz="2400">
                  <a:latin typeface="Meiryo UI" pitchFamily="50" charset="-128"/>
                  <a:ea typeface="メイリオ" charset="-128"/>
                  <a:cs typeface="メイリオ" charset="-128"/>
                </a:rPr>
                <a:t>No.10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328033" y="2519366"/>
            <a:ext cx="2419746" cy="613843"/>
            <a:chOff x="6764278" y="2847813"/>
            <a:chExt cx="2234345" cy="614306"/>
          </a:xfrm>
        </p:grpSpPr>
        <p:sp>
          <p:nvSpPr>
            <p:cNvPr id="51" name="星 5 24"/>
            <p:cNvSpPr/>
            <p:nvPr/>
          </p:nvSpPr>
          <p:spPr>
            <a:xfrm>
              <a:off x="7969585" y="2860523"/>
              <a:ext cx="616152" cy="529036"/>
            </a:xfrm>
            <a:prstGeom prst="star5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endParaRPr kumimoji="1" lang="ja-JP" altLang="en-US" sz="1800"/>
            </a:p>
          </p:txBody>
        </p:sp>
        <p:sp>
          <p:nvSpPr>
            <p:cNvPr id="27671" name="テキスト ボックス 22"/>
            <p:cNvSpPr txBox="1">
              <a:spLocks noChangeArrowheads="1"/>
            </p:cNvSpPr>
            <p:nvPr/>
          </p:nvSpPr>
          <p:spPr bwMode="auto">
            <a:xfrm>
              <a:off x="6764278" y="2847813"/>
              <a:ext cx="1441923" cy="614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ts val="2000"/>
                </a:lnSpc>
                <a:buClrTx/>
              </a:pPr>
              <a:r>
                <a:rPr kumimoji="1" lang="en-US" altLang="ja-JP" sz="2000">
                  <a:latin typeface="Meiryo UI" pitchFamily="50" charset="-128"/>
                  <a:ea typeface="メイリオ" charset="-128"/>
                  <a:cs typeface="メイリオ" charset="-128"/>
                </a:rPr>
                <a:t>Ninja</a:t>
              </a:r>
              <a:br>
                <a:rPr kumimoji="1" lang="en-US" altLang="ja-JP" sz="2000">
                  <a:latin typeface="Meiryo UI" pitchFamily="50" charset="-128"/>
                  <a:ea typeface="メイリオ" charset="-128"/>
                  <a:cs typeface="メイリオ" charset="-128"/>
                </a:rPr>
              </a:br>
              <a:r>
                <a:rPr kumimoji="1" lang="en-US" altLang="ja-JP" sz="2000">
                  <a:latin typeface="Meiryo UI" pitchFamily="50" charset="-128"/>
                  <a:ea typeface="メイリオ" charset="-128"/>
                  <a:cs typeface="メイリオ" charset="-128"/>
                </a:rPr>
                <a:t>Royale</a:t>
              </a:r>
              <a:endParaRPr kumimoji="1" lang="ja-JP" altLang="en-US" sz="2000">
                <a:latin typeface="Meiryo UI" pitchFamily="50" charset="-128"/>
                <a:ea typeface="メイリオ" charset="-128"/>
                <a:cs typeface="メイリオ" charset="-128"/>
              </a:endParaRPr>
            </a:p>
          </p:txBody>
        </p:sp>
        <p:sp>
          <p:nvSpPr>
            <p:cNvPr id="27672" name="テキスト ボックス 28"/>
            <p:cNvSpPr txBox="1">
              <a:spLocks noChangeArrowheads="1"/>
            </p:cNvSpPr>
            <p:nvPr/>
          </p:nvSpPr>
          <p:spPr bwMode="auto">
            <a:xfrm>
              <a:off x="7809196" y="2939957"/>
              <a:ext cx="1189427" cy="457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  <a:buClrTx/>
              </a:pPr>
              <a:r>
                <a:rPr kumimoji="1" lang="en-US" altLang="ja-JP" sz="2400">
                  <a:latin typeface="Meiryo UI" pitchFamily="50" charset="-128"/>
                  <a:ea typeface="メイリオ" charset="-128"/>
                  <a:cs typeface="メイリオ" charset="-128"/>
                </a:rPr>
                <a:t>No.14</a:t>
              </a:r>
            </a:p>
          </p:txBody>
        </p:sp>
      </p:grpSp>
      <p:sp>
        <p:nvSpPr>
          <p:cNvPr id="27658" name="テキスト ボックス 34"/>
          <p:cNvSpPr txBox="1">
            <a:spLocks noChangeArrowheads="1"/>
          </p:cNvSpPr>
          <p:nvPr/>
        </p:nvSpPr>
        <p:spPr bwMode="auto">
          <a:xfrm>
            <a:off x="1735270" y="5861050"/>
            <a:ext cx="85817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4/10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sp>
        <p:nvSpPr>
          <p:cNvPr id="27659" name="テキスト ボックス 35"/>
          <p:cNvSpPr txBox="1">
            <a:spLocks noChangeArrowheads="1"/>
          </p:cNvSpPr>
          <p:nvPr/>
        </p:nvSpPr>
        <p:spPr bwMode="auto">
          <a:xfrm>
            <a:off x="6745023" y="5861050"/>
            <a:ext cx="85817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4/23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cxnSp>
        <p:nvCxnSpPr>
          <p:cNvPr id="60" name="直線コネクタ 36"/>
          <p:cNvCxnSpPr/>
          <p:nvPr/>
        </p:nvCxnSpPr>
        <p:spPr>
          <a:xfrm>
            <a:off x="1592527" y="5903913"/>
            <a:ext cx="5950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1" name="テキスト ボックス 31"/>
          <p:cNvSpPr txBox="1">
            <a:spLocks noChangeArrowheads="1"/>
          </p:cNvSpPr>
          <p:nvPr/>
        </p:nvSpPr>
        <p:spPr bwMode="auto">
          <a:xfrm>
            <a:off x="4153297" y="5861050"/>
            <a:ext cx="85817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4/15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sp>
        <p:nvSpPr>
          <p:cNvPr id="27662" name="テキスト ボックス 32"/>
          <p:cNvSpPr txBox="1">
            <a:spLocks noChangeArrowheads="1"/>
          </p:cNvSpPr>
          <p:nvPr/>
        </p:nvSpPr>
        <p:spPr bwMode="auto">
          <a:xfrm>
            <a:off x="698236" y="1722438"/>
            <a:ext cx="85817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1st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sp>
        <p:nvSpPr>
          <p:cNvPr id="27663" name="テキスト ボックス 37"/>
          <p:cNvSpPr txBox="1">
            <a:spLocks noChangeArrowheads="1"/>
          </p:cNvSpPr>
          <p:nvPr/>
        </p:nvSpPr>
        <p:spPr bwMode="auto">
          <a:xfrm>
            <a:off x="698236" y="2519363"/>
            <a:ext cx="85817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20th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sp>
        <p:nvSpPr>
          <p:cNvPr id="27664" name="テキスト ボックス 38"/>
          <p:cNvSpPr txBox="1">
            <a:spLocks noChangeArrowheads="1"/>
          </p:cNvSpPr>
          <p:nvPr/>
        </p:nvSpPr>
        <p:spPr bwMode="auto">
          <a:xfrm>
            <a:off x="698236" y="3316288"/>
            <a:ext cx="85817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40th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sp>
        <p:nvSpPr>
          <p:cNvPr id="27665" name="テキスト ボックス 39"/>
          <p:cNvSpPr txBox="1">
            <a:spLocks noChangeArrowheads="1"/>
          </p:cNvSpPr>
          <p:nvPr/>
        </p:nvSpPr>
        <p:spPr bwMode="auto">
          <a:xfrm>
            <a:off x="698236" y="4111626"/>
            <a:ext cx="85817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60th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sp>
        <p:nvSpPr>
          <p:cNvPr id="27666" name="テキスト ボックス 40"/>
          <p:cNvSpPr txBox="1">
            <a:spLocks noChangeArrowheads="1"/>
          </p:cNvSpPr>
          <p:nvPr/>
        </p:nvSpPr>
        <p:spPr bwMode="auto">
          <a:xfrm>
            <a:off x="698236" y="4908550"/>
            <a:ext cx="85817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80th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sp>
        <p:nvSpPr>
          <p:cNvPr id="27667" name="テキスト ボックス 41"/>
          <p:cNvSpPr txBox="1">
            <a:spLocks noChangeArrowheads="1"/>
          </p:cNvSpPr>
          <p:nvPr/>
        </p:nvSpPr>
        <p:spPr bwMode="auto">
          <a:xfrm>
            <a:off x="472944" y="5703888"/>
            <a:ext cx="1083469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buClrTx/>
            </a:pPr>
            <a:r>
              <a:rPr kumimoji="1" lang="en-US" altLang="ja-JP" sz="1800">
                <a:latin typeface="Meiryo UI" pitchFamily="50" charset="-128"/>
                <a:ea typeface="メイリオ" charset="-128"/>
                <a:cs typeface="メイリオ" charset="-128"/>
              </a:rPr>
              <a:t>100th</a:t>
            </a:r>
            <a:endParaRPr kumimoji="1" lang="ja-JP" altLang="en-US" sz="1800">
              <a:latin typeface="Meiryo UI" pitchFamily="50" charset="-128"/>
              <a:ea typeface="メイリオ" charset="-128"/>
              <a:cs typeface="メイリオ" charset="-128"/>
            </a:endParaRPr>
          </a:p>
        </p:txBody>
      </p:sp>
      <p:cxnSp>
        <p:nvCxnSpPr>
          <p:cNvPr id="68" name="直線コネクタ 6"/>
          <p:cNvCxnSpPr/>
          <p:nvPr/>
        </p:nvCxnSpPr>
        <p:spPr>
          <a:xfrm>
            <a:off x="1592527" y="1824038"/>
            <a:ext cx="0" cy="4079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グラフ 48"/>
          <p:cNvGraphicFramePr>
            <a:graphicFrameLocks/>
          </p:cNvGraphicFramePr>
          <p:nvPr/>
        </p:nvGraphicFramePr>
        <p:xfrm>
          <a:off x="1449489" y="1715064"/>
          <a:ext cx="6166344" cy="433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DeNA in Vietnam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Wingdings" charset="2"/>
              <a:buChar char="Ø"/>
            </a:pPr>
            <a:r>
              <a:rPr lang="en-US" altLang="ja-JP" dirty="0" smtClean="0"/>
              <a:t>Punch Entertainment</a:t>
            </a:r>
          </a:p>
          <a:p>
            <a:pPr marL="844550" lvl="1" indent="-444500">
              <a:buFont typeface="Wingdings" charset="2"/>
              <a:buChar char="Ø"/>
            </a:pPr>
            <a:r>
              <a:rPr lang="en-US" altLang="ja-JP" dirty="0" smtClean="0"/>
              <a:t>Acquisition Q4 2011</a:t>
            </a:r>
          </a:p>
          <a:p>
            <a:pPr marL="844550" lvl="1" indent="-444500">
              <a:buFont typeface="Wingdings" charset="2"/>
              <a:buChar char="Ø"/>
            </a:pPr>
            <a:r>
              <a:rPr lang="en-US" altLang="ja-JP" dirty="0" smtClean="0"/>
              <a:t>Integrated into DeNA in-house studio in Japan</a:t>
            </a:r>
          </a:p>
          <a:p>
            <a:pPr marL="844550" lvl="1" indent="-444500">
              <a:buFont typeface="Wingdings" charset="2"/>
              <a:buChar char="Ø"/>
            </a:pPr>
            <a:endParaRPr lang="en-US" altLang="ja-JP" dirty="0" smtClean="0"/>
          </a:p>
          <a:p>
            <a:pPr marL="444500" indent="-444500">
              <a:buFont typeface="Wingdings" charset="2"/>
              <a:buChar char="Ø"/>
            </a:pPr>
            <a:r>
              <a:rPr lang="en-US" altLang="ja-JP" dirty="0" smtClean="0"/>
              <a:t>VNG</a:t>
            </a:r>
          </a:p>
          <a:p>
            <a:pPr marL="844550" lvl="1" indent="-444500">
              <a:buFont typeface="Wingdings" charset="2"/>
              <a:buChar char="Ø"/>
            </a:pPr>
            <a:r>
              <a:rPr lang="en-US" altLang="ja-JP" dirty="0" smtClean="0"/>
              <a:t>Entered into global social game partnership</a:t>
            </a:r>
          </a:p>
          <a:p>
            <a:pPr marL="844550" lvl="1" indent="-444500">
              <a:buFont typeface="Wingdings" charset="2"/>
              <a:buChar char="Ø"/>
            </a:pPr>
            <a:r>
              <a:rPr lang="en-US" altLang="ja-JP" dirty="0" smtClean="0"/>
              <a:t>Co-producing social games targeting Japanese market</a:t>
            </a:r>
          </a:p>
          <a:p>
            <a:pPr marL="444500" indent="-444500">
              <a:buFont typeface="Wingdings" charset="2"/>
              <a:buChar char="Ø"/>
            </a:pPr>
            <a:endParaRPr lang="en-US" altLang="ja-JP" dirty="0" smtClean="0"/>
          </a:p>
          <a:p>
            <a:pPr marL="444500" indent="-444500">
              <a:buFont typeface="Wingdings" charset="2"/>
              <a:buChar char="Ø"/>
            </a:pPr>
            <a:r>
              <a:rPr lang="en-US" altLang="ja-JP" dirty="0" smtClean="0"/>
              <a:t>New initiative to help improve artwork quality standard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25456" y="1192740"/>
            <a:ext cx="7362428" cy="47000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Vietnam as a hidden gem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Global game market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Little Bit about DeNA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Big Picture you want to </a:t>
            </a:r>
            <a:r>
              <a:rPr lang="en-US" altLang="ja-JP" dirty="0" smtClean="0"/>
              <a:t>care about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06500" y="4076700"/>
            <a:ext cx="7403110" cy="7112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1434" y="105308"/>
            <a:ext cx="8915400" cy="7045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 smtClean="0"/>
              <a:t>4 </a:t>
            </a:r>
            <a:r>
              <a:rPr lang="en-US" altLang="ja-JP" sz="3200" dirty="0"/>
              <a:t>y</a:t>
            </a:r>
            <a:r>
              <a:rPr lang="en-US" altLang="ja-JP" sz="3200" dirty="0" smtClean="0"/>
              <a:t>ears ago, I saw in Vietnam </a:t>
            </a:r>
            <a:endParaRPr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300" y="1361656"/>
            <a:ext cx="9135130" cy="4764508"/>
          </a:xfrm>
        </p:spPr>
        <p:txBody>
          <a:bodyPr/>
          <a:lstStyle/>
          <a:p>
            <a:pPr>
              <a:buNone/>
            </a:pPr>
            <a:r>
              <a:rPr lang="en-US" altLang="ja-JP" sz="3200" dirty="0" smtClean="0"/>
              <a:t>Like Japan in 1960s</a:t>
            </a:r>
          </a:p>
          <a:p>
            <a:pPr marL="895350" lvl="1" indent="-455613">
              <a:buFont typeface="Wingdings" charset="2"/>
              <a:buChar char="Ø"/>
            </a:pPr>
            <a:r>
              <a:rPr lang="en-US" altLang="ja-JP" sz="2800" dirty="0" smtClean="0"/>
              <a:t>Organized chaos </a:t>
            </a:r>
          </a:p>
          <a:p>
            <a:pPr marL="895350" lvl="1" indent="-455613">
              <a:buFont typeface="Wingdings" charset="2"/>
              <a:buChar char="Ø"/>
            </a:pPr>
            <a:r>
              <a:rPr lang="en-US" altLang="ja-JP" sz="2800" dirty="0" smtClean="0"/>
              <a:t>Young, humble and hard working people</a:t>
            </a:r>
          </a:p>
          <a:p>
            <a:pPr marL="895350" lvl="1" indent="-455613">
              <a:buFont typeface="Wingdings" charset="2"/>
              <a:buChar char="Ø"/>
            </a:pPr>
            <a:r>
              <a:rPr lang="en-US" altLang="ja-JP" sz="2800" dirty="0" smtClean="0"/>
              <a:t>Strong education foundation, excellent students </a:t>
            </a:r>
          </a:p>
          <a:p>
            <a:pPr marL="895350" lvl="1" indent="-455613">
              <a:buFont typeface="Wingdings" charset="2"/>
              <a:buChar char="Ø"/>
            </a:pPr>
            <a:r>
              <a:rPr lang="en-US" altLang="ja-JP" sz="2800" dirty="0" smtClean="0"/>
              <a:t>Entrepreneurship everywhere</a:t>
            </a:r>
          </a:p>
          <a:p>
            <a:pPr marL="895350" lvl="1" indent="-455613">
              <a:buFont typeface="Wingdings" charset="2"/>
              <a:buChar char="Ø"/>
            </a:pPr>
            <a:r>
              <a:rPr lang="en-US" altLang="ja-JP" sz="2800" dirty="0" smtClean="0"/>
              <a:t>Construction everywhere</a:t>
            </a:r>
          </a:p>
          <a:p>
            <a:pPr marL="895350" lvl="1" indent="-455613">
              <a:buFont typeface="Wingdings" charset="2"/>
              <a:buChar char="Ø"/>
            </a:pPr>
            <a:r>
              <a:rPr lang="en-US" altLang="ja-JP" sz="2800" dirty="0" smtClean="0"/>
              <a:t>Shared code of building community and nation</a:t>
            </a:r>
          </a:p>
          <a:p>
            <a:pPr marL="895350" lvl="1" indent="-455613">
              <a:buFont typeface="Wingdings" charset="2"/>
              <a:buChar char="Ø"/>
            </a:pPr>
            <a:r>
              <a:rPr lang="en-US" altLang="ja-JP" sz="2800" dirty="0" smtClean="0"/>
              <a:t>‘Tomorrow is better than today’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3040"/>
            <a:ext cx="8915400" cy="605895"/>
          </a:xfrm>
        </p:spPr>
        <p:txBody>
          <a:bodyPr/>
          <a:lstStyle/>
          <a:p>
            <a:pPr algn="l"/>
            <a:r>
              <a:rPr lang="en-US" altLang="ja-JP" sz="3200" dirty="0" smtClean="0"/>
              <a:t>Now I see…</a:t>
            </a:r>
            <a:endParaRPr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299" y="1202082"/>
            <a:ext cx="9173633" cy="3891288"/>
          </a:xfrm>
        </p:spPr>
        <p:txBody>
          <a:bodyPr>
            <a:noAutofit/>
          </a:bodyPr>
          <a:lstStyle/>
          <a:p>
            <a:pPr marL="546100" indent="-546100">
              <a:buFont typeface="Wingdings" charset="2"/>
              <a:buChar char="Ø"/>
            </a:pPr>
            <a:r>
              <a:rPr lang="en-US" altLang="ja-JP" sz="2800" dirty="0" smtClean="0"/>
              <a:t>New cityscape, upgraded quality of life </a:t>
            </a:r>
          </a:p>
          <a:p>
            <a:pPr marL="546100" indent="-546100">
              <a:spcAft>
                <a:spcPts val="2400"/>
              </a:spcAft>
              <a:buFont typeface="Wingdings" charset="2"/>
              <a:buChar char="Ø"/>
            </a:pPr>
            <a:r>
              <a:rPr lang="en-US" altLang="ja-JP" sz="2800" dirty="0" smtClean="0"/>
              <a:t>All I saw 4 years ago still remains good</a:t>
            </a:r>
          </a:p>
          <a:p>
            <a:pPr marL="546100" indent="-546100">
              <a:spcAft>
                <a:spcPts val="0"/>
              </a:spcAft>
              <a:buNone/>
            </a:pPr>
            <a:r>
              <a:rPr lang="en-US" altLang="ja-JP" sz="2800" dirty="0" smtClean="0"/>
              <a:t>However…</a:t>
            </a:r>
          </a:p>
          <a:p>
            <a:pPr marL="546100" indent="-546100">
              <a:buFont typeface="Wingdings" charset="2"/>
              <a:buChar char="Ø"/>
            </a:pPr>
            <a:r>
              <a:rPr lang="en-US" altLang="ja-JP" sz="2800" dirty="0" smtClean="0"/>
              <a:t>Slow industrialization</a:t>
            </a:r>
          </a:p>
          <a:p>
            <a:pPr marL="546100" indent="-546100">
              <a:buFont typeface="Wingdings" charset="2"/>
              <a:buChar char="Ø"/>
            </a:pPr>
            <a:r>
              <a:rPr lang="en-US" altLang="ja-JP" sz="2800" dirty="0" smtClean="0"/>
              <a:t>Macro economy remains fragile</a:t>
            </a:r>
          </a:p>
          <a:p>
            <a:pPr marL="546100" indent="-546100">
              <a:buFont typeface="Wingdings" charset="2"/>
              <a:buChar char="Ø"/>
            </a:pPr>
            <a:r>
              <a:rPr lang="en-US" altLang="ja-JP" dirty="0" smtClean="0"/>
              <a:t>Country run by money borrowed continuously </a:t>
            </a:r>
            <a:endParaRPr lang="en-US" altLang="ja-JP" sz="2800" dirty="0" smtClean="0"/>
          </a:p>
          <a:p>
            <a:pPr>
              <a:buNone/>
            </a:pPr>
            <a:endParaRPr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4003" y="5532666"/>
            <a:ext cx="866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i="1" dirty="0" smtClean="0"/>
              <a:t>My</a:t>
            </a:r>
            <a:r>
              <a:rPr kumimoji="1" lang="en-US" altLang="ja-JP" sz="2400" i="1" dirty="0" smtClean="0"/>
              <a:t> friend’s comment ‘Vietnamese people learned </a:t>
            </a:r>
            <a:r>
              <a:rPr kumimoji="1" lang="en-US" altLang="ja-JP" sz="2400" i="1" dirty="0" smtClean="0"/>
              <a:t>to enjoy their lives </a:t>
            </a:r>
            <a:r>
              <a:rPr kumimoji="1" lang="en-US" altLang="ja-JP" sz="2400" i="1" dirty="0" smtClean="0"/>
              <a:t>before </a:t>
            </a:r>
            <a:r>
              <a:rPr kumimoji="1" lang="en-US" altLang="ja-JP" sz="2400" i="1" dirty="0" smtClean="0"/>
              <a:t>they </a:t>
            </a:r>
            <a:r>
              <a:rPr lang="en-US" altLang="ja-JP" sz="2400" i="1" dirty="0" smtClean="0"/>
              <a:t>gained a competitive </a:t>
            </a:r>
            <a:r>
              <a:rPr lang="en-US" altLang="ja-JP" sz="2400" i="1" dirty="0" smtClean="0"/>
              <a:t>edge’</a:t>
            </a:r>
            <a:endParaRPr kumimoji="1" lang="ja-JP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99009"/>
            <a:ext cx="8915400" cy="675691"/>
          </a:xfrm>
        </p:spPr>
        <p:txBody>
          <a:bodyPr/>
          <a:lstStyle/>
          <a:p>
            <a:pPr algn="l"/>
            <a:r>
              <a:rPr lang="en-US" altLang="ja-JP" sz="3200" dirty="0" smtClean="0"/>
              <a:t>Vietnam Very Scary Picture</a:t>
            </a:r>
            <a:endParaRPr lang="ja-JP" altLang="en-US" sz="3200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843642" y="1816359"/>
          <a:ext cx="438268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64"/>
                <a:gridCol w="2026849"/>
                <a:gridCol w="1879971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1998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2011</a:t>
                      </a:r>
                      <a:endParaRPr kumimoji="1" lang="ja-JP" altLang="en-US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Crude</a:t>
                      </a:r>
                      <a:r>
                        <a:rPr kumimoji="1" lang="en-US" altLang="ja-JP" baseline="0" dirty="0" smtClean="0"/>
                        <a:t> oil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Garment &amp;</a:t>
                      </a:r>
                      <a:r>
                        <a:rPr kumimoji="1" lang="en-US" altLang="ja-JP" baseline="0" dirty="0" smtClean="0"/>
                        <a:t> textiles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Garment &amp; textiles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Footwear</a:t>
                      </a:r>
                    </a:p>
                    <a:p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Rice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Fishery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Footwear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Crude oil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Fishery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Electronic </a:t>
                      </a:r>
                    </a:p>
                    <a:p>
                      <a:r>
                        <a:rPr kumimoji="1" lang="en-US" altLang="ja-JP" dirty="0" smtClean="0"/>
                        <a:t>parts</a:t>
                      </a:r>
                      <a:r>
                        <a:rPr kumimoji="1" lang="en-US" altLang="ja-JP" baseline="0" dirty="0" smtClean="0"/>
                        <a:t>/products</a:t>
                      </a:r>
                      <a:endParaRPr kumimoji="1" lang="ja-JP" altLang="en-US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Coffee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Wooden products</a:t>
                      </a:r>
                      <a:endParaRPr kumimoji="1" lang="ja-JP" altLang="en-US" dirty="0" smtClean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Mechanical parts</a:t>
                      </a:r>
                      <a:r>
                        <a:rPr kumimoji="1" lang="en-US" altLang="ja-JP" baseline="0" dirty="0" smtClean="0"/>
                        <a:t>/products</a:t>
                      </a:r>
                      <a:endParaRPr kumimoji="1" lang="ja-JP" alt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Rice</a:t>
                      </a:r>
                      <a:endParaRPr kumimoji="1" lang="ja-JP" altLang="en-US" dirty="0"/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670956" y="6025449"/>
            <a:ext cx="2187588" cy="40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70955" y="5593129"/>
            <a:ext cx="780000" cy="45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$9.4B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2078544" y="1775830"/>
            <a:ext cx="780000" cy="4278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$96B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1680" y="6065977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1998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7257" y="6065977"/>
            <a:ext cx="6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2011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-170357" y="3344228"/>
            <a:ext cx="3817299" cy="680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963717" y="3755773"/>
            <a:ext cx="6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10X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9508" y="1301431"/>
            <a:ext cx="207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 smtClean="0"/>
              <a:t>Vietnam Exports</a:t>
            </a:r>
            <a:endParaRPr kumimoji="1" lang="ja-JP" altLang="en-US" sz="2000" u="sng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43642" y="1308170"/>
            <a:ext cx="5046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 smtClean="0"/>
              <a:t>Top 7 Export Products Remain </a:t>
            </a:r>
            <a:r>
              <a:rPr lang="en-US" altLang="ja-JP" sz="2000" u="sng" dirty="0" smtClean="0"/>
              <a:t>Unchanged</a:t>
            </a:r>
            <a:endParaRPr kumimoji="1" lang="ja-JP" altLang="en-US" sz="2000" u="sng" dirty="0"/>
          </a:p>
        </p:txBody>
      </p:sp>
      <p:sp>
        <p:nvSpPr>
          <p:cNvPr id="20" name="右大かっこ 19"/>
          <p:cNvSpPr/>
          <p:nvPr/>
        </p:nvSpPr>
        <p:spPr>
          <a:xfrm>
            <a:off x="8226327" y="2215637"/>
            <a:ext cx="49529" cy="128344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92954" y="2296696"/>
            <a:ext cx="1416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Competition </a:t>
            </a:r>
          </a:p>
          <a:p>
            <a:r>
              <a:rPr kumimoji="1" lang="en-US" altLang="ja-JP" dirty="0" smtClean="0"/>
              <a:t>from </a:t>
            </a:r>
          </a:p>
          <a:p>
            <a:r>
              <a:rPr kumimoji="1" lang="en-US" altLang="ja-JP" dirty="0" smtClean="0"/>
              <a:t>Myanmar</a:t>
            </a:r>
          </a:p>
          <a:p>
            <a:r>
              <a:rPr lang="en-US" altLang="ja-JP" dirty="0" smtClean="0"/>
              <a:t>emerging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3200" dirty="0" smtClean="0"/>
              <a:t>Build country’s sustainable growth…</a:t>
            </a:r>
            <a:endParaRPr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299" y="1134533"/>
            <a:ext cx="9088967" cy="4690534"/>
          </a:xfrm>
        </p:spPr>
        <p:txBody>
          <a:bodyPr>
            <a:noAutofit/>
          </a:bodyPr>
          <a:lstStyle/>
          <a:p>
            <a:pPr marL="444500" indent="-444500">
              <a:buFont typeface="Wingdings" charset="2"/>
              <a:buChar char="Ø"/>
            </a:pPr>
            <a:r>
              <a:rPr lang="en-US" altLang="ja-JP" dirty="0" smtClean="0"/>
              <a:t>Earn ‘Hard Currencies’ by driving </a:t>
            </a:r>
            <a:r>
              <a:rPr lang="en-US" altLang="ja-JP" dirty="0" smtClean="0"/>
              <a:t>exports</a:t>
            </a:r>
            <a:endParaRPr lang="en-US" altLang="ja-JP" dirty="0" smtClean="0"/>
          </a:p>
          <a:p>
            <a:pPr marL="914400" lvl="1" indent="-457200" defTabSz="812800">
              <a:buFont typeface="+mj-lt"/>
              <a:buAutoNum type="arabicPeriod"/>
              <a:tabLst>
                <a:tab pos="812800" algn="l"/>
              </a:tabLst>
            </a:pPr>
            <a:r>
              <a:rPr lang="en-US" altLang="ja-JP" dirty="0" smtClean="0"/>
              <a:t>Leverage Vietnam based foreign companies to accelerate near term </a:t>
            </a:r>
            <a:r>
              <a:rPr lang="en-US" altLang="ja-JP" dirty="0" smtClean="0"/>
              <a:t>exports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-  Honda VN : manufactures 25% of SEA motorcycle production </a:t>
            </a:r>
          </a:p>
          <a:p>
            <a:pPr lvl="3">
              <a:buFont typeface="Wingdings" charset="2"/>
              <a:buChar char="Ø"/>
            </a:pPr>
            <a:r>
              <a:rPr lang="en-US" altLang="ja-JP" dirty="0" smtClean="0"/>
              <a:t>WW 43M =&gt; SEA 9.5M =&gt; Honda VN 2.5M</a:t>
            </a:r>
          </a:p>
          <a:p>
            <a:pPr lvl="2">
              <a:buNone/>
            </a:pPr>
            <a:r>
              <a:rPr lang="en-US" altLang="ja-JP" dirty="0" smtClean="0"/>
              <a:t>-  Samsung </a:t>
            </a:r>
            <a:r>
              <a:rPr lang="en-US" altLang="ja-JP" dirty="0" err="1" smtClean="0"/>
              <a:t>BacNinh</a:t>
            </a:r>
            <a:r>
              <a:rPr lang="en-US" altLang="ja-JP" dirty="0" smtClean="0"/>
              <a:t> plant : Exported $6B mobile phones in 2011</a:t>
            </a:r>
          </a:p>
          <a:p>
            <a:pPr lvl="2">
              <a:buNone/>
            </a:pPr>
            <a:r>
              <a:rPr lang="en-US" altLang="ja-JP" dirty="0" smtClean="0"/>
              <a:t>-  Canon </a:t>
            </a:r>
            <a:r>
              <a:rPr lang="en-US" altLang="ja-JP" dirty="0" err="1" smtClean="0"/>
              <a:t>Tanh</a:t>
            </a:r>
            <a:r>
              <a:rPr lang="en-US" altLang="ja-JP" dirty="0" smtClean="0"/>
              <a:t> Long plant : Exported $2B inkjet printers in 2011</a:t>
            </a:r>
          </a:p>
          <a:p>
            <a:pPr lvl="2">
              <a:buFontTx/>
              <a:buChar char="-"/>
            </a:pPr>
            <a:r>
              <a:rPr lang="en-US" altLang="ja-JP" dirty="0" smtClean="0"/>
              <a:t>Intel : Exported $0.5B in 2011 which is a half of Saigon High Tech Park’s total export</a:t>
            </a:r>
            <a:endParaRPr lang="en-US" altLang="ja-JP" sz="2400" dirty="0" smtClean="0"/>
          </a:p>
          <a:p>
            <a:pPr marL="811213" lvl="1" indent="-354013" defTabSz="812800">
              <a:buFontTx/>
              <a:buChar char="-"/>
              <a:tabLst>
                <a:tab pos="812800" algn="l"/>
              </a:tabLst>
            </a:pPr>
            <a:endParaRPr lang="en-US" altLang="ja-JP" dirty="0" smtClean="0"/>
          </a:p>
          <a:p>
            <a:pPr marL="914400" lvl="1" indent="-457200" defTabSz="812800">
              <a:buFont typeface="+mj-lt"/>
              <a:buAutoNum type="arabicPeriod"/>
            </a:pPr>
            <a:r>
              <a:rPr lang="en-US" altLang="ja-JP" dirty="0" smtClean="0"/>
              <a:t>Build globally competitive VN enterprises</a:t>
            </a:r>
          </a:p>
          <a:p>
            <a:pPr marL="914400" lvl="1" indent="-457200" defTabSz="81280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i="1" u="sng" dirty="0" smtClean="0"/>
              <a:t>This is about all of you!</a:t>
            </a:r>
          </a:p>
          <a:p>
            <a:pPr lvl="1">
              <a:buNone/>
            </a:pPr>
            <a:endParaRPr lang="en-US" altLang="ja-JP" dirty="0" smtClean="0"/>
          </a:p>
          <a:p>
            <a:pPr lvl="3"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173040"/>
            <a:ext cx="6836833" cy="453495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Japan : 150 Years of Industrialization Building Globally Competitive Companies</a:t>
            </a:r>
            <a:endParaRPr lang="en-US" altLang="ja-JP" sz="2800" dirty="0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747713" y="1184813"/>
            <a:ext cx="5107781" cy="5172074"/>
            <a:chOff x="228" y="981"/>
            <a:chExt cx="2970" cy="3258"/>
          </a:xfrm>
        </p:grpSpPr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612" y="3838"/>
              <a:ext cx="2586" cy="363"/>
            </a:xfrm>
            <a:prstGeom prst="rect">
              <a:avLst/>
            </a:prstGeom>
            <a:solidFill>
              <a:srgbClr val="D9EDE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612" y="2341"/>
              <a:ext cx="2586" cy="590"/>
            </a:xfrm>
            <a:prstGeom prst="rect">
              <a:avLst/>
            </a:prstGeom>
            <a:solidFill>
              <a:srgbClr val="D9EDE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612" y="1026"/>
              <a:ext cx="2586" cy="726"/>
            </a:xfrm>
            <a:prstGeom prst="rect">
              <a:avLst/>
            </a:prstGeom>
            <a:solidFill>
              <a:srgbClr val="D9EDE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612" y="981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38" y="1026"/>
              <a:ext cx="465" cy="174"/>
              <a:chOff x="2733" y="1026"/>
              <a:chExt cx="465" cy="174"/>
            </a:xfrm>
          </p:grpSpPr>
          <p:sp>
            <p:nvSpPr>
              <p:cNvPr id="3078" name="Line 6"/>
              <p:cNvSpPr>
                <a:spLocks noChangeShapeType="1"/>
              </p:cNvSpPr>
              <p:nvPr/>
            </p:nvSpPr>
            <p:spPr bwMode="auto">
              <a:xfrm>
                <a:off x="3016" y="111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079" name="Text Box 7"/>
              <p:cNvSpPr txBox="1">
                <a:spLocks noChangeArrowheads="1"/>
              </p:cNvSpPr>
              <p:nvPr/>
            </p:nvSpPr>
            <p:spPr bwMode="auto">
              <a:xfrm>
                <a:off x="2733" y="1026"/>
                <a:ext cx="30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1868</a:t>
                </a:r>
              </a:p>
            </p:txBody>
          </p:sp>
        </p:grp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684" y="1026"/>
              <a:ext cx="73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200"/>
                <a:t>Meiji Revolution</a:t>
              </a:r>
            </a:p>
          </p:txBody>
        </p:sp>
        <p:grpSp>
          <p:nvGrpSpPr>
            <p:cNvPr id="4" name="Group 53"/>
            <p:cNvGrpSpPr>
              <a:grpSpLocks/>
            </p:cNvGrpSpPr>
            <p:nvPr/>
          </p:nvGrpSpPr>
          <p:grpSpPr bwMode="auto">
            <a:xfrm>
              <a:off x="238" y="1162"/>
              <a:ext cx="1809" cy="174"/>
              <a:chOff x="2733" y="1162"/>
              <a:chExt cx="1809" cy="174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733" y="1162"/>
                <a:ext cx="465" cy="174"/>
                <a:chOff x="2733" y="1026"/>
                <a:chExt cx="465" cy="174"/>
              </a:xfrm>
            </p:grpSpPr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0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1878</a:t>
                  </a:r>
                </a:p>
              </p:txBody>
            </p:sp>
          </p:grpSp>
          <p:sp>
            <p:nvSpPr>
              <p:cNvPr id="3106" name="Text Box 34"/>
              <p:cNvSpPr txBox="1">
                <a:spLocks noChangeArrowheads="1"/>
              </p:cNvSpPr>
              <p:nvPr/>
            </p:nvSpPr>
            <p:spPr bwMode="auto">
              <a:xfrm>
                <a:off x="3181" y="1162"/>
                <a:ext cx="136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Tokyo Stock Exchange founded</a:t>
                </a:r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239" y="1298"/>
              <a:ext cx="1566" cy="174"/>
              <a:chOff x="2734" y="1298"/>
              <a:chExt cx="1566" cy="174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734" y="1298"/>
                <a:ext cx="465" cy="174"/>
                <a:chOff x="2733" y="1026"/>
                <a:chExt cx="465" cy="174"/>
              </a:xfrm>
            </p:grpSpPr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0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1882</a:t>
                  </a:r>
                </a:p>
              </p:txBody>
            </p:sp>
          </p:grpSp>
          <p:sp>
            <p:nvSpPr>
              <p:cNvPr id="3107" name="Text Box 35"/>
              <p:cNvSpPr txBox="1">
                <a:spLocks noChangeArrowheads="1"/>
              </p:cNvSpPr>
              <p:nvPr/>
            </p:nvSpPr>
            <p:spPr bwMode="auto">
              <a:xfrm>
                <a:off x="3198" y="1298"/>
                <a:ext cx="110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Central Bank established</a:t>
                </a:r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249" y="1434"/>
              <a:ext cx="1797" cy="174"/>
              <a:chOff x="2744" y="1616"/>
              <a:chExt cx="1797" cy="174"/>
            </a:xfrm>
          </p:grpSpPr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2744" y="1616"/>
                <a:ext cx="465" cy="174"/>
                <a:chOff x="2733" y="1026"/>
                <a:chExt cx="465" cy="174"/>
              </a:xfrm>
            </p:grpSpPr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0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1895</a:t>
                  </a:r>
                </a:p>
              </p:txBody>
            </p:sp>
          </p:grpSp>
          <p:sp>
            <p:nvSpPr>
              <p:cNvPr id="3108" name="Text Box 36"/>
              <p:cNvSpPr txBox="1">
                <a:spLocks noChangeArrowheads="1"/>
              </p:cNvSpPr>
              <p:nvPr/>
            </p:nvSpPr>
            <p:spPr bwMode="auto">
              <a:xfrm>
                <a:off x="3198" y="1616"/>
                <a:ext cx="134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 dirty="0"/>
                  <a:t>The Shino-Japanese War 1895</a:t>
                </a: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249" y="1579"/>
              <a:ext cx="1598" cy="174"/>
              <a:chOff x="2744" y="1797"/>
              <a:chExt cx="1598" cy="174"/>
            </a:xfrm>
          </p:grpSpPr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2744" y="1797"/>
                <a:ext cx="465" cy="174"/>
                <a:chOff x="2733" y="1026"/>
                <a:chExt cx="465" cy="174"/>
              </a:xfrm>
            </p:grpSpPr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0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1905</a:t>
                  </a:r>
                </a:p>
              </p:txBody>
            </p:sp>
          </p:grpSp>
          <p:sp>
            <p:nvSpPr>
              <p:cNvPr id="3109" name="Text Box 37"/>
              <p:cNvSpPr txBox="1">
                <a:spLocks noChangeArrowheads="1"/>
              </p:cNvSpPr>
              <p:nvPr/>
            </p:nvSpPr>
            <p:spPr bwMode="auto">
              <a:xfrm>
                <a:off x="3198" y="1797"/>
                <a:ext cx="114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The Russo-Japanese War</a:t>
                </a:r>
              </a:p>
            </p:txBody>
          </p:sp>
        </p:grpSp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252" y="2795"/>
              <a:ext cx="1463" cy="291"/>
              <a:chOff x="2744" y="2803"/>
              <a:chExt cx="1463" cy="291"/>
            </a:xfrm>
          </p:grpSpPr>
          <p:grpSp>
            <p:nvGrpSpPr>
              <p:cNvPr id="13" name="Group 27"/>
              <p:cNvGrpSpPr>
                <a:grpSpLocks/>
              </p:cNvGrpSpPr>
              <p:nvPr/>
            </p:nvGrpSpPr>
            <p:grpSpPr bwMode="auto">
              <a:xfrm>
                <a:off x="2744" y="2849"/>
                <a:ext cx="465" cy="174"/>
                <a:chOff x="2733" y="1026"/>
                <a:chExt cx="465" cy="174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10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1945</a:t>
                  </a:r>
                </a:p>
              </p:txBody>
            </p:sp>
          </p:grpSp>
          <p:sp>
            <p:nvSpPr>
              <p:cNvPr id="3111" name="Text Box 39"/>
              <p:cNvSpPr txBox="1">
                <a:spLocks noChangeArrowheads="1"/>
              </p:cNvSpPr>
              <p:nvPr/>
            </p:nvSpPr>
            <p:spPr bwMode="auto">
              <a:xfrm>
                <a:off x="3198" y="2803"/>
                <a:ext cx="10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The Pacific War ended</a:t>
                </a:r>
              </a:p>
              <a:p>
                <a:r>
                  <a:rPr lang="en-US" altLang="ja-JP" sz="1200"/>
                  <a:t>US occupation began</a:t>
                </a:r>
              </a:p>
            </p:txBody>
          </p:sp>
        </p:grpSp>
        <p:grpSp>
          <p:nvGrpSpPr>
            <p:cNvPr id="14" name="Group 57"/>
            <p:cNvGrpSpPr>
              <a:grpSpLocks/>
            </p:cNvGrpSpPr>
            <p:nvPr/>
          </p:nvGrpSpPr>
          <p:grpSpPr bwMode="auto">
            <a:xfrm>
              <a:off x="238" y="2326"/>
              <a:ext cx="2081" cy="291"/>
              <a:chOff x="2733" y="2478"/>
              <a:chExt cx="2081" cy="29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2733" y="2531"/>
                <a:ext cx="465" cy="174"/>
                <a:chOff x="2733" y="1026"/>
                <a:chExt cx="465" cy="174"/>
              </a:xfrm>
            </p:grpSpPr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0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1937</a:t>
                  </a:r>
                </a:p>
              </p:txBody>
            </p:sp>
          </p:grpSp>
          <p:sp>
            <p:nvSpPr>
              <p:cNvPr id="3112" name="Text Box 40"/>
              <p:cNvSpPr txBox="1">
                <a:spLocks noChangeArrowheads="1"/>
              </p:cNvSpPr>
              <p:nvPr/>
            </p:nvSpPr>
            <p:spPr bwMode="auto">
              <a:xfrm>
                <a:off x="3198" y="2478"/>
                <a:ext cx="16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The Shino-Japanese War 1937 began</a:t>
                </a:r>
              </a:p>
              <a:p>
                <a:r>
                  <a:rPr lang="en-US" altLang="ja-JP" sz="1200"/>
                  <a:t>State Mobilization Law</a:t>
                </a:r>
              </a:p>
            </p:txBody>
          </p:sp>
        </p:grp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703" y="1872"/>
              <a:ext cx="15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200"/>
                <a:t>‘Taisho Democracy’</a:t>
              </a:r>
            </a:p>
            <a:p>
              <a:r>
                <a:rPr lang="en-US" altLang="ja-JP" sz="1200"/>
                <a:t>Emergence of Consumer Economy</a:t>
              </a:r>
            </a:p>
          </p:txBody>
        </p: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249" y="3612"/>
              <a:ext cx="1208" cy="174"/>
              <a:chOff x="2744" y="3575"/>
              <a:chExt cx="1208" cy="174"/>
            </a:xfrm>
          </p:grpSpPr>
          <p:grpSp>
            <p:nvGrpSpPr>
              <p:cNvPr id="17" name="Group 30"/>
              <p:cNvGrpSpPr>
                <a:grpSpLocks/>
              </p:cNvGrpSpPr>
              <p:nvPr/>
            </p:nvGrpSpPr>
            <p:grpSpPr bwMode="auto">
              <a:xfrm>
                <a:off x="2744" y="3575"/>
                <a:ext cx="465" cy="174"/>
                <a:chOff x="2733" y="1026"/>
                <a:chExt cx="465" cy="174"/>
              </a:xfrm>
            </p:grpSpPr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1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1989</a:t>
                  </a:r>
                </a:p>
              </p:txBody>
            </p:sp>
          </p:grpSp>
          <p:sp>
            <p:nvSpPr>
              <p:cNvPr id="3115" name="Text Box 43"/>
              <p:cNvSpPr txBox="1">
                <a:spLocks noChangeArrowheads="1"/>
              </p:cNvSpPr>
              <p:nvPr/>
            </p:nvSpPr>
            <p:spPr bwMode="auto">
              <a:xfrm>
                <a:off x="3198" y="3575"/>
                <a:ext cx="75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Bubble at height</a:t>
                </a:r>
              </a:p>
            </p:txBody>
          </p:sp>
        </p:grpSp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254" y="3067"/>
              <a:ext cx="1541" cy="291"/>
              <a:chOff x="2749" y="3113"/>
              <a:chExt cx="1541" cy="291"/>
            </a:xfrm>
          </p:grpSpPr>
          <p:sp>
            <p:nvSpPr>
              <p:cNvPr id="3114" name="Text Box 42"/>
              <p:cNvSpPr txBox="1">
                <a:spLocks noChangeArrowheads="1"/>
              </p:cNvSpPr>
              <p:nvPr/>
            </p:nvSpPr>
            <p:spPr bwMode="auto">
              <a:xfrm>
                <a:off x="3198" y="3113"/>
                <a:ext cx="10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Tokyo Olympic Game</a:t>
                </a:r>
              </a:p>
              <a:p>
                <a:r>
                  <a:rPr lang="en-US" altLang="ja-JP" sz="1200"/>
                  <a:t>Bullet Trains in operation</a:t>
                </a:r>
              </a:p>
            </p:txBody>
          </p:sp>
          <p:grpSp>
            <p:nvGrpSpPr>
              <p:cNvPr id="19" name="Group 44"/>
              <p:cNvGrpSpPr>
                <a:grpSpLocks/>
              </p:cNvGrpSpPr>
              <p:nvPr/>
            </p:nvGrpSpPr>
            <p:grpSpPr bwMode="auto">
              <a:xfrm>
                <a:off x="2749" y="3174"/>
                <a:ext cx="465" cy="174"/>
                <a:chOff x="2733" y="1026"/>
                <a:chExt cx="465" cy="174"/>
              </a:xfrm>
            </p:grpSpPr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1964</a:t>
                  </a:r>
                </a:p>
              </p:txBody>
            </p:sp>
          </p:grpSp>
        </p:grpSp>
        <p:sp>
          <p:nvSpPr>
            <p:cNvPr id="3119" name="Text Box 47"/>
            <p:cNvSpPr txBox="1">
              <a:spLocks noChangeArrowheads="1"/>
            </p:cNvSpPr>
            <p:nvPr/>
          </p:nvSpPr>
          <p:spPr bwMode="auto">
            <a:xfrm>
              <a:off x="2439" y="3137"/>
              <a:ext cx="63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600"/>
                <a:t>Hyper </a:t>
              </a:r>
            </a:p>
            <a:p>
              <a:r>
                <a:rPr lang="en-US" altLang="ja-JP" sz="1600"/>
                <a:t>Economic </a:t>
              </a:r>
            </a:p>
            <a:p>
              <a:r>
                <a:rPr lang="en-US" altLang="ja-JP" sz="1600"/>
                <a:t>Growth</a:t>
              </a:r>
            </a:p>
          </p:txBody>
        </p:sp>
        <p:sp>
          <p:nvSpPr>
            <p:cNvPr id="3120" name="Text Box 48"/>
            <p:cNvSpPr txBox="1">
              <a:spLocks noChangeArrowheads="1"/>
            </p:cNvSpPr>
            <p:nvPr/>
          </p:nvSpPr>
          <p:spPr bwMode="auto">
            <a:xfrm>
              <a:off x="681" y="3793"/>
              <a:ext cx="10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200"/>
                <a:t>‘Lost decades’ began</a:t>
              </a:r>
            </a:p>
            <a:p>
              <a:r>
                <a:rPr lang="en-US" altLang="ja-JP" sz="1200"/>
                <a:t>Internet economy began</a:t>
              </a:r>
            </a:p>
          </p:txBody>
        </p:sp>
        <p:sp>
          <p:nvSpPr>
            <p:cNvPr id="3122" name="Line 50"/>
            <p:cNvSpPr>
              <a:spLocks noChangeShapeType="1"/>
            </p:cNvSpPr>
            <p:nvPr/>
          </p:nvSpPr>
          <p:spPr bwMode="auto">
            <a:xfrm>
              <a:off x="566" y="3884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23" name="Text Box 51"/>
            <p:cNvSpPr txBox="1">
              <a:spLocks noChangeArrowheads="1"/>
            </p:cNvSpPr>
            <p:nvPr/>
          </p:nvSpPr>
          <p:spPr bwMode="auto">
            <a:xfrm>
              <a:off x="228" y="3793"/>
              <a:ext cx="36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200"/>
                <a:t>1990~</a:t>
              </a:r>
            </a:p>
          </p:txBody>
        </p:sp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238" y="2561"/>
              <a:ext cx="465" cy="174"/>
              <a:chOff x="2733" y="1026"/>
              <a:chExt cx="465" cy="174"/>
            </a:xfrm>
          </p:grpSpPr>
          <p:sp>
            <p:nvSpPr>
              <p:cNvPr id="3097" name="Line 25"/>
              <p:cNvSpPr>
                <a:spLocks noChangeShapeType="1"/>
              </p:cNvSpPr>
              <p:nvPr/>
            </p:nvSpPr>
            <p:spPr bwMode="auto">
              <a:xfrm>
                <a:off x="3016" y="111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098" name="Text Box 26"/>
              <p:cNvSpPr txBox="1">
                <a:spLocks noChangeArrowheads="1"/>
              </p:cNvSpPr>
              <p:nvPr/>
            </p:nvSpPr>
            <p:spPr bwMode="auto">
              <a:xfrm>
                <a:off x="2733" y="1026"/>
                <a:ext cx="30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1942</a:t>
                </a:r>
              </a:p>
            </p:txBody>
          </p:sp>
        </p:grp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690" y="2552"/>
              <a:ext cx="13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200"/>
                <a:t>The Pacific War began</a:t>
              </a:r>
            </a:p>
            <a:p>
              <a:r>
                <a:rPr lang="en-US" altLang="ja-JP" sz="1200"/>
                <a:t>Priority Industry Association Act</a:t>
              </a:r>
            </a:p>
          </p:txBody>
        </p:sp>
        <p:grpSp>
          <p:nvGrpSpPr>
            <p:cNvPr id="21" name="Group 64"/>
            <p:cNvGrpSpPr>
              <a:grpSpLocks/>
            </p:cNvGrpSpPr>
            <p:nvPr/>
          </p:nvGrpSpPr>
          <p:grpSpPr bwMode="auto">
            <a:xfrm>
              <a:off x="249" y="3339"/>
              <a:ext cx="1477" cy="291"/>
              <a:chOff x="2744" y="3575"/>
              <a:chExt cx="1477" cy="291"/>
            </a:xfrm>
          </p:grpSpPr>
          <p:grpSp>
            <p:nvGrpSpPr>
              <p:cNvPr id="22" name="Group 65"/>
              <p:cNvGrpSpPr>
                <a:grpSpLocks/>
              </p:cNvGrpSpPr>
              <p:nvPr/>
            </p:nvGrpSpPr>
            <p:grpSpPr bwMode="auto">
              <a:xfrm>
                <a:off x="2744" y="3575"/>
                <a:ext cx="465" cy="174"/>
                <a:chOff x="2733" y="1026"/>
                <a:chExt cx="465" cy="174"/>
              </a:xfrm>
            </p:grpSpPr>
            <p:sp>
              <p:nvSpPr>
                <p:cNvPr id="3138" name="Line 66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1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1968</a:t>
                  </a:r>
                </a:p>
              </p:txBody>
            </p:sp>
          </p:grpSp>
          <p:sp>
            <p:nvSpPr>
              <p:cNvPr id="3140" name="Text Box 68"/>
              <p:cNvSpPr txBox="1">
                <a:spLocks noChangeArrowheads="1"/>
              </p:cNvSpPr>
              <p:nvPr/>
            </p:nvSpPr>
            <p:spPr bwMode="auto">
              <a:xfrm>
                <a:off x="3198" y="3575"/>
                <a:ext cx="102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Japan as world second </a:t>
                </a:r>
              </a:p>
              <a:p>
                <a:r>
                  <a:rPr lang="en-US" altLang="ja-JP" sz="1200"/>
                  <a:t>largest economy</a:t>
                </a:r>
              </a:p>
            </p:txBody>
          </p:sp>
        </p:grpSp>
        <p:grpSp>
          <p:nvGrpSpPr>
            <p:cNvPr id="23" name="Group 75"/>
            <p:cNvGrpSpPr>
              <a:grpSpLocks/>
            </p:cNvGrpSpPr>
            <p:nvPr/>
          </p:nvGrpSpPr>
          <p:grpSpPr bwMode="auto">
            <a:xfrm>
              <a:off x="249" y="4065"/>
              <a:ext cx="1460" cy="174"/>
              <a:chOff x="2744" y="3575"/>
              <a:chExt cx="1460" cy="174"/>
            </a:xfrm>
          </p:grpSpPr>
          <p:grpSp>
            <p:nvGrpSpPr>
              <p:cNvPr id="24" name="Group 76"/>
              <p:cNvGrpSpPr>
                <a:grpSpLocks/>
              </p:cNvGrpSpPr>
              <p:nvPr/>
            </p:nvGrpSpPr>
            <p:grpSpPr bwMode="auto">
              <a:xfrm>
                <a:off x="2744" y="3575"/>
                <a:ext cx="465" cy="174"/>
                <a:chOff x="2733" y="1026"/>
                <a:chExt cx="465" cy="174"/>
              </a:xfrm>
            </p:grpSpPr>
            <p:sp>
              <p:nvSpPr>
                <p:cNvPr id="3149" name="Line 77"/>
                <p:cNvSpPr>
                  <a:spLocks noChangeShapeType="1"/>
                </p:cNvSpPr>
                <p:nvPr/>
              </p:nvSpPr>
              <p:spPr bwMode="auto">
                <a:xfrm>
                  <a:off x="3016" y="1117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1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733" y="1026"/>
                  <a:ext cx="30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ja-JP" sz="1200"/>
                    <a:t>2008</a:t>
                  </a:r>
                </a:p>
              </p:txBody>
            </p:sp>
          </p:grpSp>
          <p:sp>
            <p:nvSpPr>
              <p:cNvPr id="3151" name="Text Box 79"/>
              <p:cNvSpPr txBox="1">
                <a:spLocks noChangeArrowheads="1"/>
              </p:cNvSpPr>
              <p:nvPr/>
            </p:nvSpPr>
            <p:spPr bwMode="auto">
              <a:xfrm>
                <a:off x="3198" y="3575"/>
                <a:ext cx="100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ja-JP" sz="1200"/>
                  <a:t>World economic crises </a:t>
                </a:r>
              </a:p>
            </p:txBody>
          </p:sp>
        </p:grpSp>
        <p:sp>
          <p:nvSpPr>
            <p:cNvPr id="3154" name="Text Box 82"/>
            <p:cNvSpPr txBox="1">
              <a:spLocks noChangeArrowheads="1"/>
            </p:cNvSpPr>
            <p:nvPr/>
          </p:nvSpPr>
          <p:spPr bwMode="auto">
            <a:xfrm>
              <a:off x="2472" y="1117"/>
              <a:ext cx="618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36000" rIns="18000" bIns="3600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600"/>
                <a:t>Industry </a:t>
              </a:r>
            </a:p>
            <a:p>
              <a:r>
                <a:rPr lang="en-US" altLang="ja-JP" sz="1600"/>
                <a:t>Foundation</a:t>
              </a:r>
            </a:p>
            <a:p>
              <a:r>
                <a:rPr lang="en-US" altLang="ja-JP" sz="1600"/>
                <a:t>Building</a:t>
              </a:r>
            </a:p>
          </p:txBody>
        </p:sp>
        <p:sp>
          <p:nvSpPr>
            <p:cNvPr id="3155" name="Text Box 83"/>
            <p:cNvSpPr txBox="1">
              <a:spLocks noChangeArrowheads="1"/>
            </p:cNvSpPr>
            <p:nvPr/>
          </p:nvSpPr>
          <p:spPr bwMode="auto">
            <a:xfrm>
              <a:off x="2472" y="1888"/>
              <a:ext cx="57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36000" rIns="18000" bIns="3600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600"/>
                <a:t>Industry </a:t>
              </a:r>
            </a:p>
            <a:p>
              <a:r>
                <a:rPr lang="en-US" altLang="ja-JP" sz="1600"/>
                <a:t>Expansion</a:t>
              </a:r>
            </a:p>
          </p:txBody>
        </p:sp>
        <p:sp>
          <p:nvSpPr>
            <p:cNvPr id="3156" name="Text Box 84"/>
            <p:cNvSpPr txBox="1">
              <a:spLocks noChangeArrowheads="1"/>
            </p:cNvSpPr>
            <p:nvPr/>
          </p:nvSpPr>
          <p:spPr bwMode="auto">
            <a:xfrm>
              <a:off x="2470" y="3838"/>
              <a:ext cx="5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36000" rIns="18000" bIns="3600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600"/>
                <a:t>Matured</a:t>
              </a:r>
            </a:p>
            <a:p>
              <a:r>
                <a:rPr lang="en-US" altLang="ja-JP" sz="1600"/>
                <a:t>Economy </a:t>
              </a:r>
            </a:p>
          </p:txBody>
        </p:sp>
        <p:sp>
          <p:nvSpPr>
            <p:cNvPr id="3157" name="Text Box 85"/>
            <p:cNvSpPr txBox="1">
              <a:spLocks noChangeArrowheads="1"/>
            </p:cNvSpPr>
            <p:nvPr/>
          </p:nvSpPr>
          <p:spPr bwMode="auto">
            <a:xfrm>
              <a:off x="2472" y="2432"/>
              <a:ext cx="518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36000" rIns="18000" bIns="36000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600"/>
                <a:t>War </a:t>
              </a:r>
            </a:p>
            <a:p>
              <a:r>
                <a:rPr lang="en-US" altLang="ja-JP" sz="1600"/>
                <a:t>Economy</a:t>
              </a:r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auto">
          <a:xfrm>
            <a:off x="6796353" y="1472149"/>
            <a:ext cx="2885810" cy="46799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ja-JP" altLang="en-US"/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7192280" y="895888"/>
            <a:ext cx="20096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/>
              <a:t>Today’s Japan </a:t>
            </a:r>
          </a:p>
          <a:p>
            <a:pPr algn="ctr"/>
            <a:r>
              <a:rPr lang="en-US" altLang="ja-JP" sz="1600"/>
              <a:t>Top 100 Companies</a:t>
            </a:r>
          </a:p>
        </p:txBody>
      </p:sp>
      <p:sp>
        <p:nvSpPr>
          <p:cNvPr id="3161" name="Line 89"/>
          <p:cNvSpPr>
            <a:spLocks noChangeShapeType="1"/>
          </p:cNvSpPr>
          <p:nvPr/>
        </p:nvSpPr>
        <p:spPr bwMode="auto">
          <a:xfrm>
            <a:off x="6796353" y="2912012"/>
            <a:ext cx="28858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62" name="Line 90"/>
          <p:cNvSpPr>
            <a:spLocks noChangeShapeType="1"/>
          </p:cNvSpPr>
          <p:nvPr/>
        </p:nvSpPr>
        <p:spPr bwMode="auto">
          <a:xfrm>
            <a:off x="6796353" y="4569362"/>
            <a:ext cx="28858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6875463" y="1503900"/>
            <a:ext cx="2729310" cy="131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prstTxWarp prst="textNoShape">
              <a:avLst/>
            </a:prstTxWarp>
            <a:spAutoFit/>
          </a:bodyPr>
          <a:lstStyle/>
          <a:p>
            <a:r>
              <a:rPr lang="en-US" altLang="ja-JP" sz="1200" b="1"/>
              <a:t>Founded before 1905  </a:t>
            </a:r>
          </a:p>
          <a:p>
            <a:r>
              <a:rPr lang="en-US" altLang="ja-JP" sz="1200" b="1"/>
              <a:t>28 companies</a:t>
            </a:r>
          </a:p>
          <a:p>
            <a:endParaRPr lang="en-US" altLang="ja-JP" sz="1200"/>
          </a:p>
          <a:p>
            <a:r>
              <a:rPr lang="en-US" altLang="ja-JP" sz="1200"/>
              <a:t>Mitsubishi, Mitsui, Sumitomo,</a:t>
            </a:r>
          </a:p>
          <a:p>
            <a:r>
              <a:rPr lang="en-US" altLang="ja-JP" sz="1200"/>
              <a:t>Japan Rail, NTT, Nippon Steel,</a:t>
            </a:r>
          </a:p>
          <a:p>
            <a:r>
              <a:rPr lang="en-US" altLang="ja-JP" sz="1200"/>
              <a:t>Kirin Brewery, Asahi Beer, Shiseido, </a:t>
            </a:r>
          </a:p>
          <a:p>
            <a:r>
              <a:rPr lang="en-US" altLang="ja-JP" sz="1200"/>
              <a:t>Nintendo, Tokyo Marine Insurance…</a:t>
            </a:r>
          </a:p>
        </p:txBody>
      </p:sp>
      <p:sp>
        <p:nvSpPr>
          <p:cNvPr id="3165" name="Text Box 93"/>
          <p:cNvSpPr txBox="1">
            <a:spLocks noChangeArrowheads="1"/>
          </p:cNvSpPr>
          <p:nvPr/>
        </p:nvSpPr>
        <p:spPr bwMode="auto">
          <a:xfrm>
            <a:off x="6873743" y="2985038"/>
            <a:ext cx="2729309" cy="14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prstTxWarp prst="textNoShape">
              <a:avLst/>
            </a:prstTxWarp>
            <a:spAutoFit/>
          </a:bodyPr>
          <a:lstStyle/>
          <a:p>
            <a:r>
              <a:rPr lang="en-US" altLang="ja-JP" sz="1200" b="1"/>
              <a:t>Founded 1905 - 1945  </a:t>
            </a:r>
          </a:p>
          <a:p>
            <a:r>
              <a:rPr lang="en-US" altLang="ja-JP" sz="1200" b="1"/>
              <a:t>42 companies</a:t>
            </a:r>
          </a:p>
          <a:p>
            <a:endParaRPr lang="en-US" altLang="ja-JP" sz="1200"/>
          </a:p>
          <a:p>
            <a:r>
              <a:rPr lang="en-US" altLang="ja-JP" sz="1200"/>
              <a:t>Toyota, Suzuki, Canon, Nikon, Kao, Takeda Pharmaceutical, Astellas Pharma, JFE Steel, Komatsu, </a:t>
            </a:r>
          </a:p>
          <a:p>
            <a:r>
              <a:rPr lang="en-US" altLang="ja-JP" sz="1200"/>
              <a:t>Ito-Yokado, EON, Termo, HOYA, Asahi Glass, Yamato …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873743" y="4640800"/>
            <a:ext cx="2729309" cy="14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prstTxWarp prst="textNoShape">
              <a:avLst/>
            </a:prstTxWarp>
            <a:spAutoFit/>
          </a:bodyPr>
          <a:lstStyle/>
          <a:p>
            <a:r>
              <a:rPr lang="en-US" altLang="ja-JP" sz="1200" b="1"/>
              <a:t>Founded after 1945  </a:t>
            </a:r>
          </a:p>
          <a:p>
            <a:r>
              <a:rPr lang="en-US" altLang="ja-JP" sz="1200" b="1"/>
              <a:t>30 companies</a:t>
            </a:r>
          </a:p>
          <a:p>
            <a:endParaRPr lang="en-US" altLang="ja-JP" sz="1200"/>
          </a:p>
          <a:p>
            <a:r>
              <a:rPr lang="en-US" altLang="ja-JP" sz="1200"/>
              <a:t>Honda, Nidec, Sony, Kyocera, Fanuc, Secom, Orix, NTT DoCoMo, NTT Data, KDDI, Softbank, Yahoo Japan, UNIQLO, Unicharm, Lawson, Oriental Land…</a:t>
            </a:r>
          </a:p>
        </p:txBody>
      </p:sp>
      <p:sp>
        <p:nvSpPr>
          <p:cNvPr id="3167" name="Line 95"/>
          <p:cNvSpPr>
            <a:spLocks noChangeShapeType="1"/>
          </p:cNvSpPr>
          <p:nvPr/>
        </p:nvSpPr>
        <p:spPr bwMode="auto">
          <a:xfrm>
            <a:off x="5829300" y="1257299"/>
            <a:ext cx="889662" cy="21484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69" name="Line 97"/>
          <p:cNvSpPr>
            <a:spLocks noChangeShapeType="1"/>
          </p:cNvSpPr>
          <p:nvPr/>
        </p:nvSpPr>
        <p:spPr bwMode="auto">
          <a:xfrm>
            <a:off x="5892800" y="2387600"/>
            <a:ext cx="903552" cy="524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70" name="Line 98"/>
          <p:cNvSpPr>
            <a:spLocks noChangeShapeType="1"/>
          </p:cNvSpPr>
          <p:nvPr/>
        </p:nvSpPr>
        <p:spPr bwMode="auto">
          <a:xfrm>
            <a:off x="5867400" y="4292600"/>
            <a:ext cx="851562" cy="276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71" name="Line 99"/>
          <p:cNvSpPr>
            <a:spLocks noChangeShapeType="1"/>
          </p:cNvSpPr>
          <p:nvPr/>
        </p:nvSpPr>
        <p:spPr bwMode="auto">
          <a:xfrm flipV="1">
            <a:off x="5880100" y="6152099"/>
            <a:ext cx="916252" cy="147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73" name="Rectangle 101"/>
          <p:cNvSpPr>
            <a:spLocks noChangeArrowheads="1"/>
          </p:cNvSpPr>
          <p:nvPr/>
        </p:nvSpPr>
        <p:spPr bwMode="auto">
          <a:xfrm>
            <a:off x="1408113" y="1256250"/>
            <a:ext cx="4447381" cy="504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88" name="直線コネクタ 87"/>
          <p:cNvCxnSpPr/>
          <p:nvPr/>
        </p:nvCxnSpPr>
        <p:spPr>
          <a:xfrm rot="5400000">
            <a:off x="1080294" y="2489200"/>
            <a:ext cx="532606" cy="79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線吹き出し 1 (枠付き) 94"/>
          <p:cNvSpPr/>
          <p:nvPr/>
        </p:nvSpPr>
        <p:spPr>
          <a:xfrm>
            <a:off x="228600" y="2374900"/>
            <a:ext cx="863600" cy="444500"/>
          </a:xfrm>
          <a:prstGeom prst="borderCallout1">
            <a:avLst>
              <a:gd name="adj1" fmla="val 47772"/>
              <a:gd name="adj2" fmla="val 102778"/>
              <a:gd name="adj3" fmla="val 40505"/>
              <a:gd name="adj4" fmla="val 13029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altLang="ja-JP" sz="1200" i="1" dirty="0" err="1" smtClean="0">
                <a:solidFill>
                  <a:schemeClr val="tx1"/>
                </a:solidFill>
              </a:rPr>
              <a:t>Phongtrào</a:t>
            </a:r>
          </a:p>
          <a:p>
            <a:pPr algn="ctr"/>
            <a:r>
              <a:rPr lang="en-US" altLang="ja-JP" sz="1200" i="1" dirty="0" err="1" smtClean="0">
                <a:solidFill>
                  <a:schemeClr val="tx1"/>
                </a:solidFill>
              </a:rPr>
              <a:t>Đông</a:t>
            </a:r>
            <a:r>
              <a:rPr lang="en-US" altLang="ja-JP" sz="1200" i="1" dirty="0" smtClean="0">
                <a:solidFill>
                  <a:schemeClr val="tx1"/>
                </a:solidFill>
              </a:rPr>
              <a:t> Du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342903" y="189973"/>
            <a:ext cx="9410700" cy="490537"/>
          </a:xfrm>
        </p:spPr>
        <p:txBody>
          <a:bodyPr/>
          <a:lstStyle/>
          <a:p>
            <a:pPr algn="l"/>
            <a:r>
              <a:rPr lang="en-US" altLang="ja-JP" sz="3200" dirty="0" smtClean="0"/>
              <a:t>Games for You and for Your Country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507339" y="1031875"/>
            <a:ext cx="9204325" cy="3705225"/>
          </a:xfrm>
        </p:spPr>
        <p:txBody>
          <a:bodyPr/>
          <a:lstStyle/>
          <a:p>
            <a:pPr marL="533400" indent="-533400">
              <a:buFont typeface="Wingdings" charset="2"/>
              <a:buChar char="Ø"/>
            </a:pPr>
            <a:r>
              <a:rPr lang="en-US" altLang="ja-JP" dirty="0" smtClean="0"/>
              <a:t>For You… Guess I don’t need to explain</a:t>
            </a:r>
          </a:p>
          <a:p>
            <a:pPr marL="933450" lvl="1" indent="-533400">
              <a:buFont typeface="Wingdings" charset="2"/>
              <a:buChar char="Ø"/>
            </a:pPr>
            <a:endParaRPr lang="en-US" altLang="ja-JP" dirty="0" smtClean="0"/>
          </a:p>
          <a:p>
            <a:pPr marL="533400" indent="-533400">
              <a:buFont typeface="Wingdings" charset="2"/>
              <a:buChar char="Ø"/>
            </a:pPr>
            <a:r>
              <a:rPr lang="en-US" altLang="ja-JP" dirty="0" smtClean="0"/>
              <a:t>For Vietnam</a:t>
            </a:r>
          </a:p>
          <a:p>
            <a:pPr marL="933450" lvl="1" indent="-533400">
              <a:buFont typeface="Wingdings" charset="2"/>
              <a:buChar char="Ø"/>
            </a:pPr>
            <a:r>
              <a:rPr lang="en-US" altLang="ja-JP" dirty="0" smtClean="0"/>
              <a:t>Badly needed </a:t>
            </a:r>
            <a:r>
              <a:rPr lang="en-US" altLang="ja-JP" dirty="0"/>
              <a:t>e</a:t>
            </a:r>
            <a:r>
              <a:rPr lang="en-US" altLang="ja-JP" dirty="0" smtClean="0"/>
              <a:t>xports</a:t>
            </a:r>
            <a:endParaRPr lang="en-US" altLang="ja-JP" dirty="0" smtClean="0"/>
          </a:p>
          <a:p>
            <a:pPr marL="933450" lvl="1" indent="-533400">
              <a:buFont typeface="Wingdings" charset="2"/>
              <a:buChar char="Ø"/>
            </a:pPr>
            <a:r>
              <a:rPr lang="en-US" altLang="ja-JP" dirty="0" smtClean="0"/>
              <a:t>Technology advancement</a:t>
            </a:r>
          </a:p>
          <a:p>
            <a:pPr marL="933450" lvl="1" indent="-533400">
              <a:buFont typeface="Wingdings" charset="2"/>
              <a:buChar char="Ø"/>
            </a:pPr>
            <a:r>
              <a:rPr lang="en-US" altLang="ja-JP" dirty="0" smtClean="0"/>
              <a:t>Globally competitive companies and talents</a:t>
            </a:r>
          </a:p>
          <a:p>
            <a:pPr marL="933450" lvl="1" indent="-533400">
              <a:buFont typeface="Wingdings" charset="2"/>
              <a:buChar char="Ø"/>
            </a:pPr>
            <a:r>
              <a:rPr lang="en-US" altLang="ja-JP" dirty="0" smtClean="0"/>
              <a:t>Tax revenue</a:t>
            </a:r>
          </a:p>
          <a:p>
            <a:pPr marL="1790700" lvl="3" indent="-533400">
              <a:buFont typeface="Wingdings" charset="2"/>
              <a:buChar char="Ø"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700" y="249238"/>
            <a:ext cx="8915400" cy="490537"/>
          </a:xfrm>
        </p:spPr>
        <p:txBody>
          <a:bodyPr/>
          <a:lstStyle/>
          <a:p>
            <a:pPr algn="l"/>
            <a:r>
              <a:rPr lang="en-US" altLang="ja-JP" dirty="0" smtClean="0"/>
              <a:t>Vietnam as a Hidden Gem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2739" y="981075"/>
            <a:ext cx="9204325" cy="5543550"/>
          </a:xfrm>
        </p:spPr>
        <p:txBody>
          <a:bodyPr/>
          <a:lstStyle/>
          <a:p>
            <a:pPr marL="444500" indent="-444500">
              <a:spcAft>
                <a:spcPts val="1200"/>
              </a:spcAft>
            </a:pPr>
            <a:r>
              <a:rPr lang="en-US" altLang="ja-JP" dirty="0" smtClean="0"/>
              <a:t>Did you know?</a:t>
            </a:r>
          </a:p>
          <a:p>
            <a:pPr marL="806450" lvl="1" indent="-361950">
              <a:spcAft>
                <a:spcPts val="1200"/>
              </a:spcAft>
              <a:buFont typeface="Wingdings" charset="2"/>
              <a:buChar char="Ø"/>
            </a:pPr>
            <a:r>
              <a:rPr lang="en-US" altLang="ja-JP" dirty="0" smtClean="0"/>
              <a:t> VNG is the largest Internet company across SEA and India?</a:t>
            </a:r>
          </a:p>
          <a:p>
            <a:pPr marL="895350" lvl="1" indent="-450850">
              <a:spcAft>
                <a:spcPts val="1200"/>
              </a:spcAft>
              <a:buFont typeface="Wingdings" charset="2"/>
              <a:buChar char="Ø"/>
              <a:tabLst>
                <a:tab pos="812800" algn="l"/>
              </a:tabLst>
            </a:pPr>
            <a:r>
              <a:rPr lang="en-US" altLang="ja-JP" dirty="0" smtClean="0"/>
              <a:t>Vietnam game market is by far the largest across SEA and India?</a:t>
            </a:r>
          </a:p>
          <a:p>
            <a:pPr marL="895350" lvl="1" indent="-450850">
              <a:spcAft>
                <a:spcPts val="1200"/>
              </a:spcAft>
              <a:buFont typeface="Wingdings" charset="2"/>
              <a:buChar char="Ø"/>
            </a:pPr>
            <a:r>
              <a:rPr lang="en-US" altLang="ja-JP" dirty="0" smtClean="0"/>
              <a:t>Vietnam has the best mobile broadband access across SEA and India?</a:t>
            </a:r>
          </a:p>
          <a:p>
            <a:pPr marL="895350" lvl="1" indent="-450850">
              <a:spcAft>
                <a:spcPts val="1200"/>
              </a:spcAft>
              <a:buFont typeface="Wingdings" charset="2"/>
              <a:buChar char="Ø"/>
            </a:pPr>
            <a:r>
              <a:rPr lang="en-US" altLang="ja-JP" dirty="0" smtClean="0"/>
              <a:t>Vietnamese engineers are by far the best in SEA, as good as Japanese engineers?</a:t>
            </a:r>
          </a:p>
          <a:p>
            <a:pPr marL="895350" lvl="1" indent="-450850">
              <a:spcAft>
                <a:spcPts val="1200"/>
              </a:spcAft>
              <a:buFont typeface="Wingdings" charset="2"/>
              <a:buChar char="Ø"/>
            </a:pPr>
            <a:r>
              <a:rPr lang="en-US" altLang="ja-JP" dirty="0" smtClean="0"/>
              <a:t>Vietnam has the most active local Internet developer community across SEA and India? </a:t>
            </a:r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342903" y="189973"/>
            <a:ext cx="9410700" cy="490537"/>
          </a:xfrm>
        </p:spPr>
        <p:txBody>
          <a:bodyPr/>
          <a:lstStyle/>
          <a:p>
            <a:pPr algn="l"/>
            <a:r>
              <a:rPr lang="en-US" altLang="ja-JP" sz="3200" dirty="0" smtClean="0"/>
              <a:t>Initial Steps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354939" y="1082675"/>
            <a:ext cx="9398661" cy="4657725"/>
          </a:xfrm>
        </p:spPr>
        <p:txBody>
          <a:bodyPr/>
          <a:lstStyle/>
          <a:p>
            <a:pPr marL="533400" indent="-533400">
              <a:buFont typeface="+mj-lt"/>
              <a:buAutoNum type="arabicPeriod"/>
            </a:pPr>
            <a:r>
              <a:rPr lang="en-US" altLang="ja-JP" dirty="0" smtClean="0"/>
              <a:t>Play and study top ranking games outside Vietnam</a:t>
            </a:r>
          </a:p>
          <a:p>
            <a:pPr marL="1250950" lvl="1" indent="-533400">
              <a:buFont typeface="Wingdings" charset="2"/>
              <a:buChar char="ü"/>
            </a:pPr>
            <a:r>
              <a:rPr lang="en-US" altLang="ja-JP" sz="2800" dirty="0" smtClean="0"/>
              <a:t>Build your game ‘vocabulary’</a:t>
            </a:r>
          </a:p>
          <a:p>
            <a:pPr marL="1250950" lvl="1" indent="-533400">
              <a:buFont typeface="Wingdings" charset="2"/>
              <a:buChar char="ü"/>
            </a:pPr>
            <a:endParaRPr lang="en-US" altLang="ja-JP" sz="2800" dirty="0" smtClean="0"/>
          </a:p>
          <a:p>
            <a:pPr marL="533400" indent="-533400" defTabSz="622300">
              <a:buFont typeface="+mj-lt"/>
              <a:buAutoNum type="arabicPeriod"/>
            </a:pPr>
            <a:r>
              <a:rPr lang="en-US" altLang="ja-JP" dirty="0" smtClean="0"/>
              <a:t>Develop games you </a:t>
            </a:r>
            <a:r>
              <a:rPr lang="en-US" altLang="ja-JP" u="sng" dirty="0" smtClean="0"/>
              <a:t>and</a:t>
            </a:r>
            <a:r>
              <a:rPr lang="en-US" altLang="ja-JP" dirty="0" smtClean="0"/>
              <a:t> your customers want</a:t>
            </a:r>
          </a:p>
          <a:p>
            <a:pPr marL="1250950" lvl="1" indent="-533400">
              <a:buFont typeface="Wingdings" charset="2"/>
              <a:buChar char="ü"/>
            </a:pPr>
            <a:r>
              <a:rPr lang="en-US" altLang="ja-JP" sz="2800" dirty="0" smtClean="0"/>
              <a:t>This is a business, not a hobby</a:t>
            </a:r>
          </a:p>
          <a:p>
            <a:pPr marL="1250950" lvl="1" indent="-533400">
              <a:buFont typeface="Wingdings" charset="2"/>
              <a:buChar char="ü"/>
            </a:pPr>
            <a:endParaRPr lang="en-US" altLang="ja-JP" sz="2800" dirty="0" smtClean="0"/>
          </a:p>
          <a:p>
            <a:pPr marL="533400" indent="-533400">
              <a:buFont typeface="+mj-lt"/>
              <a:buAutoNum type="arabicPeriod"/>
            </a:pPr>
            <a:r>
              <a:rPr lang="en-US" altLang="ja-JP" dirty="0" smtClean="0"/>
              <a:t>Don’t be happy until you made names outside Vietnam</a:t>
            </a:r>
          </a:p>
          <a:p>
            <a:pPr marL="1250950" lvl="1" indent="-533400">
              <a:buFont typeface="Wingdings" charset="2"/>
              <a:buChar char="ü"/>
            </a:pPr>
            <a:r>
              <a:rPr lang="en-US" altLang="ja-JP" sz="2800" dirty="0" smtClean="0"/>
              <a:t>Your opportunity and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6" y="1804165"/>
            <a:ext cx="4253752" cy="4654105"/>
          </a:xfrm>
          <a:prstGeom prst="rect">
            <a:avLst/>
          </a:prstGeom>
        </p:spPr>
      </p:pic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771900" y="1387475"/>
            <a:ext cx="5803900" cy="1736725"/>
          </a:xfrm>
        </p:spPr>
        <p:txBody>
          <a:bodyPr/>
          <a:lstStyle/>
          <a:p>
            <a:pPr>
              <a:buNone/>
            </a:pPr>
            <a:r>
              <a:rPr lang="en-US" altLang="ja-JP" sz="8800" dirty="0" err="1" smtClean="0">
                <a:latin typeface="Chalkduster"/>
                <a:ea typeface="ヒラギノ角ゴ Std W8"/>
                <a:cs typeface="Chalkduster"/>
              </a:rPr>
              <a:t>Cố</a:t>
            </a:r>
            <a:r>
              <a:rPr lang="en-US" altLang="ja-JP" sz="8800" dirty="0" smtClean="0">
                <a:latin typeface="Chalkduster"/>
                <a:ea typeface="ヒラギノ角ゴ Std W8"/>
                <a:cs typeface="Chalkduster"/>
              </a:rPr>
              <a:t> </a:t>
            </a:r>
            <a:r>
              <a:rPr lang="en-US" altLang="ja-JP" sz="8800" dirty="0" err="1" smtClean="0">
                <a:latin typeface="Chalkduster"/>
                <a:ea typeface="ヒラギノ角ゴ Std W8"/>
                <a:cs typeface="Chalkduster"/>
              </a:rPr>
              <a:t>gắng</a:t>
            </a:r>
            <a:r>
              <a:rPr lang="en-US" altLang="ja-JP" sz="8800" dirty="0" smtClean="0">
                <a:latin typeface="Chalkduster"/>
                <a:ea typeface="ヒラギノ角ゴ Std W8"/>
                <a:cs typeface="Chalkduster"/>
              </a:rPr>
              <a:t>!</a:t>
            </a:r>
          </a:p>
          <a:p>
            <a:pPr>
              <a:buNone/>
            </a:pPr>
            <a:endParaRPr lang="ja-JP" altLang="en-US" sz="8800" dirty="0">
              <a:latin typeface="Chalkduster"/>
              <a:ea typeface="ヒラギノ角ゴ Std W8"/>
              <a:cs typeface="Chalkdus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60338"/>
            <a:ext cx="8915400" cy="490537"/>
          </a:xfrm>
        </p:spPr>
        <p:txBody>
          <a:bodyPr/>
          <a:lstStyle/>
          <a:p>
            <a:pPr algn="l"/>
            <a:r>
              <a:rPr lang="en-US" altLang="ja-JP" sz="2800" dirty="0" smtClean="0"/>
              <a:t>Vietnam – Unquestionable Leaders </a:t>
            </a:r>
            <a:br>
              <a:rPr lang="en-US" altLang="ja-JP" sz="2800" dirty="0" smtClean="0"/>
            </a:br>
            <a:r>
              <a:rPr lang="en-US" altLang="ja-JP" sz="2800" dirty="0" smtClean="0"/>
              <a:t>in SEA Gaming Industry</a:t>
            </a:r>
            <a:endParaRPr lang="ja-JP" altLang="en-US" sz="2800" dirty="0"/>
          </a:p>
        </p:txBody>
      </p:sp>
      <p:pic>
        <p:nvPicPr>
          <p:cNvPr id="4" name="図 3" descr="スクリーンショット（2012-07-19 12.00.35）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04" y="1295400"/>
            <a:ext cx="9952804" cy="4278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2500" y="139701"/>
            <a:ext cx="7923081" cy="546099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/>
              <a:t>Internet Foundation</a:t>
            </a:r>
            <a:br>
              <a:rPr lang="en-US" altLang="ja-JP" sz="2800" dirty="0" smtClean="0"/>
            </a:br>
            <a:r>
              <a:rPr lang="en-US" altLang="ja-JP" sz="2800" dirty="0" smtClean="0"/>
              <a:t>SEA + India Country Score Board</a:t>
            </a:r>
            <a:endParaRPr lang="ja-JP" altLang="en-US" sz="2800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798616" y="1230219"/>
          <a:ext cx="8358084" cy="4430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271"/>
                <a:gridCol w="1314913"/>
                <a:gridCol w="1016000"/>
                <a:gridCol w="1095893"/>
                <a:gridCol w="1154188"/>
                <a:gridCol w="1227860"/>
                <a:gridCol w="1055959"/>
              </a:tblGrid>
              <a:tr h="330287"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Country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Population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Network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Consumer acceptance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536716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3G/4G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WIFI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Net literacy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Online</a:t>
                      </a:r>
                      <a:r>
                        <a:rPr kumimoji="1" lang="en-US" altLang="ja-JP" sz="1600" baseline="0" dirty="0" smtClean="0"/>
                        <a:t> games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Smart phone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</a:tr>
              <a:tr h="50231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India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/>
                        <a:t>   1200M</a:t>
                      </a:r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</a:tr>
              <a:tr h="50231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Indonesia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/>
                        <a:t> 240M  </a:t>
                      </a:r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</a:tr>
              <a:tr h="50231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Philippine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/>
                        <a:t> 93M  </a:t>
                      </a:r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</a:tr>
              <a:tr h="502311">
                <a:tc>
                  <a:txBody>
                    <a:bodyPr/>
                    <a:lstStyle/>
                    <a:p>
                      <a:r>
                        <a:rPr kumimoji="1" lang="en-US" altLang="ja-JP" sz="2000" b="1" dirty="0" smtClean="0"/>
                        <a:t>Vietnam</a:t>
                      </a:r>
                      <a:endParaRPr kumimoji="1" lang="ja-JP" altLang="en-US" sz="20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/>
                        <a:t> 87M  </a:t>
                      </a:r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</a:tr>
              <a:tr h="50231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Thailand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/>
                        <a:t>   69M</a:t>
                      </a:r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</a:tr>
              <a:tr h="50231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Malaysia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/>
                        <a:t>   28M</a:t>
                      </a:r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</a:tr>
              <a:tr h="50231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Singapore</a:t>
                      </a:r>
                      <a:endParaRPr kumimoji="1" lang="ja-JP" alt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/>
                        <a:t>   5M</a:t>
                      </a:r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9060" marR="99060"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sp>
        <p:nvSpPr>
          <p:cNvPr id="6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BA08632-F26F-E34A-81AF-9598DB553ED1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35000" y="3568700"/>
            <a:ext cx="8788400" cy="635000"/>
          </a:xfrm>
          <a:prstGeom prst="round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6009" y="-105832"/>
            <a:ext cx="8915400" cy="101324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Vietnam IT Resources </a:t>
            </a:r>
            <a:br>
              <a:rPr lang="en-US" altLang="ja-JP" dirty="0" smtClean="0"/>
            </a:br>
            <a:r>
              <a:rPr lang="en-US" altLang="ja-JP" sz="2667" dirty="0" smtClean="0"/>
              <a:t>Observations from VNG, Punch, </a:t>
            </a:r>
            <a:r>
              <a:rPr lang="en-US" altLang="ja-JP" sz="2667" dirty="0" err="1" smtClean="0"/>
              <a:t>Fsoft</a:t>
            </a:r>
            <a:r>
              <a:rPr lang="en-US" altLang="ja-JP" sz="2667" dirty="0" smtClean="0"/>
              <a:t>, VNG, and others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84200" y="1321742"/>
            <a:ext cx="8915400" cy="4723458"/>
          </a:xfrm>
        </p:spPr>
        <p:txBody>
          <a:bodyPr>
            <a:normAutofit fontScale="77500" lnSpcReduction="20000"/>
          </a:bodyPr>
          <a:lstStyle/>
          <a:p>
            <a:pPr marL="533400" indent="-533400">
              <a:spcAft>
                <a:spcPts val="1200"/>
              </a:spcAft>
              <a:buFont typeface="Wingdings" charset="2"/>
              <a:buChar char="Ø"/>
              <a:tabLst>
                <a:tab pos="533400" algn="l"/>
              </a:tabLst>
            </a:pPr>
            <a:r>
              <a:rPr lang="en-US" altLang="ja-JP" dirty="0" smtClean="0"/>
              <a:t>Leaders – some highly talented visionary leaders</a:t>
            </a:r>
          </a:p>
          <a:p>
            <a:pPr marL="533400" indent="-533400">
              <a:spcAft>
                <a:spcPts val="1200"/>
              </a:spcAft>
              <a:buFont typeface="Wingdings" charset="2"/>
              <a:buChar char="Ø"/>
              <a:tabLst>
                <a:tab pos="533400" algn="l"/>
              </a:tabLst>
            </a:pPr>
            <a:r>
              <a:rPr lang="en-US" altLang="ja-JP" dirty="0" smtClean="0"/>
              <a:t>Software engineering – on par with Japanese counterparts </a:t>
            </a:r>
          </a:p>
          <a:p>
            <a:pPr marL="533400" indent="-533400">
              <a:spcAft>
                <a:spcPts val="1200"/>
              </a:spcAft>
              <a:buFont typeface="Wingdings" charset="2"/>
              <a:buChar char="Ø"/>
              <a:tabLst>
                <a:tab pos="533400" algn="l"/>
              </a:tabLst>
            </a:pPr>
            <a:r>
              <a:rPr lang="en-US" altLang="ja-JP" dirty="0" smtClean="0"/>
              <a:t>English skills – better than Japanese counterparts </a:t>
            </a:r>
          </a:p>
          <a:p>
            <a:pPr marL="533400" indent="-533400">
              <a:spcAft>
                <a:spcPts val="1200"/>
              </a:spcAft>
              <a:buFont typeface="Wingdings" charset="2"/>
              <a:buChar char="Ø"/>
              <a:tabLst>
                <a:tab pos="533400" algn="l"/>
              </a:tabLst>
            </a:pPr>
            <a:r>
              <a:rPr lang="en-US" altLang="ja-JP" dirty="0" smtClean="0"/>
              <a:t>Organizations - easily scaling up to several hundreds and more, better than Japanese counterparts</a:t>
            </a:r>
          </a:p>
          <a:p>
            <a:pPr marL="533400" indent="-533400">
              <a:spcAft>
                <a:spcPts val="1200"/>
              </a:spcAft>
              <a:buFont typeface="Wingdings" charset="2"/>
              <a:buChar char="Ø"/>
              <a:tabLst>
                <a:tab pos="533400" algn="l"/>
              </a:tabLst>
            </a:pPr>
            <a:r>
              <a:rPr lang="en-US" altLang="ja-JP" dirty="0" smtClean="0"/>
              <a:t>Internal management process – on par with Japanese counterparts</a:t>
            </a:r>
          </a:p>
          <a:p>
            <a:pPr marL="533400" indent="-533400">
              <a:spcAft>
                <a:spcPts val="1200"/>
              </a:spcAft>
              <a:buFont typeface="Wingdings" charset="2"/>
              <a:buChar char="Ø"/>
              <a:tabLst>
                <a:tab pos="533400" algn="l"/>
              </a:tabLst>
            </a:pPr>
            <a:r>
              <a:rPr lang="en-US" altLang="ja-JP" dirty="0" smtClean="0"/>
              <a:t>Finance – good ops generate good margin relatively easily</a:t>
            </a:r>
          </a:p>
          <a:p>
            <a:pPr marL="533400" indent="-533400">
              <a:spcAft>
                <a:spcPts val="1200"/>
              </a:spcAft>
              <a:buFont typeface="Wingdings" charset="2"/>
              <a:buChar char="Ø"/>
              <a:tabLst>
                <a:tab pos="533400" algn="l"/>
              </a:tabLst>
            </a:pPr>
            <a:r>
              <a:rPr lang="en-US" altLang="ja-JP" dirty="0" smtClean="0"/>
              <a:t>OPEX – 1/10 of Japan, 1/15 of  US, very low cost of failure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>
              <a:buNone/>
            </a:pPr>
            <a:endParaRPr lang="en-US" altLang="ja-JP" sz="3200" dirty="0" smtClean="0"/>
          </a:p>
          <a:p>
            <a:pPr lvl="3"/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25456" y="1192740"/>
            <a:ext cx="7362428" cy="47000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Vietnam as a hidden gem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Global game market</a:t>
            </a:r>
          </a:p>
          <a:p>
            <a:pPr marL="914400" lvl="1" indent="-514350">
              <a:buNone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Little Bit about DeNA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A Big Picture you want to care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1100" y="2032000"/>
            <a:ext cx="5499100" cy="7112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535CF3-6800-D241-97D7-5DECF50F47EA}" type="slidenum">
              <a:rPr lang="en-US" altLang="ja-JP" smtClean="0"/>
              <a:pPr/>
              <a:t>8</a:t>
            </a:fld>
            <a:endParaRPr lang="en-US" altLang="ja-JP" sz="1400" smtClean="0">
              <a:latin typeface="Times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181" y="0"/>
            <a:ext cx="8255000" cy="533400"/>
          </a:xfrm>
        </p:spPr>
        <p:txBody>
          <a:bodyPr/>
          <a:lstStyle/>
          <a:p>
            <a:pPr>
              <a:buFontTx/>
              <a:buNone/>
            </a:pPr>
            <a:r>
              <a:rPr kumimoji="0" lang="en-US" altLang="ja-JP" sz="2800" dirty="0" smtClean="0"/>
              <a:t>A Brief History of Computer Games Markets </a:t>
            </a:r>
          </a:p>
        </p:txBody>
      </p:sp>
      <p:grpSp>
        <p:nvGrpSpPr>
          <p:cNvPr id="2" name="図形グループ 13"/>
          <p:cNvGrpSpPr>
            <a:grpSpLocks/>
          </p:cNvGrpSpPr>
          <p:nvPr/>
        </p:nvGrpSpPr>
        <p:grpSpPr bwMode="auto">
          <a:xfrm>
            <a:off x="247650" y="914401"/>
            <a:ext cx="5362124" cy="4881563"/>
            <a:chOff x="228600" y="1062335"/>
            <a:chExt cx="4949653" cy="4881266"/>
          </a:xfrm>
        </p:grpSpPr>
        <p:cxnSp>
          <p:nvCxnSpPr>
            <p:cNvPr id="17445" name="直線コネクタ 5"/>
            <p:cNvCxnSpPr>
              <a:cxnSpLocks noChangeShapeType="1"/>
            </p:cNvCxnSpPr>
            <p:nvPr/>
          </p:nvCxnSpPr>
          <p:spPr bwMode="auto">
            <a:xfrm rot="5400000">
              <a:off x="-1561306" y="3771106"/>
              <a:ext cx="434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6" name="直線コネクタ 6"/>
            <p:cNvCxnSpPr>
              <a:cxnSpLocks noChangeShapeType="1"/>
            </p:cNvCxnSpPr>
            <p:nvPr/>
          </p:nvCxnSpPr>
          <p:spPr bwMode="auto">
            <a:xfrm rot="5400000">
              <a:off x="-113506" y="3771106"/>
              <a:ext cx="434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7" name="直線コネクタ 7"/>
            <p:cNvCxnSpPr>
              <a:cxnSpLocks noChangeShapeType="1"/>
            </p:cNvCxnSpPr>
            <p:nvPr/>
          </p:nvCxnSpPr>
          <p:spPr bwMode="auto">
            <a:xfrm rot="5400000">
              <a:off x="1334294" y="3771107"/>
              <a:ext cx="434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8" name="直線コネクタ 8"/>
            <p:cNvCxnSpPr>
              <a:cxnSpLocks noChangeShapeType="1"/>
            </p:cNvCxnSpPr>
            <p:nvPr/>
          </p:nvCxnSpPr>
          <p:spPr bwMode="auto">
            <a:xfrm rot="5400000">
              <a:off x="2782094" y="3771106"/>
              <a:ext cx="4343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9" name="テキスト ボックス 9"/>
            <p:cNvSpPr txBox="1">
              <a:spLocks noChangeArrowheads="1"/>
            </p:cNvSpPr>
            <p:nvPr/>
          </p:nvSpPr>
          <p:spPr bwMode="auto">
            <a:xfrm>
              <a:off x="228600" y="1062335"/>
              <a:ext cx="644472" cy="3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ja-JP"/>
                <a:t>1980</a:t>
              </a:r>
              <a:endParaRPr kumimoji="1" lang="ja-JP" altLang="en-US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7450" name="テキスト ボックス 10"/>
            <p:cNvSpPr txBox="1">
              <a:spLocks noChangeArrowheads="1"/>
            </p:cNvSpPr>
            <p:nvPr/>
          </p:nvSpPr>
          <p:spPr bwMode="auto">
            <a:xfrm>
              <a:off x="4533781" y="1066800"/>
              <a:ext cx="644472" cy="3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ja-JP"/>
                <a:t>2010</a:t>
              </a:r>
              <a:endParaRPr kumimoji="1" lang="ja-JP" altLang="en-US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7451" name="テキスト ボックス 11"/>
            <p:cNvSpPr txBox="1">
              <a:spLocks noChangeArrowheads="1"/>
            </p:cNvSpPr>
            <p:nvPr/>
          </p:nvSpPr>
          <p:spPr bwMode="auto">
            <a:xfrm>
              <a:off x="3124200" y="1066800"/>
              <a:ext cx="644472" cy="3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ja-JP"/>
                <a:t>2000</a:t>
              </a:r>
              <a:endParaRPr kumimoji="1" lang="ja-JP" altLang="en-US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7452" name="テキスト ボックス 12"/>
            <p:cNvSpPr txBox="1">
              <a:spLocks noChangeArrowheads="1"/>
            </p:cNvSpPr>
            <p:nvPr/>
          </p:nvSpPr>
          <p:spPr bwMode="auto">
            <a:xfrm>
              <a:off x="1676400" y="1066800"/>
              <a:ext cx="644472" cy="36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ja-JP"/>
                <a:t>1990</a:t>
              </a:r>
              <a:endParaRPr kumimoji="1" lang="ja-JP" altLang="en-US"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17414" name="直線矢印コネクタ 15"/>
          <p:cNvCxnSpPr>
            <a:cxnSpLocks noChangeShapeType="1"/>
          </p:cNvCxnSpPr>
          <p:nvPr/>
        </p:nvCxnSpPr>
        <p:spPr bwMode="auto">
          <a:xfrm>
            <a:off x="1403350" y="1981200"/>
            <a:ext cx="4953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</p:spPr>
      </p:cxnSp>
      <p:sp>
        <p:nvSpPr>
          <p:cNvPr id="17415" name="テキスト ボックス 16"/>
          <p:cNvSpPr txBox="1">
            <a:spLocks noChangeArrowheads="1"/>
          </p:cNvSpPr>
          <p:nvPr/>
        </p:nvSpPr>
        <p:spPr bwMode="auto">
          <a:xfrm>
            <a:off x="742950" y="1947864"/>
            <a:ext cx="156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ja-JP" sz="1600"/>
              <a:t>Nintendo NES</a:t>
            </a:r>
            <a:endParaRPr kumimoji="1" lang="ja-JP" altLang="en-US" sz="160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16" name="テキスト ボックス 17"/>
          <p:cNvSpPr txBox="1">
            <a:spLocks noChangeArrowheads="1"/>
          </p:cNvSpPr>
          <p:nvPr/>
        </p:nvSpPr>
        <p:spPr bwMode="auto">
          <a:xfrm>
            <a:off x="2559050" y="1524001"/>
            <a:ext cx="1839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Console Games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7417" name="直線矢印コネクタ 18"/>
          <p:cNvCxnSpPr>
            <a:cxnSpLocks noChangeShapeType="1"/>
          </p:cNvCxnSpPr>
          <p:nvPr/>
        </p:nvCxnSpPr>
        <p:spPr bwMode="auto">
          <a:xfrm>
            <a:off x="3054350" y="2667000"/>
            <a:ext cx="3302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</p:spPr>
      </p:cxnSp>
      <p:sp>
        <p:nvSpPr>
          <p:cNvPr id="17418" name="テキスト ボックス 21"/>
          <p:cNvSpPr txBox="1">
            <a:spLocks noChangeArrowheads="1"/>
          </p:cNvSpPr>
          <p:nvPr/>
        </p:nvSpPr>
        <p:spPr bwMode="auto">
          <a:xfrm>
            <a:off x="3219450" y="2209801"/>
            <a:ext cx="1313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PC Games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19" name="テキスト ボックス 22"/>
          <p:cNvSpPr txBox="1">
            <a:spLocks noChangeArrowheads="1"/>
          </p:cNvSpPr>
          <p:nvPr/>
        </p:nvSpPr>
        <p:spPr bwMode="auto">
          <a:xfrm>
            <a:off x="3384550" y="2967038"/>
            <a:ext cx="24420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Online Games (MMO)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20" name="テキスト ボックス 23"/>
          <p:cNvSpPr txBox="1">
            <a:spLocks noChangeArrowheads="1"/>
          </p:cNvSpPr>
          <p:nvPr/>
        </p:nvSpPr>
        <p:spPr bwMode="auto">
          <a:xfrm>
            <a:off x="2889250" y="5029200"/>
            <a:ext cx="1155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ja-JP" sz="1600"/>
              <a:t>J2ME+3G</a:t>
            </a:r>
            <a:endParaRPr kumimoji="1" lang="ja-JP" altLang="en-US" sz="160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21" name="テキスト ボックス 24"/>
          <p:cNvSpPr txBox="1">
            <a:spLocks noChangeArrowheads="1"/>
          </p:cNvSpPr>
          <p:nvPr/>
        </p:nvSpPr>
        <p:spPr bwMode="auto">
          <a:xfrm>
            <a:off x="2476500" y="3225800"/>
            <a:ext cx="132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ja-JP" sz="1600"/>
              <a:t>Broadband</a:t>
            </a:r>
          </a:p>
          <a:p>
            <a:r>
              <a:rPr kumimoji="1" lang="en-US" altLang="ja-JP" sz="1600"/>
              <a:t>Internet</a:t>
            </a:r>
            <a:endParaRPr kumimoji="1" lang="ja-JP" altLang="en-US" sz="160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22" name="テキスト ボックス 25"/>
          <p:cNvSpPr txBox="1">
            <a:spLocks noChangeArrowheads="1"/>
          </p:cNvSpPr>
          <p:nvPr/>
        </p:nvSpPr>
        <p:spPr bwMode="auto">
          <a:xfrm>
            <a:off x="1981200" y="2633664"/>
            <a:ext cx="156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ja-JP" sz="1600"/>
              <a:t>3D accelerator</a:t>
            </a:r>
            <a:endParaRPr kumimoji="1" lang="ja-JP" altLang="en-US" sz="1600"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7423" name="直線矢印コネクタ 26"/>
          <p:cNvCxnSpPr>
            <a:cxnSpLocks noChangeShapeType="1"/>
          </p:cNvCxnSpPr>
          <p:nvPr/>
        </p:nvCxnSpPr>
        <p:spPr bwMode="auto">
          <a:xfrm>
            <a:off x="3632200" y="3429000"/>
            <a:ext cx="272415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</p:spPr>
      </p:cxnSp>
      <p:cxnSp>
        <p:nvCxnSpPr>
          <p:cNvPr id="17424" name="直線矢印コネクタ 28"/>
          <p:cNvCxnSpPr>
            <a:cxnSpLocks noChangeShapeType="1"/>
          </p:cNvCxnSpPr>
          <p:nvPr/>
        </p:nvCxnSpPr>
        <p:spPr bwMode="auto">
          <a:xfrm>
            <a:off x="4044950" y="5257800"/>
            <a:ext cx="23114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</p:spPr>
      </p:cxnSp>
      <p:sp>
        <p:nvSpPr>
          <p:cNvPr id="17425" name="テキスト ボックス 30"/>
          <p:cNvSpPr txBox="1">
            <a:spLocks noChangeArrowheads="1"/>
          </p:cNvSpPr>
          <p:nvPr/>
        </p:nvSpPr>
        <p:spPr bwMode="auto">
          <a:xfrm>
            <a:off x="3962401" y="4800601"/>
            <a:ext cx="1672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Mobile Games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26" name="テキスト ボックス 33"/>
          <p:cNvSpPr txBox="1">
            <a:spLocks noChangeArrowheads="1"/>
          </p:cNvSpPr>
          <p:nvPr/>
        </p:nvSpPr>
        <p:spPr bwMode="auto">
          <a:xfrm>
            <a:off x="4395787" y="3924300"/>
            <a:ext cx="1621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Social Games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27" name="テキスト ボックス 34"/>
          <p:cNvSpPr txBox="1">
            <a:spLocks noChangeArrowheads="1"/>
          </p:cNvSpPr>
          <p:nvPr/>
        </p:nvSpPr>
        <p:spPr bwMode="auto">
          <a:xfrm>
            <a:off x="3405188" y="4081464"/>
            <a:ext cx="132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ja-JP" sz="1600"/>
              <a:t>Facebook</a:t>
            </a:r>
          </a:p>
        </p:txBody>
      </p:sp>
      <p:cxnSp>
        <p:nvCxnSpPr>
          <p:cNvPr id="39" name="直線矢印コネクタ 38"/>
          <p:cNvCxnSpPr/>
          <p:nvPr/>
        </p:nvCxnSpPr>
        <p:spPr bwMode="auto">
          <a:xfrm rot="16200000" flipH="1">
            <a:off x="2705100" y="2241550"/>
            <a:ext cx="533400" cy="165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0" name="直線矢印コネクタ 39"/>
          <p:cNvCxnSpPr/>
          <p:nvPr/>
        </p:nvCxnSpPr>
        <p:spPr bwMode="auto">
          <a:xfrm rot="16200000" flipH="1">
            <a:off x="3282950" y="2927350"/>
            <a:ext cx="533400" cy="165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1" name="直線矢印コネクタ 40"/>
          <p:cNvCxnSpPr/>
          <p:nvPr/>
        </p:nvCxnSpPr>
        <p:spPr bwMode="auto">
          <a:xfrm rot="16200000" flipH="1">
            <a:off x="4359275" y="3686175"/>
            <a:ext cx="609600" cy="2476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3" name="直線矢印コネクタ 42"/>
          <p:cNvCxnSpPr>
            <a:stCxn id="17425" idx="2"/>
          </p:cNvCxnSpPr>
          <p:nvPr/>
        </p:nvCxnSpPr>
        <p:spPr bwMode="auto">
          <a:xfrm rot="5400000" flipH="1" flipV="1">
            <a:off x="4662658" y="4631941"/>
            <a:ext cx="674131" cy="4018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7432" name="直線矢印コネクタ 28"/>
          <p:cNvCxnSpPr>
            <a:cxnSpLocks noChangeShapeType="1"/>
          </p:cNvCxnSpPr>
          <p:nvPr/>
        </p:nvCxnSpPr>
        <p:spPr bwMode="auto">
          <a:xfrm>
            <a:off x="4953000" y="4419600"/>
            <a:ext cx="140335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arrow" w="med" len="med"/>
          </a:ln>
        </p:spPr>
      </p:cxnSp>
      <p:sp>
        <p:nvSpPr>
          <p:cNvPr id="17433" name="右大かっこ 45"/>
          <p:cNvSpPr>
            <a:spLocks/>
          </p:cNvSpPr>
          <p:nvPr/>
        </p:nvSpPr>
        <p:spPr bwMode="auto">
          <a:xfrm>
            <a:off x="6356350" y="1752600"/>
            <a:ext cx="82550" cy="1066800"/>
          </a:xfrm>
          <a:prstGeom prst="rightBracket">
            <a:avLst>
              <a:gd name="adj" fmla="val 83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34" name="テキスト ボックス 46"/>
          <p:cNvSpPr txBox="1">
            <a:spLocks noChangeArrowheads="1"/>
          </p:cNvSpPr>
          <p:nvPr/>
        </p:nvSpPr>
        <p:spPr bwMode="auto">
          <a:xfrm>
            <a:off x="6521450" y="838201"/>
            <a:ext cx="9799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Game</a:t>
            </a:r>
          </a:p>
          <a:p>
            <a:r>
              <a:rPr kumimoji="1" lang="en-US" altLang="ja-JP"/>
              <a:t>Market*</a:t>
            </a:r>
          </a:p>
        </p:txBody>
      </p:sp>
      <p:sp>
        <p:nvSpPr>
          <p:cNvPr id="17435" name="テキスト ボックス 49"/>
          <p:cNvSpPr txBox="1">
            <a:spLocks noChangeArrowheads="1"/>
          </p:cNvSpPr>
          <p:nvPr/>
        </p:nvSpPr>
        <p:spPr bwMode="auto">
          <a:xfrm>
            <a:off x="7924800" y="838201"/>
            <a:ext cx="12624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Major</a:t>
            </a:r>
          </a:p>
          <a:p>
            <a:r>
              <a:rPr kumimoji="1" lang="en-US" altLang="ja-JP"/>
              <a:t>Publishers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36" name="テキスト ボックス 50"/>
          <p:cNvSpPr txBox="1">
            <a:spLocks noChangeArrowheads="1"/>
          </p:cNvSpPr>
          <p:nvPr/>
        </p:nvSpPr>
        <p:spPr bwMode="auto">
          <a:xfrm>
            <a:off x="6686550" y="2057401"/>
            <a:ext cx="723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$30B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37" name="テキスト ボックス 51"/>
          <p:cNvSpPr txBox="1">
            <a:spLocks noChangeArrowheads="1"/>
          </p:cNvSpPr>
          <p:nvPr/>
        </p:nvSpPr>
        <p:spPr bwMode="auto">
          <a:xfrm>
            <a:off x="6837892" y="4114801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$8B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38" name="テキスト ボックス 52"/>
          <p:cNvSpPr txBox="1">
            <a:spLocks noChangeArrowheads="1"/>
          </p:cNvSpPr>
          <p:nvPr/>
        </p:nvSpPr>
        <p:spPr bwMode="auto">
          <a:xfrm>
            <a:off x="6686550" y="3124201"/>
            <a:ext cx="723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$16B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7439" name="テキスト ボックス 53"/>
          <p:cNvSpPr txBox="1">
            <a:spLocks noChangeArrowheads="1"/>
          </p:cNvSpPr>
          <p:nvPr/>
        </p:nvSpPr>
        <p:spPr bwMode="auto">
          <a:xfrm>
            <a:off x="7924800" y="1905001"/>
            <a:ext cx="17215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 sz="1800"/>
              <a:t>Activision</a:t>
            </a:r>
          </a:p>
          <a:p>
            <a:r>
              <a:rPr kumimoji="1" lang="en-US" altLang="ja-JP" sz="1800"/>
              <a:t>Electronic Arts</a:t>
            </a:r>
          </a:p>
          <a:p>
            <a:r>
              <a:rPr kumimoji="1" lang="en-US" altLang="ja-JP" sz="1800"/>
              <a:t>Bandai Namco</a:t>
            </a:r>
          </a:p>
        </p:txBody>
      </p:sp>
      <p:sp>
        <p:nvSpPr>
          <p:cNvPr id="17440" name="テキスト ボックス 54"/>
          <p:cNvSpPr txBox="1">
            <a:spLocks noChangeArrowheads="1"/>
          </p:cNvSpPr>
          <p:nvPr/>
        </p:nvSpPr>
        <p:spPr bwMode="auto">
          <a:xfrm>
            <a:off x="7924800" y="2962276"/>
            <a:ext cx="99232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 sz="1800"/>
              <a:t>Tencent</a:t>
            </a:r>
          </a:p>
          <a:p>
            <a:r>
              <a:rPr kumimoji="1" lang="en-US" altLang="ja-JP" sz="1800"/>
              <a:t>Nixon</a:t>
            </a:r>
          </a:p>
          <a:p>
            <a:r>
              <a:rPr kumimoji="1" lang="en-US" altLang="ja-JP" sz="1800"/>
              <a:t>Shanda</a:t>
            </a:r>
          </a:p>
        </p:txBody>
      </p:sp>
      <p:sp>
        <p:nvSpPr>
          <p:cNvPr id="17441" name="テキスト ボックス 55"/>
          <p:cNvSpPr txBox="1">
            <a:spLocks noChangeArrowheads="1"/>
          </p:cNvSpPr>
          <p:nvPr/>
        </p:nvSpPr>
        <p:spPr bwMode="auto">
          <a:xfrm>
            <a:off x="7924800" y="3962401"/>
            <a:ext cx="85301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 sz="1800"/>
              <a:t>DeNA</a:t>
            </a:r>
          </a:p>
          <a:p>
            <a:r>
              <a:rPr kumimoji="1" lang="en-US" altLang="ja-JP" sz="1800"/>
              <a:t>GREE</a:t>
            </a:r>
          </a:p>
          <a:p>
            <a:r>
              <a:rPr kumimoji="1" lang="en-US" altLang="ja-JP" sz="1800"/>
              <a:t>Zynga</a:t>
            </a:r>
          </a:p>
        </p:txBody>
      </p:sp>
      <p:sp>
        <p:nvSpPr>
          <p:cNvPr id="17442" name="テキスト ボックス 56"/>
          <p:cNvSpPr txBox="1">
            <a:spLocks noChangeArrowheads="1"/>
          </p:cNvSpPr>
          <p:nvPr/>
        </p:nvSpPr>
        <p:spPr bwMode="auto">
          <a:xfrm>
            <a:off x="7924801" y="5029201"/>
            <a:ext cx="1145381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 sz="1800"/>
              <a:t>EA</a:t>
            </a:r>
          </a:p>
          <a:p>
            <a:r>
              <a:rPr kumimoji="1" lang="en-US" altLang="ja-JP" sz="1800"/>
              <a:t>Gameloft</a:t>
            </a:r>
          </a:p>
        </p:txBody>
      </p:sp>
      <p:sp>
        <p:nvSpPr>
          <p:cNvPr id="17443" name="テキスト ボックス 57"/>
          <p:cNvSpPr txBox="1">
            <a:spLocks noChangeArrowheads="1"/>
          </p:cNvSpPr>
          <p:nvPr/>
        </p:nvSpPr>
        <p:spPr bwMode="auto">
          <a:xfrm>
            <a:off x="6851650" y="5029201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altLang="ja-JP"/>
              <a:t>$6B</a:t>
            </a:r>
            <a:endParaRPr kumimoji="1" lang="ja-JP" altLang="en-US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73150" y="6019801"/>
            <a:ext cx="40667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ja-JP" sz="1400" dirty="0">
                <a:latin typeface="+mj-lt"/>
              </a:rPr>
              <a:t>*Title revenue only. Hardware sales not included. </a:t>
            </a:r>
            <a:endParaRPr kumimoji="1" lang="ja-JP" alt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タイトル 1"/>
          <p:cNvSpPr>
            <a:spLocks noGrp="1"/>
          </p:cNvSpPr>
          <p:nvPr>
            <p:ph type="title"/>
          </p:nvPr>
        </p:nvSpPr>
        <p:spPr>
          <a:xfrm>
            <a:off x="512233" y="189973"/>
            <a:ext cx="8915400" cy="490537"/>
          </a:xfrm>
        </p:spPr>
        <p:txBody>
          <a:bodyPr/>
          <a:lstStyle/>
          <a:p>
            <a:pPr algn="l"/>
            <a:r>
              <a:rPr lang="en-US" altLang="ja-JP" dirty="0" smtClean="0"/>
              <a:t>Comparing Game Types</a:t>
            </a:r>
            <a:endParaRPr lang="ja-JP" altLang="en-US" dirty="0" smtClean="0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idx="1"/>
          </p:nvPr>
        </p:nvGraphicFramePr>
        <p:xfrm>
          <a:off x="577850" y="1066800"/>
          <a:ext cx="8984192" cy="4686300"/>
        </p:xfrm>
        <a:graphic>
          <a:graphicData uri="http://schemas.openxmlformats.org/drawingml/2006/table">
            <a:tbl>
              <a:tblPr/>
              <a:tblGrid>
                <a:gridCol w="2246048"/>
                <a:gridCol w="2246048"/>
                <a:gridCol w="2246048"/>
                <a:gridCol w="224604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Console Games</a:t>
                      </a:r>
                      <a:endParaRPr kumimoji="1" lang="ja-JP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Online Games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MMOs</a:t>
                      </a:r>
                      <a:endParaRPr kumimoji="1" lang="ja-JP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Social Games</a:t>
                      </a:r>
                      <a:endParaRPr kumimoji="1" lang="ja-JP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Product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Package product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Online services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Distribution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Retail stores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Internet (ADSL, mobile 3G)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Platform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PC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PC &amp; mobile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Look &amp; Feel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Super intense 3D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Intense 3D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High quality 2D and simple 3D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Game play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Intense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1-3 hr/play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Casual, frequent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5-30 min/play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Development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&gt;$50M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&gt;2 yrs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&gt;1000 m.month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1-2 yrs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100-200 m.month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3-6 months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Operations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N/A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Data center, Data mining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Performance KPIs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Unit sold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Gross margins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DAU MAU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CU PCU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ARPU ARPPU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DAU MAU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ARPU ARPPU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LTV eCPNU</a:t>
                      </a: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ヒラギノ角ゴ Pro W3" charset="-128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9" name="スライド番号プレースホル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AF4F78-CC4B-5048-B3BD-566E9C94B049}" type="slidenum">
              <a:rPr lang="en-US" altLang="ja-JP" smtClean="0"/>
              <a:pPr/>
              <a:t>9</a:t>
            </a:fld>
            <a:endParaRPr lang="en-US" altLang="ja-JP" sz="1400" smtClean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.wr4mpw0i0mO31kljw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.wr4mpw0i0mO31kljw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.wr4mpw0i0mO31kljwmQ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メイリオ"/>
        <a:cs typeface=""/>
      </a:majorFont>
      <a:minorFont>
        <a:latin typeface="Meiryo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9D13DBDFDE4B8082425539F4C2D6" ma:contentTypeVersion="3" ma:contentTypeDescription="Create a new document." ma:contentTypeScope="" ma:versionID="2b59f33d4b6eff1bad53af477075ff62">
  <xsd:schema xmlns:xsd="http://www.w3.org/2001/XMLSchema" xmlns:xs="http://www.w3.org/2001/XMLSchema" xmlns:p="http://schemas.microsoft.com/office/2006/metadata/properties" xmlns:ns2="439b53d8-5e9c-4dee-87cb-218a054e56d2" targetNamespace="http://schemas.microsoft.com/office/2006/metadata/properties" ma:root="true" ma:fieldsID="64e034cebaee80ef85d7b7c29e988776" ns2:_="">
    <xsd:import namespace="439b53d8-5e9c-4dee-87cb-218a054e56d2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Level1" minOccurs="0"/>
                <xsd:element ref="ns2:Zon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b53d8-5e9c-4dee-87cb-218a054e56d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Level1" ma:index="9" nillable="true" ma:displayName="Level1" ma:internalName="Level1">
      <xsd:simpleType>
        <xsd:restriction base="dms:Text">
          <xsd:maxLength value="255"/>
        </xsd:restriction>
      </xsd:simpleType>
    </xsd:element>
    <xsd:element name="ZoneID" ma:index="10" nillable="true" ma:displayName="ZoneID" ma:internalName="Zone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ZoneID xmlns="439b53d8-5e9c-4dee-87cb-218a054e56d2" xsi:nil="true"/>
    <Description0 xmlns="439b53d8-5e9c-4dee-87cb-218a054e56d2" xsi:nil="true"/>
    <Level1 xmlns="439b53d8-5e9c-4dee-87cb-218a054e56d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AAFD86-73AB-4C55-8E1B-97ECAF001E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9b53d8-5e9c-4dee-87cb-218a054e5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4783B-2B4E-40F8-9A64-537CC09F7D3C}">
  <ds:schemaRefs>
    <ds:schemaRef ds:uri="http://schemas.microsoft.com/office/2006/metadata/properties"/>
    <ds:schemaRef ds:uri="http://schemas.microsoft.com/office/infopath/2007/PartnerControls"/>
    <ds:schemaRef ds:uri="439b53d8-5e9c-4dee-87cb-218a054e56d2"/>
  </ds:schemaRefs>
</ds:datastoreItem>
</file>

<file path=customXml/itemProps3.xml><?xml version="1.0" encoding="utf-8"?>
<ds:datastoreItem xmlns:ds="http://schemas.openxmlformats.org/officeDocument/2006/customXml" ds:itemID="{FC509F66-07CA-4589-9D1C-FBDF6E46DC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16981</TotalTime>
  <Words>1421</Words>
  <Application>Microsoft Office PowerPoint</Application>
  <PresentationFormat>A4 Paper (210x297 mm)</PresentationFormat>
  <Paragraphs>479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​​テーマ</vt:lpstr>
      <vt:lpstr>Game Development - Driving Vietnam's and Your Own Future</vt:lpstr>
      <vt:lpstr>PowerPoint Presentation</vt:lpstr>
      <vt:lpstr>Vietnam as a Hidden Gem</vt:lpstr>
      <vt:lpstr>Vietnam – Unquestionable Leaders  in SEA Gaming Industry</vt:lpstr>
      <vt:lpstr>Internet Foundation SEA + India Country Score Board</vt:lpstr>
      <vt:lpstr>Vietnam IT Resources  Observations from VNG, Punch, Fsoft, VNG, and others</vt:lpstr>
      <vt:lpstr>PowerPoint Presentation</vt:lpstr>
      <vt:lpstr>PowerPoint Presentation</vt:lpstr>
      <vt:lpstr>Comparing Game Types</vt:lpstr>
      <vt:lpstr>Social Games = Online Games Meshed into Social Networks</vt:lpstr>
      <vt:lpstr>Card Battle Type Social Game - Examples</vt:lpstr>
      <vt:lpstr>Card Battle Type Social Games Sets a New Trend</vt:lpstr>
      <vt:lpstr>PowerPoint Presentation</vt:lpstr>
      <vt:lpstr>Global Leaders of Game Publishing </vt:lpstr>
      <vt:lpstr>JP Social Mobile Games – Explosive Growth </vt:lpstr>
      <vt:lpstr>Over 50% of Mobage Game Revenue       Comes from 3rd Party Developers</vt:lpstr>
      <vt:lpstr>Big Title Revenue Scale </vt:lpstr>
      <vt:lpstr>Big Traffic and Big Data Mining </vt:lpstr>
      <vt:lpstr>Mobage Net Effect</vt:lpstr>
      <vt:lpstr>DeNA Distribute Social Games Globally</vt:lpstr>
      <vt:lpstr>Mobage Titles Winning The U.S.</vt:lpstr>
      <vt:lpstr>DeNA in Vietnam</vt:lpstr>
      <vt:lpstr>PowerPoint Presentation</vt:lpstr>
      <vt:lpstr>4 years ago, I saw in Vietnam </vt:lpstr>
      <vt:lpstr>Now I see…</vt:lpstr>
      <vt:lpstr>Vietnam Very Scary Picture</vt:lpstr>
      <vt:lpstr>Build country’s sustainable growth…</vt:lpstr>
      <vt:lpstr>Japan : 150 Years of Industrialization Building Globally Competitive Companies</vt:lpstr>
      <vt:lpstr>Games for You and for Your Country</vt:lpstr>
      <vt:lpstr>Initial Steps</vt:lpstr>
      <vt:lpstr>PowerPoint Presentation</vt:lpstr>
    </vt:vector>
  </TitlesOfParts>
  <Company>DeNA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Rie KAWANO</dc:creator>
  <cp:lastModifiedBy>Nancy</cp:lastModifiedBy>
  <cp:revision>130</cp:revision>
  <cp:lastPrinted>2012-07-05T15:19:40Z</cp:lastPrinted>
  <dcterms:created xsi:type="dcterms:W3CDTF">2012-07-21T02:26:38Z</dcterms:created>
  <dcterms:modified xsi:type="dcterms:W3CDTF">2012-08-02T06:30:19Z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0x010100E5189D13DBDFDE4B8082425539F4C2D6</vt:lpwstr>
  </property>
</Properties>
</file>