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0" r:id="rId3"/>
    <p:sldId id="258" r:id="rId4"/>
    <p:sldId id="266" r:id="rId5"/>
    <p:sldId id="261"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4" autoAdjust="0"/>
    <p:restoredTop sz="94660"/>
  </p:normalViewPr>
  <p:slideViewPr>
    <p:cSldViewPr>
      <p:cViewPr varScale="1">
        <p:scale>
          <a:sx n="86" d="100"/>
          <a:sy n="86" d="100"/>
        </p:scale>
        <p:origin x="576" y="58"/>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11-Feb-22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11-Feb-22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9</a:t>
            </a:fld>
            <a:endParaRPr/>
          </a:p>
        </p:txBody>
      </p:sp>
    </p:spTree>
    <p:extLst>
      <p:ext uri="{BB962C8B-B14F-4D97-AF65-F5344CB8AC3E}">
        <p14:creationId xmlns:p14="http://schemas.microsoft.com/office/powerpoint/2010/main" val="2601608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18</a:t>
            </a:fld>
            <a:endParaRPr/>
          </a:p>
        </p:txBody>
      </p:sp>
    </p:spTree>
    <p:extLst>
      <p:ext uri="{BB962C8B-B14F-4D97-AF65-F5344CB8AC3E}">
        <p14:creationId xmlns:p14="http://schemas.microsoft.com/office/powerpoint/2010/main" val="540914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19</a:t>
            </a:fld>
            <a:endParaRPr/>
          </a:p>
        </p:txBody>
      </p:sp>
    </p:spTree>
    <p:extLst>
      <p:ext uri="{BB962C8B-B14F-4D97-AF65-F5344CB8AC3E}">
        <p14:creationId xmlns:p14="http://schemas.microsoft.com/office/powerpoint/2010/main" val="16035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20</a:t>
            </a:fld>
            <a:endParaRPr/>
          </a:p>
        </p:txBody>
      </p:sp>
    </p:spTree>
    <p:extLst>
      <p:ext uri="{BB962C8B-B14F-4D97-AF65-F5344CB8AC3E}">
        <p14:creationId xmlns:p14="http://schemas.microsoft.com/office/powerpoint/2010/main" val="329067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10</a:t>
            </a:fld>
            <a:endParaRPr/>
          </a:p>
        </p:txBody>
      </p:sp>
    </p:spTree>
    <p:extLst>
      <p:ext uri="{BB962C8B-B14F-4D97-AF65-F5344CB8AC3E}">
        <p14:creationId xmlns:p14="http://schemas.microsoft.com/office/powerpoint/2010/main" val="217222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11</a:t>
            </a:fld>
            <a:endParaRPr/>
          </a:p>
        </p:txBody>
      </p:sp>
    </p:spTree>
    <p:extLst>
      <p:ext uri="{BB962C8B-B14F-4D97-AF65-F5344CB8AC3E}">
        <p14:creationId xmlns:p14="http://schemas.microsoft.com/office/powerpoint/2010/main" val="279135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12</a:t>
            </a:fld>
            <a:endParaRPr/>
          </a:p>
        </p:txBody>
      </p:sp>
    </p:spTree>
    <p:extLst>
      <p:ext uri="{BB962C8B-B14F-4D97-AF65-F5344CB8AC3E}">
        <p14:creationId xmlns:p14="http://schemas.microsoft.com/office/powerpoint/2010/main" val="383586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13</a:t>
            </a:fld>
            <a:endParaRPr/>
          </a:p>
        </p:txBody>
      </p:sp>
    </p:spTree>
    <p:extLst>
      <p:ext uri="{BB962C8B-B14F-4D97-AF65-F5344CB8AC3E}">
        <p14:creationId xmlns:p14="http://schemas.microsoft.com/office/powerpoint/2010/main" val="2594286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14</a:t>
            </a:fld>
            <a:endParaRPr/>
          </a:p>
        </p:txBody>
      </p:sp>
    </p:spTree>
    <p:extLst>
      <p:ext uri="{BB962C8B-B14F-4D97-AF65-F5344CB8AC3E}">
        <p14:creationId xmlns:p14="http://schemas.microsoft.com/office/powerpoint/2010/main" val="69116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15</a:t>
            </a:fld>
            <a:endParaRPr/>
          </a:p>
        </p:txBody>
      </p:sp>
    </p:spTree>
    <p:extLst>
      <p:ext uri="{BB962C8B-B14F-4D97-AF65-F5344CB8AC3E}">
        <p14:creationId xmlns:p14="http://schemas.microsoft.com/office/powerpoint/2010/main" val="3603033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16</a:t>
            </a:fld>
            <a:endParaRPr/>
          </a:p>
        </p:txBody>
      </p:sp>
    </p:spTree>
    <p:extLst>
      <p:ext uri="{BB962C8B-B14F-4D97-AF65-F5344CB8AC3E}">
        <p14:creationId xmlns:p14="http://schemas.microsoft.com/office/powerpoint/2010/main" val="1832251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17</a:t>
            </a:fld>
            <a:endParaRPr/>
          </a:p>
        </p:txBody>
      </p:sp>
    </p:spTree>
    <p:extLst>
      <p:ext uri="{BB962C8B-B14F-4D97-AF65-F5344CB8AC3E}">
        <p14:creationId xmlns:p14="http://schemas.microsoft.com/office/powerpoint/2010/main" val="273638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11-Feb-22</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11-Feb-22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11-Feb-22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11-Feb-22</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11-Feb-22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11-Feb-22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11-Feb-22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11-Feb-22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11-Feb-22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11-Feb-22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11-Feb-22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11-Feb-22</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6627812" cy="5410200"/>
          </a:xfrm>
        </p:spPr>
        <p:txBody>
          <a:bodyPr anchor="t"/>
          <a:lstStyle/>
          <a:p>
            <a:br>
              <a:rPr lang="en-US"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CHỦ ĐỀ: </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QUẢN LÝ KHÁCH SẠN</a:t>
            </a:r>
          </a:p>
        </p:txBody>
      </p:sp>
      <p:sp>
        <p:nvSpPr>
          <p:cNvPr id="3" name="Subtitle 2"/>
          <p:cNvSpPr>
            <a:spLocks noGrp="1"/>
          </p:cNvSpPr>
          <p:nvPr>
            <p:ph type="subTitle" idx="1"/>
          </p:nvPr>
        </p:nvSpPr>
        <p:spPr>
          <a:xfrm>
            <a:off x="227012" y="3581400"/>
            <a:ext cx="4570413" cy="2133600"/>
          </a:xfrm>
        </p:spPr>
        <p:txBody>
          <a:bodyPr>
            <a:noAutofit/>
          </a:bodyPr>
          <a:lstStyle/>
          <a:p>
            <a:pPr>
              <a:lnSpc>
                <a:spcPct val="150000"/>
              </a:lnSpc>
            </a:pPr>
            <a:r>
              <a:rPr lang="en-US" sz="2200" i="1" dirty="0" err="1">
                <a:latin typeface="Times New Roman" panose="02020603050405020304" pitchFamily="18" charset="0"/>
                <a:cs typeface="Times New Roman" panose="02020603050405020304" pitchFamily="18" charset="0"/>
              </a:rPr>
              <a:t>Nhóm</a:t>
            </a:r>
            <a:r>
              <a:rPr lang="en-US" sz="2200" i="1" dirty="0">
                <a:latin typeface="Times New Roman" panose="02020603050405020304" pitchFamily="18" charset="0"/>
                <a:cs typeface="Times New Roman" panose="02020603050405020304" pitchFamily="18" charset="0"/>
              </a:rPr>
              <a:t> 8:</a:t>
            </a:r>
          </a:p>
          <a:p>
            <a:pPr marL="457200" indent="-457200">
              <a:lnSpc>
                <a:spcPct val="150000"/>
              </a:lnSpc>
              <a:buFont typeface="+mj-lt"/>
              <a:buAutoNum type="arabicPeriod"/>
            </a:pPr>
            <a:r>
              <a:rPr lang="en-US" sz="2200" i="1" dirty="0">
                <a:latin typeface="Times New Roman" panose="02020603050405020304" pitchFamily="18" charset="0"/>
                <a:cs typeface="Times New Roman" panose="02020603050405020304" pitchFamily="18" charset="0"/>
              </a:rPr>
              <a:t>Phan </a:t>
            </a:r>
            <a:r>
              <a:rPr lang="en-US" sz="2200" i="1" dirty="0" err="1">
                <a:latin typeface="Times New Roman" panose="02020603050405020304" pitchFamily="18" charset="0"/>
                <a:cs typeface="Times New Roman" panose="02020603050405020304" pitchFamily="18" charset="0"/>
              </a:rPr>
              <a:t>Hải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Dương</a:t>
            </a:r>
            <a:r>
              <a:rPr lang="en-US" sz="2200" i="1" dirty="0">
                <a:latin typeface="Times New Roman" panose="02020603050405020304" pitchFamily="18" charset="0"/>
                <a:cs typeface="Times New Roman" panose="02020603050405020304" pitchFamily="18" charset="0"/>
              </a:rPr>
              <a:t>   20194533</a:t>
            </a:r>
          </a:p>
          <a:p>
            <a:pPr marL="457200" indent="-457200">
              <a:lnSpc>
                <a:spcPct val="150000"/>
              </a:lnSpc>
              <a:buFont typeface="+mj-lt"/>
              <a:buAutoNum type="arabicPeriod"/>
            </a:pPr>
            <a:r>
              <a:rPr lang="en-US" sz="2200" i="1" dirty="0">
                <a:latin typeface="Times New Roman" panose="02020603050405020304" pitchFamily="18" charset="0"/>
                <a:cs typeface="Times New Roman" panose="02020603050405020304" pitchFamily="18" charset="0"/>
              </a:rPr>
              <a:t>Trần Quang </a:t>
            </a:r>
            <a:r>
              <a:rPr lang="en-US" sz="2200" i="1" dirty="0" err="1">
                <a:latin typeface="Times New Roman" panose="02020603050405020304" pitchFamily="18" charset="0"/>
                <a:cs typeface="Times New Roman" panose="02020603050405020304" pitchFamily="18" charset="0"/>
              </a:rPr>
              <a:t>Huy</a:t>
            </a:r>
            <a:r>
              <a:rPr lang="en-US" sz="2200" i="1" dirty="0">
                <a:latin typeface="Times New Roman" panose="02020603050405020304" pitchFamily="18" charset="0"/>
                <a:cs typeface="Times New Roman" panose="02020603050405020304" pitchFamily="18" charset="0"/>
              </a:rPr>
              <a:t>   20194589</a:t>
            </a:r>
          </a:p>
          <a:p>
            <a:pPr marL="457200" indent="-457200">
              <a:lnSpc>
                <a:spcPct val="150000"/>
              </a:lnSpc>
              <a:buFont typeface="+mj-lt"/>
              <a:buAutoNum type="arabicPeriod"/>
            </a:pPr>
            <a:r>
              <a:rPr lang="en-US" sz="2200" i="1" dirty="0">
                <a:latin typeface="Times New Roman" panose="02020603050405020304" pitchFamily="18" charset="0"/>
                <a:cs typeface="Times New Roman" panose="02020603050405020304" pitchFamily="18" charset="0"/>
              </a:rPr>
              <a:t>Lê </a:t>
            </a:r>
            <a:r>
              <a:rPr lang="en-US" sz="2200" i="1" dirty="0" err="1">
                <a:latin typeface="Times New Roman" panose="02020603050405020304" pitchFamily="18" charset="0"/>
                <a:cs typeface="Times New Roman" panose="02020603050405020304" pitchFamily="18" charset="0"/>
              </a:rPr>
              <a:t>Quốc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Mạnh</a:t>
            </a:r>
            <a:r>
              <a:rPr lang="en-US" sz="2200" i="1" dirty="0">
                <a:latin typeface="Times New Roman" panose="02020603050405020304" pitchFamily="18" charset="0"/>
                <a:cs typeface="Times New Roman" panose="02020603050405020304" pitchFamily="18" charset="0"/>
              </a:rPr>
              <a:t>      20194614</a:t>
            </a:r>
          </a:p>
          <a:p>
            <a:pPr>
              <a:lnSpc>
                <a:spcPct val="150000"/>
              </a:lnSpc>
            </a:pPr>
            <a:endParaRPr 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1069" y="304800"/>
            <a:ext cx="12188825" cy="965200"/>
          </a:xfrm>
        </p:spPr>
        <p:txBody>
          <a:bodyPr anchor="t">
            <a:normAutofit/>
          </a:bodyPr>
          <a:lstStyle/>
          <a:p>
            <a:pPr algn="ctr"/>
            <a:r>
              <a:rPr lang="en-US" sz="4000" b="1" dirty="0">
                <a:latin typeface="Times New Roman" panose="02020603050405020304" pitchFamily="18" charset="0"/>
                <a:cs typeface="Times New Roman" panose="02020603050405020304" pitchFamily="18" charset="0"/>
              </a:rPr>
              <a:t>THIẾT KẾ CƠ SỞ DỮ LIỆU</a:t>
            </a:r>
          </a:p>
        </p:txBody>
      </p:sp>
      <p:sp>
        <p:nvSpPr>
          <p:cNvPr id="4" name="Content Placeholder 3">
            <a:extLst>
              <a:ext uri="{FF2B5EF4-FFF2-40B4-BE49-F238E27FC236}">
                <a16:creationId xmlns:a16="http://schemas.microsoft.com/office/drawing/2014/main" id="{163D473B-5C74-44D3-B965-E8431669D44D}"/>
              </a:ext>
            </a:extLst>
          </p:cNvPr>
          <p:cNvSpPr>
            <a:spLocks noGrp="1"/>
          </p:cNvSpPr>
          <p:nvPr>
            <p:ph idx="1"/>
          </p:nvPr>
        </p:nvSpPr>
        <p:spPr>
          <a:xfrm>
            <a:off x="479651" y="3068486"/>
            <a:ext cx="2256518" cy="721027"/>
          </a:xfrm>
        </p:spPr>
        <p:txBody>
          <a:bodyPr anchor="ctr">
            <a:noAutofit/>
          </a:bodyPr>
          <a:lstStyle/>
          <a:p>
            <a:pPr marL="0" indent="0">
              <a:lnSpc>
                <a:spcPct val="100000"/>
              </a:lnSpc>
              <a:buNone/>
            </a:pPr>
            <a:r>
              <a:rPr lang="en-US" sz="3200" dirty="0">
                <a:latin typeface="Times New Roman" panose="02020603050405020304" pitchFamily="18" charset="0"/>
                <a:cs typeface="Times New Roman" panose="02020603050405020304" pitchFamily="18" charset="0"/>
              </a:rPr>
              <a:t>Relational Schema</a:t>
            </a:r>
          </a:p>
        </p:txBody>
      </p:sp>
      <p:pic>
        <p:nvPicPr>
          <p:cNvPr id="5" name="Picture Placeholder 2" descr="Graphical user interface, application&#10;&#10;Description automatically generated">
            <a:extLst>
              <a:ext uri="{FF2B5EF4-FFF2-40B4-BE49-F238E27FC236}">
                <a16:creationId xmlns:a16="http://schemas.microsoft.com/office/drawing/2014/main" id="{FD4827A9-4795-432B-A40B-644F646E0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612" y="1143000"/>
            <a:ext cx="8991600" cy="5170171"/>
          </a:xfrm>
          <a:prstGeom prst="rect">
            <a:avLst/>
          </a:prstGeom>
          <a:noFill/>
        </p:spPr>
      </p:pic>
    </p:spTree>
    <p:extLst>
      <p:ext uri="{BB962C8B-B14F-4D97-AF65-F5344CB8AC3E}">
        <p14:creationId xmlns:p14="http://schemas.microsoft.com/office/powerpoint/2010/main" val="38329903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checkerboard(across)">
                                      <p:cBhvr>
                                        <p:cTn id="2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533400"/>
            <a:ext cx="12188825" cy="965200"/>
          </a:xfrm>
        </p:spPr>
        <p:txBody>
          <a:bodyPr anchor="t">
            <a:normAutofit/>
          </a:bodyPr>
          <a:lstStyle/>
          <a:p>
            <a:pPr algn="ctr"/>
            <a:r>
              <a:rPr lang="en-US" sz="4000" b="1" dirty="0">
                <a:latin typeface="Times New Roman" panose="02020603050405020304" pitchFamily="18" charset="0"/>
                <a:cs typeface="Times New Roman" panose="02020603050405020304" pitchFamily="18" charset="0"/>
              </a:rPr>
              <a:t>CÁC CHỨC NĂNG DỰ KIẾN CỦA PHẦN MỀM</a:t>
            </a:r>
          </a:p>
        </p:txBody>
      </p:sp>
      <p:sp>
        <p:nvSpPr>
          <p:cNvPr id="4" name="Content Placeholder 3">
            <a:extLst>
              <a:ext uri="{FF2B5EF4-FFF2-40B4-BE49-F238E27FC236}">
                <a16:creationId xmlns:a16="http://schemas.microsoft.com/office/drawing/2014/main" id="{30BF1FCF-0E16-4179-8644-F4A866AE1036}"/>
              </a:ext>
            </a:extLst>
          </p:cNvPr>
          <p:cNvSpPr>
            <a:spLocks noGrp="1"/>
          </p:cNvSpPr>
          <p:nvPr>
            <p:ph idx="1"/>
          </p:nvPr>
        </p:nvSpPr>
        <p:spPr>
          <a:xfrm>
            <a:off x="836612" y="1676400"/>
            <a:ext cx="12188825" cy="2362200"/>
          </a:xfrm>
        </p:spPr>
        <p:txBody>
          <a:bodyPr>
            <a:noAutofit/>
          </a:bodyPr>
          <a:lstStyle/>
          <a:p>
            <a:pPr marL="0" marR="0" indent="0">
              <a:lnSpc>
                <a:spcPct val="150000"/>
              </a:lnSpc>
              <a:spcBef>
                <a:spcPts val="0"/>
              </a:spcBef>
              <a:spcAft>
                <a:spcPts val="0"/>
              </a:spcAft>
              <a:buNone/>
            </a:pPr>
            <a:r>
              <a:rPr lang="en-US" sz="2000">
                <a:effectLst/>
                <a:latin typeface="Times New Roman" panose="02020603050405020304" pitchFamily="18" charset="0"/>
                <a:ea typeface="Arial" panose="020B0604020202020204" pitchFamily="34" charset="0"/>
                <a:cs typeface="Times New Roman" panose="02020603050405020304" pitchFamily="18" charset="0"/>
              </a:rPr>
              <a:t>1. Chức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sz="2000">
                <a:effectLst/>
                <a:latin typeface="Times New Roman" panose="02020603050405020304" pitchFamily="18" charset="0"/>
                <a:ea typeface="Arial" panose="020B0604020202020204" pitchFamily="34" charset="0"/>
                <a:cs typeface="Times New Roman" panose="02020603050405020304" pitchFamily="18" charset="0"/>
              </a:rPr>
              <a:t> nhập</a:t>
            </a:r>
          </a:p>
          <a:p>
            <a:pPr marL="0" marR="0" indent="0">
              <a:lnSpc>
                <a:spcPct val="150000"/>
              </a:lnSpc>
              <a:spcBef>
                <a:spcPts val="0"/>
              </a:spcBef>
              <a:spcAft>
                <a:spcPts val="0"/>
              </a:spcAft>
              <a:buNone/>
            </a:pPr>
            <a:r>
              <a:rPr lang="en-US" sz="2000">
                <a:effectLst/>
                <a:latin typeface="Times New Roman" panose="02020603050405020304" pitchFamily="18" charset="0"/>
                <a:ea typeface="Arial" panose="020B0604020202020204" pitchFamily="34" charset="0"/>
                <a:cs typeface="Times New Roman" panose="02020603050405020304" pitchFamily="18" charset="0"/>
              </a:rPr>
              <a:t>2</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err="1">
                <a:effectLst/>
                <a:latin typeface="Times New Roman" panose="02020603050405020304" pitchFamily="18" charset="0"/>
                <a:ea typeface="Arial" panose="020B0604020202020204" pitchFamily="34" charset="0"/>
                <a:cs typeface="Times New Roman" panose="02020603050405020304" pitchFamily="18" charset="0"/>
              </a:rPr>
              <a:t>đặt</a:t>
            </a:r>
            <a:r>
              <a:rPr lang="en-US" sz="2000">
                <a:effectLst/>
                <a:latin typeface="Times New Roman" panose="02020603050405020304" pitchFamily="18" charset="0"/>
                <a:ea typeface="Arial" panose="020B0604020202020204" pitchFamily="34" charset="0"/>
                <a:cs typeface="Times New Roman" panose="02020603050405020304" pitchFamily="18" charset="0"/>
              </a:rPr>
              <a:t> </a:t>
            </a:r>
            <a:r>
              <a:rPr lang="en-US" sz="2000">
                <a:latin typeface="Times New Roman" panose="02020603050405020304" pitchFamily="18" charset="0"/>
                <a:ea typeface="Arial" panose="020B0604020202020204" pitchFamily="34" charset="0"/>
                <a:cs typeface="Times New Roman" panose="02020603050405020304" pitchFamily="18" charset="0"/>
              </a:rPr>
              <a:t>phòng</a:t>
            </a:r>
          </a:p>
          <a:p>
            <a:pPr marL="0" indent="0">
              <a:lnSpc>
                <a:spcPct val="150000"/>
              </a:lnSpc>
              <a:spcBef>
                <a:spcPts val="0"/>
              </a:spcBef>
              <a:buNone/>
            </a:pPr>
            <a:r>
              <a:rPr lang="en-US" sz="2000">
                <a:effectLst/>
                <a:latin typeface="Times New Roman" panose="02020603050405020304" pitchFamily="18" charset="0"/>
                <a:ea typeface="Arial" panose="020B0604020202020204" pitchFamily="34" charset="0"/>
                <a:cs typeface="Times New Roman" panose="02020603050405020304" pitchFamily="18" charset="0"/>
              </a:rPr>
              <a:t>3</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gia</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hạn</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thêm</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err="1">
                <a:effectLst/>
                <a:latin typeface="Times New Roman" panose="02020603050405020304" pitchFamily="18" charset="0"/>
                <a:ea typeface="Arial" panose="020B0604020202020204" pitchFamily="34" charset="0"/>
                <a:cs typeface="Times New Roman" panose="02020603050405020304" pitchFamily="18" charset="0"/>
              </a:rPr>
              <a:t>ngày</a:t>
            </a:r>
            <a:r>
              <a:rPr lang="en-US" sz="2000">
                <a:effectLst/>
                <a:latin typeface="Times New Roman" panose="02020603050405020304" pitchFamily="18" charset="0"/>
                <a:ea typeface="Arial" panose="020B0604020202020204" pitchFamily="34" charset="0"/>
                <a:cs typeface="Times New Roman" panose="02020603050405020304" pitchFamily="18" charset="0"/>
              </a:rPr>
              <a:t> </a:t>
            </a:r>
            <a:endParaRPr lang="en-US" sz="2000">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50000"/>
              </a:lnSpc>
              <a:spcBef>
                <a:spcPts val="0"/>
              </a:spcBef>
              <a:spcAft>
                <a:spcPts val="0"/>
              </a:spcAft>
              <a:buNone/>
            </a:pPr>
            <a:r>
              <a:rPr lang="en-US" sz="2000">
                <a:effectLst/>
                <a:latin typeface="Times New Roman" panose="02020603050405020304" pitchFamily="18" charset="0"/>
                <a:ea typeface="Arial" panose="020B0604020202020204" pitchFamily="34" charset="0"/>
                <a:cs typeface="Times New Roman" panose="02020603050405020304" pitchFamily="18" charset="0"/>
              </a:rPr>
              <a:t>4. Chức năng quản lý chi tiết 1 booking.</a:t>
            </a:r>
          </a:p>
          <a:p>
            <a:pPr marL="0" marR="0" indent="0">
              <a:lnSpc>
                <a:spcPct val="150000"/>
              </a:lnSpc>
              <a:spcBef>
                <a:spcPts val="0"/>
              </a:spcBef>
              <a:spcAft>
                <a:spcPts val="0"/>
              </a:spcAft>
              <a:buNone/>
            </a:pPr>
            <a:r>
              <a:rPr lang="en-US" sz="2000">
                <a:effectLst/>
                <a:latin typeface="Times New Roman" panose="02020603050405020304" pitchFamily="18" charset="0"/>
                <a:ea typeface="Arial" panose="020B0604020202020204" pitchFamily="34" charset="0"/>
                <a:cs typeface="Times New Roman" panose="02020603050405020304" pitchFamily="18" charset="0"/>
              </a:rPr>
              <a:t>5. Chức năng check in trong ngày </a:t>
            </a:r>
          </a:p>
          <a:p>
            <a:pPr marL="0" marR="0" indent="0">
              <a:lnSpc>
                <a:spcPct val="150000"/>
              </a:lnSpc>
              <a:spcBef>
                <a:spcPts val="0"/>
              </a:spcBef>
              <a:spcAft>
                <a:spcPts val="0"/>
              </a:spcAft>
              <a:buNone/>
            </a:pPr>
            <a:r>
              <a:rPr lang="en-US" sz="2000">
                <a:effectLst/>
                <a:latin typeface="Times New Roman" panose="02020603050405020304" pitchFamily="18" charset="0"/>
                <a:ea typeface="Arial" panose="020B0604020202020204" pitchFamily="34" charset="0"/>
                <a:cs typeface="Times New Roman" panose="02020603050405020304" pitchFamily="18" charset="0"/>
              </a:rPr>
              <a:t>6. Chức năng check out trong ngày</a:t>
            </a:r>
          </a:p>
          <a:p>
            <a:pPr marL="0" marR="0" indent="0">
              <a:lnSpc>
                <a:spcPct val="150000"/>
              </a:lnSpc>
              <a:spcBef>
                <a:spcPts val="0"/>
              </a:spcBef>
              <a:spcAft>
                <a:spcPts val="0"/>
              </a:spcAft>
              <a:buNone/>
            </a:pPr>
            <a:r>
              <a:rPr lang="en-US" sz="2000">
                <a:effectLst/>
                <a:latin typeface="Times New Roman" panose="02020603050405020304" pitchFamily="18" charset="0"/>
                <a:ea typeface="Arial" panose="020B0604020202020204" pitchFamily="34" charset="0"/>
                <a:cs typeface="Times New Roman" panose="02020603050405020304" pitchFamily="18" charset="0"/>
              </a:rPr>
              <a:t>7. Chức năng xem thông tin chi tiết các phòng</a:t>
            </a:r>
          </a:p>
          <a:p>
            <a:pPr marL="0" marR="0" indent="0">
              <a:lnSpc>
                <a:spcPct val="150000"/>
              </a:lnSpc>
              <a:spcBef>
                <a:spcPts val="0"/>
              </a:spcBef>
              <a:spcAft>
                <a:spcPts val="0"/>
              </a:spcAft>
              <a:buNone/>
            </a:pPr>
            <a:r>
              <a:rPr lang="en-US" sz="2000">
                <a:effectLst/>
                <a:latin typeface="Times New Roman" panose="02020603050405020304" pitchFamily="18" charset="0"/>
                <a:ea typeface="Arial" panose="020B0604020202020204" pitchFamily="34" charset="0"/>
                <a:cs typeface="Times New Roman" panose="02020603050405020304" pitchFamily="18" charset="0"/>
              </a:rPr>
              <a:t>8</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nhân</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sự</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50000"/>
              </a:lnSpc>
              <a:spcBef>
                <a:spcPts val="0"/>
              </a:spcBef>
              <a:spcAft>
                <a:spcPts val="0"/>
              </a:spcAft>
              <a:buNone/>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9.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xuất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50000"/>
              </a:lnSpc>
              <a:spcBef>
                <a:spcPts val="0"/>
              </a:spcBef>
              <a:spcAft>
                <a:spcPts val="0"/>
              </a:spcAft>
              <a:buNone/>
            </a:pP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33415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additive="base">
                                        <p:cTn id="2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 calcmode="lin" valueType="num">
                                      <p:cBhvr additive="base">
                                        <p:cTn id="4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9"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additive="base">
                                        <p:cTn id="4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9" fill="hold" grpId="0"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 calcmode="lin" valueType="num">
                                      <p:cBhvr additive="base">
                                        <p:cTn id="5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9" fill="hold" grpId="0"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 calcmode="lin" valueType="num">
                                      <p:cBhvr additive="base">
                                        <p:cTn id="5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4">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9" fill="hold" grpId="0"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 calcmode="lin" valueType="num">
                                      <p:cBhvr additive="base">
                                        <p:cTn id="6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533400"/>
            <a:ext cx="12188825" cy="965200"/>
          </a:xfrm>
        </p:spPr>
        <p:txBody>
          <a:bodyPr anchor="t">
            <a:normAutofit/>
          </a:bodyPr>
          <a:lstStyle/>
          <a:p>
            <a:pPr algn="ctr"/>
            <a:r>
              <a:rPr lang="en-US" sz="4000" b="1">
                <a:latin typeface="Times New Roman" panose="02020603050405020304" pitchFamily="18" charset="0"/>
                <a:cs typeface="Times New Roman" panose="02020603050405020304" pitchFamily="18" charset="0"/>
              </a:rPr>
              <a:t>SQL(Mạnh)</a:t>
            </a:r>
            <a:endParaRPr lang="en-US" sz="40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6A65C3D0-151F-4031-9C00-88F679E58165}"/>
              </a:ext>
            </a:extLst>
          </p:cNvPr>
          <p:cNvSpPr>
            <a:spLocks noChangeArrowheads="1"/>
          </p:cNvSpPr>
          <p:nvPr/>
        </p:nvSpPr>
        <p:spPr bwMode="auto">
          <a:xfrm>
            <a:off x="684212" y="1398657"/>
            <a:ext cx="76706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Câu</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3: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Sắp</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xếp</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dịch</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vụ</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khách</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sạn</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từ</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được</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sử</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dụng</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nhiều</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nhất</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đến</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ít</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nhất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15" descr="Graphical user interface, text&#10;&#10;Description automatically generated">
            <a:extLst>
              <a:ext uri="{FF2B5EF4-FFF2-40B4-BE49-F238E27FC236}">
                <a16:creationId xmlns:a16="http://schemas.microsoft.com/office/drawing/2014/main" id="{A1ED1600-0378-4309-981A-70C36BB31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2117428"/>
            <a:ext cx="6219825" cy="29117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BB34B682-F98B-4A04-98EF-60D8A16077CF}"/>
              </a:ext>
            </a:extLst>
          </p:cNvPr>
          <p:cNvSpPr>
            <a:spLocks noChangeArrowheads="1"/>
          </p:cNvSpPr>
          <p:nvPr/>
        </p:nvSpPr>
        <p:spPr bwMode="auto">
          <a:xfrm>
            <a:off x="9070184" y="1366000"/>
            <a:ext cx="13163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Kết</a:t>
            </a:r>
            <a:r>
              <a:rPr kumimoji="0" lang="en-US" altLang="en-US" sz="2000"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quả</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Graphical user interface, application, table&#10;&#10;Description automatically generated">
            <a:extLst>
              <a:ext uri="{FF2B5EF4-FFF2-40B4-BE49-F238E27FC236}">
                <a16:creationId xmlns:a16="http://schemas.microsoft.com/office/drawing/2014/main" id="{52C7FE02-1F31-4264-858C-6010F3575A09}"/>
              </a:ext>
            </a:extLst>
          </p:cNvPr>
          <p:cNvPicPr>
            <a:picLocks noChangeAspect="1"/>
          </p:cNvPicPr>
          <p:nvPr/>
        </p:nvPicPr>
        <p:blipFill>
          <a:blip r:embed="rId4"/>
          <a:stretch>
            <a:fillRect/>
          </a:stretch>
        </p:blipFill>
        <p:spPr>
          <a:xfrm>
            <a:off x="7999412" y="2106543"/>
            <a:ext cx="3200400" cy="3797935"/>
          </a:xfrm>
          <a:prstGeom prst="rect">
            <a:avLst/>
          </a:prstGeom>
        </p:spPr>
      </p:pic>
    </p:spTree>
    <p:extLst>
      <p:ext uri="{BB962C8B-B14F-4D97-AF65-F5344CB8AC3E}">
        <p14:creationId xmlns:p14="http://schemas.microsoft.com/office/powerpoint/2010/main" val="253420221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2"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par>
                                <p:cTn id="21" presetID="5" presetClass="entr" presetSubtype="10" fill="hold" nodeType="withEffect">
                                  <p:stCondLst>
                                    <p:cond delay="0"/>
                                  </p:stCondLst>
                                  <p:childTnLst>
                                    <p:set>
                                      <p:cBhvr>
                                        <p:cTn id="22" dur="1" fill="hold">
                                          <p:stCondLst>
                                            <p:cond delay="0"/>
                                          </p:stCondLst>
                                        </p:cTn>
                                        <p:tgtEl>
                                          <p:spTgt spid="1025"/>
                                        </p:tgtEl>
                                        <p:attrNameLst>
                                          <p:attrName>style.visibility</p:attrName>
                                        </p:attrNameLst>
                                      </p:cBhvr>
                                      <p:to>
                                        <p:strVal val="visible"/>
                                      </p:to>
                                    </p:set>
                                    <p:animEffect transition="in" filter="checkerboard(across)">
                                      <p:cBhvr>
                                        <p:cTn id="23" dur="500"/>
                                        <p:tgtEl>
                                          <p:spTgt spid="1025"/>
                                        </p:tgtEl>
                                      </p:cBhvr>
                                    </p:animEffect>
                                  </p:childTnLst>
                                </p:cTn>
                              </p:par>
                              <p:par>
                                <p:cTn id="24" presetID="5" presetClass="entr" presetSubtype="1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heckerboard(across)">
                                      <p:cBhvr>
                                        <p:cTn id="26" dur="500"/>
                                        <p:tgtEl>
                                          <p:spTgt spid="9"/>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533400"/>
            <a:ext cx="12188825" cy="965200"/>
          </a:xfrm>
        </p:spPr>
        <p:txBody>
          <a:bodyPr anchor="t">
            <a:normAutofit/>
          </a:bodyPr>
          <a:lstStyle/>
          <a:p>
            <a:pPr algn="ctr"/>
            <a:r>
              <a:rPr lang="en-US" sz="4000" b="1">
                <a:latin typeface="Times New Roman" panose="02020603050405020304" pitchFamily="18" charset="0"/>
                <a:cs typeface="Times New Roman" panose="02020603050405020304" pitchFamily="18" charset="0"/>
              </a:rPr>
              <a:t>SQL(Mạnh)</a:t>
            </a:r>
            <a:endParaRPr lang="en-US" sz="4000"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BB34B682-F98B-4A04-98EF-60D8A16077CF}"/>
              </a:ext>
            </a:extLst>
          </p:cNvPr>
          <p:cNvSpPr>
            <a:spLocks noChangeArrowheads="1"/>
          </p:cNvSpPr>
          <p:nvPr/>
        </p:nvSpPr>
        <p:spPr bwMode="auto">
          <a:xfrm>
            <a:off x="9142412" y="1349514"/>
            <a:ext cx="13163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Kết</a:t>
            </a:r>
            <a:r>
              <a:rPr kumimoji="0" lang="en-US" altLang="en-US" sz="2000"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quả</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5DFDA6E1-959D-4F28-A23F-6B4711861319}"/>
              </a:ext>
            </a:extLst>
          </p:cNvPr>
          <p:cNvSpPr>
            <a:spLocks noChangeArrowheads="1"/>
          </p:cNvSpPr>
          <p:nvPr/>
        </p:nvSpPr>
        <p:spPr bwMode="auto">
          <a:xfrm>
            <a:off x="601787" y="1349514"/>
            <a:ext cx="51940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Câu</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7: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Hàm</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tính</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tiền</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tổng</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dịch</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vụ</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của</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1 booking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Picture 25" descr="Graphical user interface, text, application&#10;&#10;Description automatically generated">
            <a:extLst>
              <a:ext uri="{FF2B5EF4-FFF2-40B4-BE49-F238E27FC236}">
                <a16:creationId xmlns:a16="http://schemas.microsoft.com/office/drawing/2014/main" id="{4D9A1BC2-B174-40D3-9AF4-3F1F915E9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61" y="2019299"/>
            <a:ext cx="7530324" cy="38480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E419682-7C69-4C50-886E-984D85B46639}"/>
              </a:ext>
            </a:extLst>
          </p:cNvPr>
          <p:cNvSpPr>
            <a:spLocks noChangeArrowheads="1"/>
          </p:cNvSpPr>
          <p:nvPr/>
        </p:nvSpPr>
        <p:spPr bwMode="auto">
          <a:xfrm>
            <a:off x="989012" y="52959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descr="Graphical user interface, application&#10;&#10;Description automatically generated">
            <a:extLst>
              <a:ext uri="{FF2B5EF4-FFF2-40B4-BE49-F238E27FC236}">
                <a16:creationId xmlns:a16="http://schemas.microsoft.com/office/drawing/2014/main" id="{C2E9CE2F-DF0E-4BFD-8D16-9AE0FBA3238A}"/>
              </a:ext>
            </a:extLst>
          </p:cNvPr>
          <p:cNvPicPr>
            <a:picLocks noChangeAspect="1"/>
          </p:cNvPicPr>
          <p:nvPr/>
        </p:nvPicPr>
        <p:blipFill>
          <a:blip r:embed="rId4"/>
          <a:stretch>
            <a:fillRect/>
          </a:stretch>
        </p:blipFill>
        <p:spPr>
          <a:xfrm>
            <a:off x="8257527" y="2057400"/>
            <a:ext cx="2781300" cy="1447798"/>
          </a:xfrm>
          <a:prstGeom prst="rect">
            <a:avLst/>
          </a:prstGeom>
        </p:spPr>
      </p:pic>
    </p:spTree>
    <p:extLst>
      <p:ext uri="{BB962C8B-B14F-4D97-AF65-F5344CB8AC3E}">
        <p14:creationId xmlns:p14="http://schemas.microsoft.com/office/powerpoint/2010/main" val="92810135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2"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par>
                                <p:cTn id="21" presetID="5" presetClass="entr" presetSubtype="10" fill="hold" nodeType="withEffect">
                                  <p:stCondLst>
                                    <p:cond delay="0"/>
                                  </p:stCondLst>
                                  <p:childTnLst>
                                    <p:set>
                                      <p:cBhvr>
                                        <p:cTn id="22" dur="1" fill="hold">
                                          <p:stCondLst>
                                            <p:cond delay="0"/>
                                          </p:stCondLst>
                                        </p:cTn>
                                        <p:tgtEl>
                                          <p:spTgt spid="2049"/>
                                        </p:tgtEl>
                                        <p:attrNameLst>
                                          <p:attrName>style.visibility</p:attrName>
                                        </p:attrNameLst>
                                      </p:cBhvr>
                                      <p:to>
                                        <p:strVal val="visible"/>
                                      </p:to>
                                    </p:set>
                                    <p:animEffect transition="in" filter="checkerboard(across)">
                                      <p:cBhvr>
                                        <p:cTn id="23" dur="500"/>
                                        <p:tgtEl>
                                          <p:spTgt spid="2049"/>
                                        </p:tgtEl>
                                      </p:cBhvr>
                                    </p:animEffect>
                                  </p:childTnLst>
                                </p:cTn>
                              </p:par>
                              <p:par>
                                <p:cTn id="24" presetID="5"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heckerboard(across)">
                                      <p:cBhvr>
                                        <p:cTn id="26" dur="500"/>
                                        <p:tgtEl>
                                          <p:spTgt spid="10"/>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6"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5578" y="356674"/>
            <a:ext cx="12188825" cy="965200"/>
          </a:xfrm>
        </p:spPr>
        <p:txBody>
          <a:bodyPr anchor="t">
            <a:normAutofit/>
          </a:bodyPr>
          <a:lstStyle/>
          <a:p>
            <a:pPr algn="ctr"/>
            <a:r>
              <a:rPr lang="en-US" sz="4000" b="1">
                <a:latin typeface="Times New Roman" panose="02020603050405020304" pitchFamily="18" charset="0"/>
                <a:cs typeface="Times New Roman" panose="02020603050405020304" pitchFamily="18" charset="0"/>
              </a:rPr>
              <a:t>SQL(Mạnh)</a:t>
            </a:r>
            <a:endParaRPr lang="en-US" sz="4000"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BB34B682-F98B-4A04-98EF-60D8A16077CF}"/>
              </a:ext>
            </a:extLst>
          </p:cNvPr>
          <p:cNvSpPr>
            <a:spLocks noChangeArrowheads="1"/>
          </p:cNvSpPr>
          <p:nvPr/>
        </p:nvSpPr>
        <p:spPr bwMode="auto">
          <a:xfrm>
            <a:off x="412993" y="5577872"/>
            <a:ext cx="13163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Kết</a:t>
            </a:r>
            <a:r>
              <a:rPr kumimoji="0" lang="en-US" altLang="en-US" sz="2000"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quả</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2E419682-7C69-4C50-886E-984D85B46639}"/>
              </a:ext>
            </a:extLst>
          </p:cNvPr>
          <p:cNvSpPr>
            <a:spLocks noChangeArrowheads="1"/>
          </p:cNvSpPr>
          <p:nvPr/>
        </p:nvSpPr>
        <p:spPr bwMode="auto">
          <a:xfrm>
            <a:off x="989012" y="52959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B0D006AB-AF07-4A30-8EF9-9692D0BCA19D}"/>
              </a:ext>
            </a:extLst>
          </p:cNvPr>
          <p:cNvSpPr>
            <a:spLocks noChangeArrowheads="1"/>
          </p:cNvSpPr>
          <p:nvPr/>
        </p:nvSpPr>
        <p:spPr bwMode="auto">
          <a:xfrm>
            <a:off x="379412" y="1167955"/>
            <a:ext cx="100068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Câu</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9: (Trigger)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Bắt</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buộc</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phải</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ít</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nhất</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passport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hoặc</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Chứng</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minh</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thư</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khi</a:t>
            </a:r>
            <a:r>
              <a:rPr kumimoji="0" lang="en-US" altLang="en-US" sz="20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en-US" sz="2000">
                <a:latin typeface="Times New Roman" panose="02020603050405020304" pitchFamily="18" charset="0"/>
                <a:ea typeface="Arial" panose="020B0604020202020204" pitchFamily="34" charset="0"/>
                <a:cs typeface="Times New Roman" panose="02020603050405020304" pitchFamily="18" charset="0"/>
              </a:rPr>
              <a:t>insert, update</a:t>
            </a:r>
            <a:r>
              <a:rPr kumimoji="0" lang="en-US" altLang="en-US" sz="20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booking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E0E533C0-9E1F-4075-8D07-F1AD0B371C44}"/>
              </a:ext>
            </a:extLst>
          </p:cNvPr>
          <p:cNvSpPr>
            <a:spLocks noChangeArrowheads="1"/>
          </p:cNvSpPr>
          <p:nvPr/>
        </p:nvSpPr>
        <p:spPr bwMode="auto">
          <a:xfrm>
            <a:off x="1370012" y="505777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descr="A picture containing chart&#10;&#10;Description automatically generated">
            <a:extLst>
              <a:ext uri="{FF2B5EF4-FFF2-40B4-BE49-F238E27FC236}">
                <a16:creationId xmlns:a16="http://schemas.microsoft.com/office/drawing/2014/main" id="{8B7CCE15-AA2B-443D-9512-C79DA593A969}"/>
              </a:ext>
            </a:extLst>
          </p:cNvPr>
          <p:cNvPicPr>
            <a:picLocks noChangeAspect="1"/>
          </p:cNvPicPr>
          <p:nvPr/>
        </p:nvPicPr>
        <p:blipFill>
          <a:blip r:embed="rId3"/>
          <a:stretch>
            <a:fillRect/>
          </a:stretch>
        </p:blipFill>
        <p:spPr>
          <a:xfrm>
            <a:off x="2894012" y="4953000"/>
            <a:ext cx="9086858" cy="1516673"/>
          </a:xfrm>
          <a:prstGeom prst="rect">
            <a:avLst/>
          </a:prstGeom>
        </p:spPr>
      </p:pic>
      <p:pic>
        <p:nvPicPr>
          <p:cNvPr id="8" name="Picture 7">
            <a:extLst>
              <a:ext uri="{FF2B5EF4-FFF2-40B4-BE49-F238E27FC236}">
                <a16:creationId xmlns:a16="http://schemas.microsoft.com/office/drawing/2014/main" id="{229404A5-526B-4CE4-96EB-A5A584BAC3C1}"/>
              </a:ext>
            </a:extLst>
          </p:cNvPr>
          <p:cNvPicPr>
            <a:picLocks noChangeAspect="1"/>
          </p:cNvPicPr>
          <p:nvPr/>
        </p:nvPicPr>
        <p:blipFill>
          <a:blip r:embed="rId4"/>
          <a:stretch>
            <a:fillRect/>
          </a:stretch>
        </p:blipFill>
        <p:spPr>
          <a:xfrm>
            <a:off x="455612" y="1676400"/>
            <a:ext cx="6705600" cy="3276600"/>
          </a:xfrm>
          <a:prstGeom prst="rect">
            <a:avLst/>
          </a:prstGeom>
        </p:spPr>
      </p:pic>
    </p:spTree>
    <p:extLst>
      <p:ext uri="{BB962C8B-B14F-4D97-AF65-F5344CB8AC3E}">
        <p14:creationId xmlns:p14="http://schemas.microsoft.com/office/powerpoint/2010/main" val="62171304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par>
                                <p:cTn id="16" presetID="5"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heckerboard(across)">
                                      <p:cBhvr>
                                        <p:cTn id="18" dur="500"/>
                                        <p:tgtEl>
                                          <p:spTgt spid="11"/>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heckerboard(across)">
                                      <p:cBhvr>
                                        <p:cTn id="21" dur="500"/>
                                        <p:tgtEl>
                                          <p:spTgt spid="6"/>
                                        </p:tgtEl>
                                      </p:cBhvr>
                                    </p:animEffect>
                                  </p:childTnLst>
                                </p:cTn>
                              </p:par>
                              <p:par>
                                <p:cTn id="22" presetID="5" presetClass="entr" presetSubtype="10" fill="hold" grpId="2"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533400"/>
            <a:ext cx="12188825" cy="965200"/>
          </a:xfrm>
        </p:spPr>
        <p:txBody>
          <a:bodyPr anchor="t">
            <a:normAutofit/>
          </a:bodyPr>
          <a:lstStyle/>
          <a:p>
            <a:pPr algn="ctr"/>
            <a:r>
              <a:rPr lang="en-US" sz="4000" b="1">
                <a:latin typeface="Times New Roman" panose="02020603050405020304" pitchFamily="18" charset="0"/>
                <a:cs typeface="Times New Roman" panose="02020603050405020304" pitchFamily="18" charset="0"/>
              </a:rPr>
              <a:t>SQL(Huy)</a:t>
            </a:r>
            <a:endParaRPr lang="en-US" sz="4000"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BB34B682-F98B-4A04-98EF-60D8A16077CF}"/>
              </a:ext>
            </a:extLst>
          </p:cNvPr>
          <p:cNvSpPr>
            <a:spLocks noChangeArrowheads="1"/>
          </p:cNvSpPr>
          <p:nvPr/>
        </p:nvSpPr>
        <p:spPr bwMode="auto">
          <a:xfrm>
            <a:off x="9142412" y="1534096"/>
            <a:ext cx="13163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Kết</a:t>
            </a:r>
            <a:r>
              <a:rPr kumimoji="0" lang="en-US" altLang="en-US" sz="2000"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quả</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2E419682-7C69-4C50-886E-984D85B46639}"/>
              </a:ext>
            </a:extLst>
          </p:cNvPr>
          <p:cNvSpPr>
            <a:spLocks noChangeArrowheads="1"/>
          </p:cNvSpPr>
          <p:nvPr/>
        </p:nvSpPr>
        <p:spPr bwMode="auto">
          <a:xfrm>
            <a:off x="989012" y="52959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E0E533C0-9E1F-4075-8D07-F1AD0B371C44}"/>
              </a:ext>
            </a:extLst>
          </p:cNvPr>
          <p:cNvSpPr>
            <a:spLocks noChangeArrowheads="1"/>
          </p:cNvSpPr>
          <p:nvPr/>
        </p:nvSpPr>
        <p:spPr bwMode="auto">
          <a:xfrm>
            <a:off x="1370012" y="505777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Text&#10;&#10;Description automatically generated">
            <a:extLst>
              <a:ext uri="{FF2B5EF4-FFF2-40B4-BE49-F238E27FC236}">
                <a16:creationId xmlns:a16="http://schemas.microsoft.com/office/drawing/2014/main" id="{8607A283-8534-4499-B31D-1FD34A4329F0}"/>
              </a:ext>
            </a:extLst>
          </p:cNvPr>
          <p:cNvPicPr>
            <a:picLocks noChangeAspect="1"/>
          </p:cNvPicPr>
          <p:nvPr/>
        </p:nvPicPr>
        <p:blipFill>
          <a:blip r:embed="rId3"/>
          <a:stretch>
            <a:fillRect/>
          </a:stretch>
        </p:blipFill>
        <p:spPr>
          <a:xfrm>
            <a:off x="684212" y="1828800"/>
            <a:ext cx="7083401" cy="2743198"/>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55568EE-7002-4D6D-9B2E-A046BE5A5F6E}"/>
              </a:ext>
            </a:extLst>
          </p:cNvPr>
          <p:cNvPicPr>
            <a:picLocks noChangeAspect="1"/>
          </p:cNvPicPr>
          <p:nvPr/>
        </p:nvPicPr>
        <p:blipFill>
          <a:blip r:embed="rId4"/>
          <a:stretch>
            <a:fillRect/>
          </a:stretch>
        </p:blipFill>
        <p:spPr>
          <a:xfrm>
            <a:off x="7828279" y="2181224"/>
            <a:ext cx="4348586" cy="1184275"/>
          </a:xfrm>
          <a:prstGeom prst="rect">
            <a:avLst/>
          </a:prstGeom>
        </p:spPr>
      </p:pic>
    </p:spTree>
    <p:extLst>
      <p:ext uri="{BB962C8B-B14F-4D97-AF65-F5344CB8AC3E}">
        <p14:creationId xmlns:p14="http://schemas.microsoft.com/office/powerpoint/2010/main" val="33286100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par>
                                <p:cTn id="18" presetID="5"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2"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heckerboard(across)">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533400"/>
            <a:ext cx="12188825" cy="965200"/>
          </a:xfrm>
        </p:spPr>
        <p:txBody>
          <a:bodyPr anchor="t">
            <a:normAutofit/>
          </a:bodyPr>
          <a:lstStyle/>
          <a:p>
            <a:pPr algn="ctr"/>
            <a:r>
              <a:rPr lang="en-US" sz="4000" b="1">
                <a:latin typeface="Times New Roman" panose="02020603050405020304" pitchFamily="18" charset="0"/>
                <a:cs typeface="Times New Roman" panose="02020603050405020304" pitchFamily="18" charset="0"/>
              </a:rPr>
              <a:t>SQL(Huy)</a:t>
            </a:r>
            <a:endParaRPr lang="en-US" sz="4000"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BB34B682-F98B-4A04-98EF-60D8A16077CF}"/>
              </a:ext>
            </a:extLst>
          </p:cNvPr>
          <p:cNvSpPr>
            <a:spLocks noChangeArrowheads="1"/>
          </p:cNvSpPr>
          <p:nvPr/>
        </p:nvSpPr>
        <p:spPr bwMode="auto">
          <a:xfrm>
            <a:off x="9218612" y="1647766"/>
            <a:ext cx="13163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Kết</a:t>
            </a:r>
            <a:r>
              <a:rPr kumimoji="0" lang="en-US" altLang="en-US" sz="2000"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quả</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2E419682-7C69-4C50-886E-984D85B46639}"/>
              </a:ext>
            </a:extLst>
          </p:cNvPr>
          <p:cNvSpPr>
            <a:spLocks noChangeArrowheads="1"/>
          </p:cNvSpPr>
          <p:nvPr/>
        </p:nvSpPr>
        <p:spPr bwMode="auto">
          <a:xfrm>
            <a:off x="989012" y="52959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E0E533C0-9E1F-4075-8D07-F1AD0B371C44}"/>
              </a:ext>
            </a:extLst>
          </p:cNvPr>
          <p:cNvSpPr>
            <a:spLocks noChangeArrowheads="1"/>
          </p:cNvSpPr>
          <p:nvPr/>
        </p:nvSpPr>
        <p:spPr bwMode="auto">
          <a:xfrm>
            <a:off x="1370012" y="505777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descr="Không có mô tả.">
            <a:extLst>
              <a:ext uri="{FF2B5EF4-FFF2-40B4-BE49-F238E27FC236}">
                <a16:creationId xmlns:a16="http://schemas.microsoft.com/office/drawing/2014/main" id="{5D1CC344-0E45-4A89-8BBE-E2948CA2F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1647766"/>
            <a:ext cx="7762875" cy="34209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26B276-569E-49F9-A50C-FBDEF19103CF}"/>
              </a:ext>
            </a:extLst>
          </p:cNvPr>
          <p:cNvPicPr>
            <a:picLocks noChangeAspect="1"/>
          </p:cNvPicPr>
          <p:nvPr/>
        </p:nvPicPr>
        <p:blipFill>
          <a:blip r:embed="rId4"/>
          <a:stretch>
            <a:fillRect/>
          </a:stretch>
        </p:blipFill>
        <p:spPr>
          <a:xfrm>
            <a:off x="8151812" y="2188904"/>
            <a:ext cx="3782123" cy="3334215"/>
          </a:xfrm>
          <a:prstGeom prst="rect">
            <a:avLst/>
          </a:prstGeom>
        </p:spPr>
      </p:pic>
    </p:spTree>
    <p:extLst>
      <p:ext uri="{BB962C8B-B14F-4D97-AF65-F5344CB8AC3E}">
        <p14:creationId xmlns:p14="http://schemas.microsoft.com/office/powerpoint/2010/main" val="1961558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par>
                                <p:cTn id="16" presetID="5" presetClass="entr" presetSubtype="10" fill="hold" grpId="2"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533400"/>
            <a:ext cx="12188825" cy="965200"/>
          </a:xfrm>
        </p:spPr>
        <p:txBody>
          <a:bodyPr anchor="t">
            <a:normAutofit/>
          </a:bodyPr>
          <a:lstStyle/>
          <a:p>
            <a:pPr algn="ctr"/>
            <a:r>
              <a:rPr lang="en-US" sz="4000" b="1">
                <a:latin typeface="Times New Roman" panose="02020603050405020304" pitchFamily="18" charset="0"/>
                <a:cs typeface="Times New Roman" panose="02020603050405020304" pitchFamily="18" charset="0"/>
              </a:rPr>
              <a:t>SQL(Huy)</a:t>
            </a:r>
            <a:endParaRPr lang="en-US" sz="4000"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BB34B682-F98B-4A04-98EF-60D8A16077CF}"/>
              </a:ext>
            </a:extLst>
          </p:cNvPr>
          <p:cNvSpPr>
            <a:spLocks noChangeArrowheads="1"/>
          </p:cNvSpPr>
          <p:nvPr/>
        </p:nvSpPr>
        <p:spPr bwMode="auto">
          <a:xfrm>
            <a:off x="9142412" y="1654145"/>
            <a:ext cx="13163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Kết</a:t>
            </a:r>
            <a:r>
              <a:rPr kumimoji="0" lang="en-US" altLang="en-US" sz="2000"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quả</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2E419682-7C69-4C50-886E-984D85B46639}"/>
              </a:ext>
            </a:extLst>
          </p:cNvPr>
          <p:cNvSpPr>
            <a:spLocks noChangeArrowheads="1"/>
          </p:cNvSpPr>
          <p:nvPr/>
        </p:nvSpPr>
        <p:spPr bwMode="auto">
          <a:xfrm>
            <a:off x="989012" y="52959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E0E533C0-9E1F-4075-8D07-F1AD0B371C44}"/>
              </a:ext>
            </a:extLst>
          </p:cNvPr>
          <p:cNvSpPr>
            <a:spLocks noChangeArrowheads="1"/>
          </p:cNvSpPr>
          <p:nvPr/>
        </p:nvSpPr>
        <p:spPr bwMode="auto">
          <a:xfrm>
            <a:off x="1370012" y="505777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Text&#10;&#10;Description automatically generated with medium confidence">
            <a:extLst>
              <a:ext uri="{FF2B5EF4-FFF2-40B4-BE49-F238E27FC236}">
                <a16:creationId xmlns:a16="http://schemas.microsoft.com/office/drawing/2014/main" id="{20895FA0-6695-4029-B359-E24B41546206}"/>
              </a:ext>
            </a:extLst>
          </p:cNvPr>
          <p:cNvPicPr>
            <a:picLocks noChangeAspect="1"/>
          </p:cNvPicPr>
          <p:nvPr/>
        </p:nvPicPr>
        <p:blipFill>
          <a:blip r:embed="rId3"/>
          <a:stretch>
            <a:fillRect/>
          </a:stretch>
        </p:blipFill>
        <p:spPr>
          <a:xfrm>
            <a:off x="455612" y="1800225"/>
            <a:ext cx="7315200" cy="2466975"/>
          </a:xfrm>
          <a:prstGeom prst="rect">
            <a:avLst/>
          </a:prstGeom>
        </p:spPr>
      </p:pic>
      <p:pic>
        <p:nvPicPr>
          <p:cNvPr id="10" name="Picture 9" descr="Graphical user interface, application, table&#10;&#10;Description automatically generated">
            <a:extLst>
              <a:ext uri="{FF2B5EF4-FFF2-40B4-BE49-F238E27FC236}">
                <a16:creationId xmlns:a16="http://schemas.microsoft.com/office/drawing/2014/main" id="{8E326B2D-E1ED-435F-B8E1-0881952F4C2E}"/>
              </a:ext>
            </a:extLst>
          </p:cNvPr>
          <p:cNvPicPr>
            <a:picLocks noChangeAspect="1"/>
          </p:cNvPicPr>
          <p:nvPr/>
        </p:nvPicPr>
        <p:blipFill>
          <a:blip r:embed="rId4"/>
          <a:stretch>
            <a:fillRect/>
          </a:stretch>
        </p:blipFill>
        <p:spPr>
          <a:xfrm>
            <a:off x="7975014" y="2286635"/>
            <a:ext cx="3352165" cy="913765"/>
          </a:xfrm>
          <a:prstGeom prst="rect">
            <a:avLst/>
          </a:prstGeom>
        </p:spPr>
      </p:pic>
    </p:spTree>
    <p:extLst>
      <p:ext uri="{BB962C8B-B14F-4D97-AF65-F5344CB8AC3E}">
        <p14:creationId xmlns:p14="http://schemas.microsoft.com/office/powerpoint/2010/main" val="8884188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par>
                                <p:cTn id="18" presetID="5"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2"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heckerboard(across)">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533400"/>
            <a:ext cx="12188825" cy="965200"/>
          </a:xfrm>
        </p:spPr>
        <p:txBody>
          <a:bodyPr anchor="t">
            <a:normAutofit/>
          </a:bodyPr>
          <a:lstStyle/>
          <a:p>
            <a:pPr algn="ctr"/>
            <a:r>
              <a:rPr lang="en-US" sz="4000" b="1">
                <a:latin typeface="Times New Roman" panose="02020603050405020304" pitchFamily="18" charset="0"/>
                <a:cs typeface="Times New Roman" panose="02020603050405020304" pitchFamily="18" charset="0"/>
              </a:rPr>
              <a:t>SQL(Dương)</a:t>
            </a:r>
            <a:endParaRPr lang="en-US" sz="4000"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BB34B682-F98B-4A04-98EF-60D8A16077CF}"/>
              </a:ext>
            </a:extLst>
          </p:cNvPr>
          <p:cNvSpPr>
            <a:spLocks noChangeArrowheads="1"/>
          </p:cNvSpPr>
          <p:nvPr/>
        </p:nvSpPr>
        <p:spPr bwMode="auto">
          <a:xfrm>
            <a:off x="9680374" y="1770505"/>
            <a:ext cx="13163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Kết</a:t>
            </a:r>
            <a:r>
              <a:rPr kumimoji="0" lang="en-US" altLang="en-US" sz="2000"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quả</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2E419682-7C69-4C50-886E-984D85B46639}"/>
              </a:ext>
            </a:extLst>
          </p:cNvPr>
          <p:cNvSpPr>
            <a:spLocks noChangeArrowheads="1"/>
          </p:cNvSpPr>
          <p:nvPr/>
        </p:nvSpPr>
        <p:spPr bwMode="auto">
          <a:xfrm>
            <a:off x="989012" y="52959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E0E533C0-9E1F-4075-8D07-F1AD0B371C44}"/>
              </a:ext>
            </a:extLst>
          </p:cNvPr>
          <p:cNvSpPr>
            <a:spLocks noChangeArrowheads="1"/>
          </p:cNvSpPr>
          <p:nvPr/>
        </p:nvSpPr>
        <p:spPr bwMode="auto">
          <a:xfrm>
            <a:off x="1370012" y="505777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47FDD79D-8237-4DC0-B637-3BA918DE5345}"/>
              </a:ext>
            </a:extLst>
          </p:cNvPr>
          <p:cNvPicPr>
            <a:picLocks noChangeAspect="1"/>
          </p:cNvPicPr>
          <p:nvPr/>
        </p:nvPicPr>
        <p:blipFill>
          <a:blip r:embed="rId3"/>
          <a:stretch>
            <a:fillRect/>
          </a:stretch>
        </p:blipFill>
        <p:spPr>
          <a:xfrm>
            <a:off x="150812" y="1562099"/>
            <a:ext cx="9059539" cy="2295845"/>
          </a:xfrm>
          <a:prstGeom prst="rect">
            <a:avLst/>
          </a:prstGeom>
        </p:spPr>
      </p:pic>
      <p:pic>
        <p:nvPicPr>
          <p:cNvPr id="10" name="Picture 9">
            <a:extLst>
              <a:ext uri="{FF2B5EF4-FFF2-40B4-BE49-F238E27FC236}">
                <a16:creationId xmlns:a16="http://schemas.microsoft.com/office/drawing/2014/main" id="{535C724E-1373-4C42-B6F1-5D41D4715175}"/>
              </a:ext>
            </a:extLst>
          </p:cNvPr>
          <p:cNvPicPr>
            <a:picLocks noChangeAspect="1"/>
          </p:cNvPicPr>
          <p:nvPr/>
        </p:nvPicPr>
        <p:blipFill>
          <a:blip r:embed="rId4"/>
          <a:stretch>
            <a:fillRect/>
          </a:stretch>
        </p:blipFill>
        <p:spPr>
          <a:xfrm>
            <a:off x="9371012" y="2370600"/>
            <a:ext cx="2362530" cy="1143160"/>
          </a:xfrm>
          <a:prstGeom prst="rect">
            <a:avLst/>
          </a:prstGeom>
        </p:spPr>
      </p:pic>
    </p:spTree>
    <p:extLst>
      <p:ext uri="{BB962C8B-B14F-4D97-AF65-F5344CB8AC3E}">
        <p14:creationId xmlns:p14="http://schemas.microsoft.com/office/powerpoint/2010/main" val="20400878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par>
                                <p:cTn id="16" presetID="5" presetClass="entr" presetSubtype="10" fill="hold" grpId="2"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533400"/>
            <a:ext cx="12188825" cy="965200"/>
          </a:xfrm>
        </p:spPr>
        <p:txBody>
          <a:bodyPr anchor="t">
            <a:normAutofit/>
          </a:bodyPr>
          <a:lstStyle/>
          <a:p>
            <a:pPr algn="ctr"/>
            <a:r>
              <a:rPr lang="en-US" sz="4000" b="1">
                <a:latin typeface="Times New Roman" panose="02020603050405020304" pitchFamily="18" charset="0"/>
                <a:cs typeface="Times New Roman" panose="02020603050405020304" pitchFamily="18" charset="0"/>
              </a:rPr>
              <a:t>SQL(Dương)</a:t>
            </a:r>
            <a:endParaRPr lang="en-US" sz="4000"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BB34B682-F98B-4A04-98EF-60D8A16077CF}"/>
              </a:ext>
            </a:extLst>
          </p:cNvPr>
          <p:cNvSpPr>
            <a:spLocks noChangeArrowheads="1"/>
          </p:cNvSpPr>
          <p:nvPr/>
        </p:nvSpPr>
        <p:spPr bwMode="auto">
          <a:xfrm>
            <a:off x="9523412" y="1600170"/>
            <a:ext cx="13163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Kết</a:t>
            </a:r>
            <a:r>
              <a:rPr kumimoji="0" lang="en-US" altLang="en-US" sz="2000"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quả</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2E419682-7C69-4C50-886E-984D85B46639}"/>
              </a:ext>
            </a:extLst>
          </p:cNvPr>
          <p:cNvSpPr>
            <a:spLocks noChangeArrowheads="1"/>
          </p:cNvSpPr>
          <p:nvPr/>
        </p:nvSpPr>
        <p:spPr bwMode="auto">
          <a:xfrm>
            <a:off x="989012" y="52959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E0E533C0-9E1F-4075-8D07-F1AD0B371C44}"/>
              </a:ext>
            </a:extLst>
          </p:cNvPr>
          <p:cNvSpPr>
            <a:spLocks noChangeArrowheads="1"/>
          </p:cNvSpPr>
          <p:nvPr/>
        </p:nvSpPr>
        <p:spPr bwMode="auto">
          <a:xfrm>
            <a:off x="1370012" y="505777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807FD852-4CB6-4988-B5DD-0ADFDEFC021F}"/>
              </a:ext>
            </a:extLst>
          </p:cNvPr>
          <p:cNvPicPr>
            <a:picLocks noChangeAspect="1"/>
          </p:cNvPicPr>
          <p:nvPr/>
        </p:nvPicPr>
        <p:blipFill>
          <a:blip r:embed="rId3"/>
          <a:stretch>
            <a:fillRect/>
          </a:stretch>
        </p:blipFill>
        <p:spPr>
          <a:xfrm>
            <a:off x="608012" y="1736724"/>
            <a:ext cx="7542857" cy="2038095"/>
          </a:xfrm>
          <a:prstGeom prst="rect">
            <a:avLst/>
          </a:prstGeom>
        </p:spPr>
      </p:pic>
      <p:pic>
        <p:nvPicPr>
          <p:cNvPr id="1026" name="Picture 2" descr="Không có mô tả.">
            <a:extLst>
              <a:ext uri="{FF2B5EF4-FFF2-40B4-BE49-F238E27FC236}">
                <a16:creationId xmlns:a16="http://schemas.microsoft.com/office/drawing/2014/main" id="{2DD6F5C1-BD0D-4F21-9AC0-5E37A83274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3338" y="2438400"/>
            <a:ext cx="2657475"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79782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par>
                                <p:cTn id="18" presetID="5" presetClass="entr" presetSubtype="1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par>
                                <p:cTn id="21" presetID="5" presetClass="entr" presetSubtype="10" fill="hold" grpId="2"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67681" y="457200"/>
            <a:ext cx="10971372" cy="1066800"/>
          </a:xfrm>
        </p:spPr>
        <p:txBody>
          <a:bodyPr>
            <a:normAutofit/>
          </a:bodyPr>
          <a:lstStyle/>
          <a:p>
            <a:r>
              <a:rPr lang="en-US" sz="4000" b="1" dirty="0">
                <a:latin typeface="Times New Roman" panose="02020603050405020304" pitchFamily="18" charset="0"/>
                <a:cs typeface="Times New Roman" panose="02020603050405020304" pitchFamily="18" charset="0"/>
              </a:rPr>
              <a:t>NỘI DUNG</a:t>
            </a:r>
          </a:p>
        </p:txBody>
      </p:sp>
      <p:sp>
        <p:nvSpPr>
          <p:cNvPr id="14" name="Content Placeholder 13"/>
          <p:cNvSpPr>
            <a:spLocks noGrp="1"/>
          </p:cNvSpPr>
          <p:nvPr>
            <p:ph idx="1"/>
          </p:nvPr>
        </p:nvSpPr>
        <p:spPr>
          <a:xfrm>
            <a:off x="867573" y="1752600"/>
            <a:ext cx="10287000" cy="4190999"/>
          </a:xfrm>
        </p:spPr>
        <p:txBody>
          <a:bodyPr/>
          <a:lstStyle/>
          <a:p>
            <a:pPr>
              <a:lnSpc>
                <a:spcPct val="150000"/>
              </a:lnSpc>
              <a:buFont typeface="Wingdings" pitchFamily="2" charset="2"/>
              <a:buChar char="ü"/>
            </a:pP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endParaRPr lang="en-US"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ü"/>
            </a:pP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ü"/>
            </a:pP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liệu</a:t>
            </a:r>
          </a:p>
          <a:p>
            <a:pPr>
              <a:lnSpc>
                <a:spcPct val="150000"/>
              </a:lnSpc>
              <a:buFont typeface="Wingdings" pitchFamily="2" charset="2"/>
              <a:buChar char="ü"/>
            </a:pPr>
            <a:r>
              <a:rPr lang="en-US">
                <a:latin typeface="Times New Roman" panose="02020603050405020304" pitchFamily="18" charset="0"/>
                <a:cs typeface="Times New Roman" panose="02020603050405020304" pitchFamily="18" charset="0"/>
              </a:rPr>
              <a:t>Demo ứng dụng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additive="base">
                                        <p:cTn id="1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 calcmode="lin" valueType="num">
                                      <p:cBhvr additive="base">
                                        <p:cTn id="18"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 calcmode="lin" valueType="num">
                                      <p:cBhvr additive="base">
                                        <p:cTn id="24"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4">
                                            <p:txEl>
                                              <p:pRg st="3" end="3"/>
                                            </p:txEl>
                                          </p:spTgt>
                                        </p:tgtEl>
                                        <p:attrNameLst>
                                          <p:attrName>style.visibility</p:attrName>
                                        </p:attrNameLst>
                                      </p:cBhvr>
                                      <p:to>
                                        <p:strVal val="visible"/>
                                      </p:to>
                                    </p:set>
                                    <p:anim calcmode="lin" valueType="num">
                                      <p:cBhvr additive="base">
                                        <p:cTn id="30"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533400"/>
            <a:ext cx="12188825" cy="965200"/>
          </a:xfrm>
        </p:spPr>
        <p:txBody>
          <a:bodyPr anchor="t">
            <a:normAutofit/>
          </a:bodyPr>
          <a:lstStyle/>
          <a:p>
            <a:pPr algn="ctr"/>
            <a:r>
              <a:rPr lang="en-US" sz="4000" b="1">
                <a:latin typeface="Times New Roman" panose="02020603050405020304" pitchFamily="18" charset="0"/>
                <a:cs typeface="Times New Roman" panose="02020603050405020304" pitchFamily="18" charset="0"/>
              </a:rPr>
              <a:t>SQL(Dương)</a:t>
            </a:r>
            <a:endParaRPr lang="en-US" sz="4000"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BB34B682-F98B-4A04-98EF-60D8A16077CF}"/>
              </a:ext>
            </a:extLst>
          </p:cNvPr>
          <p:cNvSpPr>
            <a:spLocks noChangeArrowheads="1"/>
          </p:cNvSpPr>
          <p:nvPr/>
        </p:nvSpPr>
        <p:spPr bwMode="auto">
          <a:xfrm>
            <a:off x="9648042" y="1655732"/>
            <a:ext cx="13163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Kết</a:t>
            </a:r>
            <a:r>
              <a:rPr kumimoji="0" lang="en-US" altLang="en-US" sz="2000"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2000" b="0" i="1"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quả</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2E419682-7C69-4C50-886E-984D85B46639}"/>
              </a:ext>
            </a:extLst>
          </p:cNvPr>
          <p:cNvSpPr>
            <a:spLocks noChangeArrowheads="1"/>
          </p:cNvSpPr>
          <p:nvPr/>
        </p:nvSpPr>
        <p:spPr bwMode="auto">
          <a:xfrm>
            <a:off x="989012" y="52959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E0E533C0-9E1F-4075-8D07-F1AD0B371C44}"/>
              </a:ext>
            </a:extLst>
          </p:cNvPr>
          <p:cNvSpPr>
            <a:spLocks noChangeArrowheads="1"/>
          </p:cNvSpPr>
          <p:nvPr/>
        </p:nvSpPr>
        <p:spPr bwMode="auto">
          <a:xfrm>
            <a:off x="1370012" y="505777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E2B5D076-0097-44E7-A4DC-E3C89AD7841B}"/>
              </a:ext>
            </a:extLst>
          </p:cNvPr>
          <p:cNvPicPr>
            <a:picLocks noChangeAspect="1"/>
          </p:cNvPicPr>
          <p:nvPr/>
        </p:nvPicPr>
        <p:blipFill>
          <a:blip r:embed="rId3"/>
          <a:stretch>
            <a:fillRect/>
          </a:stretch>
        </p:blipFill>
        <p:spPr>
          <a:xfrm>
            <a:off x="531812" y="1524000"/>
            <a:ext cx="7838095" cy="3714286"/>
          </a:xfrm>
          <a:prstGeom prst="rect">
            <a:avLst/>
          </a:prstGeom>
        </p:spPr>
      </p:pic>
      <p:pic>
        <p:nvPicPr>
          <p:cNvPr id="9" name="Picture 8" descr="Table&#10;&#10;Description automatically generated">
            <a:extLst>
              <a:ext uri="{FF2B5EF4-FFF2-40B4-BE49-F238E27FC236}">
                <a16:creationId xmlns:a16="http://schemas.microsoft.com/office/drawing/2014/main" id="{9CE858F3-7C3F-4C21-B8AB-C93E249054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18612" y="2286000"/>
            <a:ext cx="1973580" cy="2057400"/>
          </a:xfrm>
          <a:prstGeom prst="rect">
            <a:avLst/>
          </a:prstGeom>
          <a:noFill/>
          <a:ln>
            <a:noFill/>
          </a:ln>
        </p:spPr>
      </p:pic>
    </p:spTree>
    <p:extLst>
      <p:ext uri="{BB962C8B-B14F-4D97-AF65-F5344CB8AC3E}">
        <p14:creationId xmlns:p14="http://schemas.microsoft.com/office/powerpoint/2010/main" val="31419647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par>
                                <p:cTn id="18" presetID="9"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2"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195" y="337457"/>
            <a:ext cx="8229599" cy="914400"/>
          </a:xfrm>
        </p:spPr>
        <p:txBody>
          <a:bodyPr>
            <a:normAutofit/>
          </a:bodyPr>
          <a:lstStyle/>
          <a:p>
            <a:r>
              <a:rPr lang="en-US" sz="4000" b="1" dirty="0">
                <a:latin typeface="Times New Roman" panose="02020603050405020304" pitchFamily="18" charset="0"/>
                <a:cs typeface="Times New Roman" panose="02020603050405020304" pitchFamily="18" charset="0"/>
              </a:rPr>
              <a:t>ĐẶT VẤN ĐỀ</a:t>
            </a:r>
          </a:p>
        </p:txBody>
      </p:sp>
      <p:sp>
        <p:nvSpPr>
          <p:cNvPr id="3" name="Text Placeholder 2"/>
          <p:cNvSpPr>
            <a:spLocks noGrp="1"/>
          </p:cNvSpPr>
          <p:nvPr>
            <p:ph type="body" idx="1"/>
          </p:nvPr>
        </p:nvSpPr>
        <p:spPr>
          <a:xfrm>
            <a:off x="1009195" y="1676400"/>
            <a:ext cx="10287000" cy="4724400"/>
          </a:xfrm>
        </p:spPr>
        <p:txBody>
          <a:bodyPr>
            <a:normAutofit/>
          </a:bodyPr>
          <a:lstStyle/>
          <a:p>
            <a:pPr marL="0" marR="0" indent="457200" algn="just">
              <a:lnSpc>
                <a:spcPct val="150000"/>
              </a:lnSpc>
              <a:spcBef>
                <a:spcPts val="0"/>
              </a:spcBef>
              <a:spcAft>
                <a:spcPts val="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Du lịch là một trong các ngành phát triển mạnh. Theo đó là sự tăng trưởng và đổi mới của nhiều khách sạn nhằm phục vụ cho sự phát triển của xã hội về quy mô lẫn chất lượng.</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Khách sạn phải trực tiếp tiếp nhận và quản lý một khối lượng lớn và thường xuyên của các loại khách cùng với các loại dịch vụ khác nhau do sự phát sinh nhu cầu của khách khiến công tác quản lý trở nên khó khăn hơn bao giờ hết. Ngoài ra còn phải lập kế hoạch cho công việc kinh doanh, vì vậy cần một chương trình có thể quản lý thống nhất hoạt động kinh doanh của khách sạn.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Do đó cần tạo ra 1 phần mềm để quản lý khách sạn gồm các chức năng chính: đặt phòng, kiểm khách ra vào, dịch vụ, kế toán và thanh toán.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9883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840" y="235705"/>
            <a:ext cx="10971372" cy="1066800"/>
          </a:xfrm>
        </p:spPr>
        <p:txBody>
          <a:bodyPr>
            <a:normAutofit/>
          </a:bodyPr>
          <a:lstStyle/>
          <a:p>
            <a:r>
              <a:rPr lang="en-US" sz="4000" b="1" dirty="0">
                <a:latin typeface="Times New Roman" panose="02020603050405020304" pitchFamily="18" charset="0"/>
                <a:cs typeface="Times New Roman" panose="02020603050405020304" pitchFamily="18" charset="0"/>
              </a:rPr>
              <a:t>MÔ TẢ BÀI TOÁN</a:t>
            </a:r>
          </a:p>
        </p:txBody>
      </p:sp>
      <p:sp>
        <p:nvSpPr>
          <p:cNvPr id="3" name="TextBox 2">
            <a:extLst>
              <a:ext uri="{FF2B5EF4-FFF2-40B4-BE49-F238E27FC236}">
                <a16:creationId xmlns:a16="http://schemas.microsoft.com/office/drawing/2014/main" id="{FF0F313F-5334-4104-919A-7843CD1D8E9B}"/>
              </a:ext>
            </a:extLst>
          </p:cNvPr>
          <p:cNvSpPr txBox="1"/>
          <p:nvPr/>
        </p:nvSpPr>
        <p:spPr>
          <a:xfrm>
            <a:off x="427949" y="1371600"/>
            <a:ext cx="11639153" cy="5355312"/>
          </a:xfrm>
          <a:prstGeom prst="rect">
            <a:avLst/>
          </a:prstGeom>
          <a:noFill/>
        </p:spPr>
        <p:txBody>
          <a:bodyPr wrap="square" rtlCol="0">
            <a:spAutoFit/>
          </a:bodyPr>
          <a:lstStyle/>
          <a:p>
            <a:pPr marL="0" marR="0" indent="457200" algn="just">
              <a:lnSpc>
                <a:spcPct val="150000"/>
              </a:lnSpc>
              <a:spcBef>
                <a:spcPts val="0"/>
              </a:spcBef>
              <a:spcAft>
                <a:spcPts val="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Người quản lý cần chịu trách nhiệm quản lý mọi hoạt động hàng ngày của khu vực trực tiếp và gián tiếp, phục vụ khách từ các bộ phận lễ tân buồng ăn uống kế toán nhân sự tới marketing và bán hàng</a:t>
            </a:r>
            <a:endParaRPr lang="vi-VN" dirty="0">
              <a:latin typeface="Times New Roman" panose="02020603050405020304" pitchFamily="18" charset="0"/>
              <a:ea typeface="Arial" panose="020B06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Cần nắm rõ quản lý nghiệp vụ buồng. nghiệp vụ lễ tân, ăn uống, kế toán, quản trị nhân sự, quản lý hoạt động tiếp thị.</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Khi khách lưu trú trong khách sạn thường hay sử dụng các dịch vụ như: thuê xe, massage, ăn, nước uống,…….</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Cung cấp cách dịch vụ cho trẻ em nếu có: giường trẻ em, trông trẻ,…..</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Nhân viên khách sạn phải ghi nhận lại các phát sinh này để làm báo cáo hay thanh toán với khách sau này như trả phòng chậm hoặc gia hạn thêm phòng, kê thêm giường….</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Cung cấp các dịch vụ ngoài khách sạn như hướng dẫn tham quan địa phương….</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50000"/>
              </a:lnSpc>
              <a:spcBef>
                <a:spcPts val="0"/>
              </a:spcBef>
              <a:spcAft>
                <a:spcPts val="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Chi tiết về quy mô </a:t>
            </a:r>
            <a:r>
              <a:rPr lang="vi-VN" sz="1800">
                <a:effectLst/>
                <a:latin typeface="Times New Roman" panose="02020603050405020304" pitchFamily="18" charset="0"/>
                <a:ea typeface="Arial" panose="020B0604020202020204" pitchFamily="34" charset="0"/>
                <a:cs typeface="Times New Roman" panose="02020603050405020304" pitchFamily="18" charset="0"/>
              </a:rPr>
              <a:t>khách sạn</a:t>
            </a:r>
            <a:r>
              <a:rPr lang="en-US" sz="1800">
                <a:effectLst/>
                <a:latin typeface="Times New Roman" panose="02020603050405020304" pitchFamily="18" charset="0"/>
                <a:ea typeface="Arial" panose="020B0604020202020204" pitchFamily="34" charset="0"/>
                <a:cs typeface="Times New Roman" panose="02020603050405020304" pitchFamily="18" charset="0"/>
              </a:rPr>
              <a:t> sử dụng trong CSDL này</a:t>
            </a:r>
            <a:r>
              <a:rPr lang="vi-VN" sz="1800">
                <a:effectLst/>
                <a:latin typeface="Times New Roman" panose="02020603050405020304" pitchFamily="18" charset="0"/>
                <a:ea typeface="Arial" panose="020B0604020202020204" pitchFamily="34" charset="0"/>
                <a:cs typeface="Times New Roman" panose="02020603050405020304" pitchFamily="18"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Khách sạn có khoảng từ 30 đến 50 phòng.</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Số lượng nhận viên sử dụng phần mềm khoảng 15 đến 25 người với nhiều ca làm việc. </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Khách sạn có cung cấp nhiều loại dịch vụ với các mức phí đi kèm.</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44903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65212" y="457200"/>
            <a:ext cx="10971372" cy="1066800"/>
          </a:xfrm>
        </p:spPr>
        <p:txBody>
          <a:bodyPr>
            <a:normAutofit/>
          </a:bodyPr>
          <a:lstStyle/>
          <a:p>
            <a:pPr>
              <a:lnSpc>
                <a:spcPct val="150000"/>
              </a:lnSpc>
            </a:pPr>
            <a:r>
              <a:rPr lang="en-US" sz="4000" b="1" dirty="0">
                <a:latin typeface="Times New Roman" panose="02020603050405020304" pitchFamily="18" charset="0"/>
                <a:cs typeface="Times New Roman" panose="02020603050405020304" pitchFamily="18" charset="0"/>
              </a:rPr>
              <a:t>MÔ TẢ BÀI TOÁN</a:t>
            </a:r>
          </a:p>
        </p:txBody>
      </p:sp>
      <p:sp>
        <p:nvSpPr>
          <p:cNvPr id="13" name="Text Placeholder 12"/>
          <p:cNvSpPr>
            <a:spLocks noGrp="1"/>
          </p:cNvSpPr>
          <p:nvPr>
            <p:ph type="body" idx="1"/>
          </p:nvPr>
        </p:nvSpPr>
        <p:spPr>
          <a:xfrm>
            <a:off x="1065212" y="2095500"/>
            <a:ext cx="10515600" cy="2667000"/>
          </a:xfrm>
        </p:spPr>
        <p:txBody>
          <a:bodyPr>
            <a:normAutofit/>
          </a:bodyPr>
          <a:lstStyle/>
          <a:p>
            <a:pPr marL="0" marR="0" algn="just">
              <a:lnSpc>
                <a:spcPct val="150000"/>
              </a:lnSpc>
              <a:spcBef>
                <a:spcPts val="0"/>
              </a:spcBef>
              <a:spcAft>
                <a:spcPts val="0"/>
              </a:spcAft>
            </a:pPr>
            <a:r>
              <a:rPr lang="vi-VN" sz="2400" b="0" i="1" dirty="0">
                <a:solidFill>
                  <a:srgbClr val="000000"/>
                </a:solidFill>
                <a:effectLst/>
                <a:latin typeface="Times New Roman" panose="02020603050405020304" pitchFamily="18" charset="0"/>
                <a:cs typeface="Times New Roman" panose="02020603050405020304" pitchFamily="18" charset="0"/>
              </a:rPr>
              <a:t> </a:t>
            </a:r>
            <a:r>
              <a:rPr lang="vi-VN" sz="2400" i="1" dirty="0">
                <a:effectLst/>
                <a:latin typeface="Times New Roman" panose="02020603050405020304" pitchFamily="18" charset="0"/>
                <a:ea typeface="Arial" panose="020B0604020202020204" pitchFamily="34" charset="0"/>
                <a:cs typeface="Times New Roman" panose="02020603050405020304" pitchFamily="18" charset="0"/>
              </a:rPr>
              <a:t> Các tác nhân:</a:t>
            </a:r>
            <a:endParaRPr lang="en-US" sz="2400" i="1"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60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Khách hàng: người có nhu cầu thuê phòng, sử dụng dịch vụ của khách sạn</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60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Nhân viên lễ tân: là người trực tiếp quản lý hết các hoạt động trong khách sạn: QL phòng, QL khách hàng, QL dịch vụ, …</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60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Nhân viên quản trị: Quản lý thông tin nhân viên, Chỉnh sửa các dịch vụ mà khách sạn cung cấp.</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636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dissolv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dissolv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dissolve">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dissolve">
                                      <p:cBhvr>
                                        <p:cTn id="2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760412" y="0"/>
            <a:ext cx="10971372" cy="1066800"/>
          </a:xfrm>
        </p:spPr>
        <p:txBody>
          <a:bodyPr>
            <a:normAutofit/>
          </a:bodyPr>
          <a:lstStyle/>
          <a:p>
            <a:r>
              <a:rPr lang="en-US" sz="4000" b="1" dirty="0">
                <a:latin typeface="Times New Roman" panose="02020603050405020304" pitchFamily="18" charset="0"/>
                <a:cs typeface="Times New Roman" panose="02020603050405020304" pitchFamily="18" charset="0"/>
              </a:rPr>
              <a:t>MÔ TẢ BÀI TOÁN</a:t>
            </a:r>
          </a:p>
        </p:txBody>
      </p:sp>
      <p:sp>
        <p:nvSpPr>
          <p:cNvPr id="13" name="Text Placeholder 12"/>
          <p:cNvSpPr>
            <a:spLocks noGrp="1"/>
          </p:cNvSpPr>
          <p:nvPr>
            <p:ph type="body" idx="1"/>
          </p:nvPr>
        </p:nvSpPr>
        <p:spPr>
          <a:xfrm>
            <a:off x="760412" y="2286000"/>
            <a:ext cx="10896600" cy="3124200"/>
          </a:xfrm>
        </p:spPr>
        <p:txBody>
          <a:bodyPr>
            <a:noAutofit/>
          </a:bodyPr>
          <a:lstStyle/>
          <a:p>
            <a:pPr marL="0" marR="0" algn="just">
              <a:lnSpc>
                <a:spcPct val="125000"/>
              </a:lnSpc>
              <a:spcBef>
                <a:spcPts val="0"/>
              </a:spcBef>
              <a:spcAft>
                <a:spcPts val="0"/>
              </a:spcAft>
            </a:pPr>
            <a:r>
              <a:rPr lang="vi-VN" sz="2000" i="1" dirty="0">
                <a:effectLst/>
                <a:latin typeface="Times New Roman" panose="02020603050405020304" pitchFamily="18" charset="0"/>
                <a:ea typeface="Arial" panose="020B0604020202020204" pitchFamily="34" charset="0"/>
                <a:cs typeface="Times New Roman" panose="02020603050405020304" pitchFamily="18" charset="0"/>
              </a:rPr>
              <a:t>Các thông tin cần quản lý:</a:t>
            </a:r>
            <a:endParaRPr lang="en-US" sz="2000" i="1" dirty="0">
              <a:effectLst/>
              <a:latin typeface="Times New Roman" panose="02020603050405020304" pitchFamily="18" charset="0"/>
              <a:ea typeface="Arial" panose="020B0604020202020204" pitchFamily="34" charset="0"/>
              <a:cs typeface="Times New Roman" panose="02020603050405020304" pitchFamily="18" charset="0"/>
            </a:endParaRPr>
          </a:p>
          <a:p>
            <a:pPr marR="0" lvl="0" algn="just">
              <a:lnSpc>
                <a:spcPct val="125000"/>
              </a:lnSpc>
              <a:spcBef>
                <a:spcPts val="0"/>
              </a:spcBef>
              <a:spcAft>
                <a:spcPts val="0"/>
              </a:spcAft>
            </a:pPr>
            <a:r>
              <a:rPr lang="en-US" sz="1600" b="1" u="none" strike="noStrike" dirty="0">
                <a:effectLst/>
                <a:latin typeface="Times New Roman" panose="02020603050405020304" pitchFamily="18" charset="0"/>
                <a:ea typeface="Arial" panose="020B0604020202020204" pitchFamily="34" charset="0"/>
                <a:cs typeface="Times New Roman" panose="02020603050405020304" pitchFamily="18" charset="0"/>
              </a:rPr>
              <a:t>1. </a:t>
            </a:r>
            <a:r>
              <a:rPr lang="vi-VN" sz="1600" b="1" u="none" strike="noStrike" dirty="0">
                <a:effectLst/>
                <a:latin typeface="Times New Roman" panose="02020603050405020304" pitchFamily="18" charset="0"/>
                <a:ea typeface="Arial" panose="020B0604020202020204" pitchFamily="34" charset="0"/>
                <a:cs typeface="Times New Roman" panose="02020603050405020304" pitchFamily="18" charset="0"/>
              </a:rPr>
              <a:t>Đối tượng quản trị:</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5000"/>
              </a:lnSpc>
              <a:spcBef>
                <a:spcPts val="0"/>
              </a:spcBef>
              <a:spcAft>
                <a:spcPts val="0"/>
              </a:spcAft>
              <a:buFont typeface="Arial" panose="020B0604020202020204" pitchFamily="34" charset="0"/>
              <a:buChar char="●"/>
            </a:pPr>
            <a:r>
              <a:rPr lang="vi-VN" sz="1700" u="none" strike="noStrike" dirty="0">
                <a:effectLst/>
                <a:latin typeface="Times New Roman" panose="02020603050405020304" pitchFamily="18" charset="0"/>
                <a:ea typeface="Arial" panose="020B0604020202020204" pitchFamily="34" charset="0"/>
                <a:cs typeface="Times New Roman" panose="02020603050405020304" pitchFamily="18" charset="0"/>
              </a:rPr>
              <a:t>Quản lý khách: </a:t>
            </a:r>
            <a:endParaRPr lang="en-US" sz="17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5000"/>
              </a:lnSpc>
              <a:spcBef>
                <a:spcPts val="0"/>
              </a:spcBef>
              <a:spcAft>
                <a:spcPts val="0"/>
              </a:spcAft>
              <a:buFont typeface="Symbol" panose="05050102010706020507" pitchFamily="18" charset="2"/>
              <a:buChar char="-"/>
            </a:pPr>
            <a:r>
              <a:rPr lang="vi-VN" sz="1700" u="none" strike="noStrike" dirty="0">
                <a:effectLst/>
                <a:latin typeface="Times New Roman" panose="02020603050405020304" pitchFamily="18" charset="0"/>
                <a:ea typeface="Arial" panose="020B0604020202020204" pitchFamily="34" charset="0"/>
                <a:cs typeface="Times New Roman" panose="02020603050405020304" pitchFamily="18" charset="0"/>
              </a:rPr>
              <a:t>Nắm được các thông tin cá nhân của từng khách thuê phòng hoặc là người đại diện đối với tổ chức, đoàn thể, gia đình: Họ tên, địa chỉ, số CMND. </a:t>
            </a:r>
            <a:endParaRPr lang="en-US" sz="17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5000"/>
              </a:lnSpc>
              <a:spcBef>
                <a:spcPts val="0"/>
              </a:spcBef>
              <a:spcAft>
                <a:spcPts val="0"/>
              </a:spcAft>
              <a:buFont typeface="Symbol" panose="05050102010706020507" pitchFamily="18" charset="2"/>
              <a:buChar char="-"/>
            </a:pPr>
            <a:r>
              <a:rPr lang="vi-VN" sz="1700" u="none" strike="noStrike" dirty="0">
                <a:effectLst/>
                <a:latin typeface="Times New Roman" panose="02020603050405020304" pitchFamily="18" charset="0"/>
                <a:ea typeface="Arial" panose="020B0604020202020204" pitchFamily="34" charset="0"/>
                <a:cs typeface="Times New Roman" panose="02020603050405020304" pitchFamily="18" charset="0"/>
              </a:rPr>
              <a:t>Với khách quốc tế thay vì CMND thì cần cung cấp thông tin hộ chiếu, quốc tịch,. . .  </a:t>
            </a:r>
            <a:endParaRPr lang="en-US" sz="17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5000"/>
              </a:lnSpc>
              <a:spcBef>
                <a:spcPts val="0"/>
              </a:spcBef>
              <a:spcAft>
                <a:spcPts val="0"/>
              </a:spcAft>
              <a:buFont typeface="Symbol" panose="05050102010706020507" pitchFamily="18" charset="2"/>
              <a:buChar char="-"/>
            </a:pPr>
            <a:r>
              <a:rPr lang="vi-VN" sz="1700" u="none" strike="noStrike" dirty="0">
                <a:effectLst/>
                <a:latin typeface="Times New Roman" panose="02020603050405020304" pitchFamily="18" charset="0"/>
                <a:ea typeface="Arial" panose="020B0604020202020204" pitchFamily="34" charset="0"/>
                <a:cs typeface="Times New Roman" panose="02020603050405020304" pitchFamily="18" charset="0"/>
              </a:rPr>
              <a:t>Nói chung đối với thông tin khách hàng thì cần ít nhất 1 trong 2 thông tin hộ hiếu hoặc Căn cước công dân.</a:t>
            </a:r>
            <a:endParaRPr lang="en-US" sz="17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5000"/>
              </a:lnSpc>
              <a:spcBef>
                <a:spcPts val="0"/>
              </a:spcBef>
              <a:spcAft>
                <a:spcPts val="0"/>
              </a:spcAft>
              <a:buFont typeface="Symbol" panose="05050102010706020507" pitchFamily="18" charset="2"/>
              <a:buChar char="-"/>
            </a:pPr>
            <a:r>
              <a:rPr lang="vi-VN" sz="1700" u="none" strike="noStrike" dirty="0">
                <a:effectLst/>
                <a:latin typeface="Times New Roman" panose="02020603050405020304" pitchFamily="18" charset="0"/>
                <a:ea typeface="Arial" panose="020B0604020202020204" pitchFamily="34" charset="0"/>
                <a:cs typeface="Times New Roman" panose="02020603050405020304" pitchFamily="18" charset="0"/>
              </a:rPr>
              <a:t>Đối với tổ chức, đoàn thể, gia đình: Cần quản lí số lượng, chi tiết từng phòng và dịch vụ đã sử dụng của tổ chức, đoàn thể, gia đình đó… </a:t>
            </a:r>
            <a:endParaRPr lang="en-US" sz="17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5000"/>
              </a:lnSpc>
              <a:spcBef>
                <a:spcPts val="0"/>
              </a:spcBef>
              <a:spcAft>
                <a:spcPts val="0"/>
              </a:spcAft>
              <a:buFont typeface="Arial" panose="020B0604020202020204" pitchFamily="34" charset="0"/>
              <a:buChar char="●"/>
            </a:pPr>
            <a:r>
              <a:rPr lang="vi-VN" sz="1700" u="none" strike="noStrike" dirty="0">
                <a:effectLst/>
                <a:latin typeface="Times New Roman" panose="02020603050405020304" pitchFamily="18" charset="0"/>
                <a:ea typeface="Arial" panose="020B0604020202020204" pitchFamily="34" charset="0"/>
                <a:cs typeface="Times New Roman" panose="02020603050405020304" pitchFamily="18" charset="0"/>
              </a:rPr>
              <a:t>Quản lý phòng: Mỗi phòng cần quản lý thông tin: số phòng, loại phòng, giá phòng, ngày nhận phòng, ngày trả phòng, đã thanh toán hay chưa.</a:t>
            </a:r>
            <a:endParaRPr lang="en-US" sz="17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5000"/>
              </a:lnSpc>
              <a:spcBef>
                <a:spcPts val="0"/>
              </a:spcBef>
              <a:spcAft>
                <a:spcPts val="0"/>
              </a:spcAft>
              <a:buFont typeface="Arial" panose="020B0604020202020204" pitchFamily="34" charset="0"/>
              <a:buChar char="●"/>
            </a:pPr>
            <a:r>
              <a:rPr lang="vi-VN" sz="1700" u="none" strike="noStrike" dirty="0">
                <a:effectLst/>
                <a:latin typeface="Times New Roman" panose="02020603050405020304" pitchFamily="18" charset="0"/>
                <a:ea typeface="Arial" panose="020B0604020202020204" pitchFamily="34" charset="0"/>
                <a:cs typeface="Times New Roman" panose="02020603050405020304" pitchFamily="18" charset="0"/>
              </a:rPr>
              <a:t>Quản lý hàng hóa dịch vụ:</a:t>
            </a:r>
            <a:endParaRPr lang="en-US" sz="17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5000"/>
              </a:lnSpc>
              <a:spcBef>
                <a:spcPts val="0"/>
              </a:spcBef>
              <a:spcAft>
                <a:spcPts val="0"/>
              </a:spcAft>
              <a:buFont typeface="Symbol" panose="05050102010706020507" pitchFamily="18" charset="2"/>
              <a:buChar char="-"/>
            </a:pPr>
            <a:r>
              <a:rPr lang="vi-VN" sz="1700" u="none" strike="noStrike" dirty="0">
                <a:effectLst/>
                <a:latin typeface="Times New Roman" panose="02020603050405020304" pitchFamily="18" charset="0"/>
                <a:ea typeface="Arial" panose="020B0604020202020204" pitchFamily="34" charset="0"/>
                <a:cs typeface="Times New Roman" panose="02020603050405020304" pitchFamily="18" charset="0"/>
              </a:rPr>
              <a:t>Dịch vụ: quản lý tên dịch vụ, giá cả dịch vụ, và các thông tin chi tiết liên quan. (các dịch vụ như thuê xe tới sân bay, tiệc sinh nhật, đặt bàn nhà hàng, massage, giặt đồ, ủi đồ…)</a:t>
            </a:r>
            <a:endParaRPr lang="en-US" sz="17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5000"/>
              </a:lnSpc>
              <a:spcBef>
                <a:spcPts val="0"/>
              </a:spcBef>
              <a:spcAft>
                <a:spcPts val="0"/>
              </a:spcAft>
              <a:buFont typeface="Arial" panose="020B0604020202020204" pitchFamily="34" charset="0"/>
              <a:buChar char="●"/>
            </a:pPr>
            <a:r>
              <a:rPr lang="vi-VN" sz="1700" u="none" strike="noStrike" dirty="0">
                <a:effectLst/>
                <a:latin typeface="Times New Roman" panose="02020603050405020304" pitchFamily="18" charset="0"/>
                <a:ea typeface="Arial" panose="020B0604020202020204" pitchFamily="34" charset="0"/>
                <a:cs typeface="Times New Roman" panose="02020603050405020304" pitchFamily="18" charset="0"/>
              </a:rPr>
              <a:t>Quản lý thông tin nhân viên khách sạn: họ và tên, thông tin cá nhân, thông tin đăng nhập, quyền truy cập, chỉnh sửa (thêm nhân viên, sửa tên, quyền truy cập, xóa nhân viên)</a:t>
            </a:r>
            <a:endParaRPr lang="en-US" sz="17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72768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 calcmode="lin" valueType="num">
                                      <p:cBhvr additive="base">
                                        <p:cTn id="18"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 calcmode="lin" valueType="num">
                                      <p:cBhvr additive="base">
                                        <p:cTn id="24"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 calcmode="lin" valueType="num">
                                      <p:cBhvr additive="base">
                                        <p:cTn id="30"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xEl>
                                              <p:pRg st="4" end="4"/>
                                            </p:txEl>
                                          </p:spTgt>
                                        </p:tgtEl>
                                        <p:attrNameLst>
                                          <p:attrName>style.visibility</p:attrName>
                                        </p:attrNameLst>
                                      </p:cBhvr>
                                      <p:to>
                                        <p:strVal val="visible"/>
                                      </p:to>
                                    </p:set>
                                    <p:anim calcmode="lin" valueType="num">
                                      <p:cBhvr additive="base">
                                        <p:cTn id="36"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3">
                                            <p:txEl>
                                              <p:pRg st="5" end="5"/>
                                            </p:txEl>
                                          </p:spTgt>
                                        </p:tgtEl>
                                        <p:attrNameLst>
                                          <p:attrName>style.visibility</p:attrName>
                                        </p:attrNameLst>
                                      </p:cBhvr>
                                      <p:to>
                                        <p:strVal val="visible"/>
                                      </p:to>
                                    </p:set>
                                    <p:anim calcmode="lin" valueType="num">
                                      <p:cBhvr additive="base">
                                        <p:cTn id="42"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3">
                                            <p:txEl>
                                              <p:pRg st="6" end="6"/>
                                            </p:txEl>
                                          </p:spTgt>
                                        </p:tgtEl>
                                        <p:attrNameLst>
                                          <p:attrName>style.visibility</p:attrName>
                                        </p:attrNameLst>
                                      </p:cBhvr>
                                      <p:to>
                                        <p:strVal val="visible"/>
                                      </p:to>
                                    </p:set>
                                    <p:anim calcmode="lin" valueType="num">
                                      <p:cBhvr additive="base">
                                        <p:cTn id="48"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3">
                                            <p:txEl>
                                              <p:pRg st="7" end="7"/>
                                            </p:txEl>
                                          </p:spTgt>
                                        </p:tgtEl>
                                        <p:attrNameLst>
                                          <p:attrName>style.visibility</p:attrName>
                                        </p:attrNameLst>
                                      </p:cBhvr>
                                      <p:to>
                                        <p:strVal val="visible"/>
                                      </p:to>
                                    </p:set>
                                    <p:anim calcmode="lin" valueType="num">
                                      <p:cBhvr additive="base">
                                        <p:cTn id="54"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3">
                                            <p:txEl>
                                              <p:pRg st="8" end="8"/>
                                            </p:txEl>
                                          </p:spTgt>
                                        </p:tgtEl>
                                        <p:attrNameLst>
                                          <p:attrName>style.visibility</p:attrName>
                                        </p:attrNameLst>
                                      </p:cBhvr>
                                      <p:to>
                                        <p:strVal val="visible"/>
                                      </p:to>
                                    </p:set>
                                    <p:anim calcmode="lin" valueType="num">
                                      <p:cBhvr additive="base">
                                        <p:cTn id="60"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3">
                                            <p:txEl>
                                              <p:pRg st="9" end="9"/>
                                            </p:txEl>
                                          </p:spTgt>
                                        </p:tgtEl>
                                        <p:attrNameLst>
                                          <p:attrName>style.visibility</p:attrName>
                                        </p:attrNameLst>
                                      </p:cBhvr>
                                      <p:to>
                                        <p:strVal val="visible"/>
                                      </p:to>
                                    </p:set>
                                    <p:anim calcmode="lin" valueType="num">
                                      <p:cBhvr additive="base">
                                        <p:cTn id="66" dur="500" fill="hold"/>
                                        <p:tgtEl>
                                          <p:spTgt spid="13">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3">
                                            <p:txEl>
                                              <p:pRg st="10" end="10"/>
                                            </p:txEl>
                                          </p:spTgt>
                                        </p:tgtEl>
                                        <p:attrNameLst>
                                          <p:attrName>style.visibility</p:attrName>
                                        </p:attrNameLst>
                                      </p:cBhvr>
                                      <p:to>
                                        <p:strVal val="visible"/>
                                      </p:to>
                                    </p:set>
                                    <p:anim calcmode="lin" valueType="num">
                                      <p:cBhvr additive="base">
                                        <p:cTn id="72" dur="500" fill="hold"/>
                                        <p:tgtEl>
                                          <p:spTgt spid="13">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6612" y="-76200"/>
            <a:ext cx="10971372" cy="1066800"/>
          </a:xfrm>
        </p:spPr>
        <p:txBody>
          <a:bodyPr>
            <a:normAutofit/>
          </a:bodyPr>
          <a:lstStyle/>
          <a:p>
            <a:r>
              <a:rPr lang="en-US" sz="4000" b="1" dirty="0">
                <a:latin typeface="Times New Roman" panose="02020603050405020304" pitchFamily="18" charset="0"/>
                <a:cs typeface="Times New Roman" panose="02020603050405020304" pitchFamily="18" charset="0"/>
              </a:rPr>
              <a:t>MÔ TẢ BÀI TOÁN</a:t>
            </a:r>
          </a:p>
        </p:txBody>
      </p:sp>
      <p:sp>
        <p:nvSpPr>
          <p:cNvPr id="13" name="Text Placeholder 12"/>
          <p:cNvSpPr>
            <a:spLocks noGrp="1"/>
          </p:cNvSpPr>
          <p:nvPr>
            <p:ph type="body" idx="1"/>
          </p:nvPr>
        </p:nvSpPr>
        <p:spPr>
          <a:xfrm>
            <a:off x="835024" y="1012371"/>
            <a:ext cx="11201400" cy="4114800"/>
          </a:xfrm>
        </p:spPr>
        <p:txBody>
          <a:bodyPr anchor="t">
            <a:noAutofit/>
          </a:bodyPr>
          <a:lstStyle/>
          <a:p>
            <a:pPr marR="0" lvl="0" algn="just">
              <a:lnSpc>
                <a:spcPct val="120000"/>
              </a:lnSpc>
              <a:spcBef>
                <a:spcPts val="0"/>
              </a:spcBef>
              <a:spcAft>
                <a:spcPts val="0"/>
              </a:spcAft>
            </a:pPr>
            <a:r>
              <a:rPr lang="en-US" sz="1600" b="1" u="none" strike="noStrike" dirty="0">
                <a:effectLst/>
                <a:latin typeface="Times New Roman" panose="02020603050405020304" pitchFamily="18" charset="0"/>
                <a:ea typeface="Arial" panose="020B0604020202020204" pitchFamily="34" charset="0"/>
                <a:cs typeface="Times New Roman" panose="02020603050405020304" pitchFamily="18" charset="0"/>
              </a:rPr>
              <a:t>2. </a:t>
            </a:r>
            <a:r>
              <a:rPr lang="vi-VN" sz="1600" b="1" u="none" strike="noStrike" dirty="0">
                <a:effectLst/>
                <a:latin typeface="Times New Roman" panose="02020603050405020304" pitchFamily="18" charset="0"/>
                <a:ea typeface="Arial" panose="020B0604020202020204" pitchFamily="34" charset="0"/>
                <a:cs typeface="Times New Roman" panose="02020603050405020304" pitchFamily="18" charset="0"/>
              </a:rPr>
              <a:t>Bộ phận lễ tân:</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indent="-228600" algn="just">
              <a:lnSpc>
                <a:spcPct val="120000"/>
              </a:lnSpc>
              <a:spcBef>
                <a:spcPts val="0"/>
              </a:spcBef>
              <a:spcAft>
                <a:spcPts val="0"/>
              </a:spcAft>
            </a:pPr>
            <a:r>
              <a:rPr lang="vi-VN" sz="1600" dirty="0">
                <a:effectLst/>
                <a:latin typeface="Times New Roman" panose="02020603050405020304" pitchFamily="18" charset="0"/>
                <a:ea typeface="Arial" panose="020B0604020202020204" pitchFamily="34" charset="0"/>
                <a:cs typeface="Times New Roman" panose="02020603050405020304" pitchFamily="18" charset="0"/>
              </a:rPr>
              <a:t>Đăng ký khách:</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indent="-228600" algn="just">
              <a:lnSpc>
                <a:spcPct val="120000"/>
              </a:lnSpc>
              <a:spcBef>
                <a:spcPts val="0"/>
              </a:spcBef>
              <a:spcAft>
                <a:spcPts val="0"/>
              </a:spcAft>
            </a:pPr>
            <a:r>
              <a:rPr lang="vi-VN" sz="1600" dirty="0">
                <a:effectLst/>
                <a:latin typeface="Times New Roman" panose="02020603050405020304" pitchFamily="18" charset="0"/>
                <a:ea typeface="Arial" panose="020B0604020202020204" pitchFamily="34" charset="0"/>
                <a:cs typeface="Times New Roman" panose="02020603050405020304" pitchFamily="18" charset="0"/>
              </a:rPr>
              <a:t>Khách trước khi thuê phòng đều phải làm thủ tục ban đầu là đăng ký phòng. </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indent="-228600" algn="just">
              <a:lnSpc>
                <a:spcPct val="12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Đối </a:t>
            </a:r>
            <a:r>
              <a:rPr lang="vi-VN" sz="1600" dirty="0">
                <a:effectLst/>
                <a:latin typeface="Times New Roman" panose="02020603050405020304" pitchFamily="18" charset="0"/>
                <a:ea typeface="Arial" panose="020B0604020202020204" pitchFamily="34" charset="0"/>
                <a:cs typeface="Times New Roman" panose="02020603050405020304" pitchFamily="18" charset="0"/>
              </a:rPr>
              <a:t>với các khách đặt trước, nhân viên sẽ xác nhận lại rồi sẽ nhập dữ liệu vào hệ thống.</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0000"/>
              </a:lnSpc>
              <a:spcBef>
                <a:spcPts val="0"/>
              </a:spcBef>
              <a:spcAft>
                <a:spcPts val="0"/>
              </a:spcAft>
              <a:buFont typeface="Arial" panose="020B0604020202020204" pitchFamily="34" charset="0"/>
              <a:buChar char="●"/>
            </a:pPr>
            <a:r>
              <a:rPr lang="vi-VN" sz="1600" u="none" strike="noStrike" dirty="0">
                <a:effectLst/>
                <a:latin typeface="Times New Roman" panose="02020603050405020304" pitchFamily="18" charset="0"/>
                <a:ea typeface="Arial" panose="020B0604020202020204" pitchFamily="34" charset="0"/>
                <a:cs typeface="Times New Roman" panose="02020603050405020304" pitchFamily="18" charset="0"/>
              </a:rPr>
              <a:t>Các thông tin yêu cầu khi đăng ký phòng:</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0000"/>
              </a:lnSpc>
              <a:spcBef>
                <a:spcPts val="0"/>
              </a:spcBef>
              <a:spcAft>
                <a:spcPts val="0"/>
              </a:spcAft>
              <a:buFont typeface="Symbol" panose="05050102010706020507" pitchFamily="18" charset="2"/>
              <a:buChar char="-"/>
            </a:pPr>
            <a:r>
              <a:rPr lang="vi-VN" sz="1600" u="none" strike="noStrike" dirty="0">
                <a:effectLst/>
                <a:latin typeface="Times New Roman" panose="02020603050405020304" pitchFamily="18" charset="0"/>
                <a:ea typeface="Arial" panose="020B0604020202020204" pitchFamily="34" charset="0"/>
                <a:cs typeface="Times New Roman" panose="02020603050405020304" pitchFamily="18" charset="0"/>
              </a:rPr>
              <a:t>Khách: nhập tên khách, mã số khách, số cmnd, địa chỉ, hộ chiếu, quốc tịch… nếu là khách mới. Nếu là khách cũ, chương trình sẽ tự động dò tìm thông qua từ khoá, có thể là mã số, số cmnd, tên, số hộ chiếu của khách.</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457200" algn="just">
              <a:lnSpc>
                <a:spcPct val="120000"/>
              </a:lnSpc>
              <a:spcBef>
                <a:spcPts val="0"/>
              </a:spcBef>
              <a:spcAft>
                <a:spcPts val="0"/>
              </a:spcAft>
            </a:pPr>
            <a:r>
              <a:rPr lang="vi-VN" sz="1600" dirty="0">
                <a:effectLst/>
                <a:latin typeface="Times New Roman" panose="02020603050405020304" pitchFamily="18" charset="0"/>
                <a:ea typeface="Arial" panose="020B0604020202020204" pitchFamily="34" charset="0"/>
                <a:cs typeface="Times New Roman" panose="02020603050405020304" pitchFamily="18" charset="0"/>
              </a:rPr>
              <a:t>Phòng được yêu cầu (chỉ hiển thị những phòng trống).</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indent="-228600" algn="just">
              <a:lnSpc>
                <a:spcPct val="120000"/>
              </a:lnSpc>
              <a:spcBef>
                <a:spcPts val="0"/>
              </a:spcBef>
              <a:spcAft>
                <a:spcPts val="0"/>
              </a:spcAft>
            </a:pPr>
            <a:r>
              <a:rPr lang="vi-VN" sz="1600" dirty="0">
                <a:effectLst/>
                <a:latin typeface="Times New Roman" panose="02020603050405020304" pitchFamily="18" charset="0"/>
                <a:ea typeface="Arial" panose="020B0604020202020204" pitchFamily="34" charset="0"/>
                <a:cs typeface="Times New Roman" panose="02020603050405020304" pitchFamily="18" charset="0"/>
              </a:rPr>
              <a:t>Phân phòng:</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0000"/>
              </a:lnSpc>
              <a:spcBef>
                <a:spcPts val="0"/>
              </a:spcBef>
              <a:spcAft>
                <a:spcPts val="0"/>
              </a:spcAft>
              <a:buFont typeface="Symbol" panose="05050102010706020507" pitchFamily="18" charset="2"/>
              <a:buChar char="-"/>
            </a:pPr>
            <a:r>
              <a:rPr lang="vi-VN" sz="1600" u="none" strike="noStrike" dirty="0">
                <a:effectLst/>
                <a:latin typeface="Times New Roman" panose="02020603050405020304" pitchFamily="18" charset="0"/>
                <a:ea typeface="Arial" panose="020B0604020202020204" pitchFamily="34" charset="0"/>
                <a:cs typeface="Times New Roman" panose="02020603050405020304" pitchFamily="18" charset="0"/>
              </a:rPr>
              <a:t>Kiểm tra tình trạng các phòng, còn trống hay không.</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0000"/>
              </a:lnSpc>
              <a:spcBef>
                <a:spcPts val="0"/>
              </a:spcBef>
              <a:spcAft>
                <a:spcPts val="0"/>
              </a:spcAft>
              <a:buFont typeface="Symbol" panose="05050102010706020507" pitchFamily="18" charset="2"/>
              <a:buChar char="-"/>
            </a:pPr>
            <a:r>
              <a:rPr lang="vi-VN" sz="1600" u="none" strike="noStrike" dirty="0">
                <a:effectLst/>
                <a:latin typeface="Times New Roman" panose="02020603050405020304" pitchFamily="18" charset="0"/>
                <a:ea typeface="Arial" panose="020B0604020202020204" pitchFamily="34" charset="0"/>
                <a:cs typeface="Times New Roman" panose="02020603050405020304" pitchFamily="18" charset="0"/>
              </a:rPr>
              <a:t>Bố trí từng vị khách vào các phòng. Mỗi phòng có thể có nhiều khách.</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0000"/>
              </a:lnSpc>
              <a:spcBef>
                <a:spcPts val="0"/>
              </a:spcBef>
              <a:spcAft>
                <a:spcPts val="0"/>
              </a:spcAft>
              <a:buFont typeface="Arial" panose="020B0604020202020204" pitchFamily="34" charset="0"/>
              <a:buChar char="●"/>
            </a:pPr>
            <a:r>
              <a:rPr lang="vi-VN" sz="1600" u="none" strike="noStrike" dirty="0">
                <a:effectLst/>
                <a:latin typeface="Times New Roman" panose="02020603050405020304" pitchFamily="18" charset="0"/>
                <a:ea typeface="Arial" panose="020B0604020202020204" pitchFamily="34" charset="0"/>
                <a:cs typeface="Times New Roman" panose="02020603050405020304" pitchFamily="18" charset="0"/>
              </a:rPr>
              <a:t>Quản lý phòng:</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0000"/>
              </a:lnSpc>
              <a:spcBef>
                <a:spcPts val="0"/>
              </a:spcBef>
              <a:spcAft>
                <a:spcPts val="0"/>
              </a:spcAft>
              <a:buFont typeface="Symbol" panose="05050102010706020507" pitchFamily="18" charset="2"/>
              <a:buChar char="-"/>
            </a:pPr>
            <a:r>
              <a:rPr lang="vi-VN" sz="1600" u="none" strike="noStrike" dirty="0">
                <a:effectLst/>
                <a:latin typeface="Times New Roman" panose="02020603050405020304" pitchFamily="18" charset="0"/>
                <a:ea typeface="Arial" panose="020B0604020202020204" pitchFamily="34" charset="0"/>
                <a:cs typeface="Times New Roman" panose="02020603050405020304" pitchFamily="18" charset="0"/>
              </a:rPr>
              <a:t>Chỉnh sửa đổi phòng, trả phòng, tình trạng hiện tại.</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0000"/>
              </a:lnSpc>
              <a:spcBef>
                <a:spcPts val="0"/>
              </a:spcBef>
              <a:spcAft>
                <a:spcPts val="0"/>
              </a:spcAft>
              <a:buFont typeface="Arial" panose="020B0604020202020204" pitchFamily="34" charset="0"/>
              <a:buChar char="●"/>
            </a:pPr>
            <a:r>
              <a:rPr lang="vi-VN" sz="1600" u="none" strike="noStrike" dirty="0">
                <a:effectLst/>
                <a:latin typeface="Times New Roman" panose="02020603050405020304" pitchFamily="18" charset="0"/>
                <a:ea typeface="Arial" panose="020B0604020202020204" pitchFamily="34" charset="0"/>
                <a:cs typeface="Times New Roman" panose="02020603050405020304" pitchFamily="18" charset="0"/>
              </a:rPr>
              <a:t>Quản lý các yêu cầu dịch vụ của khách hàng</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0000"/>
              </a:lnSpc>
              <a:spcBef>
                <a:spcPts val="0"/>
              </a:spcBef>
              <a:spcAft>
                <a:spcPts val="0"/>
              </a:spcAft>
              <a:buFont typeface="Symbol" panose="05050102010706020507" pitchFamily="18" charset="2"/>
              <a:buChar char="-"/>
            </a:pPr>
            <a:r>
              <a:rPr lang="vi-VN" sz="1600" u="none" strike="noStrike" dirty="0">
                <a:effectLst/>
                <a:latin typeface="Times New Roman" panose="02020603050405020304" pitchFamily="18" charset="0"/>
                <a:ea typeface="Arial" panose="020B0604020202020204" pitchFamily="34" charset="0"/>
                <a:cs typeface="Times New Roman" panose="02020603050405020304" pitchFamily="18" charset="0"/>
              </a:rPr>
              <a:t>Khách hàng yêu cầu dịch vụ thông qua điện thoại khách sạn hoặc trực tiếp sẽ được nhập vào phần này.</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0000"/>
              </a:lnSpc>
              <a:spcBef>
                <a:spcPts val="0"/>
              </a:spcBef>
              <a:spcAft>
                <a:spcPts val="0"/>
              </a:spcAft>
              <a:buFont typeface="Arial" panose="020B0604020202020204" pitchFamily="34" charset="0"/>
              <a:buChar char="●"/>
            </a:pPr>
            <a:r>
              <a:rPr lang="vi-VN" sz="1600" u="none" strike="noStrike" dirty="0">
                <a:effectLst/>
                <a:latin typeface="Times New Roman" panose="02020603050405020304" pitchFamily="18" charset="0"/>
                <a:ea typeface="Arial" panose="020B0604020202020204" pitchFamily="34" charset="0"/>
                <a:cs typeface="Times New Roman" panose="02020603050405020304" pitchFamily="18" charset="0"/>
              </a:rPr>
              <a:t>Thanh toán:</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0000"/>
              </a:lnSpc>
              <a:spcBef>
                <a:spcPts val="0"/>
              </a:spcBef>
              <a:spcAft>
                <a:spcPts val="0"/>
              </a:spcAft>
              <a:buFont typeface="Symbol" panose="05050102010706020507" pitchFamily="18" charset="2"/>
              <a:buChar char="-"/>
            </a:pPr>
            <a:r>
              <a:rPr lang="vi-VN" sz="1600" u="none" strike="noStrike" dirty="0">
                <a:effectLst/>
                <a:latin typeface="Times New Roman" panose="02020603050405020304" pitchFamily="18" charset="0"/>
                <a:ea typeface="Arial" panose="020B0604020202020204" pitchFamily="34" charset="0"/>
                <a:cs typeface="Times New Roman" panose="02020603050405020304" pitchFamily="18" charset="0"/>
              </a:rPr>
              <a:t>Lấy thông tin thanh toán khách hàng từ các yêu cầu dịch vụ, và thông tin đặt phòng lúc đầu để lập hoá đơn.</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20000"/>
              </a:lnSpc>
              <a:spcBef>
                <a:spcPts val="0"/>
              </a:spcBef>
              <a:spcAft>
                <a:spcPts val="0"/>
              </a:spcAft>
              <a:buFont typeface="Symbol" panose="05050102010706020507" pitchFamily="18" charset="2"/>
              <a:buChar char="-"/>
            </a:pPr>
            <a:r>
              <a:rPr lang="vi-VN" sz="1600" u="none" strike="noStrike" dirty="0">
                <a:effectLst/>
                <a:latin typeface="Times New Roman" panose="02020603050405020304" pitchFamily="18" charset="0"/>
                <a:ea typeface="Arial" panose="020B0604020202020204" pitchFamily="34" charset="0"/>
                <a:cs typeface="Times New Roman" panose="02020603050405020304" pitchFamily="18" charset="0"/>
              </a:rPr>
              <a:t>Thanh toán.</a:t>
            </a:r>
            <a:endParaRPr lang="en-US"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4656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3">
                                            <p:txEl>
                                              <p:pRg st="15" end="1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912812" y="228600"/>
            <a:ext cx="10971372" cy="1066800"/>
          </a:xfrm>
        </p:spPr>
        <p:txBody>
          <a:bodyPr>
            <a:normAutofit/>
          </a:bodyPr>
          <a:lstStyle/>
          <a:p>
            <a:pPr>
              <a:lnSpc>
                <a:spcPct val="150000"/>
              </a:lnSpc>
            </a:pPr>
            <a:r>
              <a:rPr lang="en-US" sz="4000" b="1" dirty="0">
                <a:latin typeface="Times New Roman" panose="02020603050405020304" pitchFamily="18" charset="0"/>
                <a:cs typeface="Times New Roman" panose="02020603050405020304" pitchFamily="18" charset="0"/>
              </a:rPr>
              <a:t>MÔ TẢ BÀI TOÁN</a:t>
            </a:r>
          </a:p>
        </p:txBody>
      </p:sp>
      <p:sp>
        <p:nvSpPr>
          <p:cNvPr id="13" name="Text Placeholder 12"/>
          <p:cNvSpPr>
            <a:spLocks noGrp="1"/>
          </p:cNvSpPr>
          <p:nvPr>
            <p:ph type="body" idx="1"/>
          </p:nvPr>
        </p:nvSpPr>
        <p:spPr>
          <a:xfrm>
            <a:off x="1217612" y="2514600"/>
            <a:ext cx="10571617" cy="4114800"/>
          </a:xfrm>
        </p:spPr>
        <p:txBody>
          <a:bodyPr anchor="t">
            <a:normAutofit/>
          </a:bodyPr>
          <a:lstStyle/>
          <a:p>
            <a:pPr marL="0" marR="0" algn="just">
              <a:lnSpc>
                <a:spcPct val="150000"/>
              </a:lnSpc>
              <a:spcBef>
                <a:spcPts val="0"/>
              </a:spcBef>
              <a:spcAft>
                <a:spcPts val="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50000"/>
              </a:lnSpc>
              <a:spcBef>
                <a:spcPts val="0"/>
              </a:spcBef>
              <a:spcAft>
                <a:spcPts val="0"/>
              </a:spcAft>
            </a:pPr>
            <a:r>
              <a:rPr lang="vi-VN" sz="2400" i="1" dirty="0">
                <a:effectLst/>
                <a:latin typeface="Times New Roman" panose="02020603050405020304" pitchFamily="18" charset="0"/>
                <a:ea typeface="Arial" panose="020B0604020202020204" pitchFamily="34" charset="0"/>
                <a:cs typeface="Times New Roman" panose="02020603050405020304" pitchFamily="18" charset="0"/>
              </a:rPr>
              <a:t>Kịch bản sử dụng:</a:t>
            </a:r>
            <a:endParaRPr lang="en-US" sz="2400" i="1"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Khi khách hàng có nhu cầu đặt phòng tại khách sạn.</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Khi khách hàng có nhu cầu sử dụng dịch vụ của khách sạn.</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Nhân viên quản trị quản lý nhân viên, thống kê, chỉnh sửa dịch vụ mà khách sạn cung cấp.</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Quản lý, thống kê dịch vụ khách hàng sử dụng.</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Khách hàng thanh toán.</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46EF5A3-839A-E04C-8D55-40618DC525CF}"/>
              </a:ext>
            </a:extLst>
          </p:cNvPr>
          <p:cNvSpPr txBox="1"/>
          <p:nvPr/>
        </p:nvSpPr>
        <p:spPr>
          <a:xfrm>
            <a:off x="704397" y="1295400"/>
            <a:ext cx="9655788" cy="1427570"/>
          </a:xfrm>
          <a:prstGeom prst="rect">
            <a:avLst/>
          </a:prstGeom>
          <a:noFill/>
        </p:spPr>
        <p:txBody>
          <a:bodyPr wrap="square" rtlCol="0">
            <a:spAutoFit/>
          </a:bodyPr>
          <a:lstStyle/>
          <a:p>
            <a:pPr indent="457200" algn="just">
              <a:lnSpc>
                <a:spcPct val="150000"/>
              </a:lnSpc>
            </a:pPr>
            <a:r>
              <a:rPr lang="vi-VN" sz="2400" i="1" dirty="0">
                <a:latin typeface="Times New Roman" panose="02020603050405020304" pitchFamily="18" charset="0"/>
                <a:ea typeface="Arial" panose="020B0604020202020204" pitchFamily="34" charset="0"/>
                <a:cs typeface="Times New Roman" panose="02020603050405020304" pitchFamily="18" charset="0"/>
              </a:rPr>
              <a:t>Ghi chú:</a:t>
            </a:r>
            <a:endParaRPr lang="en-US" sz="2400" i="1" dirty="0">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50000"/>
              </a:lnSpc>
              <a:spcBef>
                <a:spcPts val="0"/>
              </a:spcBef>
              <a:spcAft>
                <a:spcPts val="0"/>
              </a:spcAft>
            </a:pPr>
            <a:r>
              <a:rPr lang="vi-VN" dirty="0">
                <a:latin typeface="Times New Roman" panose="02020603050405020304" pitchFamily="18" charset="0"/>
                <a:ea typeface="Arial" panose="020B0604020202020204" pitchFamily="34" charset="0"/>
                <a:cs typeface="Times New Roman" panose="02020603050405020304" pitchFamily="18" charset="0"/>
              </a:rPr>
              <a:t>Nếu sai sót trong khâu nhập: về ngày thuê, ngày trả hệ thống sẽ thông báo cho nhân viên biết và yêu cầu nhập </a:t>
            </a:r>
            <a:r>
              <a:rPr lang="vi-VN">
                <a:latin typeface="Times New Roman" panose="02020603050405020304" pitchFamily="18" charset="0"/>
                <a:ea typeface="Arial" panose="020B0604020202020204" pitchFamily="34" charset="0"/>
                <a:cs typeface="Times New Roman" panose="02020603050405020304" pitchFamily="18" charset="0"/>
              </a:rPr>
              <a:t>lại.</a:t>
            </a:r>
            <a:endParaRPr lang="vi-VN"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015769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 calcmode="lin" valueType="num">
                                      <p:cBhvr additive="base">
                                        <p:cTn id="1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 calcmode="lin" valueType="num">
                                      <p:cBhvr additive="base">
                                        <p:cTn id="22"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 calcmode="lin" valueType="num">
                                      <p:cBhvr additive="base">
                                        <p:cTn id="28"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txEl>
                                              <p:pRg st="3" end="3"/>
                                            </p:txEl>
                                          </p:spTgt>
                                        </p:tgtEl>
                                        <p:attrNameLst>
                                          <p:attrName>style.visibility</p:attrName>
                                        </p:attrNameLst>
                                      </p:cBhvr>
                                      <p:to>
                                        <p:strVal val="visible"/>
                                      </p:to>
                                    </p:set>
                                    <p:anim calcmode="lin" valueType="num">
                                      <p:cBhvr additive="base">
                                        <p:cTn id="34"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xEl>
                                              <p:pRg st="4" end="4"/>
                                            </p:txEl>
                                          </p:spTgt>
                                        </p:tgtEl>
                                        <p:attrNameLst>
                                          <p:attrName>style.visibility</p:attrName>
                                        </p:attrNameLst>
                                      </p:cBhvr>
                                      <p:to>
                                        <p:strVal val="visible"/>
                                      </p:to>
                                    </p:set>
                                    <p:anim calcmode="lin" valueType="num">
                                      <p:cBhvr additive="base">
                                        <p:cTn id="40"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3">
                                            <p:txEl>
                                              <p:pRg st="5" end="5"/>
                                            </p:txEl>
                                          </p:spTgt>
                                        </p:tgtEl>
                                        <p:attrNameLst>
                                          <p:attrName>style.visibility</p:attrName>
                                        </p:attrNameLst>
                                      </p:cBhvr>
                                      <p:to>
                                        <p:strVal val="visible"/>
                                      </p:to>
                                    </p:set>
                                    <p:anim calcmode="lin" valueType="num">
                                      <p:cBhvr additive="base">
                                        <p:cTn id="46"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3">
                                            <p:txEl>
                                              <p:pRg st="6" end="6"/>
                                            </p:txEl>
                                          </p:spTgt>
                                        </p:tgtEl>
                                        <p:attrNameLst>
                                          <p:attrName>style.visibility</p:attrName>
                                        </p:attrNameLst>
                                      </p:cBhvr>
                                      <p:to>
                                        <p:strVal val="visible"/>
                                      </p:to>
                                    </p:set>
                                    <p:anim calcmode="lin" valueType="num">
                                      <p:cBhvr additive="base">
                                        <p:cTn id="52"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228600"/>
            <a:ext cx="12188825" cy="965200"/>
          </a:xfrm>
        </p:spPr>
        <p:txBody>
          <a:bodyPr anchor="t">
            <a:normAutofit/>
          </a:bodyPr>
          <a:lstStyle/>
          <a:p>
            <a:pPr algn="ctr"/>
            <a:r>
              <a:rPr lang="en-US" sz="4000" b="1" dirty="0">
                <a:latin typeface="Times New Roman" panose="02020603050405020304" pitchFamily="18" charset="0"/>
                <a:cs typeface="Times New Roman" panose="02020603050405020304" pitchFamily="18" charset="0"/>
              </a:rPr>
              <a:t>THIẾT KẾ CƠ SỞ DỮ LIỆU</a:t>
            </a:r>
          </a:p>
        </p:txBody>
      </p:sp>
      <p:sp>
        <p:nvSpPr>
          <p:cNvPr id="4" name="Content Placeholder 3">
            <a:extLst>
              <a:ext uri="{FF2B5EF4-FFF2-40B4-BE49-F238E27FC236}">
                <a16:creationId xmlns:a16="http://schemas.microsoft.com/office/drawing/2014/main" id="{163D473B-5C74-44D3-B965-E8431669D44D}"/>
              </a:ext>
            </a:extLst>
          </p:cNvPr>
          <p:cNvSpPr>
            <a:spLocks noGrp="1"/>
          </p:cNvSpPr>
          <p:nvPr>
            <p:ph idx="1"/>
          </p:nvPr>
        </p:nvSpPr>
        <p:spPr>
          <a:xfrm>
            <a:off x="912812" y="3162300"/>
            <a:ext cx="1295399" cy="533400"/>
          </a:xfrm>
        </p:spPr>
        <p:txBody>
          <a:bodyPr anchor="ctr">
            <a:noAutofit/>
          </a:bodyPr>
          <a:lstStyle/>
          <a:p>
            <a:pPr marL="0" indent="0">
              <a:buNone/>
            </a:pPr>
            <a:r>
              <a:rPr lang="en-US" sz="4000" b="1" dirty="0">
                <a:latin typeface="Times New Roman" panose="02020603050405020304" pitchFamily="18" charset="0"/>
                <a:cs typeface="Times New Roman" panose="02020603050405020304" pitchFamily="18" charset="0"/>
              </a:rPr>
              <a:t>ERD</a:t>
            </a:r>
          </a:p>
        </p:txBody>
      </p:sp>
      <p:pic>
        <p:nvPicPr>
          <p:cNvPr id="3" name="Picture 2" descr="Diagram&#10;&#10;Description automatically generated">
            <a:extLst>
              <a:ext uri="{FF2B5EF4-FFF2-40B4-BE49-F238E27FC236}">
                <a16:creationId xmlns:a16="http://schemas.microsoft.com/office/drawing/2014/main" id="{2BB2C40B-D7BF-493F-A80B-F92419143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412" y="914400"/>
            <a:ext cx="9220200" cy="5266929"/>
          </a:xfrm>
          <a:prstGeom prst="rect">
            <a:avLst/>
          </a:prstGeom>
        </p:spPr>
      </p:pic>
    </p:spTree>
    <p:extLst>
      <p:ext uri="{BB962C8B-B14F-4D97-AF65-F5344CB8AC3E}">
        <p14:creationId xmlns:p14="http://schemas.microsoft.com/office/powerpoint/2010/main" val="1303206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1"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checkerboard(across)">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build="p"/>
    </p:bld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384</TotalTime>
  <Words>1372</Words>
  <Application>Microsoft Office PowerPoint</Application>
  <PresentationFormat>Custom</PresentationFormat>
  <Paragraphs>118</Paragraphs>
  <Slides>20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Corbel</vt:lpstr>
      <vt:lpstr>Symbol</vt:lpstr>
      <vt:lpstr>Times New Roman</vt:lpstr>
      <vt:lpstr>Wingdings</vt:lpstr>
      <vt:lpstr>Marketing 16x9</vt:lpstr>
      <vt:lpstr>  CHỦ ĐỀ:    QUẢN LÝ KHÁCH SẠN</vt:lpstr>
      <vt:lpstr>NỘI DUNG</vt:lpstr>
      <vt:lpstr>ĐẶT VẤN ĐỀ</vt:lpstr>
      <vt:lpstr>MÔ TẢ BÀI TOÁN</vt:lpstr>
      <vt:lpstr>MÔ TẢ BÀI TOÁN</vt:lpstr>
      <vt:lpstr>MÔ TẢ BÀI TOÁN</vt:lpstr>
      <vt:lpstr>MÔ TẢ BÀI TOÁN</vt:lpstr>
      <vt:lpstr>MÔ TẢ BÀI TOÁN</vt:lpstr>
      <vt:lpstr>THIẾT KẾ CƠ SỞ DỮ LIỆU</vt:lpstr>
      <vt:lpstr>THIẾT KẾ CƠ SỞ DỮ LIỆU</vt:lpstr>
      <vt:lpstr>CÁC CHỨC NĂNG DỰ KIẾN CỦA PHẦN MỀM</vt:lpstr>
      <vt:lpstr>SQL(Mạnh)</vt:lpstr>
      <vt:lpstr>SQL(Mạnh)</vt:lpstr>
      <vt:lpstr>SQL(Mạnh)</vt:lpstr>
      <vt:lpstr>SQL(Huy)</vt:lpstr>
      <vt:lpstr>SQL(Huy)</vt:lpstr>
      <vt:lpstr>SQL(Huy)</vt:lpstr>
      <vt:lpstr>SQL(Dương)</vt:lpstr>
      <vt:lpstr>SQL(Dương)</vt:lpstr>
      <vt:lpstr>SQL(Dương)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Quản lý khách sạn</dc:title>
  <dc:creator>TRAN QUANG HUY 20194589</dc:creator>
  <cp:lastModifiedBy>LE QUOC MANH 20194614</cp:lastModifiedBy>
  <cp:revision>30</cp:revision>
  <dcterms:created xsi:type="dcterms:W3CDTF">2022-02-10T07:28:35Z</dcterms:created>
  <dcterms:modified xsi:type="dcterms:W3CDTF">2022-02-11T03:04:10Z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