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E8EDDC-0BDC-4A6E-B574-1115DFE76ABA}">
  <a:tblStyle styleId="{F8E8EDDC-0BDC-4A6E-B574-1115DFE76A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regular.fntdata"/><Relationship Id="rId41" Type="http://schemas.openxmlformats.org/officeDocument/2006/relationships/slide" Target="slides/slide35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a20c8b4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a20c8b4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a20c8b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a20c8b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a20c8b4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a20c8b4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a20c8b4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a20c8b4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a20c8b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a20c8b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a20c8b4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a20c8b4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a20c8b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a20c8b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Thứ tự sắp xếp font:</a:t>
            </a:r>
            <a:br>
              <a:rPr lang="en-GB"/>
            </a:br>
            <a:r>
              <a:rPr lang="en-GB"/>
              <a:t>1: eot 		2: woff 		3: ttf/otf 	4: svg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20c8b4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a20c8b4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20c8b4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a20c8b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a20c8b4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a20c8b4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a20c8b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a20c8b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a20c8b4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a20c8b4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a20c8b4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a20c8b4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a20c8b4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2a20c8b4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Thường sử dụng với inline elements, chứ không dùng được với block elements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a20c8b4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a20c8b4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2a20c8b4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2a20c8b4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a20c8b4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a20c8b4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a20c8b4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a20c8b4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2a20c8b4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2a20c8b4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a20c8b4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2a20c8b4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c4e319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c4e319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a20c8b4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a20c8b4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c4e319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c4e319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2c4e319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2c4e319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c4e319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2c4e319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c4e319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2c4e319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c4e319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2c4e319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c4e3195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2c4e319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fallback nói chung hiểu là “phương án B". Ở đây, khi browser không support CSS3 gradient thì fallback sẽ được áp dụng.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c4e31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c4e31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c4e319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c4e319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a20c8b4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a20c8b4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a20c8b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a20c8b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a20c8b4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a20c8b4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Ví dụ: Khai báo body {font-family: Lato} thì tất cả các thẻ trong thẻ &lt;body&gt; đều có font-family là Lato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a20c8b4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a20c8b4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onts.google.com/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htmlandcssbook.com/code-samples/chapter-16/image-rollovers-and-sprites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ssgradient.io/" TargetMode="External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rowsercam.com/" TargetMode="External"/><Relationship Id="rId4" Type="http://schemas.openxmlformats.org/officeDocument/2006/relationships/hyperlink" Target="http://browsershots.org/" TargetMode="External"/><Relationship Id="rId5" Type="http://schemas.openxmlformats.org/officeDocument/2006/relationships/hyperlink" Target="https://crossbrowsertesting.com/" TargetMode="External"/><Relationship Id="rId6" Type="http://schemas.openxmlformats.org/officeDocument/2006/relationships/hyperlink" Target="http://positioniseverything.net/" TargetMode="External"/><Relationship Id="rId7" Type="http://schemas.openxmlformats.org/officeDocument/2006/relationships/hyperlink" Target="https://quirksmode.org/compatibilit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ổng quan về 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65200" y="3225800"/>
            <a:ext cx="50547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Nếu HTML là bộ khung thì CSS là phần tô điểm, trang trí cho bộ khung đó.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927000" y="2841050"/>
            <a:ext cx="3645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Char char="●"/>
            </a:pPr>
            <a:r>
              <a:rPr lang="en-GB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color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Char char="●"/>
            </a:pPr>
            <a:r>
              <a:rPr lang="en-GB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background-color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Char char="●"/>
            </a:pPr>
            <a:r>
              <a:rPr lang="en-GB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opacity (CSS3)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4 hệ màu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Theo tên: </a:t>
            </a:r>
            <a:r>
              <a:rPr lang="en-GB" sz="1800">
                <a:solidFill>
                  <a:schemeClr val="dk1"/>
                </a:solidFill>
              </a:rPr>
              <a:t>color: MediumAquaMarine</a:t>
            </a:r>
            <a:br>
              <a:rPr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Theo mã RGB:</a:t>
            </a:r>
            <a:r>
              <a:rPr lang="en-GB" sz="1800">
                <a:solidFill>
                  <a:schemeClr val="dk1"/>
                </a:solidFill>
              </a:rPr>
              <a:t> color: rgb(102,205,170)</a:t>
            </a:r>
            <a:br>
              <a:rPr lang="en-GB" sz="1800">
                <a:solidFill>
                  <a:schemeClr val="dk1"/>
                </a:solidFill>
              </a:rPr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Theo mã HEX: </a:t>
            </a:r>
            <a:r>
              <a:rPr lang="en-GB" sz="1800">
                <a:solidFill>
                  <a:schemeClr val="dk1"/>
                </a:solidFill>
              </a:rPr>
              <a:t>color: #66cdaa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Theo mã HSL (CSS3):</a:t>
            </a:r>
            <a:r>
              <a:rPr lang="en-GB" sz="1800">
                <a:solidFill>
                  <a:schemeClr val="dk1"/>
                </a:solidFill>
              </a:rPr>
              <a:t> color: hsl(0,0%,78%</a:t>
            </a:r>
            <a:r>
              <a:rPr lang="en-GB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CSS3 opacity</a:t>
            </a:r>
            <a:br>
              <a:rPr lang="en-GB"/>
            </a:br>
            <a:r>
              <a:rPr lang="en-GB"/>
              <a:t>(làm trong suốt)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312" y="0"/>
            <a:ext cx="49746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 Picker trên DevTools và Sublime Text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</a:t>
            </a:r>
            <a:r>
              <a:rPr lang="en-GB"/>
              <a:t>cách khai báo font chữ: </a:t>
            </a:r>
            <a:br>
              <a:rPr lang="en-GB"/>
            </a:br>
            <a:r>
              <a:rPr lang="en-GB"/>
              <a:t>font-family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3709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Nên khai báo 1 họ các fonts để nếu browser không có font này thì sẽ thử với font tiếp theo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Thực hành với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Google Fonts</a:t>
            </a:r>
            <a:endParaRPr sz="18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04050"/>
            <a:ext cx="4589100" cy="18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</a:t>
            </a:r>
            <a:r>
              <a:rPr lang="en-GB"/>
              <a:t>cách khai báo font chữ:</a:t>
            </a:r>
            <a:br>
              <a:rPr lang="en-GB"/>
            </a:br>
            <a:r>
              <a:rPr lang="en-GB"/>
              <a:t>@</a:t>
            </a:r>
            <a:r>
              <a:rPr lang="en-GB"/>
              <a:t>font-face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50" y="2468100"/>
            <a:ext cx="5213350" cy="19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302" y="101600"/>
            <a:ext cx="38106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font-size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827600" y="2055900"/>
            <a:ext cx="345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100% </a:t>
            </a:r>
            <a:r>
              <a:rPr lang="en-GB" sz="1800"/>
              <a:t>tương ứng với kích thước font mặc định của browser (thường là 16px)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1em tương ứng với kích thước font mặc định của browser (thường là 16px)</a:t>
            </a:r>
            <a:endParaRPr sz="18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900" y="1853850"/>
            <a:ext cx="4711700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ont-weight, etc.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Chữ đậm:</a:t>
            </a:r>
            <a:r>
              <a:rPr lang="en-GB" sz="1800"/>
              <a:t> font-weight: normal | bold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Chữ nghiêng:</a:t>
            </a:r>
            <a:r>
              <a:rPr lang="en-GB" sz="1800"/>
              <a:t> font-style: normal | italic | oblique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Chữ in hoa:</a:t>
            </a:r>
            <a:r>
              <a:rPr lang="en-GB" sz="1800"/>
              <a:t> text-transform: uppercase | lowercase | capitalize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Gạch chân:</a:t>
            </a:r>
            <a:r>
              <a:rPr lang="en-GB" sz="1800"/>
              <a:t> </a:t>
            </a:r>
            <a:r>
              <a:rPr lang="en-GB" sz="1800"/>
              <a:t>text-decoration: none | underline | overline | line-through | blink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Line-height (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Chiều cao dòng)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line-height: 1.4em</a:t>
            </a:r>
            <a:endParaRPr sz="18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0" y="2832100"/>
            <a:ext cx="73533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Cú pháp CSS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Selector | Property | Value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41587"/>
            <a:ext cx="3501401" cy="20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2828422"/>
            <a:ext cx="4476750" cy="182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letter-spacing, word-spacing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489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Letter-sp</a:t>
            </a:r>
            <a:r>
              <a:rPr lang="en-GB" sz="1800"/>
              <a:t>ac</a:t>
            </a:r>
            <a:r>
              <a:rPr lang="en-GB" sz="1800"/>
              <a:t>ing: kho</a:t>
            </a:r>
            <a:r>
              <a:rPr lang="en-GB" sz="1800"/>
              <a:t>ảng cách giữa các ký tự trong 1 từ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Word-spacing: khoảng cách giữa các từ trong 1 đoạn văn</a:t>
            </a:r>
            <a:endParaRPr sz="18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313" y="0"/>
            <a:ext cx="32781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29450" y="1318650"/>
            <a:ext cx="7688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ext-align</a:t>
            </a:r>
            <a:br>
              <a:rPr lang="en-GB"/>
            </a:br>
            <a:r>
              <a:rPr lang="en-GB" sz="1800"/>
              <a:t>(căn giữa, phải, trái)</a:t>
            </a:r>
            <a:endParaRPr sz="1800"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9450" y="2307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eft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Justify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544" y="0"/>
            <a:ext cx="56594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ertical</a:t>
            </a:r>
            <a:r>
              <a:rPr lang="en-GB"/>
              <a:t>-</a:t>
            </a:r>
            <a:r>
              <a:rPr lang="en-GB"/>
              <a:t>align</a:t>
            </a:r>
            <a:br>
              <a:rPr lang="en-GB"/>
            </a:br>
            <a:r>
              <a:rPr lang="en-GB" sz="1800"/>
              <a:t>(căn dọc)</a:t>
            </a:r>
            <a:endParaRPr sz="1800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</a:t>
            </a:r>
            <a:r>
              <a:rPr lang="en-GB"/>
              <a:t>aseline</a:t>
            </a:r>
            <a:br>
              <a:rPr lang="en-GB"/>
            </a:br>
            <a:r>
              <a:rPr lang="en-GB"/>
              <a:t>Sub</a:t>
            </a:r>
            <a:br>
              <a:rPr lang="en-GB"/>
            </a:br>
            <a:r>
              <a:rPr lang="en-GB"/>
              <a:t>Super</a:t>
            </a:r>
            <a:br>
              <a:rPr lang="en-GB"/>
            </a:br>
            <a:r>
              <a:rPr lang="en-GB"/>
              <a:t>Top</a:t>
            </a:r>
            <a:br>
              <a:rPr lang="en-GB"/>
            </a:br>
            <a:r>
              <a:rPr lang="en-GB"/>
              <a:t>Text-top</a:t>
            </a:r>
            <a:br>
              <a:rPr lang="en-GB"/>
            </a:br>
            <a:r>
              <a:rPr lang="en-GB"/>
              <a:t>Middle</a:t>
            </a:r>
            <a:br>
              <a:rPr lang="en-GB"/>
            </a:br>
            <a:r>
              <a:rPr lang="en-GB"/>
              <a:t>Bottom</a:t>
            </a:r>
            <a:br>
              <a:rPr lang="en-GB"/>
            </a:br>
            <a:r>
              <a:rPr lang="en-GB"/>
              <a:t>Text-bottom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63" y="0"/>
            <a:ext cx="5621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ext</a:t>
            </a:r>
            <a:r>
              <a:rPr lang="en-GB"/>
              <a:t>-</a:t>
            </a:r>
            <a:r>
              <a:rPr lang="en-GB"/>
              <a:t>indent</a:t>
            </a:r>
            <a:br>
              <a:rPr lang="en-GB"/>
            </a:br>
            <a:r>
              <a:rPr lang="en-GB"/>
              <a:t>(Lùi đầu dòng)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793" y="0"/>
            <a:ext cx="48682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ext-shadow</a:t>
            </a:r>
            <a:br>
              <a:rPr lang="en-GB"/>
            </a:br>
            <a:r>
              <a:rPr lang="en-GB"/>
              <a:t>(ch</a:t>
            </a:r>
            <a:r>
              <a:rPr lang="en-GB"/>
              <a:t>ữ đổ bóng)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60987"/>
          <a:stretch/>
        </p:blipFill>
        <p:spPr>
          <a:xfrm>
            <a:off x="304800" y="2516432"/>
            <a:ext cx="3836200" cy="242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39257" l="0" r="0" t="0"/>
          <a:stretch/>
        </p:blipFill>
        <p:spPr>
          <a:xfrm>
            <a:off x="4394200" y="558800"/>
            <a:ext cx="4572001" cy="449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</a:t>
            </a:r>
            <a:r>
              <a:rPr lang="en-GB"/>
              <a:t>first-letter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:first-line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729450" y="2286000"/>
            <a:ext cx="7688700" cy="20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Chọn chữ cái đầu tiên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Chọn dòng đầu tiên</a:t>
            </a:r>
            <a:endParaRPr sz="1800"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554" y="0"/>
            <a:ext cx="55164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- visited - hover - focus - active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04800" y="2078875"/>
            <a:ext cx="87123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Mặc định, thẻ a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(link)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ban đầu có màu xanh. Khi giơ chuột qua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(hover)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vẫn là màu xanh. Khi click vào nhưng chưa nhả chuột ra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(active)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có màu đỏ. Ngay trước khi link được kích hoạt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(focus)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thì có màu blue. Sau khi đã click vào rồi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(visited)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thì chuyển thành màu tím.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-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(link) </a:t>
            </a:r>
            <a:r>
              <a:rPr lang="en-GB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</a:t>
            </a:r>
            <a:r>
              <a:rPr lang="en-GB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⇒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(hover)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</a:t>
            </a:r>
            <a:r>
              <a:rPr lang="en-GB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⇒ (active) </a:t>
            </a:r>
            <a:r>
              <a:rPr lang="en-GB" sz="2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</a:t>
            </a:r>
            <a:r>
              <a:rPr lang="en-GB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⇒ (focus) </a:t>
            </a:r>
            <a:r>
              <a:rPr lang="en-GB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(visited) </a:t>
            </a:r>
            <a:r>
              <a:rPr lang="en-GB" sz="2000" u="sng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</a:t>
            </a:r>
            <a:endParaRPr sz="2000" u="sng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a:link {color: …} sẽ sửa màu của (link)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a:visited {color: …} sẽ sửa màu của (visited)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- visited - hover - focus - active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a:hover {color: …} sẽ sửa màu của (hover)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a:focus {color: …} sẽ sửa màu của (focus)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a:active {color: …} sẽ sửa màu của (active)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Thứ tự khai báo: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link - visited - hover - focus - active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CSS selectors</a:t>
            </a:r>
            <a:endParaRPr/>
          </a:p>
        </p:txBody>
      </p:sp>
      <p:sp>
        <p:nvSpPr>
          <p:cNvPr id="263" name="Google Shape;263;p4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312" y="0"/>
            <a:ext cx="59176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</a:t>
            </a:r>
            <a:r>
              <a:rPr lang="en-GB"/>
              <a:t>ẦN NÀY SẼ QUAY LẠI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SAU VÌ HIỆN TẠI CHƯA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CẦN THIẾT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</a:t>
            </a:r>
            <a:r>
              <a:rPr lang="en-GB"/>
              <a:t>cách thêm CSS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External CSS: </a:t>
            </a:r>
            <a:r>
              <a:rPr lang="en-GB" sz="1800">
                <a:solidFill>
                  <a:schemeClr val="dk1"/>
                </a:solidFill>
              </a:rPr>
              <a:t>&lt;link href="css/styles.css" type="text/css"  rel="stylesheet" /&gt;</a:t>
            </a:r>
            <a:br>
              <a:rPr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Internal CSS: </a:t>
            </a:r>
            <a:r>
              <a:rPr lang="en-GB" sz="1800">
                <a:solidFill>
                  <a:schemeClr val="dk1"/>
                </a:solidFill>
              </a:rPr>
              <a:t>&lt;style&gt; p {color: red} &lt;/style&gt;</a:t>
            </a:r>
            <a:br>
              <a:rPr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/>
              <a:t>Inline CSS: </a:t>
            </a:r>
            <a:r>
              <a:rPr lang="en-GB" sz="1800">
                <a:solidFill>
                  <a:schemeClr val="dk1"/>
                </a:solidFill>
              </a:rPr>
              <a:t>&lt;p style=”color: red"&gt;Hello&lt;/p&gt;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width và height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800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f</a:t>
            </a:r>
            <a:r>
              <a:rPr lang="en-GB">
                <a:solidFill>
                  <a:srgbClr val="FF0000"/>
                </a:solidFill>
              </a:rPr>
              <a:t>loat      </a:t>
            </a:r>
            <a:br>
              <a:rPr lang="en-GB">
                <a:solidFill>
                  <a:srgbClr val="FF0000"/>
                </a:solidFill>
              </a:rPr>
            </a:br>
            <a:r>
              <a:rPr lang="en-GB"/>
              <a:t>c</a:t>
            </a:r>
            <a:r>
              <a:rPr lang="en-GB"/>
              <a:t>ăn ảnh sang trái, phải 		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 b="51851" l="0" r="0" t="0"/>
          <a:stretch/>
        </p:blipFill>
        <p:spPr>
          <a:xfrm>
            <a:off x="0" y="2408627"/>
            <a:ext cx="4619899" cy="241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49629"/>
          <a:stretch/>
        </p:blipFill>
        <p:spPr>
          <a:xfrm>
            <a:off x="4619904" y="2379062"/>
            <a:ext cx="4524095" cy="24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ăn ảnh vào giữa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Cách 1: bọc img trong 1 block-element. Sau đó set cho block-element </a:t>
            </a:r>
            <a:r>
              <a:rPr i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text-align: center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Cách 2 </a:t>
            </a:r>
            <a:r>
              <a:rPr i="1" lang="en-GB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(sẽ học sau)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: set cho img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display: block;</a:t>
            </a:r>
            <a:br>
              <a:rPr i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margin: 0 auto;</a:t>
            </a:r>
            <a:br>
              <a:rPr i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background-image</a:t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729450" y="3886200"/>
            <a:ext cx="76887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ackground-position: 50% 50% ⇔ </a:t>
            </a:r>
            <a:r>
              <a:rPr lang="en-GB"/>
              <a:t>background-position: center center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background-position: 0% 0% ⇔ background-position: left top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63246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93325"/>
            <a:ext cx="52197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hỉ lấy 1 phần của background-image (sprite)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http://htmlandcssbook.com/code-samples/chapter-16/image-rollovers-and-sprites.html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CSS3 gradients 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729450" y="4072775"/>
            <a:ext cx="7688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Tạo gradient online</a:t>
            </a:r>
            <a:endParaRPr sz="1800"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4">
            <a:alphaModFix/>
          </a:blip>
          <a:srcRect b="37035" l="0" r="0" t="0"/>
          <a:stretch/>
        </p:blipFill>
        <p:spPr>
          <a:xfrm>
            <a:off x="3860810" y="82550"/>
            <a:ext cx="5248265" cy="49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 rotWithShape="1">
          <a:blip r:embed="rId4">
            <a:alphaModFix/>
          </a:blip>
          <a:srcRect b="0" l="0" r="0" t="64197"/>
          <a:stretch/>
        </p:blipFill>
        <p:spPr>
          <a:xfrm>
            <a:off x="345150" y="2078874"/>
            <a:ext cx="3414050" cy="18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 cơ bản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25500" y="19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{F8E8EDDC-0BDC-4A6E-B574-1115DFE76ABA}</a:tableStyleId>
              </a:tblPr>
              <a:tblGrid>
                <a:gridCol w="2146300"/>
                <a:gridCol w="509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tất cả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h1, h2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theo tên thẻ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.note</a:t>
                      </a:r>
                      <a:br>
                        <a:rPr lang="en-GB" sz="1800"/>
                      </a:br>
                      <a:r>
                        <a:rPr lang="en-GB" sz="1800"/>
                        <a:t>p.note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theo class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.note.red</a:t>
                      </a:r>
                      <a:br>
                        <a:rPr lang="en-GB" sz="1800"/>
                      </a:br>
                      <a:r>
                        <a:rPr lang="en-GB" sz="1000"/>
                        <a:t>(chú ý không có dấu cách ở giữa)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các thẻ có cả class “note" lẫn “red"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#intro</a:t>
                      </a:r>
                      <a:br>
                        <a:rPr lang="en-GB" sz="1800"/>
                      </a:br>
                      <a:r>
                        <a:rPr lang="en-GB" sz="1800"/>
                        <a:t>p#intro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theo id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 cơ bản</a:t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82550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{F8E8EDDC-0BDC-4A6E-B574-1115DFE76ABA}</a:tableStyleId>
              </a:tblPr>
              <a:tblGrid>
                <a:gridCol w="1041400"/>
                <a:gridCol w="6197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div &gt; 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</a:t>
                      </a:r>
                      <a:r>
                        <a:rPr lang="en-GB" sz="1800"/>
                        <a:t>các thẻ p là con của div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div 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</a:t>
                      </a:r>
                      <a:r>
                        <a:rPr lang="en-GB" sz="1800"/>
                        <a:t>các thẻ p là hậu duệ (con,cháu,chắt…) của div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div + 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</a:t>
                      </a:r>
                      <a:r>
                        <a:rPr lang="en-GB" sz="1800" u="sng"/>
                        <a:t>1</a:t>
                      </a:r>
                      <a:r>
                        <a:rPr lang="en-GB" sz="1800"/>
                        <a:t> thẻ p </a:t>
                      </a:r>
                      <a:r>
                        <a:rPr lang="en-GB" sz="1800" u="sng"/>
                        <a:t>cùng cấp và ở ngay phía sau</a:t>
                      </a:r>
                      <a:r>
                        <a:rPr lang="en-GB" sz="1800"/>
                        <a:t> div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div ~ 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Chọn </a:t>
                      </a:r>
                      <a:r>
                        <a:rPr lang="en-GB" sz="1800"/>
                        <a:t>các thẻ p cùng cấp với div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Mức độ ưu tiên trong 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/>
              <a:t>Ưu tiên thằng sau cùng</a:t>
            </a:r>
            <a:r>
              <a:rPr lang="en-GB" sz="1800"/>
              <a:t> (2 selectors giống hệt nhau)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p {color: red}</a:t>
            </a:r>
            <a:br>
              <a:rPr lang="en-GB" sz="1800"/>
            </a:b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p {color: blue} // </a:t>
            </a:r>
            <a:r>
              <a:rPr lang="en-GB" sz="18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sẽ nhận màu blue!!</a:t>
            </a:r>
            <a:endParaRPr sz="180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 </a:t>
            </a:r>
            <a:r>
              <a:rPr b="1" lang="en-GB" sz="1800"/>
              <a:t>Ưu tiên thằng chi tiết hơn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800"/>
            </a:br>
            <a:r>
              <a:rPr lang="en-GB" sz="1800"/>
              <a:t>p#intro {color: blue} // </a:t>
            </a:r>
            <a:r>
              <a:rPr lang="en-GB" sz="1800">
                <a:solidFill>
                  <a:srgbClr val="CC4125"/>
                </a:solidFill>
              </a:rPr>
              <a:t>p sẽ nhận màu blue, dù đứng trước</a:t>
            </a:r>
            <a:endParaRPr b="1" sz="18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p {color: red}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Mức độ ưu tiên trong 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3. 	!</a:t>
            </a:r>
            <a:r>
              <a:rPr b="1" lang="en-GB" sz="1800"/>
              <a:t>i</a:t>
            </a:r>
            <a:r>
              <a:rPr b="1" lang="en-GB" sz="1800"/>
              <a:t>mportant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Sẽ phá hết rules số 1 và 2 ở slide trước.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p {color: red </a:t>
            </a:r>
            <a:r>
              <a:rPr lang="en-GB" sz="1800">
                <a:solidFill>
                  <a:schemeClr val="dk1"/>
                </a:solidFill>
              </a:rPr>
              <a:t>!important</a:t>
            </a:r>
            <a:r>
              <a:rPr lang="en-GB" sz="1800"/>
              <a:t>} //</a:t>
            </a:r>
            <a:r>
              <a:rPr lang="en-GB" sz="1800">
                <a:solidFill>
                  <a:srgbClr val="CC4125"/>
                </a:solidFill>
              </a:rPr>
              <a:t>p sẽ nhận màu red</a:t>
            </a:r>
            <a:endParaRPr sz="1800">
              <a:solidFill>
                <a:srgbClr val="CC4125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p#intro {color: blue}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Tính kế thừa (Inheritance) trong 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Một số properties như font-family, color </a:t>
            </a:r>
            <a:r>
              <a:rPr lang="en-GB" sz="1800" u="sng">
                <a:latin typeface="Times New Roman"/>
                <a:ea typeface="Times New Roman"/>
                <a:cs typeface="Times New Roman"/>
                <a:sym typeface="Times New Roman"/>
              </a:rPr>
              <a:t>được kế thừa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từ element cha sang element con, cháu, chút, chít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Ngược lại, một số properties như background-color, border </a:t>
            </a:r>
            <a:r>
              <a:rPr lang="en-GB" sz="1800" u="sng">
                <a:latin typeface="Times New Roman"/>
                <a:ea typeface="Times New Roman"/>
                <a:cs typeface="Times New Roman"/>
                <a:sym typeface="Times New Roman"/>
              </a:rPr>
              <a:t>không được tự động kế thừa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. Nếu muốn kế thừa, ta sử dụng value là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inherit.</a:t>
            </a:r>
            <a:b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Ví dụ: p {background-color: inherit}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Vấn đề với các browser khác nhau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Không phải browser nào cũng cho cùng 1 kết quả hiển thị CSS. Dưới đây là các online tools/source để kiểm tra 1 website trên nhiều browser khác nhau.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https://www.browsercam.com/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http://browsershots.org/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https://crossbrowsertesting.com/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http://positioniseverything.net/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https://quirksmode.org/compatibility.html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