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257" r:id="rId3"/>
    <p:sldId id="262" r:id="rId4"/>
    <p:sldId id="263" r:id="rId5"/>
    <p:sldId id="264" r:id="rId6"/>
    <p:sldId id="265" r:id="rId7"/>
    <p:sldId id="261" r:id="rId8"/>
    <p:sldId id="267" r:id="rId9"/>
    <p:sldId id="268" r:id="rId10"/>
    <p:sldId id="270" r:id="rId11"/>
    <p:sldId id="269" r:id="rId12"/>
    <p:sldId id="271" r:id="rId13"/>
    <p:sldId id="272" r:id="rId14"/>
    <p:sldId id="273" r:id="rId15"/>
    <p:sldId id="274" r:id="rId16"/>
    <p:sldId id="275" r:id="rId17"/>
    <p:sldId id="277" r:id="rId18"/>
    <p:sldId id="276"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451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311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2529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7786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187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474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0698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4714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778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96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698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509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848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65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932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198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67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11/20/2021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997732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BÀI TOÁN DỰ ĐOÁN SỐ  chi </a:t>
            </a:r>
            <a:r>
              <a:rPr lang="en-US" dirty="0" err="1" smtClean="0"/>
              <a:t>phí</a:t>
            </a:r>
            <a:r>
              <a:rPr lang="en-US" dirty="0" smtClean="0"/>
              <a:t> y </a:t>
            </a:r>
            <a:r>
              <a:rPr lang="en-US" dirty="0" err="1" smtClean="0"/>
              <a:t>tế</a:t>
            </a:r>
            <a:r>
              <a:rPr lang="en-US" dirty="0" smtClean="0"/>
              <a:t> </a:t>
            </a:r>
            <a:r>
              <a:rPr lang="en-US" dirty="0" err="1" smtClean="0"/>
              <a:t>cá</a:t>
            </a:r>
            <a:r>
              <a:rPr lang="en-US" dirty="0" smtClean="0"/>
              <a:t> nhân</a:t>
            </a:r>
            <a:endParaRPr lang="vi-VN" dirty="0"/>
          </a:p>
        </p:txBody>
      </p:sp>
      <p:sp>
        <p:nvSpPr>
          <p:cNvPr id="3" name="Subtitle 2"/>
          <p:cNvSpPr>
            <a:spLocks noGrp="1"/>
          </p:cNvSpPr>
          <p:nvPr>
            <p:ph type="subTitle" idx="1"/>
          </p:nvPr>
        </p:nvSpPr>
        <p:spPr/>
        <p:txBody>
          <a:bodyPr/>
          <a:lstStyle/>
          <a:p>
            <a:r>
              <a:rPr lang="en-US" smtClean="0">
                <a:solidFill>
                  <a:schemeClr val="tx1"/>
                </a:solidFill>
                <a:latin typeface="Times New Roman" panose="02020603050405020304" pitchFamily="18" charset="0"/>
                <a:cs typeface="Times New Roman" panose="02020603050405020304" pitchFamily="18" charset="0"/>
              </a:rPr>
              <a:t>HỌC VIÊN THỰC HiỆn: Lê Quốc Thắng</a:t>
            </a:r>
            <a:endParaRPr lang="vi-VN" smtClean="0">
              <a:solidFill>
                <a:schemeClr val="tx1"/>
              </a:solidFill>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986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136074"/>
                <a:ext cx="10363826" cy="4655126"/>
              </a:xfrm>
            </p:spPr>
            <p:txBody>
              <a:bodyPr/>
              <a:lstStyle/>
              <a:p>
                <a:pPr marL="0" indent="0">
                  <a:buNone/>
                </a:pPr>
                <a:r>
                  <a:rPr lang="en-US" dirty="0" smtClean="0">
                    <a:latin typeface="Times New Roman" panose="02020603050405020304" pitchFamily="18" charset="0"/>
                    <a:cs typeface="Times New Roman" panose="02020603050405020304" pitchFamily="18" charset="0"/>
                  </a:rPr>
                  <a:t>2. RMSE(Root </a:t>
                </a:r>
                <a:r>
                  <a:rPr lang="en-US" dirty="0">
                    <a:latin typeface="Times New Roman" panose="02020603050405020304" pitchFamily="18" charset="0"/>
                    <a:cs typeface="Times New Roman" panose="02020603050405020304" pitchFamily="18" charset="0"/>
                  </a:rPr>
                  <a:t>Mean Square Error).</a:t>
                </a:r>
              </a:p>
              <a:p>
                <a:pPr marL="0" indent="0">
                  <a:buNone/>
                </a:pPr>
                <a:r>
                  <a:rPr lang="en-US" cap="none" dirty="0">
                    <a:solidFill>
                      <a:schemeClr val="accent1">
                        <a:lumMod val="75000"/>
                      </a:schemeClr>
                    </a:solidFill>
                    <a:latin typeface="Times New Roman" panose="02020603050405020304" pitchFamily="18" charset="0"/>
                    <a:cs typeface="Times New Roman" panose="02020603050405020304" pitchFamily="18" charset="0"/>
                  </a:rPr>
                  <a:t>a) </a:t>
                </a:r>
                <a:r>
                  <a:rPr lang="en-US" u="sng" cap="none" dirty="0" err="1">
                    <a:solidFill>
                      <a:schemeClr val="accent1">
                        <a:lumMod val="75000"/>
                      </a:schemeClr>
                    </a:solidFill>
                    <a:latin typeface="Times New Roman" panose="02020603050405020304" pitchFamily="18" charset="0"/>
                    <a:cs typeface="Times New Roman" panose="02020603050405020304" pitchFamily="18" charset="0"/>
                  </a:rPr>
                  <a:t>Định</a:t>
                </a:r>
                <a:r>
                  <a:rPr lang="en-US" u="sng" cap="none" dirty="0">
                    <a:solidFill>
                      <a:schemeClr val="accent1">
                        <a:lumMod val="75000"/>
                      </a:schemeClr>
                    </a:solidFill>
                    <a:latin typeface="Times New Roman" panose="02020603050405020304" pitchFamily="18" charset="0"/>
                    <a:cs typeface="Times New Roman" panose="02020603050405020304" pitchFamily="18" charset="0"/>
                  </a:rPr>
                  <a:t> </a:t>
                </a:r>
                <a:r>
                  <a:rPr lang="en-US" u="sng" cap="none" dirty="0" err="1">
                    <a:solidFill>
                      <a:schemeClr val="accent1">
                        <a:lumMod val="75000"/>
                      </a:schemeClr>
                    </a:solidFill>
                    <a:latin typeface="Times New Roman" panose="02020603050405020304" pitchFamily="18" charset="0"/>
                    <a:cs typeface="Times New Roman" panose="02020603050405020304" pitchFamily="18" charset="0"/>
                  </a:rPr>
                  <a:t>nghĩa</a:t>
                </a:r>
                <a:r>
                  <a:rPr lang="en-US" cap="none" dirty="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vi-VN" cap="none" dirty="0">
                    <a:cs typeface="Times New Roman" panose="02020603050405020304" pitchFamily="18" charset="0"/>
                  </a:rPr>
                  <a:t>Lỗi trung bình bình phương (rmse) là độ lệch chuẩn của phần dư ( lỗi dự đoán ). </a:t>
                </a:r>
                <a:r>
                  <a:rPr lang="vi-VN" cap="none" dirty="0" smtClean="0">
                    <a:cs typeface="Times New Roman" panose="02020603050405020304" pitchFamily="18" charset="0"/>
                  </a:rPr>
                  <a:t>Phần </a:t>
                </a:r>
                <a:r>
                  <a:rPr lang="vi-VN" cap="none" dirty="0">
                    <a:cs typeface="Times New Roman" panose="02020603050405020304" pitchFamily="18" charset="0"/>
                  </a:rPr>
                  <a:t>dư là thước đo khoảng cách từ các điểm dữ liệu đường hồi quy; rmse là thước đo mức độ lan truyền của những phần dư này. Nói cách khác, nó cho bạn biết mức độ tập trung của dữ liệu xung quanh dòng phù hợp nhất .</a:t>
                </a:r>
                <a:r>
                  <a:rPr lang="vi-VN" cap="none" dirty="0"/>
                  <a:t> R-MSE càng nhỏ tức là sai số càng bé thì mức độ ước lượng cho thấy độ tin cậy của mô hình có thể đạt cao nhất. </a:t>
                </a:r>
                <a:endParaRPr lang="vi-VN" cap="none" dirty="0">
                  <a:cs typeface="Times New Roman" panose="02020603050405020304" pitchFamily="18" charset="0"/>
                </a:endParaRPr>
              </a:p>
              <a:p>
                <a:pPr marL="0" indent="0">
                  <a:buNone/>
                </a:pPr>
                <a:r>
                  <a:rPr lang="vi-VN" cap="none" dirty="0">
                    <a:solidFill>
                      <a:schemeClr val="accent1">
                        <a:lumMod val="75000"/>
                      </a:schemeClr>
                    </a:solidFill>
                    <a:cs typeface="Times New Roman" panose="02020603050405020304" pitchFamily="18" charset="0"/>
                  </a:rPr>
                  <a:t>b) </a:t>
                </a:r>
                <a:r>
                  <a:rPr lang="vi-VN" u="sng" cap="none" dirty="0">
                    <a:solidFill>
                      <a:schemeClr val="accent1">
                        <a:lumMod val="75000"/>
                      </a:schemeClr>
                    </a:solidFill>
                    <a:cs typeface="Times New Roman" panose="02020603050405020304" pitchFamily="18" charset="0"/>
                  </a:rPr>
                  <a:t>Công thức</a:t>
                </a:r>
                <a:r>
                  <a:rPr lang="vi-VN" cap="none" dirty="0">
                    <a:solidFill>
                      <a:schemeClr val="accent1">
                        <a:lumMod val="75000"/>
                      </a:schemeClr>
                    </a:solidFill>
                    <a:cs typeface="Times New Roman" panose="02020603050405020304" pitchFamily="18" charset="0"/>
                  </a:rPr>
                  <a:t>.   </a:t>
                </a:r>
                <a:r>
                  <a:rPr lang="vi-VN" cap="none" dirty="0">
                    <a:solidFill>
                      <a:srgbClr val="FF0000"/>
                    </a:solidFill>
                    <a:cs typeface="Times New Roman" panose="02020603050405020304" pitchFamily="18" charset="0"/>
                  </a:rPr>
                  <a:t>RMSE=</a:t>
                </a:r>
                <a14:m>
                  <m:oMath xmlns:m="http://schemas.openxmlformats.org/officeDocument/2006/math">
                    <m:rad>
                      <m:radPr>
                        <m:degHide m:val="on"/>
                        <m:ctrlPr>
                          <a:rPr lang="vi-VN" i="1" cap="none">
                            <a:solidFill>
                              <a:srgbClr val="FF0000"/>
                            </a:solidFill>
                            <a:latin typeface="Cambria Math" panose="02040503050406030204" pitchFamily="18" charset="0"/>
                            <a:cs typeface="Times New Roman" panose="02020603050405020304" pitchFamily="18" charset="0"/>
                          </a:rPr>
                        </m:ctrlPr>
                      </m:radPr>
                      <m:deg/>
                      <m:e>
                        <m:nary>
                          <m:naryPr>
                            <m:chr m:val="∑"/>
                            <m:ctrlPr>
                              <a:rPr lang="vi-VN" i="1" cap="none" dirty="0">
                                <a:solidFill>
                                  <a:srgbClr val="FF0000"/>
                                </a:solidFill>
                                <a:latin typeface="Cambria Math" panose="02040503050406030204" pitchFamily="18" charset="0"/>
                              </a:rPr>
                            </m:ctrlPr>
                          </m:naryPr>
                          <m:sub>
                            <m:r>
                              <m:rPr>
                                <m:brk m:alnAt="23"/>
                              </m:rPr>
                              <a:rPr lang="vi-VN" i="1" cap="none" dirty="0">
                                <a:solidFill>
                                  <a:srgbClr val="FF0000"/>
                                </a:solidFill>
                                <a:latin typeface="Cambria Math" panose="02040503050406030204" pitchFamily="18" charset="0"/>
                              </a:rPr>
                              <m:t>𝑖</m:t>
                            </m:r>
                            <m:r>
                              <a:rPr lang="vi-VN" i="1" cap="none" dirty="0">
                                <a:solidFill>
                                  <a:srgbClr val="FF0000"/>
                                </a:solidFill>
                                <a:latin typeface="Cambria Math" panose="02040503050406030204" pitchFamily="18" charset="0"/>
                              </a:rPr>
                              <m:t>=1</m:t>
                            </m:r>
                          </m:sub>
                          <m:sup>
                            <m:r>
                              <a:rPr lang="vi-VN" i="1" cap="none" dirty="0">
                                <a:solidFill>
                                  <a:srgbClr val="FF0000"/>
                                </a:solidFill>
                                <a:latin typeface="Cambria Math" panose="02040503050406030204" pitchFamily="18" charset="0"/>
                              </a:rPr>
                              <m:t>𝑛</m:t>
                            </m:r>
                          </m:sup>
                          <m:e>
                            <m:f>
                              <m:fPr>
                                <m:ctrlPr>
                                  <a:rPr lang="vi-VN" i="1" cap="none" dirty="0">
                                    <a:solidFill>
                                      <a:srgbClr val="FF0000"/>
                                    </a:solidFill>
                                    <a:latin typeface="Cambria Math" panose="02040503050406030204" pitchFamily="18" charset="0"/>
                                  </a:rPr>
                                </m:ctrlPr>
                              </m:fPr>
                              <m:num>
                                <m:sSup>
                                  <m:sSupPr>
                                    <m:ctrlPr>
                                      <a:rPr lang="vi-VN" i="1" cap="none" dirty="0">
                                        <a:solidFill>
                                          <a:srgbClr val="FF0000"/>
                                        </a:solidFill>
                                        <a:latin typeface="Cambria Math" panose="02040503050406030204" pitchFamily="18" charset="0"/>
                                      </a:rPr>
                                    </m:ctrlPr>
                                  </m:sSupPr>
                                  <m:e>
                                    <m:d>
                                      <m:dPr>
                                        <m:ctrlPr>
                                          <a:rPr lang="vi-VN" i="1" cap="none" dirty="0">
                                            <a:solidFill>
                                              <a:srgbClr val="FF0000"/>
                                            </a:solidFill>
                                            <a:latin typeface="Cambria Math" panose="02040503050406030204" pitchFamily="18" charset="0"/>
                                          </a:rPr>
                                        </m:ctrlPr>
                                      </m:dPr>
                                      <m:e>
                                        <m:sSub>
                                          <m:sSubPr>
                                            <m:ctrlPr>
                                              <a:rPr lang="vi-VN" i="1" cap="none" dirty="0">
                                                <a:solidFill>
                                                  <a:srgbClr val="FF0000"/>
                                                </a:solidFill>
                                                <a:latin typeface="Cambria Math" panose="02040503050406030204" pitchFamily="18" charset="0"/>
                                              </a:rPr>
                                            </m:ctrlPr>
                                          </m:sSubPr>
                                          <m:e>
                                            <m:acc>
                                              <m:accPr>
                                                <m:chr m:val="̂"/>
                                                <m:ctrlPr>
                                                  <a:rPr lang="vi-VN" i="1" cap="none" dirty="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𝑦</m:t>
                                                </m:r>
                                              </m:e>
                                            </m:acc>
                                          </m:e>
                                          <m:sub>
                                            <m:r>
                                              <a:rPr lang="vi-VN" i="1" cap="none" dirty="0">
                                                <a:solidFill>
                                                  <a:srgbClr val="FF0000"/>
                                                </a:solidFill>
                                                <a:latin typeface="Cambria Math" panose="02040503050406030204" pitchFamily="18" charset="0"/>
                                              </a:rPr>
                                              <m:t>𝑖</m:t>
                                            </m:r>
                                          </m:sub>
                                        </m:sSub>
                                        <m:r>
                                          <a:rPr lang="vi-VN" i="1" cap="none" dirty="0">
                                            <a:solidFill>
                                              <a:srgbClr val="FF0000"/>
                                            </a:solidFill>
                                            <a:latin typeface="Cambria Math" panose="02040503050406030204" pitchFamily="18" charset="0"/>
                                          </a:rPr>
                                          <m:t>−</m:t>
                                        </m:r>
                                        <m:sSub>
                                          <m:sSubPr>
                                            <m:ctrlPr>
                                              <a:rPr lang="vi-VN" i="1" cap="none" dirty="0">
                                                <a:solidFill>
                                                  <a:srgbClr val="FF0000"/>
                                                </a:solidFill>
                                                <a:latin typeface="Cambria Math" panose="02040503050406030204" pitchFamily="18" charset="0"/>
                                              </a:rPr>
                                            </m:ctrlPr>
                                          </m:sSubPr>
                                          <m:e>
                                            <m:r>
                                              <a:rPr lang="vi-VN" i="1" cap="none" dirty="0">
                                                <a:solidFill>
                                                  <a:srgbClr val="FF0000"/>
                                                </a:solidFill>
                                                <a:latin typeface="Cambria Math" panose="02040503050406030204" pitchFamily="18" charset="0"/>
                                              </a:rPr>
                                              <m:t>𝑦</m:t>
                                            </m:r>
                                          </m:e>
                                          <m:sub>
                                            <m:r>
                                              <a:rPr lang="vi-VN" i="1" cap="none" dirty="0">
                                                <a:solidFill>
                                                  <a:srgbClr val="FF0000"/>
                                                </a:solidFill>
                                                <a:latin typeface="Cambria Math" panose="02040503050406030204" pitchFamily="18" charset="0"/>
                                              </a:rPr>
                                              <m:t>𝑖</m:t>
                                            </m:r>
                                          </m:sub>
                                        </m:sSub>
                                      </m:e>
                                    </m:d>
                                  </m:e>
                                  <m:sup>
                                    <m:r>
                                      <a:rPr lang="vi-VN" i="1" cap="none" dirty="0">
                                        <a:solidFill>
                                          <a:srgbClr val="FF0000"/>
                                        </a:solidFill>
                                        <a:latin typeface="Cambria Math" panose="02040503050406030204" pitchFamily="18" charset="0"/>
                                      </a:rPr>
                                      <m:t>2</m:t>
                                    </m:r>
                                  </m:sup>
                                </m:sSup>
                              </m:num>
                              <m:den>
                                <m:r>
                                  <a:rPr lang="vi-VN" i="1" cap="none" dirty="0">
                                    <a:solidFill>
                                      <a:srgbClr val="FF0000"/>
                                    </a:solidFill>
                                    <a:latin typeface="Cambria Math" panose="02040503050406030204" pitchFamily="18" charset="0"/>
                                  </a:rPr>
                                  <m:t>𝑛</m:t>
                                </m:r>
                              </m:den>
                            </m:f>
                          </m:e>
                        </m:nary>
                      </m:e>
                    </m:rad>
                  </m:oMath>
                </a14:m>
                <a:r>
                  <a:rPr lang="vi-VN" cap="none" dirty="0"/>
                  <a:t>  </a:t>
                </a:r>
              </a:p>
              <a:p>
                <a:pPr marL="0" indent="0">
                  <a:buNone/>
                </a:pPr>
                <a:r>
                  <a:rPr lang="vi-VN" cap="none" dirty="0"/>
                  <a:t>Với:  </a:t>
                </a:r>
                <a14:m>
                  <m:oMath xmlns:m="http://schemas.openxmlformats.org/officeDocument/2006/math">
                    <m:sSub>
                      <m:sSubPr>
                        <m:ctrlPr>
                          <a:rPr lang="vi-VN" i="1" cap="none" dirty="0" smtClean="0">
                            <a:solidFill>
                              <a:srgbClr val="FF0000"/>
                            </a:solidFill>
                            <a:latin typeface="Cambria Math" panose="02040503050406030204" pitchFamily="18" charset="0"/>
                          </a:rPr>
                        </m:ctrlPr>
                      </m:sSubPr>
                      <m:e>
                        <m:acc>
                          <m:accPr>
                            <m:chr m:val="̂"/>
                            <m:ctrlPr>
                              <a:rPr lang="vi-VN" i="1" cap="none" dirty="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𝑦</m:t>
                            </m:r>
                          </m:e>
                        </m:acc>
                      </m:e>
                      <m:sub>
                        <m:r>
                          <a:rPr lang="vi-VN" i="1" cap="none" dirty="0">
                            <a:solidFill>
                              <a:srgbClr val="FF0000"/>
                            </a:solidFill>
                            <a:latin typeface="Cambria Math" panose="02040503050406030204" pitchFamily="18" charset="0"/>
                          </a:rPr>
                          <m:t>𝑖</m:t>
                        </m:r>
                      </m:sub>
                    </m:sSub>
                  </m:oMath>
                </a14:m>
                <a:r>
                  <a:rPr lang="vi-VN" cap="none" dirty="0"/>
                  <a:t> là giá trị ước lượng( giá trị dự đoán ). </a:t>
                </a:r>
                <a14:m>
                  <m:oMath xmlns:m="http://schemas.openxmlformats.org/officeDocument/2006/math">
                    <m:sSub>
                      <m:sSubPr>
                        <m:ctrlPr>
                          <a:rPr lang="vi-VN" i="1" cap="none" dirty="0" smtClean="0">
                            <a:solidFill>
                              <a:srgbClr val="FF0000"/>
                            </a:solidFill>
                            <a:latin typeface="Cambria Math" panose="02040503050406030204" pitchFamily="18" charset="0"/>
                          </a:rPr>
                        </m:ctrlPr>
                      </m:sSubPr>
                      <m:e>
                        <m:r>
                          <a:rPr lang="vi-VN" i="1" cap="none" dirty="0">
                            <a:solidFill>
                              <a:srgbClr val="FF0000"/>
                            </a:solidFill>
                            <a:latin typeface="Cambria Math" panose="02040503050406030204" pitchFamily="18" charset="0"/>
                          </a:rPr>
                          <m:t>𝑦</m:t>
                        </m:r>
                      </m:e>
                      <m:sub>
                        <m:r>
                          <a:rPr lang="vi-VN" i="1" cap="none" dirty="0">
                            <a:solidFill>
                              <a:srgbClr val="FF0000"/>
                            </a:solidFill>
                            <a:latin typeface="Cambria Math" panose="02040503050406030204" pitchFamily="18" charset="0"/>
                          </a:rPr>
                          <m:t>𝑖</m:t>
                        </m:r>
                      </m:sub>
                    </m:sSub>
                  </m:oMath>
                </a14:m>
                <a:r>
                  <a:rPr lang="vi-VN" cap="none" dirty="0"/>
                  <a:t> là biến độc lập (giá trị thực tế). </a:t>
                </a:r>
                <a:r>
                  <a:rPr lang="vi-VN" cap="none" dirty="0" smtClean="0"/>
                  <a:t>n là tổng số biến quan sát.</a:t>
                </a:r>
                <a:endParaRPr lang="vi-VN" cap="none" dirty="0"/>
              </a:p>
              <a:p>
                <a:pPr marL="0" indent="0">
                  <a:lnSpc>
                    <a:spcPct val="150000"/>
                  </a:lnSpc>
                  <a:buNone/>
                </a:pPr>
                <a:endParaRPr lang="vi-VN" cap="none"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136074"/>
                <a:ext cx="10363826" cy="4655126"/>
              </a:xfrm>
              <a:blipFill>
                <a:blip r:embed="rId2"/>
                <a:stretch>
                  <a:fillRect l="-647" r="-1235" b="-1178"/>
                </a:stretch>
              </a:blipFill>
            </p:spPr>
            <p:txBody>
              <a:bodyPr/>
              <a:lstStyle/>
              <a:p>
                <a:r>
                  <a:rPr lang="vi-VN">
                    <a:noFill/>
                  </a:rPr>
                  <a:t> </a:t>
                </a:r>
              </a:p>
            </p:txBody>
          </p:sp>
        </mc:Fallback>
      </mc:AlternateContent>
    </p:spTree>
    <p:extLst>
      <p:ext uri="{BB962C8B-B14F-4D97-AF65-F5344CB8AC3E}">
        <p14:creationId xmlns:p14="http://schemas.microsoft.com/office/powerpoint/2010/main" val="214479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sz="quarter" idx="13"/>
              </p:nvPr>
            </p:nvSpPr>
            <p:spPr>
              <a:xfrm>
                <a:off x="913774" y="840509"/>
                <a:ext cx="10363826" cy="5098473"/>
              </a:xfrm>
            </p:spPr>
            <p:txBody>
              <a:bodyPr>
                <a:normAutofit/>
              </a:bodyPr>
              <a:lstStyle/>
              <a:p>
                <a:pPr marL="0" indent="0">
                  <a:lnSpc>
                    <a:spcPct val="150000"/>
                  </a:lnSpc>
                  <a:buNone/>
                </a:pPr>
                <a:r>
                  <a:rPr lang="en-US" sz="2400" cap="none" dirty="0">
                    <a:latin typeface="Times New Roman" panose="02020603050405020304" pitchFamily="18" charset="0"/>
                    <a:cs typeface="Times New Roman" panose="02020603050405020304" pitchFamily="18" charset="0"/>
                  </a:rPr>
                  <a:t>3</a:t>
                </a:r>
                <a:r>
                  <a:rPr lang="en-US" sz="2400" cap="none" dirty="0" smtClean="0">
                    <a:latin typeface="Times New Roman" panose="02020603050405020304" pitchFamily="18" charset="0"/>
                    <a:cs typeface="Times New Roman" panose="02020603050405020304" pitchFamily="18" charset="0"/>
                  </a:rPr>
                  <a:t>. MAE (Mean absolute error).</a:t>
                </a:r>
              </a:p>
              <a:p>
                <a:pPr marL="0" indent="0">
                  <a:lnSpc>
                    <a:spcPct val="150000"/>
                  </a:lnSpc>
                  <a:buNone/>
                </a:pPr>
                <a:r>
                  <a:rPr lang="en-US" cap="none" dirty="0" smtClean="0">
                    <a:solidFill>
                      <a:schemeClr val="accent1">
                        <a:lumMod val="75000"/>
                      </a:schemeClr>
                    </a:solidFill>
                    <a:latin typeface="Times New Roman" panose="02020603050405020304" pitchFamily="18" charset="0"/>
                    <a:cs typeface="Times New Roman" panose="02020603050405020304" pitchFamily="18" charset="0"/>
                  </a:rPr>
                  <a:t>a) </a:t>
                </a:r>
                <a:r>
                  <a:rPr lang="en-US" u="sng" cap="none" dirty="0" err="1" smtClean="0">
                    <a:solidFill>
                      <a:schemeClr val="accent1">
                        <a:lumMod val="75000"/>
                      </a:schemeClr>
                    </a:solidFill>
                    <a:latin typeface="Times New Roman" panose="02020603050405020304" pitchFamily="18" charset="0"/>
                    <a:cs typeface="Times New Roman" panose="02020603050405020304" pitchFamily="18" charset="0"/>
                  </a:rPr>
                  <a:t>Định</a:t>
                </a:r>
                <a:r>
                  <a:rPr lang="en-US" u="sng" cap="none"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u="sng" cap="none" dirty="0" err="1" smtClean="0">
                    <a:solidFill>
                      <a:schemeClr val="accent1">
                        <a:lumMod val="75000"/>
                      </a:schemeClr>
                    </a:solidFill>
                    <a:latin typeface="Times New Roman" panose="02020603050405020304" pitchFamily="18" charset="0"/>
                    <a:cs typeface="Times New Roman" panose="02020603050405020304" pitchFamily="18" charset="0"/>
                  </a:rPr>
                  <a:t>nghĩa</a:t>
                </a:r>
                <a:r>
                  <a:rPr lang="vi-VN" cap="none" dirty="0" smtClean="0">
                    <a:solidFill>
                      <a:schemeClr val="accent1">
                        <a:lumMod val="75000"/>
                      </a:schemeClr>
                    </a:solidFill>
                    <a:latin typeface="Times New Roman" panose="02020603050405020304" pitchFamily="18" charset="0"/>
                    <a:cs typeface="Times New Roman" panose="02020603050405020304" pitchFamily="18" charset="0"/>
                  </a:rPr>
                  <a:t>: </a:t>
                </a:r>
              </a:p>
              <a:p>
                <a:pPr marL="0" indent="0">
                  <a:lnSpc>
                    <a:spcPct val="150000"/>
                  </a:lnSpc>
                  <a:buNone/>
                </a:pPr>
                <a:r>
                  <a:rPr lang="vi-VN" b="1" cap="none" dirty="0" smtClean="0">
                    <a:latin typeface="Times New Roman" panose="02020603050405020304" pitchFamily="18" charset="0"/>
                    <a:cs typeface="Times New Roman" panose="02020603050405020304" pitchFamily="18" charset="0"/>
                  </a:rPr>
                  <a:t> MAE</a:t>
                </a:r>
                <a:r>
                  <a:rPr lang="vi-VN" cap="none" dirty="0" smtClean="0">
                    <a:latin typeface="Times New Roman" panose="02020603050405020304" pitchFamily="18" charset="0"/>
                    <a:cs typeface="Times New Roman" panose="02020603050405020304" pitchFamily="18" charset="0"/>
                  </a:rPr>
                  <a:t> là một phương pháp đo lường sự khác biệt giữa hai biến liên tục. Giả sử rằng </a:t>
                </a:r>
                <a14:m>
                  <m:oMath xmlns:m="http://schemas.openxmlformats.org/officeDocument/2006/math">
                    <m:sSub>
                      <m:sSubPr>
                        <m:ctrlPr>
                          <a:rPr lang="vi-VN" i="1" cap="none" dirty="0">
                            <a:solidFill>
                              <a:srgbClr val="FF0000"/>
                            </a:solidFill>
                            <a:latin typeface="Cambria Math" panose="02040503050406030204" pitchFamily="18" charset="0"/>
                          </a:rPr>
                        </m:ctrlPr>
                      </m:sSubPr>
                      <m:e>
                        <m:acc>
                          <m:accPr>
                            <m:chr m:val="̂"/>
                            <m:ctrlPr>
                              <a:rPr lang="vi-VN" i="1" cap="none" dirty="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𝑦</m:t>
                            </m:r>
                          </m:e>
                        </m:acc>
                      </m:e>
                      <m:sub>
                        <m:r>
                          <a:rPr lang="vi-VN" i="1" cap="none" dirty="0">
                            <a:solidFill>
                              <a:srgbClr val="FF0000"/>
                            </a:solidFill>
                            <a:latin typeface="Cambria Math" panose="02040503050406030204" pitchFamily="18" charset="0"/>
                          </a:rPr>
                          <m:t>𝑖</m:t>
                        </m:r>
                      </m:sub>
                    </m:sSub>
                  </m:oMath>
                </a14:m>
                <a:r>
                  <a:rPr lang="vi-VN" cap="none" dirty="0" smtClean="0">
                    <a:latin typeface="Times New Roman" panose="02020603050405020304" pitchFamily="18" charset="0"/>
                    <a:cs typeface="Times New Roman" panose="02020603050405020304" pitchFamily="18" charset="0"/>
                  </a:rPr>
                  <a:t> và </a:t>
                </a:r>
                <a14:m>
                  <m:oMath xmlns:m="http://schemas.openxmlformats.org/officeDocument/2006/math">
                    <m:sSub>
                      <m:sSubPr>
                        <m:ctrlPr>
                          <a:rPr lang="vi-VN" i="1" cap="none" dirty="0">
                            <a:solidFill>
                              <a:srgbClr val="FF0000"/>
                            </a:solidFill>
                            <a:latin typeface="Cambria Math" panose="02040503050406030204" pitchFamily="18" charset="0"/>
                          </a:rPr>
                        </m:ctrlPr>
                      </m:sSubPr>
                      <m:e>
                        <m:r>
                          <a:rPr lang="vi-VN" i="1" cap="none" dirty="0">
                            <a:solidFill>
                              <a:srgbClr val="FF0000"/>
                            </a:solidFill>
                            <a:latin typeface="Cambria Math" panose="02040503050406030204" pitchFamily="18" charset="0"/>
                          </a:rPr>
                          <m:t>𝑦</m:t>
                        </m:r>
                      </m:e>
                      <m:sub>
                        <m:r>
                          <a:rPr lang="vi-VN" i="1" cap="none" dirty="0">
                            <a:solidFill>
                              <a:srgbClr val="FF0000"/>
                            </a:solidFill>
                            <a:latin typeface="Cambria Math" panose="02040503050406030204" pitchFamily="18" charset="0"/>
                          </a:rPr>
                          <m:t>𝑖</m:t>
                        </m:r>
                      </m:sub>
                    </m:sSub>
                  </m:oMath>
                </a14:m>
                <a:r>
                  <a:rPr lang="vi-VN" cap="none" dirty="0" smtClean="0">
                    <a:latin typeface="Times New Roman" panose="02020603050405020304" pitchFamily="18" charset="0"/>
                    <a:cs typeface="Times New Roman" panose="02020603050405020304" pitchFamily="18" charset="0"/>
                  </a:rPr>
                  <a:t>là hai </a:t>
                </a:r>
                <a:r>
                  <a:rPr lang="vi-VN" cap="none" dirty="0">
                    <a:latin typeface="Times New Roman" panose="02020603050405020304" pitchFamily="18" charset="0"/>
                    <a:cs typeface="Times New Roman" panose="02020603050405020304" pitchFamily="18" charset="0"/>
                  </a:rPr>
                  <a:t> </a:t>
                </a:r>
                <a:r>
                  <a:rPr lang="vi-VN" cap="none" dirty="0" smtClean="0">
                    <a:latin typeface="Times New Roman" panose="02020603050405020304" pitchFamily="18" charset="0"/>
                    <a:cs typeface="Times New Roman" panose="02020603050405020304" pitchFamily="18" charset="0"/>
                  </a:rPr>
                  <a:t>biến liên tục thể hiện kết quả dự đoán của mô hình và kết quả thực tế.</a:t>
                </a:r>
              </a:p>
              <a:p>
                <a:pPr marL="0" indent="0">
                  <a:lnSpc>
                    <a:spcPct val="150000"/>
                  </a:lnSpc>
                  <a:buNone/>
                </a:pPr>
                <a:r>
                  <a:rPr lang="vi-VN" cap="none" dirty="0" smtClean="0">
                    <a:solidFill>
                      <a:schemeClr val="accent1">
                        <a:lumMod val="75000"/>
                      </a:schemeClr>
                    </a:solidFill>
                    <a:latin typeface="Times New Roman" panose="02020603050405020304" pitchFamily="18" charset="0"/>
                    <a:cs typeface="Times New Roman" panose="02020603050405020304" pitchFamily="18" charset="0"/>
                  </a:rPr>
                  <a:t>b) </a:t>
                </a:r>
                <a:r>
                  <a:rPr lang="vi-VN" u="sng" cap="none" dirty="0" smtClean="0">
                    <a:solidFill>
                      <a:schemeClr val="accent1">
                        <a:lumMod val="75000"/>
                      </a:schemeClr>
                    </a:solidFill>
                    <a:latin typeface="Times New Roman" panose="02020603050405020304" pitchFamily="18" charset="0"/>
                    <a:cs typeface="Times New Roman" panose="02020603050405020304" pitchFamily="18" charset="0"/>
                  </a:rPr>
                  <a:t>Công thức</a:t>
                </a:r>
                <a:r>
                  <a:rPr lang="vi-VN" cap="none" dirty="0">
                    <a:solidFill>
                      <a:schemeClr val="accent1">
                        <a:lumMod val="75000"/>
                      </a:schemeClr>
                    </a:solidFill>
                    <a:latin typeface="Times New Roman" panose="02020603050405020304" pitchFamily="18" charset="0"/>
                    <a:cs typeface="Times New Roman" panose="02020603050405020304" pitchFamily="18" charset="0"/>
                  </a:rPr>
                  <a:t>:</a:t>
                </a:r>
                <a:endParaRPr lang="vi-VN" cap="none" dirty="0"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lnSpc>
                    <a:spcPct val="150000"/>
                  </a:lnSpc>
                  <a:buNone/>
                </a:pPr>
                <a:r>
                  <a:rPr lang="vi-VN" cap="none" dirty="0" smtClean="0">
                    <a:latin typeface="Times New Roman" panose="02020603050405020304" pitchFamily="18" charset="0"/>
                    <a:cs typeface="Times New Roman" panose="02020603050405020304" pitchFamily="18" charset="0"/>
                  </a:rPr>
                  <a:t>  	</a:t>
                </a:r>
                <a:r>
                  <a:rPr lang="vi-VN" cap="none" dirty="0" smtClean="0">
                    <a:solidFill>
                      <a:srgbClr val="FF0000"/>
                    </a:solidFill>
                    <a:latin typeface="Times New Roman" panose="02020603050405020304" pitchFamily="18" charset="0"/>
                    <a:cs typeface="Times New Roman" panose="02020603050405020304" pitchFamily="18" charset="0"/>
                  </a:rPr>
                  <a:t>MAE=</a:t>
                </a:r>
                <a14:m>
                  <m:oMath xmlns:m="http://schemas.openxmlformats.org/officeDocument/2006/math">
                    <m:f>
                      <m:fPr>
                        <m:ctrlPr>
                          <a:rPr lang="vi-VN" i="1" cap="none" smtClean="0">
                            <a:solidFill>
                              <a:srgbClr val="FF0000"/>
                            </a:solidFill>
                            <a:latin typeface="Cambria Math" panose="02040503050406030204" pitchFamily="18" charset="0"/>
                            <a:cs typeface="Times New Roman" panose="02020603050405020304" pitchFamily="18" charset="0"/>
                          </a:rPr>
                        </m:ctrlPr>
                      </m:fPr>
                      <m:num>
                        <m:nary>
                          <m:naryPr>
                            <m:chr m:val="∑"/>
                            <m:ctrlPr>
                              <a:rPr lang="vi-VN" i="1" cap="none" dirty="0">
                                <a:solidFill>
                                  <a:srgbClr val="FF0000"/>
                                </a:solidFill>
                                <a:latin typeface="Cambria Math" panose="02040503050406030204" pitchFamily="18" charset="0"/>
                              </a:rPr>
                            </m:ctrlPr>
                          </m:naryPr>
                          <m:sub>
                            <m:r>
                              <m:rPr>
                                <m:brk m:alnAt="23"/>
                              </m:rPr>
                              <a:rPr lang="vi-VN" i="1" cap="none" dirty="0">
                                <a:solidFill>
                                  <a:srgbClr val="FF0000"/>
                                </a:solidFill>
                                <a:latin typeface="Cambria Math" panose="02040503050406030204" pitchFamily="18" charset="0"/>
                              </a:rPr>
                              <m:t>𝑖</m:t>
                            </m:r>
                            <m:r>
                              <a:rPr lang="vi-VN" i="1" cap="none" dirty="0">
                                <a:solidFill>
                                  <a:srgbClr val="FF0000"/>
                                </a:solidFill>
                                <a:latin typeface="Cambria Math" panose="02040503050406030204" pitchFamily="18" charset="0"/>
                              </a:rPr>
                              <m:t>=1</m:t>
                            </m:r>
                          </m:sub>
                          <m:sup>
                            <m:r>
                              <a:rPr lang="vi-VN" i="1" cap="none" dirty="0">
                                <a:solidFill>
                                  <a:srgbClr val="FF0000"/>
                                </a:solidFill>
                                <a:latin typeface="Cambria Math" panose="02040503050406030204" pitchFamily="18" charset="0"/>
                              </a:rPr>
                              <m:t>𝑛</m:t>
                            </m:r>
                          </m:sup>
                          <m:e>
                            <m:r>
                              <a:rPr lang="vi-VN" b="0" i="1" cap="none" dirty="0" smtClean="0">
                                <a:solidFill>
                                  <a:srgbClr val="FF0000"/>
                                </a:solidFill>
                                <a:latin typeface="Cambria Math" panose="02040503050406030204" pitchFamily="18" charset="0"/>
                              </a:rPr>
                              <m:t>|</m:t>
                            </m:r>
                            <m:sSub>
                              <m:sSubPr>
                                <m:ctrlPr>
                                  <a:rPr lang="vi-VN" i="1" cap="none" dirty="0">
                                    <a:solidFill>
                                      <a:srgbClr val="FF0000"/>
                                    </a:solidFill>
                                    <a:latin typeface="Cambria Math" panose="02040503050406030204" pitchFamily="18" charset="0"/>
                                  </a:rPr>
                                </m:ctrlPr>
                              </m:sSubPr>
                              <m:e>
                                <m:acc>
                                  <m:accPr>
                                    <m:chr m:val="̂"/>
                                    <m:ctrlPr>
                                      <a:rPr lang="vi-VN" i="1" cap="none" dirty="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𝑦</m:t>
                                    </m:r>
                                  </m:e>
                                </m:acc>
                              </m:e>
                              <m:sub>
                                <m:r>
                                  <a:rPr lang="vi-VN" i="1" cap="none" dirty="0">
                                    <a:solidFill>
                                      <a:srgbClr val="FF0000"/>
                                    </a:solidFill>
                                    <a:latin typeface="Cambria Math" panose="02040503050406030204" pitchFamily="18" charset="0"/>
                                  </a:rPr>
                                  <m:t>𝑖</m:t>
                                </m:r>
                              </m:sub>
                            </m:sSub>
                            <m:r>
                              <a:rPr lang="vi-VN" i="1" cap="none" dirty="0">
                                <a:solidFill>
                                  <a:srgbClr val="FF0000"/>
                                </a:solidFill>
                                <a:latin typeface="Cambria Math" panose="02040503050406030204" pitchFamily="18" charset="0"/>
                              </a:rPr>
                              <m:t>−</m:t>
                            </m:r>
                            <m:sSub>
                              <m:sSubPr>
                                <m:ctrlPr>
                                  <a:rPr lang="vi-VN" i="1" cap="none" dirty="0">
                                    <a:solidFill>
                                      <a:srgbClr val="FF0000"/>
                                    </a:solidFill>
                                    <a:latin typeface="Cambria Math" panose="02040503050406030204" pitchFamily="18" charset="0"/>
                                  </a:rPr>
                                </m:ctrlPr>
                              </m:sSubPr>
                              <m:e>
                                <m:r>
                                  <a:rPr lang="vi-VN" i="1" cap="none" dirty="0">
                                    <a:solidFill>
                                      <a:srgbClr val="FF0000"/>
                                    </a:solidFill>
                                    <a:latin typeface="Cambria Math" panose="02040503050406030204" pitchFamily="18" charset="0"/>
                                  </a:rPr>
                                  <m:t>𝑦</m:t>
                                </m:r>
                              </m:e>
                              <m:sub>
                                <m:r>
                                  <a:rPr lang="vi-VN" i="1" cap="none" dirty="0">
                                    <a:solidFill>
                                      <a:srgbClr val="FF0000"/>
                                    </a:solidFill>
                                    <a:latin typeface="Cambria Math" panose="02040503050406030204" pitchFamily="18" charset="0"/>
                                  </a:rPr>
                                  <m:t>𝑖</m:t>
                                </m:r>
                              </m:sub>
                            </m:sSub>
                            <m:r>
                              <a:rPr lang="vi-VN" b="0" i="1" cap="none" smtClean="0">
                                <a:solidFill>
                                  <a:srgbClr val="FF0000"/>
                                </a:solidFill>
                                <a:latin typeface="Cambria Math" panose="02040503050406030204" pitchFamily="18" charset="0"/>
                                <a:ea typeface="Cambria Math" panose="02040503050406030204" pitchFamily="18" charset="0"/>
                              </a:rPr>
                              <m:t>|</m:t>
                            </m:r>
                          </m:e>
                        </m:nary>
                      </m:num>
                      <m:den>
                        <m:r>
                          <a:rPr lang="vi-VN" b="0" i="1" cap="none" smtClean="0">
                            <a:solidFill>
                              <a:srgbClr val="FF0000"/>
                            </a:solidFill>
                            <a:latin typeface="Cambria Math" panose="02040503050406030204" pitchFamily="18" charset="0"/>
                            <a:cs typeface="Times New Roman" panose="02020603050405020304" pitchFamily="18" charset="0"/>
                          </a:rPr>
                          <m:t>𝑛</m:t>
                        </m:r>
                      </m:den>
                    </m:f>
                  </m:oMath>
                </a14:m>
                <a:r>
                  <a:rPr lang="vi-VN" cap="none" dirty="0" smtClean="0">
                    <a:solidFill>
                      <a:srgbClr val="FF0000"/>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vi-VN" i="1" cap="none">
                            <a:solidFill>
                              <a:srgbClr val="FF0000"/>
                            </a:solidFill>
                            <a:latin typeface="Cambria Math" panose="02040503050406030204" pitchFamily="18" charset="0"/>
                            <a:cs typeface="Times New Roman" panose="02020603050405020304" pitchFamily="18" charset="0"/>
                          </a:rPr>
                        </m:ctrlPr>
                      </m:fPr>
                      <m:num>
                        <m:nary>
                          <m:naryPr>
                            <m:chr m:val="∑"/>
                            <m:ctrlPr>
                              <a:rPr lang="vi-VN" i="1" cap="none" dirty="0">
                                <a:solidFill>
                                  <a:srgbClr val="FF0000"/>
                                </a:solidFill>
                                <a:latin typeface="Cambria Math" panose="02040503050406030204" pitchFamily="18" charset="0"/>
                              </a:rPr>
                            </m:ctrlPr>
                          </m:naryPr>
                          <m:sub>
                            <m:r>
                              <m:rPr>
                                <m:brk m:alnAt="23"/>
                              </m:rPr>
                              <a:rPr lang="vi-VN" i="1" cap="none" dirty="0">
                                <a:solidFill>
                                  <a:srgbClr val="FF0000"/>
                                </a:solidFill>
                                <a:latin typeface="Cambria Math" panose="02040503050406030204" pitchFamily="18" charset="0"/>
                              </a:rPr>
                              <m:t>𝑖</m:t>
                            </m:r>
                            <m:r>
                              <a:rPr lang="vi-VN" i="1" cap="none" dirty="0">
                                <a:solidFill>
                                  <a:srgbClr val="FF0000"/>
                                </a:solidFill>
                                <a:latin typeface="Cambria Math" panose="02040503050406030204" pitchFamily="18" charset="0"/>
                              </a:rPr>
                              <m:t>=1</m:t>
                            </m:r>
                          </m:sub>
                          <m:sup>
                            <m:r>
                              <a:rPr lang="vi-VN" i="1" cap="none" dirty="0">
                                <a:solidFill>
                                  <a:srgbClr val="FF0000"/>
                                </a:solidFill>
                                <a:latin typeface="Cambria Math" panose="02040503050406030204" pitchFamily="18" charset="0"/>
                              </a:rPr>
                              <m:t>𝑛</m:t>
                            </m:r>
                          </m:sup>
                          <m:e>
                            <m:r>
                              <a:rPr lang="vi-VN" i="1" cap="none" dirty="0">
                                <a:solidFill>
                                  <a:srgbClr val="FF0000"/>
                                </a:solidFill>
                                <a:latin typeface="Cambria Math" panose="02040503050406030204" pitchFamily="18" charset="0"/>
                              </a:rPr>
                              <m:t>|</m:t>
                            </m:r>
                            <m:sSub>
                              <m:sSubPr>
                                <m:ctrlPr>
                                  <a:rPr lang="en-US" i="1" cap="none">
                                    <a:solidFill>
                                      <a:srgbClr val="FF0000"/>
                                    </a:solidFill>
                                    <a:latin typeface="Cambria Math" panose="02040503050406030204" pitchFamily="18" charset="0"/>
                                    <a:ea typeface="Cambria Math" panose="02040503050406030204" pitchFamily="18" charset="0"/>
                                  </a:rPr>
                                </m:ctrlPr>
                              </m:sSubPr>
                              <m:e>
                                <m:r>
                                  <a:rPr lang="en-US" b="0" i="1" cap="none" smtClean="0">
                                    <a:solidFill>
                                      <a:srgbClr val="FF0000"/>
                                    </a:solidFill>
                                    <a:latin typeface="Cambria Math" panose="02040503050406030204" pitchFamily="18" charset="0"/>
                                    <a:ea typeface="Cambria Math" panose="02040503050406030204" pitchFamily="18" charset="0"/>
                                  </a:rPr>
                                  <m:t>𝑒</m:t>
                                </m:r>
                              </m:e>
                              <m:sub>
                                <m:r>
                                  <a:rPr lang="en-US" i="1" cap="none">
                                    <a:solidFill>
                                      <a:srgbClr val="FF0000"/>
                                    </a:solidFill>
                                    <a:latin typeface="Cambria Math" panose="02040503050406030204" pitchFamily="18" charset="0"/>
                                    <a:ea typeface="Cambria Math" panose="02040503050406030204" pitchFamily="18" charset="0"/>
                                  </a:rPr>
                                  <m:t>𝑖</m:t>
                                </m:r>
                              </m:sub>
                            </m:sSub>
                            <m:r>
                              <a:rPr lang="vi-VN" i="1" cap="none">
                                <a:solidFill>
                                  <a:srgbClr val="FF0000"/>
                                </a:solidFill>
                                <a:latin typeface="Cambria Math" panose="02040503050406030204" pitchFamily="18" charset="0"/>
                                <a:ea typeface="Cambria Math" panose="02040503050406030204" pitchFamily="18" charset="0"/>
                              </a:rPr>
                              <m:t>|</m:t>
                            </m:r>
                          </m:e>
                        </m:nary>
                      </m:num>
                      <m:den>
                        <m:r>
                          <a:rPr lang="vi-VN" i="1" cap="none">
                            <a:solidFill>
                              <a:srgbClr val="FF0000"/>
                            </a:solidFill>
                            <a:latin typeface="Cambria Math" panose="02040503050406030204" pitchFamily="18" charset="0"/>
                            <a:cs typeface="Times New Roman" panose="02020603050405020304" pitchFamily="18" charset="0"/>
                          </a:rPr>
                          <m:t>𝑛</m:t>
                        </m:r>
                      </m:den>
                    </m:f>
                  </m:oMath>
                </a14:m>
                <a:endParaRPr lang="vi-VN" cap="none" dirty="0" smtClean="0">
                  <a:latin typeface="Times New Roman" panose="02020603050405020304" pitchFamily="18" charset="0"/>
                  <a:cs typeface="Times New Roman" panose="02020603050405020304" pitchFamily="18" charset="0"/>
                </a:endParaRPr>
              </a:p>
              <a:p>
                <a:pPr marL="0" indent="0">
                  <a:buNone/>
                </a:pPr>
                <a:r>
                  <a:rPr lang="vi-VN" cap="none" dirty="0" smtClean="0">
                    <a:latin typeface="Times New Roman" panose="02020603050405020304" pitchFamily="18" charset="0"/>
                    <a:cs typeface="Times New Roman" panose="02020603050405020304" pitchFamily="18" charset="0"/>
                  </a:rPr>
                  <a:t> </a:t>
                </a:r>
                <a:r>
                  <a:rPr lang="vi-VN" cap="none" dirty="0" smtClean="0"/>
                  <a:t>Với</a:t>
                </a:r>
                <a:r>
                  <a:rPr lang="vi-VN" cap="none" dirty="0"/>
                  <a:t>:  </a:t>
                </a:r>
                <a14:m>
                  <m:oMath xmlns:m="http://schemas.openxmlformats.org/officeDocument/2006/math">
                    <m:sSub>
                      <m:sSubPr>
                        <m:ctrlPr>
                          <a:rPr lang="vi-VN" i="1" cap="none" dirty="0" smtClean="0">
                            <a:solidFill>
                              <a:srgbClr val="FF0000"/>
                            </a:solidFill>
                            <a:latin typeface="Cambria Math" panose="02040503050406030204" pitchFamily="18" charset="0"/>
                          </a:rPr>
                        </m:ctrlPr>
                      </m:sSubPr>
                      <m:e>
                        <m:acc>
                          <m:accPr>
                            <m:chr m:val="̂"/>
                            <m:ctrlPr>
                              <a:rPr lang="vi-VN" i="1" cap="none" dirty="0" smtClean="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𝑦</m:t>
                            </m:r>
                          </m:e>
                        </m:acc>
                      </m:e>
                      <m:sub>
                        <m:r>
                          <a:rPr lang="vi-VN" i="1" cap="none" dirty="0">
                            <a:solidFill>
                              <a:srgbClr val="FF0000"/>
                            </a:solidFill>
                            <a:latin typeface="Cambria Math" panose="02040503050406030204" pitchFamily="18" charset="0"/>
                          </a:rPr>
                          <m:t>𝑖</m:t>
                        </m:r>
                      </m:sub>
                    </m:sSub>
                  </m:oMath>
                </a14:m>
                <a:r>
                  <a:rPr lang="vi-VN" cap="none" dirty="0"/>
                  <a:t> là giá trị ước lượng( giá trị dự đoán ). </a:t>
                </a:r>
                <a14:m>
                  <m:oMath xmlns:m="http://schemas.openxmlformats.org/officeDocument/2006/math">
                    <m:sSub>
                      <m:sSubPr>
                        <m:ctrlPr>
                          <a:rPr lang="vi-VN" i="1" cap="none" dirty="0" smtClean="0">
                            <a:solidFill>
                              <a:srgbClr val="FF0000"/>
                            </a:solidFill>
                            <a:latin typeface="Cambria Math" panose="02040503050406030204" pitchFamily="18" charset="0"/>
                          </a:rPr>
                        </m:ctrlPr>
                      </m:sSubPr>
                      <m:e>
                        <m:r>
                          <a:rPr lang="vi-VN" i="1" cap="none" dirty="0">
                            <a:solidFill>
                              <a:srgbClr val="FF0000"/>
                            </a:solidFill>
                            <a:latin typeface="Cambria Math" panose="02040503050406030204" pitchFamily="18" charset="0"/>
                          </a:rPr>
                          <m:t>𝑦</m:t>
                        </m:r>
                      </m:e>
                      <m:sub>
                        <m:r>
                          <a:rPr lang="vi-VN" i="1" cap="none" dirty="0">
                            <a:solidFill>
                              <a:srgbClr val="FF0000"/>
                            </a:solidFill>
                            <a:latin typeface="Cambria Math" panose="02040503050406030204" pitchFamily="18" charset="0"/>
                          </a:rPr>
                          <m:t>𝑖</m:t>
                        </m:r>
                      </m:sub>
                    </m:sSub>
                  </m:oMath>
                </a14:m>
                <a:r>
                  <a:rPr lang="vi-VN" cap="none" dirty="0"/>
                  <a:t> là biến độc lập (giá trị thực tế).</a:t>
                </a:r>
                <a:r>
                  <a:rPr lang="vi-VN" cap="none" dirty="0">
                    <a:solidFill>
                      <a:srgbClr val="FF0000"/>
                    </a:solidFill>
                  </a:rPr>
                  <a:t> n </a:t>
                </a:r>
                <a:r>
                  <a:rPr lang="vi-VN" cap="none" dirty="0"/>
                  <a:t>là tổng số biến quan sát.</a:t>
                </a:r>
              </a:p>
              <a:p>
                <a:pPr marL="0" indent="0">
                  <a:lnSpc>
                    <a:spcPct val="150000"/>
                  </a:lnSpc>
                  <a:buNone/>
                </a:pPr>
                <a:endParaRPr lang="vi-VN" cap="none" dirty="0">
                  <a:latin typeface="Times New Roman" panose="02020603050405020304" pitchFamily="18" charset="0"/>
                  <a:cs typeface="Times New Roman" panose="02020603050405020304" pitchFamily="18" charset="0"/>
                </a:endParaRPr>
              </a:p>
            </p:txBody>
          </p:sp>
        </mc:Choice>
        <mc:Fallback xmlns="">
          <p:sp>
            <p:nvSpPr>
              <p:cNvPr id="6" name="Content Placeholder 5"/>
              <p:cNvSpPr>
                <a:spLocks noGrp="1" noRot="1" noChangeAspect="1" noMove="1" noResize="1" noEditPoints="1" noAdjustHandles="1" noChangeArrowheads="1" noChangeShapeType="1" noTextEdit="1"/>
              </p:cNvSpPr>
              <p:nvPr>
                <p:ph sz="quarter" idx="13"/>
              </p:nvPr>
            </p:nvSpPr>
            <p:spPr>
              <a:xfrm>
                <a:off x="913774" y="840509"/>
                <a:ext cx="10363826" cy="5098473"/>
              </a:xfrm>
              <a:blipFill>
                <a:blip r:embed="rId2"/>
                <a:stretch>
                  <a:fillRect l="-941"/>
                </a:stretch>
              </a:blipFill>
            </p:spPr>
            <p:txBody>
              <a:bodyPr/>
              <a:lstStyle/>
              <a:p>
                <a:r>
                  <a:rPr lang="vi-VN">
                    <a:noFill/>
                  </a:rPr>
                  <a:t> </a:t>
                </a:r>
              </a:p>
            </p:txBody>
          </p:sp>
        </mc:Fallback>
      </mc:AlternateContent>
    </p:spTree>
    <p:extLst>
      <p:ext uri="{BB962C8B-B14F-4D97-AF65-F5344CB8AC3E}">
        <p14:creationId xmlns:p14="http://schemas.microsoft.com/office/powerpoint/2010/main" val="444560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942109"/>
                <a:ext cx="10363826" cy="5394035"/>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4.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(R-Squared</a:t>
                </a:r>
                <a:r>
                  <a:rPr lang="en-US" dirty="0" smtClean="0">
                    <a:latin typeface="Times New Roman" panose="02020603050405020304" pitchFamily="18" charset="0"/>
                    <a:cs typeface="Times New Roman" panose="02020603050405020304" pitchFamily="18" charset="0"/>
                  </a:rPr>
                  <a:t>).</a:t>
                </a:r>
              </a:p>
              <a:p>
                <a:pPr marL="0" indent="0">
                  <a:buNone/>
                </a:pPr>
                <a:r>
                  <a:rPr lang="en-US" cap="none" dirty="0" smtClean="0">
                    <a:solidFill>
                      <a:schemeClr val="accent1">
                        <a:lumMod val="75000"/>
                      </a:schemeClr>
                    </a:solidFill>
                    <a:latin typeface="Times New Roman" panose="02020603050405020304" pitchFamily="18" charset="0"/>
                    <a:cs typeface="Times New Roman" panose="02020603050405020304" pitchFamily="18" charset="0"/>
                  </a:rPr>
                  <a:t>a) </a:t>
                </a:r>
                <a:r>
                  <a:rPr lang="en-US" u="sng" cap="none" dirty="0" err="1" smtClean="0">
                    <a:solidFill>
                      <a:schemeClr val="accent1">
                        <a:lumMod val="75000"/>
                      </a:schemeClr>
                    </a:solidFill>
                    <a:latin typeface="Times New Roman" panose="02020603050405020304" pitchFamily="18" charset="0"/>
                    <a:cs typeface="Times New Roman" panose="02020603050405020304" pitchFamily="18" charset="0"/>
                  </a:rPr>
                  <a:t>Định</a:t>
                </a:r>
                <a:r>
                  <a:rPr lang="en-US" u="sng" cap="none"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u="sng" cap="none" dirty="0" err="1" smtClean="0">
                    <a:solidFill>
                      <a:schemeClr val="accent1">
                        <a:lumMod val="75000"/>
                      </a:schemeClr>
                    </a:solidFill>
                    <a:latin typeface="Times New Roman" panose="02020603050405020304" pitchFamily="18" charset="0"/>
                    <a:cs typeface="Times New Roman" panose="02020603050405020304" pitchFamily="18" charset="0"/>
                  </a:rPr>
                  <a:t>nghĩa</a:t>
                </a:r>
                <a:r>
                  <a:rPr lang="en-US" cap="none" dirty="0" smtClean="0">
                    <a:solidFill>
                      <a:schemeClr val="accent1">
                        <a:lumMod val="75000"/>
                      </a:schemeClr>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smtClean="0">
                    <a:latin typeface="Times New Roman" panose="02020603050405020304" pitchFamily="18" charset="0"/>
                    <a:cs typeface="Times New Roman" panose="02020603050405020304" pitchFamily="18" charset="0"/>
                  </a:rPr>
                  <a:t> </a:t>
                </a:r>
                <a:r>
                  <a:rPr lang="vi-VN" cap="none" dirty="0" smtClean="0">
                    <a:latin typeface="Times New Roman" panose="02020603050405020304" pitchFamily="18" charset="0"/>
                    <a:cs typeface="Times New Roman" panose="02020603050405020304" pitchFamily="18" charset="0"/>
                  </a:rPr>
                  <a:t>là tỷ lệ của sự thay đổi trong biến phụ thuộc có thể dự đoán được từ biến độc lập.</a:t>
                </a:r>
                <a:r>
                  <a:rPr lang="vi-VN" b="1" cap="none" dirty="0">
                    <a:latin typeface="Times New Roman" panose="02020603050405020304" pitchFamily="18" charset="0"/>
                    <a:cs typeface="Times New Roman" panose="02020603050405020304" pitchFamily="18" charset="0"/>
                  </a:rPr>
                  <a:t> </a:t>
                </a:r>
                <a:r>
                  <a:rPr lang="vi-VN" cap="none" dirty="0">
                    <a:latin typeface="Times New Roman" panose="02020603050405020304" pitchFamily="18" charset="0"/>
                    <a:cs typeface="Times New Roman" panose="02020603050405020304" pitchFamily="18" charset="0"/>
                  </a:rPr>
                  <a:t>Giá trị </a:t>
                </a:r>
                <a14:m>
                  <m:oMath xmlns:m="http://schemas.openxmlformats.org/officeDocument/2006/math">
                    <m:sSup>
                      <m:sSupPr>
                        <m:ctrlPr>
                          <a:rPr lang="en-US" i="1" cap="none">
                            <a:latin typeface="Cambria Math" panose="02040503050406030204" pitchFamily="18" charset="0"/>
                          </a:rPr>
                        </m:ctrlPr>
                      </m:sSupPr>
                      <m:e>
                        <m:r>
                          <a:rPr lang="en-US" b="0" i="1" cap="none">
                            <a:latin typeface="Cambria Math" panose="02040503050406030204" pitchFamily="18" charset="0"/>
                          </a:rPr>
                          <m:t>𝑅</m:t>
                        </m:r>
                      </m:e>
                      <m:sup>
                        <m:r>
                          <a:rPr lang="en-US" b="0" i="1" cap="none">
                            <a:latin typeface="Cambria Math" panose="02040503050406030204" pitchFamily="18" charset="0"/>
                          </a:rPr>
                          <m:t>2</m:t>
                        </m:r>
                      </m:sup>
                    </m:sSup>
                  </m:oMath>
                </a14:m>
                <a:r>
                  <a:rPr lang="vi-VN" cap="none" dirty="0" smtClean="0">
                    <a:latin typeface="Times New Roman" panose="02020603050405020304" pitchFamily="18" charset="0"/>
                    <a:cs typeface="Times New Roman" panose="02020603050405020304" pitchFamily="18" charset="0"/>
                  </a:rPr>
                  <a:t> </a:t>
                </a:r>
                <a:r>
                  <a:rPr lang="vi-VN" cap="none" dirty="0">
                    <a:latin typeface="Times New Roman" panose="02020603050405020304" pitchFamily="18" charset="0"/>
                    <a:cs typeface="Times New Roman" panose="02020603050405020304" pitchFamily="18" charset="0"/>
                  </a:rPr>
                  <a:t>càng cao cho thấy mô hình sử dụng để phân tích có khả năng giải thích càng tốt khác biệt về biến </a:t>
                </a:r>
                <a:r>
                  <a:rPr lang="vi-VN" cap="none" dirty="0" smtClean="0">
                    <a:latin typeface="Times New Roman" panose="02020603050405020304" pitchFamily="18" charset="0"/>
                    <a:cs typeface="Times New Roman" panose="02020603050405020304" pitchFamily="18" charset="0"/>
                  </a:rPr>
                  <a:t>phụ </a:t>
                </a:r>
                <a:r>
                  <a:rPr lang="vi-VN" cap="none" dirty="0">
                    <a:latin typeface="Times New Roman" panose="02020603050405020304" pitchFamily="18" charset="0"/>
                    <a:cs typeface="Times New Roman" panose="02020603050405020304" pitchFamily="18" charset="0"/>
                  </a:rPr>
                  <a:t>thuộc </a:t>
                </a:r>
                <a:r>
                  <a:rPr lang="vi-VN" cap="none" dirty="0" smtClean="0">
                    <a:latin typeface="Times New Roman" panose="02020603050405020304" pitchFamily="18" charset="0"/>
                    <a:cs typeface="Times New Roman" panose="02020603050405020304" pitchFamily="18" charset="0"/>
                  </a:rPr>
                  <a:t>giữa </a:t>
                </a:r>
                <a:r>
                  <a:rPr lang="vi-VN" cap="none" dirty="0">
                    <a:latin typeface="Times New Roman" panose="02020603050405020304" pitchFamily="18" charset="0"/>
                    <a:cs typeface="Times New Roman" panose="02020603050405020304" pitchFamily="18" charset="0"/>
                  </a:rPr>
                  <a:t>các quan sát</a:t>
                </a:r>
                <a:r>
                  <a:rPr lang="vi-VN" cap="none" dirty="0" smtClean="0">
                    <a:latin typeface="Times New Roman" panose="02020603050405020304" pitchFamily="18" charset="0"/>
                    <a:cs typeface="Times New Roman" panose="02020603050405020304" pitchFamily="18" charset="0"/>
                  </a:rPr>
                  <a:t>.</a:t>
                </a:r>
              </a:p>
              <a:p>
                <a:pPr marL="0" indent="0">
                  <a:buNone/>
                </a:pPr>
                <a:r>
                  <a:rPr lang="vi-VN" cap="none" dirty="0" smtClean="0">
                    <a:solidFill>
                      <a:schemeClr val="accent1">
                        <a:lumMod val="75000"/>
                      </a:schemeClr>
                    </a:solidFill>
                    <a:latin typeface="Times New Roman" panose="02020603050405020304" pitchFamily="18" charset="0"/>
                    <a:cs typeface="Times New Roman" panose="02020603050405020304" pitchFamily="18" charset="0"/>
                  </a:rPr>
                  <a:t>b) </a:t>
                </a:r>
                <a:r>
                  <a:rPr lang="vi-VN" u="sng" cap="none" dirty="0" smtClean="0">
                    <a:solidFill>
                      <a:schemeClr val="accent1">
                        <a:lumMod val="75000"/>
                      </a:schemeClr>
                    </a:solidFill>
                    <a:latin typeface="Times New Roman" panose="02020603050405020304" pitchFamily="18" charset="0"/>
                    <a:cs typeface="Times New Roman" panose="02020603050405020304" pitchFamily="18" charset="0"/>
                  </a:rPr>
                  <a:t>Công thức</a:t>
                </a:r>
                <a:r>
                  <a:rPr lang="vi-VN" cap="none"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dirty="0">
                    <a:solidFill>
                      <a:schemeClr val="accent1">
                        <a:lumMod val="75000"/>
                      </a:schemeClr>
                    </a:solidFill>
                  </a:rPr>
                  <a:t> </a:t>
                </a:r>
                <a14:m>
                  <m:oMath xmlns:m="http://schemas.openxmlformats.org/officeDocument/2006/math">
                    <m:sSup>
                      <m:sSupPr>
                        <m:ctrlPr>
                          <a:rPr lang="en-US" sz="2400" i="1" smtClean="0">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𝑅</m:t>
                        </m:r>
                      </m:e>
                      <m:sup>
                        <m:r>
                          <a:rPr lang="en-US" sz="2400" i="1">
                            <a:solidFill>
                              <a:srgbClr val="FF0000"/>
                            </a:solidFill>
                            <a:latin typeface="Cambria Math" panose="02040503050406030204" pitchFamily="18" charset="0"/>
                          </a:rPr>
                          <m:t>2</m:t>
                        </m:r>
                      </m:sup>
                    </m:sSup>
                  </m:oMath>
                </a14:m>
                <a:r>
                  <a:rPr lang="en-US" sz="2400" cap="none" dirty="0" smtClean="0">
                    <a:solidFill>
                      <a:srgbClr val="FF0000"/>
                    </a:solidFill>
                    <a:latin typeface="Times New Roman" panose="02020603050405020304" pitchFamily="18" charset="0"/>
                    <a:cs typeface="Times New Roman" panose="02020603050405020304" pitchFamily="18" charset="0"/>
                  </a:rPr>
                  <a:t> = 1- </a:t>
                </a:r>
                <a14:m>
                  <m:oMath xmlns:m="http://schemas.openxmlformats.org/officeDocument/2006/math">
                    <m:f>
                      <m:fPr>
                        <m:ctrlPr>
                          <a:rPr lang="en-US" sz="2400" i="1" cap="none" smtClean="0">
                            <a:solidFill>
                              <a:srgbClr val="FF0000"/>
                            </a:solidFill>
                            <a:latin typeface="Cambria Math" panose="02040503050406030204" pitchFamily="18" charset="0"/>
                            <a:cs typeface="Times New Roman" panose="02020603050405020304" pitchFamily="18" charset="0"/>
                          </a:rPr>
                        </m:ctrlPr>
                      </m:fPr>
                      <m:num>
                        <m:r>
                          <m:rPr>
                            <m:nor/>
                          </m:rPr>
                          <a:rPr lang="vi-VN" sz="2400" cap="none" dirty="0">
                            <a:solidFill>
                              <a:srgbClr val="FF0000"/>
                            </a:solidFill>
                            <a:latin typeface="Times New Roman" panose="02020603050405020304" pitchFamily="18" charset="0"/>
                            <a:cs typeface="Times New Roman" panose="02020603050405020304" pitchFamily="18" charset="0"/>
                          </a:rPr>
                          <m:t>SS</m:t>
                        </m:r>
                        <m:r>
                          <m:rPr>
                            <m:nor/>
                          </m:rPr>
                          <a:rPr lang="vi-VN" sz="2400" cap="none" dirty="0" smtClean="0">
                            <a:solidFill>
                              <a:srgbClr val="FF0000"/>
                            </a:solidFill>
                            <a:latin typeface="Times New Roman" panose="02020603050405020304" pitchFamily="18" charset="0"/>
                            <a:cs typeface="Times New Roman" panose="02020603050405020304" pitchFamily="18" charset="0"/>
                          </a:rPr>
                          <m:t>E</m:t>
                        </m:r>
                      </m:num>
                      <m:den>
                        <m:r>
                          <m:rPr>
                            <m:nor/>
                          </m:rPr>
                          <a:rPr lang="vi-VN" sz="2400" cap="none" dirty="0">
                            <a:solidFill>
                              <a:srgbClr val="FF0000"/>
                            </a:solidFill>
                            <a:latin typeface="Times New Roman" panose="02020603050405020304" pitchFamily="18" charset="0"/>
                            <a:cs typeface="Times New Roman" panose="02020603050405020304" pitchFamily="18" charset="0"/>
                          </a:rPr>
                          <m:t>SS</m:t>
                        </m:r>
                        <m:r>
                          <m:rPr>
                            <m:nor/>
                          </m:rPr>
                          <a:rPr lang="vi-VN" sz="2400" b="0" i="0" cap="none" dirty="0" smtClean="0">
                            <a:solidFill>
                              <a:srgbClr val="FF0000"/>
                            </a:solidFill>
                            <a:latin typeface="Times New Roman" panose="02020603050405020304" pitchFamily="18" charset="0"/>
                            <a:cs typeface="Times New Roman" panose="02020603050405020304" pitchFamily="18" charset="0"/>
                          </a:rPr>
                          <m:t>T</m:t>
                        </m:r>
                        <m:r>
                          <m:rPr>
                            <m:nor/>
                          </m:rPr>
                          <a:rPr lang="vi-VN" sz="2400" cap="none" dirty="0">
                            <a:solidFill>
                              <a:srgbClr val="FF0000"/>
                            </a:solidFill>
                            <a:latin typeface="Times New Roman" panose="02020603050405020304" pitchFamily="18" charset="0"/>
                            <a:cs typeface="Times New Roman" panose="02020603050405020304" pitchFamily="18" charset="0"/>
                          </a:rPr>
                          <m:t> </m:t>
                        </m:r>
                      </m:den>
                    </m:f>
                  </m:oMath>
                </a14:m>
                <a:r>
                  <a:rPr lang="en-US" cap="none" dirty="0" smtClean="0">
                    <a:latin typeface="Times New Roman" panose="02020603050405020304" pitchFamily="18" charset="0"/>
                    <a:cs typeface="Times New Roman" panose="02020603050405020304" pitchFamily="18" charset="0"/>
                  </a:rPr>
                  <a:t>  </a:t>
                </a:r>
              </a:p>
              <a:p>
                <a:pPr marL="0" indent="0">
                  <a:buNone/>
                </a:pPr>
                <a:r>
                  <a:rPr lang="en-US" cap="none" dirty="0" smtClean="0">
                    <a:latin typeface="Times New Roman" panose="02020603050405020304" pitchFamily="18" charset="0"/>
                    <a:cs typeface="Times New Roman" panose="02020603050405020304" pitchFamily="18" charset="0"/>
                  </a:rPr>
                  <a:t>Trong đó: </a:t>
                </a:r>
                <a:r>
                  <a:rPr lang="vi-VN" cap="none" dirty="0" smtClean="0">
                    <a:latin typeface="Times New Roman" panose="02020603050405020304" pitchFamily="18" charset="0"/>
                    <a:cs typeface="Times New Roman" panose="02020603050405020304" pitchFamily="18" charset="0"/>
                  </a:rPr>
                  <a:t> </a:t>
                </a:r>
                <a:r>
                  <a:rPr lang="vi-VN" cap="none" dirty="0" smtClean="0">
                    <a:solidFill>
                      <a:srgbClr val="FF0000"/>
                    </a:solidFill>
                    <a:cs typeface="Times New Roman" panose="02020603050405020304" pitchFamily="18" charset="0"/>
                  </a:rPr>
                  <a:t>SSE </a:t>
                </a:r>
                <a:r>
                  <a:rPr lang="vi-VN" cap="none" dirty="0">
                    <a:solidFill>
                      <a:srgbClr val="FF0000"/>
                    </a:solidFill>
                    <a:cs typeface="Times New Roman" panose="02020603050405020304" pitchFamily="18" charset="0"/>
                  </a:rPr>
                  <a:t>= </a:t>
                </a:r>
                <a14:m>
                  <m:oMath xmlns:m="http://schemas.openxmlformats.org/officeDocument/2006/math">
                    <m:nary>
                      <m:naryPr>
                        <m:chr m:val="∑"/>
                        <m:ctrlPr>
                          <a:rPr lang="vi-VN" i="1" cap="none" dirty="0">
                            <a:solidFill>
                              <a:srgbClr val="FF0000"/>
                            </a:solidFill>
                            <a:latin typeface="Cambria Math" panose="02040503050406030204" pitchFamily="18" charset="0"/>
                          </a:rPr>
                        </m:ctrlPr>
                      </m:naryPr>
                      <m:sub>
                        <m:r>
                          <m:rPr>
                            <m:brk m:alnAt="23"/>
                          </m:rPr>
                          <a:rPr lang="vi-VN" i="1" cap="none" dirty="0">
                            <a:solidFill>
                              <a:srgbClr val="FF0000"/>
                            </a:solidFill>
                            <a:latin typeface="Cambria Math" panose="02040503050406030204" pitchFamily="18" charset="0"/>
                          </a:rPr>
                          <m:t>𝑖</m:t>
                        </m:r>
                        <m:r>
                          <a:rPr lang="vi-VN" i="1" cap="none" dirty="0">
                            <a:solidFill>
                              <a:srgbClr val="FF0000"/>
                            </a:solidFill>
                            <a:latin typeface="Cambria Math" panose="02040503050406030204" pitchFamily="18" charset="0"/>
                          </a:rPr>
                          <m:t>=1</m:t>
                        </m:r>
                      </m:sub>
                      <m:sup>
                        <m:r>
                          <a:rPr lang="vi-VN" i="1" cap="none" dirty="0">
                            <a:solidFill>
                              <a:srgbClr val="FF0000"/>
                            </a:solidFill>
                            <a:latin typeface="Cambria Math" panose="02040503050406030204" pitchFamily="18" charset="0"/>
                          </a:rPr>
                          <m:t>𝑛</m:t>
                        </m:r>
                      </m:sup>
                      <m:e>
                        <m:sSup>
                          <m:sSupPr>
                            <m:ctrlPr>
                              <a:rPr lang="vi-VN" i="1" cap="none" dirty="0">
                                <a:solidFill>
                                  <a:srgbClr val="FF0000"/>
                                </a:solidFill>
                                <a:latin typeface="Cambria Math" panose="02040503050406030204" pitchFamily="18" charset="0"/>
                              </a:rPr>
                            </m:ctrlPr>
                          </m:sSupPr>
                          <m:e>
                            <m:d>
                              <m:dPr>
                                <m:ctrlPr>
                                  <a:rPr lang="vi-VN" i="1" cap="none" dirty="0">
                                    <a:solidFill>
                                      <a:srgbClr val="FF0000"/>
                                    </a:solidFill>
                                    <a:latin typeface="Cambria Math" panose="02040503050406030204" pitchFamily="18" charset="0"/>
                                  </a:rPr>
                                </m:ctrlPr>
                              </m:dPr>
                              <m:e>
                                <m:sSub>
                                  <m:sSubPr>
                                    <m:ctrlPr>
                                      <a:rPr lang="vi-VN" i="1" cap="none" dirty="0">
                                        <a:solidFill>
                                          <a:srgbClr val="FF0000"/>
                                        </a:solidFill>
                                        <a:latin typeface="Cambria Math" panose="02040503050406030204" pitchFamily="18" charset="0"/>
                                      </a:rPr>
                                    </m:ctrlPr>
                                  </m:sSubPr>
                                  <m:e>
                                    <m:acc>
                                      <m:accPr>
                                        <m:chr m:val="̂"/>
                                        <m:ctrlPr>
                                          <a:rPr lang="vi-VN" i="1" cap="none" dirty="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𝑦</m:t>
                                        </m:r>
                                      </m:e>
                                    </m:acc>
                                  </m:e>
                                  <m:sub>
                                    <m:r>
                                      <a:rPr lang="vi-VN" i="1" cap="none" dirty="0">
                                        <a:solidFill>
                                          <a:srgbClr val="FF0000"/>
                                        </a:solidFill>
                                        <a:latin typeface="Cambria Math" panose="02040503050406030204" pitchFamily="18" charset="0"/>
                                      </a:rPr>
                                      <m:t>𝑖</m:t>
                                    </m:r>
                                  </m:sub>
                                </m:sSub>
                                <m:r>
                                  <a:rPr lang="vi-VN" i="1" cap="none" dirty="0">
                                    <a:solidFill>
                                      <a:srgbClr val="FF0000"/>
                                    </a:solidFill>
                                    <a:latin typeface="Cambria Math" panose="02040503050406030204" pitchFamily="18" charset="0"/>
                                  </a:rPr>
                                  <m:t>−</m:t>
                                </m:r>
                                <m:sSub>
                                  <m:sSubPr>
                                    <m:ctrlPr>
                                      <a:rPr lang="vi-VN" i="1" cap="none" dirty="0">
                                        <a:solidFill>
                                          <a:srgbClr val="FF0000"/>
                                        </a:solidFill>
                                        <a:latin typeface="Cambria Math" panose="02040503050406030204" pitchFamily="18" charset="0"/>
                                      </a:rPr>
                                    </m:ctrlPr>
                                  </m:sSubPr>
                                  <m:e>
                                    <m:r>
                                      <a:rPr lang="vi-VN" i="1" cap="none" dirty="0">
                                        <a:solidFill>
                                          <a:srgbClr val="FF0000"/>
                                        </a:solidFill>
                                        <a:latin typeface="Cambria Math" panose="02040503050406030204" pitchFamily="18" charset="0"/>
                                      </a:rPr>
                                      <m:t>𝑦</m:t>
                                    </m:r>
                                  </m:e>
                                  <m:sub>
                                    <m:r>
                                      <a:rPr lang="vi-VN" i="1" cap="none" dirty="0">
                                        <a:solidFill>
                                          <a:srgbClr val="FF0000"/>
                                        </a:solidFill>
                                        <a:latin typeface="Cambria Math" panose="02040503050406030204" pitchFamily="18" charset="0"/>
                                      </a:rPr>
                                      <m:t>𝑖</m:t>
                                    </m:r>
                                  </m:sub>
                                </m:sSub>
                              </m:e>
                            </m:d>
                          </m:e>
                          <m:sup>
                            <m:r>
                              <a:rPr lang="vi-VN" i="1" cap="none" dirty="0">
                                <a:solidFill>
                                  <a:srgbClr val="FF0000"/>
                                </a:solidFill>
                                <a:latin typeface="Cambria Math" panose="02040503050406030204" pitchFamily="18" charset="0"/>
                              </a:rPr>
                              <m:t>2</m:t>
                            </m:r>
                          </m:sup>
                        </m:sSup>
                      </m:e>
                    </m:nary>
                  </m:oMath>
                </a14:m>
                <a:r>
                  <a:rPr lang="vi-VN" cap="none" dirty="0" smtClean="0">
                    <a:latin typeface="Times New Roman" panose="02020603050405020304" pitchFamily="18" charset="0"/>
                    <a:cs typeface="Times New Roman" panose="02020603050405020304" pitchFamily="18" charset="0"/>
                  </a:rPr>
                  <a:t> (tổng bình phương các phần dư).</a:t>
                </a:r>
              </a:p>
              <a:p>
                <a:pPr marL="0" indent="0">
                  <a:buNone/>
                </a:pPr>
                <a:r>
                  <a:rPr lang="vi-VN" cap="none" dirty="0">
                    <a:latin typeface="Times New Roman" panose="02020603050405020304" pitchFamily="18" charset="0"/>
                    <a:cs typeface="Times New Roman" panose="02020603050405020304" pitchFamily="18" charset="0"/>
                  </a:rPr>
                  <a:t>	</a:t>
                </a:r>
                <a:r>
                  <a:rPr lang="vi-VN" cap="none" dirty="0" smtClean="0">
                    <a:latin typeface="Times New Roman" panose="02020603050405020304" pitchFamily="18" charset="0"/>
                    <a:cs typeface="Times New Roman" panose="02020603050405020304" pitchFamily="18" charset="0"/>
                  </a:rPr>
                  <a:t>   </a:t>
                </a:r>
                <a:r>
                  <a:rPr lang="vi-VN" cap="none" dirty="0" smtClean="0">
                    <a:solidFill>
                      <a:srgbClr val="FF0000"/>
                    </a:solidFill>
                    <a:latin typeface="Times New Roman" panose="02020603050405020304" pitchFamily="18" charset="0"/>
                    <a:cs typeface="Times New Roman" panose="02020603050405020304" pitchFamily="18" charset="0"/>
                  </a:rPr>
                  <a:t>SST= </a:t>
                </a:r>
                <a14:m>
                  <m:oMath xmlns:m="http://schemas.openxmlformats.org/officeDocument/2006/math">
                    <m:nary>
                      <m:naryPr>
                        <m:chr m:val="∑"/>
                        <m:supHide m:val="on"/>
                        <m:ctrlPr>
                          <a:rPr lang="vi-VN" i="1" cap="none">
                            <a:solidFill>
                              <a:srgbClr val="FF0000"/>
                            </a:solidFill>
                            <a:latin typeface="Cambria Math" panose="02040503050406030204" pitchFamily="18" charset="0"/>
                            <a:cs typeface="Times New Roman" panose="02020603050405020304" pitchFamily="18" charset="0"/>
                          </a:rPr>
                        </m:ctrlPr>
                      </m:naryPr>
                      <m:sub>
                        <m:r>
                          <m:rPr>
                            <m:brk m:alnAt="7"/>
                          </m:rPr>
                          <a:rPr lang="vi-VN" i="1" cap="none">
                            <a:solidFill>
                              <a:srgbClr val="FF0000"/>
                            </a:solidFill>
                            <a:latin typeface="Cambria Math" panose="02040503050406030204" pitchFamily="18" charset="0"/>
                            <a:cs typeface="Times New Roman" panose="02020603050405020304" pitchFamily="18" charset="0"/>
                          </a:rPr>
                          <m:t>𝑖</m:t>
                        </m:r>
                      </m:sub>
                      <m:sup/>
                      <m:e>
                        <m:sSup>
                          <m:sSupPr>
                            <m:ctrlPr>
                              <a:rPr lang="vi-VN" i="1" cap="none">
                                <a:solidFill>
                                  <a:srgbClr val="FF0000"/>
                                </a:solidFill>
                                <a:latin typeface="Cambria Math" panose="02040503050406030204" pitchFamily="18" charset="0"/>
                                <a:cs typeface="Times New Roman" panose="02020603050405020304" pitchFamily="18" charset="0"/>
                              </a:rPr>
                            </m:ctrlPr>
                          </m:sSupPr>
                          <m:e>
                            <m:r>
                              <a:rPr lang="vi-VN" i="1" cap="none">
                                <a:solidFill>
                                  <a:srgbClr val="FF0000"/>
                                </a:solidFill>
                                <a:latin typeface="Cambria Math" panose="02040503050406030204" pitchFamily="18" charset="0"/>
                                <a:cs typeface="Times New Roman" panose="02020603050405020304" pitchFamily="18" charset="0"/>
                              </a:rPr>
                              <m:t>(</m:t>
                            </m:r>
                            <m:r>
                              <m:rPr>
                                <m:nor/>
                              </m:rPr>
                              <a:rPr lang="vi-VN" cap="none" dirty="0">
                                <a:solidFill>
                                  <a:srgbClr val="FF0000"/>
                                </a:solidFill>
                                <a:latin typeface="Times New Roman" panose="02020603050405020304" pitchFamily="18" charset="0"/>
                                <a:cs typeface="Times New Roman" panose="02020603050405020304" pitchFamily="18" charset="0"/>
                              </a:rPr>
                              <m:t>y</m:t>
                            </m:r>
                            <m:r>
                              <m:rPr>
                                <m:nor/>
                              </m:rPr>
                              <a:rPr lang="vi-VN" cap="none" baseline="-25000" dirty="0">
                                <a:solidFill>
                                  <a:srgbClr val="FF0000"/>
                                </a:solidFill>
                                <a:latin typeface="Times New Roman" panose="02020603050405020304" pitchFamily="18" charset="0"/>
                                <a:cs typeface="Times New Roman" panose="02020603050405020304" pitchFamily="18" charset="0"/>
                              </a:rPr>
                              <m:t>i</m:t>
                            </m:r>
                            <m:r>
                              <m:rPr>
                                <m:nor/>
                              </m:rPr>
                              <a:rPr lang="vi-VN" cap="none" dirty="0">
                                <a:solidFill>
                                  <a:srgbClr val="FF0000"/>
                                </a:solidFill>
                                <a:latin typeface="Times New Roman" panose="02020603050405020304" pitchFamily="18" charset="0"/>
                                <a:cs typeface="Times New Roman" panose="02020603050405020304" pitchFamily="18" charset="0"/>
                              </a:rPr>
                              <m:t> −</m:t>
                            </m:r>
                            <m:acc>
                              <m:accPr>
                                <m:chr m:val="̅"/>
                                <m:ctrlPr>
                                  <a:rPr lang="en-US" i="1" cap="none">
                                    <a:solidFill>
                                      <a:srgbClr val="FF0000"/>
                                    </a:solidFill>
                                    <a:latin typeface="Cambria Math" panose="02040503050406030204" pitchFamily="18" charset="0"/>
                                  </a:rPr>
                                </m:ctrlPr>
                              </m:accPr>
                              <m:e>
                                <m:r>
                                  <a:rPr lang="en-US" b="0" i="1" cap="none" smtClean="0">
                                    <a:solidFill>
                                      <a:srgbClr val="FF0000"/>
                                    </a:solidFill>
                                    <a:latin typeface="Cambria Math" panose="02040503050406030204" pitchFamily="18" charset="0"/>
                                  </a:rPr>
                                  <m:t> </m:t>
                                </m:r>
                                <m:r>
                                  <a:rPr lang="en-US" i="1" cap="none">
                                    <a:solidFill>
                                      <a:srgbClr val="FF0000"/>
                                    </a:solidFill>
                                    <a:latin typeface="Cambria Math" panose="02040503050406030204" pitchFamily="18" charset="0"/>
                                  </a:rPr>
                                  <m:t>𝑦</m:t>
                                </m:r>
                              </m:e>
                            </m:acc>
                            <m:r>
                              <a:rPr lang="vi-VN" i="1" cap="none">
                                <a:solidFill>
                                  <a:srgbClr val="FF0000"/>
                                </a:solidFill>
                                <a:latin typeface="Cambria Math" panose="02040503050406030204" pitchFamily="18" charset="0"/>
                                <a:cs typeface="Times New Roman" panose="02020603050405020304" pitchFamily="18" charset="0"/>
                              </a:rPr>
                              <m:t>)</m:t>
                            </m:r>
                          </m:e>
                          <m:sup>
                            <m:r>
                              <a:rPr lang="vi-VN" i="1" cap="none">
                                <a:solidFill>
                                  <a:srgbClr val="FF0000"/>
                                </a:solidFill>
                                <a:latin typeface="Cambria Math" panose="02040503050406030204" pitchFamily="18" charset="0"/>
                                <a:cs typeface="Times New Roman" panose="02020603050405020304" pitchFamily="18" charset="0"/>
                              </a:rPr>
                              <m:t>2</m:t>
                            </m:r>
                          </m:sup>
                        </m:sSup>
                      </m:e>
                    </m:nary>
                  </m:oMath>
                </a14:m>
                <a:r>
                  <a:rPr lang="vi-VN" cap="none" dirty="0" smtClean="0">
                    <a:latin typeface="Times New Roman" panose="02020603050405020304" pitchFamily="18" charset="0"/>
                    <a:cs typeface="Times New Roman" panose="02020603050405020304" pitchFamily="18" charset="0"/>
                  </a:rPr>
                  <a:t> (tổng bình phương).</a:t>
                </a:r>
              </a:p>
              <a:p>
                <a:pPr marL="0" indent="0">
                  <a:buNone/>
                </a:pPr>
                <a:r>
                  <a:rPr lang="vi-VN" cap="none" dirty="0"/>
                  <a:t>Với:  </a:t>
                </a:r>
                <a14:m>
                  <m:oMath xmlns:m="http://schemas.openxmlformats.org/officeDocument/2006/math">
                    <m:sSub>
                      <m:sSubPr>
                        <m:ctrlPr>
                          <a:rPr lang="vi-VN" i="1" cap="none" dirty="0">
                            <a:solidFill>
                              <a:srgbClr val="FF0000"/>
                            </a:solidFill>
                            <a:latin typeface="Cambria Math" panose="02040503050406030204" pitchFamily="18" charset="0"/>
                          </a:rPr>
                        </m:ctrlPr>
                      </m:sSubPr>
                      <m:e>
                        <m:acc>
                          <m:accPr>
                            <m:chr m:val="̂"/>
                            <m:ctrlPr>
                              <a:rPr lang="vi-VN" i="1" cap="none" dirty="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𝑦</m:t>
                            </m:r>
                          </m:e>
                        </m:acc>
                      </m:e>
                      <m:sub>
                        <m:r>
                          <a:rPr lang="vi-VN" i="1" cap="none" dirty="0">
                            <a:solidFill>
                              <a:srgbClr val="FF0000"/>
                            </a:solidFill>
                            <a:latin typeface="Cambria Math" panose="02040503050406030204" pitchFamily="18" charset="0"/>
                          </a:rPr>
                          <m:t>𝑖</m:t>
                        </m:r>
                      </m:sub>
                    </m:sSub>
                  </m:oMath>
                </a14:m>
                <a:r>
                  <a:rPr lang="vi-VN" cap="none" dirty="0"/>
                  <a:t> là giá trị ước lượng( giá trị dự đoán ). </a:t>
                </a:r>
                <a14:m>
                  <m:oMath xmlns:m="http://schemas.openxmlformats.org/officeDocument/2006/math">
                    <m:sSub>
                      <m:sSubPr>
                        <m:ctrlPr>
                          <a:rPr lang="vi-VN" i="1" cap="none" dirty="0">
                            <a:solidFill>
                              <a:srgbClr val="FF0000"/>
                            </a:solidFill>
                            <a:latin typeface="Cambria Math" panose="02040503050406030204" pitchFamily="18" charset="0"/>
                          </a:rPr>
                        </m:ctrlPr>
                      </m:sSubPr>
                      <m:e>
                        <m:r>
                          <a:rPr lang="vi-VN" i="1" cap="none" dirty="0">
                            <a:solidFill>
                              <a:srgbClr val="FF0000"/>
                            </a:solidFill>
                            <a:latin typeface="Cambria Math" panose="02040503050406030204" pitchFamily="18" charset="0"/>
                          </a:rPr>
                          <m:t>𝑦</m:t>
                        </m:r>
                      </m:e>
                      <m:sub>
                        <m:r>
                          <a:rPr lang="vi-VN" i="1" cap="none" dirty="0">
                            <a:solidFill>
                              <a:srgbClr val="FF0000"/>
                            </a:solidFill>
                            <a:latin typeface="Cambria Math" panose="02040503050406030204" pitchFamily="18" charset="0"/>
                          </a:rPr>
                          <m:t>𝑖</m:t>
                        </m:r>
                      </m:sub>
                    </m:sSub>
                  </m:oMath>
                </a14:m>
                <a:r>
                  <a:rPr lang="vi-VN" cap="none" dirty="0"/>
                  <a:t> là biến độc lập (giá trị thực tế). </a:t>
                </a:r>
                <a:r>
                  <a:rPr lang="vi-VN" cap="none" dirty="0">
                    <a:solidFill>
                      <a:srgbClr val="FF0000"/>
                    </a:solidFill>
                  </a:rPr>
                  <a:t>n</a:t>
                </a:r>
                <a:r>
                  <a:rPr lang="vi-VN" cap="none" dirty="0"/>
                  <a:t> là tổng số biến quan sát</a:t>
                </a:r>
                <a:r>
                  <a:rPr lang="vi-VN" cap="none" dirty="0" smtClean="0"/>
                  <a:t>.</a:t>
                </a:r>
                <a:endParaRPr lang="vi-VN" cap="none" dirty="0" smtClean="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acc>
                      <m:accPr>
                        <m:chr m:val="̅"/>
                        <m:ctrlPr>
                          <a:rPr lang="en-US" i="1" cap="none" smtClean="0">
                            <a:solidFill>
                              <a:srgbClr val="FF0000"/>
                            </a:solidFill>
                            <a:latin typeface="Cambria Math" panose="02040503050406030204" pitchFamily="18" charset="0"/>
                          </a:rPr>
                        </m:ctrlPr>
                      </m:accPr>
                      <m:e>
                        <m:r>
                          <a:rPr lang="en-US" i="1" cap="none">
                            <a:solidFill>
                              <a:srgbClr val="FF0000"/>
                            </a:solidFill>
                            <a:latin typeface="Cambria Math" panose="02040503050406030204" pitchFamily="18" charset="0"/>
                          </a:rPr>
                          <m:t>𝑦</m:t>
                        </m:r>
                      </m:e>
                    </m:acc>
                  </m:oMath>
                </a14:m>
                <a:r>
                  <a:rPr lang="en-US" cap="none" dirty="0">
                    <a:solidFill>
                      <a:srgbClr val="FF0000"/>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i="1" cap="none">
                            <a:solidFill>
                              <a:srgbClr val="FF0000"/>
                            </a:solidFill>
                            <a:latin typeface="Cambria Math" panose="02040503050406030204" pitchFamily="18" charset="0"/>
                            <a:cs typeface="Times New Roman" panose="02020603050405020304" pitchFamily="18" charset="0"/>
                          </a:rPr>
                        </m:ctrlPr>
                      </m:fPr>
                      <m:num>
                        <m:r>
                          <a:rPr lang="en-US" i="1" cap="none">
                            <a:solidFill>
                              <a:srgbClr val="FF0000"/>
                            </a:solidFill>
                            <a:latin typeface="Cambria Math" panose="02040503050406030204" pitchFamily="18" charset="0"/>
                            <a:cs typeface="Times New Roman" panose="02020603050405020304" pitchFamily="18" charset="0"/>
                          </a:rPr>
                          <m:t>1</m:t>
                        </m:r>
                      </m:num>
                      <m:den>
                        <m:r>
                          <a:rPr lang="en-US" i="1" cap="none">
                            <a:solidFill>
                              <a:srgbClr val="FF0000"/>
                            </a:solidFill>
                            <a:latin typeface="Cambria Math" panose="02040503050406030204" pitchFamily="18" charset="0"/>
                            <a:cs typeface="Times New Roman" panose="02020603050405020304" pitchFamily="18" charset="0"/>
                          </a:rPr>
                          <m:t>𝑛</m:t>
                        </m:r>
                      </m:den>
                    </m:f>
                    <m:nary>
                      <m:naryPr>
                        <m:chr m:val="∑"/>
                        <m:ctrlPr>
                          <a:rPr lang="vi-VN" i="1" cap="none" dirty="0">
                            <a:solidFill>
                              <a:srgbClr val="FF0000"/>
                            </a:solidFill>
                            <a:latin typeface="Cambria Math" panose="02040503050406030204" pitchFamily="18" charset="0"/>
                          </a:rPr>
                        </m:ctrlPr>
                      </m:naryPr>
                      <m:sub>
                        <m:r>
                          <m:rPr>
                            <m:brk m:alnAt="23"/>
                          </m:rPr>
                          <a:rPr lang="vi-VN" i="1" cap="none" dirty="0">
                            <a:solidFill>
                              <a:srgbClr val="FF0000"/>
                            </a:solidFill>
                            <a:latin typeface="Cambria Math" panose="02040503050406030204" pitchFamily="18" charset="0"/>
                          </a:rPr>
                          <m:t>𝑖</m:t>
                        </m:r>
                        <m:r>
                          <a:rPr lang="vi-VN" i="1" cap="none" dirty="0">
                            <a:solidFill>
                              <a:srgbClr val="FF0000"/>
                            </a:solidFill>
                            <a:latin typeface="Cambria Math" panose="02040503050406030204" pitchFamily="18" charset="0"/>
                          </a:rPr>
                          <m:t>=1</m:t>
                        </m:r>
                      </m:sub>
                      <m:sup>
                        <m:r>
                          <a:rPr lang="vi-VN" i="1" cap="none" dirty="0">
                            <a:solidFill>
                              <a:srgbClr val="FF0000"/>
                            </a:solidFill>
                            <a:latin typeface="Cambria Math" panose="02040503050406030204" pitchFamily="18" charset="0"/>
                          </a:rPr>
                          <m:t>𝑛</m:t>
                        </m:r>
                      </m:sup>
                      <m:e>
                        <m:r>
                          <m:rPr>
                            <m:nor/>
                          </m:rPr>
                          <a:rPr lang="vi-VN" cap="none" dirty="0">
                            <a:solidFill>
                              <a:srgbClr val="FF0000"/>
                            </a:solidFill>
                            <a:latin typeface="Times New Roman" panose="02020603050405020304" pitchFamily="18" charset="0"/>
                            <a:cs typeface="Times New Roman" panose="02020603050405020304" pitchFamily="18" charset="0"/>
                          </a:rPr>
                          <m:t>y</m:t>
                        </m:r>
                        <m:r>
                          <m:rPr>
                            <m:nor/>
                          </m:rPr>
                          <a:rPr lang="vi-VN" cap="none" baseline="-25000" dirty="0">
                            <a:solidFill>
                              <a:srgbClr val="FF0000"/>
                            </a:solidFill>
                            <a:latin typeface="Times New Roman" panose="02020603050405020304" pitchFamily="18" charset="0"/>
                            <a:cs typeface="Times New Roman" panose="02020603050405020304" pitchFamily="18" charset="0"/>
                          </a:rPr>
                          <m:t>i</m:t>
                        </m:r>
                      </m:e>
                    </m:nary>
                  </m:oMath>
                </a14:m>
                <a:r>
                  <a:rPr lang="vi-VN" cap="none" dirty="0">
                    <a:latin typeface="Times New Roman" panose="02020603050405020304" pitchFamily="18" charset="0"/>
                    <a:cs typeface="Times New Roman" panose="02020603050405020304" pitchFamily="18" charset="0"/>
                  </a:rPr>
                  <a:t> (giá trị trung bình của dữ liệu quan sát).</a:t>
                </a:r>
              </a:p>
              <a:p>
                <a:pPr marL="0" indent="0">
                  <a:buNone/>
                </a:pPr>
                <a:endParaRPr lang="vi-VN" cap="none"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942109"/>
                <a:ext cx="10363826" cy="5394035"/>
              </a:xfrm>
              <a:blipFill>
                <a:blip r:embed="rId2"/>
                <a:stretch>
                  <a:fillRect l="-647" t="-113" r="-765" b="-5317"/>
                </a:stretch>
              </a:blipFill>
            </p:spPr>
            <p:txBody>
              <a:bodyPr/>
              <a:lstStyle/>
              <a:p>
                <a:r>
                  <a:rPr lang="vi-VN">
                    <a:noFill/>
                  </a:rPr>
                  <a:t> </a:t>
                </a:r>
              </a:p>
            </p:txBody>
          </p:sp>
        </mc:Fallback>
      </mc:AlternateContent>
    </p:spTree>
    <p:extLst>
      <p:ext uri="{BB962C8B-B14F-4D97-AF65-F5344CB8AC3E}">
        <p14:creationId xmlns:p14="http://schemas.microsoft.com/office/powerpoint/2010/main" val="1454830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835"/>
            <a:ext cx="10364451" cy="905165"/>
          </a:xfrm>
        </p:spPr>
        <p:txBody>
          <a:bodyPr/>
          <a:lstStyle/>
          <a:p>
            <a:r>
              <a:rPr lang="en-US" dirty="0" smtClean="0"/>
              <a:t>v. </a:t>
            </a:r>
            <a:r>
              <a:rPr lang="en-US" dirty="0" err="1" smtClean="0"/>
              <a:t>Giải</a:t>
            </a:r>
            <a:r>
              <a:rPr lang="en-US" dirty="0" smtClean="0"/>
              <a:t> </a:t>
            </a:r>
            <a:r>
              <a:rPr lang="en-US" dirty="0" err="1" smtClean="0"/>
              <a:t>thích</a:t>
            </a:r>
            <a:r>
              <a:rPr lang="en-US" dirty="0" smtClean="0"/>
              <a:t> </a:t>
            </a:r>
            <a:r>
              <a:rPr lang="en-US" dirty="0" err="1" smtClean="0"/>
              <a:t>sourse</a:t>
            </a:r>
            <a:r>
              <a:rPr lang="en-US" dirty="0" smtClean="0"/>
              <a:t> code </a:t>
            </a:r>
            <a:r>
              <a:rPr lang="en-US" dirty="0" err="1" smtClean="0"/>
              <a:t>chương</a:t>
            </a:r>
            <a:r>
              <a:rPr lang="en-US" dirty="0" smtClean="0"/>
              <a:t> </a:t>
            </a:r>
            <a:r>
              <a:rPr lang="en-US" dirty="0" err="1" smtClean="0"/>
              <a:t>trình</a:t>
            </a:r>
            <a:endParaRPr lang="vi-VN" dirty="0"/>
          </a:p>
        </p:txBody>
      </p:sp>
      <p:sp>
        <p:nvSpPr>
          <p:cNvPr id="3" name="Content Placeholder 2"/>
          <p:cNvSpPr>
            <a:spLocks noGrp="1"/>
          </p:cNvSpPr>
          <p:nvPr>
            <p:ph sz="quarter" idx="13"/>
          </p:nvPr>
        </p:nvSpPr>
        <p:spPr>
          <a:xfrm>
            <a:off x="913774" y="1524001"/>
            <a:ext cx="10363826" cy="4516582"/>
          </a:xfrm>
        </p:spPr>
        <p:txBody>
          <a:bodyPr>
            <a:normAutofit/>
          </a:bodyPr>
          <a:lstStyle/>
          <a:p>
            <a:pPr marL="0" indent="0">
              <a:buNone/>
            </a:pPr>
            <a:r>
              <a:rPr lang="en-US" sz="2400" cap="none" dirty="0" smtClean="0">
                <a:solidFill>
                  <a:srgbClr val="FF0000"/>
                </a:solidFill>
                <a:latin typeface="Times New Roman" panose="02020603050405020304" pitchFamily="18" charset="0"/>
                <a:cs typeface="Times New Roman" panose="02020603050405020304" pitchFamily="18" charset="0"/>
              </a:rPr>
              <a:t>1.Khai </a:t>
            </a:r>
            <a:r>
              <a:rPr lang="en-US" sz="2400" cap="none" dirty="0" err="1" smtClean="0">
                <a:solidFill>
                  <a:srgbClr val="FF0000"/>
                </a:solidFill>
                <a:latin typeface="Times New Roman" panose="02020603050405020304" pitchFamily="18" charset="0"/>
                <a:cs typeface="Times New Roman" panose="02020603050405020304" pitchFamily="18" charset="0"/>
              </a:rPr>
              <a:t>báo</a:t>
            </a:r>
            <a:r>
              <a:rPr lang="en-US" sz="2400" cap="none" dirty="0" smtClean="0">
                <a:solidFill>
                  <a:srgbClr val="FF0000"/>
                </a:solidFill>
                <a:latin typeface="Times New Roman" panose="02020603050405020304" pitchFamily="18" charset="0"/>
                <a:cs typeface="Times New Roman" panose="02020603050405020304" pitchFamily="18" charset="0"/>
              </a:rPr>
              <a:t> các </a:t>
            </a:r>
            <a:r>
              <a:rPr lang="en-US" sz="2400" cap="none" dirty="0" err="1" smtClean="0">
                <a:solidFill>
                  <a:srgbClr val="FF0000"/>
                </a:solidFill>
                <a:latin typeface="Times New Roman" panose="02020603050405020304" pitchFamily="18" charset="0"/>
                <a:cs typeface="Times New Roman" panose="02020603050405020304" pitchFamily="18" charset="0"/>
              </a:rPr>
              <a:t>thư</a:t>
            </a:r>
            <a:r>
              <a:rPr lang="en-US" sz="2400" cap="none" dirty="0" smtClean="0">
                <a:solidFill>
                  <a:srgbClr val="FF0000"/>
                </a:solidFill>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viện</a:t>
            </a:r>
            <a:r>
              <a:rPr lang="en-US" sz="2400" cap="none" dirty="0" smtClean="0">
                <a:solidFill>
                  <a:srgbClr val="FF0000"/>
                </a:solidFill>
                <a:latin typeface="Times New Roman" panose="02020603050405020304" pitchFamily="18" charset="0"/>
                <a:cs typeface="Times New Roman" panose="02020603050405020304" pitchFamily="18" charset="0"/>
              </a:rPr>
              <a:t>.</a:t>
            </a:r>
          </a:p>
          <a:p>
            <a:r>
              <a:rPr lang="en-US" sz="1800" cap="none" dirty="0" err="1" smtClean="0">
                <a:latin typeface="Times New Roman" panose="02020603050405020304" pitchFamily="18" charset="0"/>
                <a:cs typeface="Times New Roman" panose="02020603050405020304" pitchFamily="18" charset="0"/>
              </a:rPr>
              <a:t>Thư</a:t>
            </a:r>
            <a:r>
              <a:rPr lang="en-US" sz="1800" cap="none" dirty="0" smtClean="0">
                <a:latin typeface="Times New Roman" panose="02020603050405020304" pitchFamily="18" charset="0"/>
                <a:cs typeface="Times New Roman" panose="02020603050405020304" pitchFamily="18" charset="0"/>
              </a:rPr>
              <a:t> </a:t>
            </a:r>
            <a:r>
              <a:rPr lang="en-US" sz="1800" cap="none" dirty="0" err="1" smtClean="0">
                <a:latin typeface="Times New Roman" panose="02020603050405020304" pitchFamily="18" charset="0"/>
                <a:cs typeface="Times New Roman" panose="02020603050405020304" pitchFamily="18" charset="0"/>
              </a:rPr>
              <a:t>viện</a:t>
            </a:r>
            <a:r>
              <a:rPr lang="en-US" sz="1800" cap="none" dirty="0" smtClean="0">
                <a:latin typeface="Times New Roman" panose="02020603050405020304" pitchFamily="18" charset="0"/>
                <a:cs typeface="Times New Roman" panose="02020603050405020304" pitchFamily="18" charset="0"/>
              </a:rPr>
              <a:t> pandas:  </a:t>
            </a:r>
            <a:r>
              <a:rPr lang="vi-VN" sz="1800" cap="none" dirty="0">
                <a:latin typeface="Times New Roman" panose="02020603050405020304" pitchFamily="18" charset="0"/>
                <a:cs typeface="Times New Roman" panose="02020603050405020304" pitchFamily="18" charset="0"/>
              </a:rPr>
              <a:t>import pandas as pd</a:t>
            </a:r>
          </a:p>
          <a:p>
            <a:r>
              <a:rPr lang="en-US" sz="1800" cap="none" dirty="0" err="1" smtClean="0">
                <a:latin typeface="Times New Roman" panose="02020603050405020304" pitchFamily="18" charset="0"/>
                <a:cs typeface="Times New Roman" panose="02020603050405020304" pitchFamily="18" charset="0"/>
              </a:rPr>
              <a:t>Thư</a:t>
            </a:r>
            <a:r>
              <a:rPr lang="en-US" sz="1800" cap="none" dirty="0" smtClean="0">
                <a:latin typeface="Times New Roman" panose="02020603050405020304" pitchFamily="18" charset="0"/>
                <a:cs typeface="Times New Roman" panose="02020603050405020304" pitchFamily="18" charset="0"/>
              </a:rPr>
              <a:t> </a:t>
            </a:r>
            <a:r>
              <a:rPr lang="en-US" sz="1800" cap="none" dirty="0" err="1" smtClean="0">
                <a:latin typeface="Times New Roman" panose="02020603050405020304" pitchFamily="18" charset="0"/>
                <a:cs typeface="Times New Roman" panose="02020603050405020304" pitchFamily="18" charset="0"/>
              </a:rPr>
              <a:t>viện</a:t>
            </a:r>
            <a:r>
              <a:rPr lang="en-US" sz="1800" cap="none" dirty="0" smtClean="0">
                <a:latin typeface="Times New Roman" panose="02020603050405020304" pitchFamily="18" charset="0"/>
                <a:cs typeface="Times New Roman" panose="02020603050405020304" pitchFamily="18" charset="0"/>
              </a:rPr>
              <a:t> </a:t>
            </a:r>
            <a:r>
              <a:rPr lang="en-US" sz="1800" cap="none" dirty="0" err="1" smtClean="0">
                <a:latin typeface="Times New Roman" panose="02020603050405020304" pitchFamily="18" charset="0"/>
                <a:cs typeface="Times New Roman" panose="02020603050405020304" pitchFamily="18" charset="0"/>
              </a:rPr>
              <a:t>pyplot</a:t>
            </a:r>
            <a:r>
              <a:rPr lang="en-US" sz="1800" cap="none" dirty="0" smtClean="0">
                <a:latin typeface="Times New Roman" panose="02020603050405020304" pitchFamily="18" charset="0"/>
                <a:cs typeface="Times New Roman" panose="02020603050405020304" pitchFamily="18" charset="0"/>
              </a:rPr>
              <a:t>:  </a:t>
            </a:r>
            <a:r>
              <a:rPr lang="vi-VN" sz="1800" cap="none" dirty="0">
                <a:latin typeface="Times New Roman" panose="02020603050405020304" pitchFamily="18" charset="0"/>
                <a:cs typeface="Times New Roman" panose="02020603050405020304" pitchFamily="18" charset="0"/>
              </a:rPr>
              <a:t>import matplotlib.pyplot as plt</a:t>
            </a:r>
          </a:p>
          <a:p>
            <a:r>
              <a:rPr lang="en-US" sz="1800" cap="none" dirty="0" err="1" smtClean="0">
                <a:latin typeface="Times New Roman" panose="02020603050405020304" pitchFamily="18" charset="0"/>
                <a:cs typeface="Times New Roman" panose="02020603050405020304" pitchFamily="18" charset="0"/>
              </a:rPr>
              <a:t>Khai</a:t>
            </a:r>
            <a:r>
              <a:rPr lang="en-US" sz="1800" cap="none" dirty="0" smtClean="0">
                <a:latin typeface="Times New Roman" panose="02020603050405020304" pitchFamily="18" charset="0"/>
                <a:cs typeface="Times New Roman" panose="02020603050405020304" pitchFamily="18" charset="0"/>
              </a:rPr>
              <a:t> </a:t>
            </a:r>
            <a:r>
              <a:rPr lang="en-US" sz="1800" cap="none" dirty="0" err="1" smtClean="0">
                <a:latin typeface="Times New Roman" panose="02020603050405020304" pitchFamily="18" charset="0"/>
                <a:cs typeface="Times New Roman" panose="02020603050405020304" pitchFamily="18" charset="0"/>
              </a:rPr>
              <a:t>báo</a:t>
            </a:r>
            <a:r>
              <a:rPr lang="en-US" sz="1800" cap="none" dirty="0" smtClean="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mô hình </a:t>
            </a:r>
            <a:r>
              <a:rPr lang="en-US" sz="1800" cap="none" dirty="0" err="1" smtClean="0">
                <a:latin typeface="Times New Roman" panose="02020603050405020304" pitchFamily="18" charset="0"/>
                <a:cs typeface="Times New Roman" panose="02020603050405020304" pitchFamily="18" charset="0"/>
              </a:rPr>
              <a:t>LinearRegression</a:t>
            </a:r>
            <a:r>
              <a:rPr lang="en-US" sz="1800" cap="none" dirty="0" smtClean="0">
                <a:latin typeface="Times New Roman" panose="02020603050405020304" pitchFamily="18" charset="0"/>
                <a:cs typeface="Times New Roman" panose="02020603050405020304" pitchFamily="18" charset="0"/>
              </a:rPr>
              <a:t> và </a:t>
            </a:r>
            <a:r>
              <a:rPr lang="en-US" sz="1800" cap="none" dirty="0" err="1" smtClean="0">
                <a:latin typeface="Times New Roman" panose="02020603050405020304" pitchFamily="18" charset="0"/>
                <a:cs typeface="Times New Roman" panose="02020603050405020304" pitchFamily="18" charset="0"/>
              </a:rPr>
              <a:t>gọi</a:t>
            </a:r>
            <a:r>
              <a:rPr lang="en-US" sz="1800" cap="none" dirty="0" smtClean="0">
                <a:latin typeface="Times New Roman" panose="02020603050405020304" pitchFamily="18" charset="0"/>
                <a:cs typeface="Times New Roman" panose="02020603050405020304" pitchFamily="18" charset="0"/>
              </a:rPr>
              <a:t> bằng </a:t>
            </a:r>
            <a:r>
              <a:rPr lang="en-US" sz="1800" cap="none" dirty="0" err="1" smtClean="0">
                <a:latin typeface="Times New Roman" panose="02020603050405020304" pitchFamily="18" charset="0"/>
                <a:cs typeface="Times New Roman" panose="02020603050405020304" pitchFamily="18" charset="0"/>
              </a:rPr>
              <a:t>biến</a:t>
            </a:r>
            <a:r>
              <a:rPr lang="en-US" sz="1800" cap="none" dirty="0" smtClean="0">
                <a:latin typeface="Times New Roman" panose="02020603050405020304" pitchFamily="18" charset="0"/>
                <a:cs typeface="Times New Roman" panose="02020603050405020304" pitchFamily="18" charset="0"/>
              </a:rPr>
              <a:t> </a:t>
            </a:r>
            <a:r>
              <a:rPr lang="en-US" sz="1800" cap="none" dirty="0" err="1" smtClean="0">
                <a:latin typeface="Times New Roman" panose="02020603050405020304" pitchFamily="18" charset="0"/>
                <a:cs typeface="Times New Roman" panose="02020603050405020304" pitchFamily="18" charset="0"/>
              </a:rPr>
              <a:t>lin</a:t>
            </a:r>
            <a:r>
              <a:rPr lang="en-US" sz="1800" cap="none" dirty="0" smtClean="0">
                <a:latin typeface="Times New Roman" panose="02020603050405020304" pitchFamily="18" charset="0"/>
                <a:cs typeface="Times New Roman" panose="02020603050405020304" pitchFamily="18" charset="0"/>
              </a:rPr>
              <a:t>: </a:t>
            </a:r>
          </a:p>
          <a:p>
            <a:pPr marL="0" indent="0">
              <a:buNone/>
            </a:pPr>
            <a:r>
              <a:rPr lang="en-US" sz="1800" cap="none" dirty="0">
                <a:latin typeface="Times New Roman" panose="02020603050405020304" pitchFamily="18" charset="0"/>
                <a:cs typeface="Times New Roman" panose="02020603050405020304" pitchFamily="18" charset="0"/>
              </a:rPr>
              <a:t>	</a:t>
            </a:r>
            <a:r>
              <a:rPr lang="en-US" sz="1800" cap="none" dirty="0" smtClean="0">
                <a:latin typeface="Times New Roman" panose="02020603050405020304" pitchFamily="18" charset="0"/>
                <a:cs typeface="Times New Roman" panose="02020603050405020304" pitchFamily="18" charset="0"/>
              </a:rPr>
              <a:t>from </a:t>
            </a:r>
            <a:r>
              <a:rPr lang="en-US" sz="1800" cap="none" dirty="0" err="1">
                <a:latin typeface="Times New Roman" panose="02020603050405020304" pitchFamily="18" charset="0"/>
                <a:cs typeface="Times New Roman" panose="02020603050405020304" pitchFamily="18" charset="0"/>
              </a:rPr>
              <a:t>sklearn.linear_model</a:t>
            </a:r>
            <a:r>
              <a:rPr lang="en-US" sz="1800" cap="none" dirty="0">
                <a:latin typeface="Times New Roman" panose="02020603050405020304" pitchFamily="18" charset="0"/>
                <a:cs typeface="Times New Roman" panose="02020603050405020304" pitchFamily="18" charset="0"/>
              </a:rPr>
              <a:t> import </a:t>
            </a:r>
            <a:r>
              <a:rPr lang="en-US" sz="1800" cap="none" dirty="0" err="1" smtClean="0">
                <a:latin typeface="Times New Roman" panose="02020603050405020304" pitchFamily="18" charset="0"/>
                <a:cs typeface="Times New Roman" panose="02020603050405020304" pitchFamily="18" charset="0"/>
              </a:rPr>
              <a:t>LinearRegression</a:t>
            </a:r>
            <a:endParaRPr lang="en-US" sz="1800" cap="none" dirty="0" smtClean="0">
              <a:latin typeface="Times New Roman" panose="02020603050405020304" pitchFamily="18" charset="0"/>
              <a:cs typeface="Times New Roman" panose="02020603050405020304" pitchFamily="18" charset="0"/>
            </a:endParaRPr>
          </a:p>
          <a:p>
            <a:pPr marL="0" indent="0">
              <a:buNone/>
            </a:pPr>
            <a:r>
              <a:rPr lang="en-US" sz="1800" cap="none" dirty="0">
                <a:latin typeface="Times New Roman" panose="02020603050405020304" pitchFamily="18" charset="0"/>
                <a:cs typeface="Times New Roman" panose="02020603050405020304" pitchFamily="18" charset="0"/>
              </a:rPr>
              <a:t>	</a:t>
            </a:r>
            <a:r>
              <a:rPr lang="en-US" sz="1800" cap="none" dirty="0" err="1">
                <a:latin typeface="Times New Roman" panose="02020603050405020304" pitchFamily="18" charset="0"/>
                <a:cs typeface="Times New Roman" panose="02020603050405020304" pitchFamily="18" charset="0"/>
              </a:rPr>
              <a:t>lin</a:t>
            </a:r>
            <a:r>
              <a:rPr lang="en-US" sz="1800" cap="none" dirty="0">
                <a:latin typeface="Times New Roman" panose="02020603050405020304" pitchFamily="18" charset="0"/>
                <a:cs typeface="Times New Roman" panose="02020603050405020304" pitchFamily="18" charset="0"/>
              </a:rPr>
              <a:t> = </a:t>
            </a:r>
            <a:r>
              <a:rPr lang="en-US" sz="1800" cap="none" dirty="0" err="1">
                <a:latin typeface="Times New Roman" panose="02020603050405020304" pitchFamily="18" charset="0"/>
                <a:cs typeface="Times New Roman" panose="02020603050405020304" pitchFamily="18" charset="0"/>
              </a:rPr>
              <a:t>LinearRegression</a:t>
            </a:r>
            <a:r>
              <a:rPr lang="en-US" sz="1800" cap="none" dirty="0" smtClean="0">
                <a:latin typeface="Times New Roman" panose="02020603050405020304" pitchFamily="18" charset="0"/>
                <a:cs typeface="Times New Roman" panose="02020603050405020304" pitchFamily="18" charset="0"/>
              </a:rPr>
              <a:t>()</a:t>
            </a:r>
          </a:p>
          <a:p>
            <a:r>
              <a:rPr lang="en-US" sz="1800" cap="none" dirty="0" err="1" smtClean="0">
                <a:latin typeface="Times New Roman" panose="02020603050405020304" pitchFamily="18" charset="0"/>
                <a:cs typeface="Times New Roman" panose="02020603050405020304" pitchFamily="18" charset="0"/>
              </a:rPr>
              <a:t>Khai</a:t>
            </a:r>
            <a:r>
              <a:rPr lang="en-US" sz="1800" cap="none" dirty="0" smtClean="0">
                <a:latin typeface="Times New Roman" panose="02020603050405020304" pitchFamily="18" charset="0"/>
                <a:cs typeface="Times New Roman" panose="02020603050405020304" pitchFamily="18" charset="0"/>
              </a:rPr>
              <a:t> </a:t>
            </a:r>
            <a:r>
              <a:rPr lang="en-US" sz="1800" cap="none" dirty="0" err="1" smtClean="0">
                <a:latin typeface="Times New Roman" panose="02020603050405020304" pitchFamily="18" charset="0"/>
                <a:cs typeface="Times New Roman" panose="02020603050405020304" pitchFamily="18" charset="0"/>
              </a:rPr>
              <a:t>báo</a:t>
            </a:r>
            <a:r>
              <a:rPr lang="en-US" sz="1800" cap="none" dirty="0" smtClean="0">
                <a:latin typeface="Times New Roman" panose="02020603050405020304" pitchFamily="18" charset="0"/>
                <a:cs typeface="Times New Roman" panose="02020603050405020304" pitchFamily="18" charset="0"/>
              </a:rPr>
              <a:t> mô hình Polynomial Regression </a:t>
            </a:r>
            <a:r>
              <a:rPr lang="en-US" sz="1800" cap="none" dirty="0">
                <a:latin typeface="Times New Roman" panose="02020603050405020304" pitchFamily="18" charset="0"/>
                <a:cs typeface="Times New Roman" panose="02020603050405020304" pitchFamily="18" charset="0"/>
              </a:rPr>
              <a:t>và </a:t>
            </a:r>
            <a:r>
              <a:rPr lang="en-US" sz="1800" cap="none" dirty="0" err="1">
                <a:latin typeface="Times New Roman" panose="02020603050405020304" pitchFamily="18" charset="0"/>
                <a:cs typeface="Times New Roman" panose="02020603050405020304" pitchFamily="18" charset="0"/>
              </a:rPr>
              <a:t>gọi</a:t>
            </a:r>
            <a:r>
              <a:rPr lang="en-US" sz="1800" cap="none" dirty="0">
                <a:latin typeface="Times New Roman" panose="02020603050405020304" pitchFamily="18" charset="0"/>
                <a:cs typeface="Times New Roman" panose="02020603050405020304" pitchFamily="18" charset="0"/>
              </a:rPr>
              <a:t> bằng </a:t>
            </a:r>
            <a:r>
              <a:rPr lang="en-US" sz="1800" cap="none" dirty="0" err="1">
                <a:latin typeface="Times New Roman" panose="02020603050405020304" pitchFamily="18" charset="0"/>
                <a:cs typeface="Times New Roman" panose="02020603050405020304" pitchFamily="18" charset="0"/>
              </a:rPr>
              <a:t>biến</a:t>
            </a:r>
            <a:r>
              <a:rPr lang="en-US" sz="1800" cap="none" dirty="0">
                <a:latin typeface="Times New Roman" panose="02020603050405020304" pitchFamily="18" charset="0"/>
                <a:cs typeface="Times New Roman" panose="02020603050405020304" pitchFamily="18" charset="0"/>
              </a:rPr>
              <a:t> </a:t>
            </a:r>
            <a:r>
              <a:rPr lang="en-US" sz="1800" cap="none" dirty="0" smtClean="0">
                <a:latin typeface="Times New Roman" panose="02020603050405020304" pitchFamily="18" charset="0"/>
                <a:cs typeface="Times New Roman" panose="02020603050405020304" pitchFamily="18" charset="0"/>
              </a:rPr>
              <a:t>poly :</a:t>
            </a:r>
          </a:p>
          <a:p>
            <a:pPr marL="0" indent="0">
              <a:buNone/>
            </a:pPr>
            <a:r>
              <a:rPr lang="en-US" sz="1800" cap="none" dirty="0">
                <a:latin typeface="Times New Roman" panose="02020603050405020304" pitchFamily="18" charset="0"/>
                <a:cs typeface="Times New Roman" panose="02020603050405020304" pitchFamily="18" charset="0"/>
              </a:rPr>
              <a:t>	from </a:t>
            </a:r>
            <a:r>
              <a:rPr lang="en-US" sz="1800" cap="none" dirty="0" err="1">
                <a:latin typeface="Times New Roman" panose="02020603050405020304" pitchFamily="18" charset="0"/>
                <a:cs typeface="Times New Roman" panose="02020603050405020304" pitchFamily="18" charset="0"/>
              </a:rPr>
              <a:t>sklearn.preprocessing</a:t>
            </a:r>
            <a:r>
              <a:rPr lang="en-US" sz="1800" cap="none" dirty="0">
                <a:latin typeface="Times New Roman" panose="02020603050405020304" pitchFamily="18" charset="0"/>
                <a:cs typeface="Times New Roman" panose="02020603050405020304" pitchFamily="18" charset="0"/>
              </a:rPr>
              <a:t> import </a:t>
            </a:r>
            <a:r>
              <a:rPr lang="en-US" sz="1800" cap="none" dirty="0" err="1" smtClean="0">
                <a:latin typeface="Times New Roman" panose="02020603050405020304" pitchFamily="18" charset="0"/>
                <a:cs typeface="Times New Roman" panose="02020603050405020304" pitchFamily="18" charset="0"/>
              </a:rPr>
              <a:t>PolynomialFeatures</a:t>
            </a:r>
            <a:endParaRPr lang="en-US" sz="1800" cap="none" dirty="0" smtClean="0">
              <a:latin typeface="Times New Roman" panose="02020603050405020304" pitchFamily="18" charset="0"/>
              <a:cs typeface="Times New Roman" panose="02020603050405020304" pitchFamily="18" charset="0"/>
            </a:endParaRPr>
          </a:p>
          <a:p>
            <a:pPr marL="0" indent="0">
              <a:buNone/>
            </a:pPr>
            <a:r>
              <a:rPr lang="en-US" sz="1800" cap="none" dirty="0">
                <a:latin typeface="Times New Roman" panose="02020603050405020304" pitchFamily="18" charset="0"/>
                <a:cs typeface="Times New Roman" panose="02020603050405020304" pitchFamily="18" charset="0"/>
              </a:rPr>
              <a:t>	 poly = </a:t>
            </a:r>
            <a:r>
              <a:rPr lang="en-US" sz="1800" cap="none" dirty="0" err="1">
                <a:latin typeface="Times New Roman" panose="02020603050405020304" pitchFamily="18" charset="0"/>
                <a:cs typeface="Times New Roman" panose="02020603050405020304" pitchFamily="18" charset="0"/>
              </a:rPr>
              <a:t>PolynomialFeatures</a:t>
            </a:r>
            <a:r>
              <a:rPr lang="en-US" sz="1800" cap="none" dirty="0">
                <a:latin typeface="Times New Roman" panose="02020603050405020304" pitchFamily="18" charset="0"/>
                <a:cs typeface="Times New Roman" panose="02020603050405020304" pitchFamily="18" charset="0"/>
              </a:rPr>
              <a:t>(degree = 4</a:t>
            </a:r>
            <a:r>
              <a:rPr lang="en-US" sz="1800" cap="none"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200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997528"/>
            <a:ext cx="10363826" cy="4793672"/>
          </a:xfrm>
        </p:spPr>
        <p:txBody>
          <a:bodyPr/>
          <a:lstStyle/>
          <a:p>
            <a:pPr marL="0" indent="0">
              <a:buNone/>
            </a:pPr>
            <a:r>
              <a:rPr lang="vi-VN" sz="2400" cap="none" dirty="0">
                <a:solidFill>
                  <a:srgbClr val="FF0000"/>
                </a:solidFill>
                <a:latin typeface="Times New Roman" panose="02020603050405020304" pitchFamily="18" charset="0"/>
                <a:cs typeface="Times New Roman" panose="02020603050405020304" pitchFamily="18" charset="0"/>
              </a:rPr>
              <a:t>2. Đọc dữ </a:t>
            </a:r>
            <a:r>
              <a:rPr lang="vi-VN" sz="2400" cap="none" dirty="0" smtClean="0">
                <a:solidFill>
                  <a:srgbClr val="FF0000"/>
                </a:solidFill>
                <a:latin typeface="Times New Roman" panose="02020603050405020304" pitchFamily="18" charset="0"/>
                <a:cs typeface="Times New Roman" panose="02020603050405020304" pitchFamily="18" charset="0"/>
              </a:rPr>
              <a:t>liệu</a:t>
            </a:r>
            <a:endParaRPr lang="vi-VN" sz="2400" cap="none" dirty="0">
              <a:solidFill>
                <a:srgbClr val="FF0000"/>
              </a:solidFill>
              <a:latin typeface="Times New Roman" panose="02020603050405020304" pitchFamily="18" charset="0"/>
              <a:cs typeface="Times New Roman" panose="02020603050405020304" pitchFamily="18" charset="0"/>
            </a:endParaRPr>
          </a:p>
          <a:p>
            <a:pPr marL="0" indent="0">
              <a:buNone/>
            </a:pPr>
            <a:r>
              <a:rPr lang="vi-VN" cap="none" dirty="0" smtClean="0">
                <a:latin typeface="Times New Roman" panose="02020603050405020304" pitchFamily="18" charset="0"/>
                <a:cs typeface="Times New Roman" panose="02020603050405020304" pitchFamily="18" charset="0"/>
              </a:rPr>
              <a:t>train_data=pd.read_csv('medical_train.csv ')</a:t>
            </a:r>
          </a:p>
          <a:p>
            <a:pPr marL="0" indent="0">
              <a:buNone/>
            </a:pPr>
            <a:r>
              <a:rPr lang="vi-VN" cap="none" dirty="0" smtClean="0">
                <a:latin typeface="Times New Roman" panose="02020603050405020304" pitchFamily="18" charset="0"/>
                <a:cs typeface="Times New Roman" panose="02020603050405020304" pitchFamily="18" charset="0"/>
              </a:rPr>
              <a:t>test_data=pd.read_csv('medical_test.csv ')</a:t>
            </a:r>
          </a:p>
          <a:p>
            <a:pPr marL="0" indent="0">
              <a:buNone/>
            </a:pPr>
            <a:r>
              <a:rPr lang="vi-VN" sz="2400" dirty="0">
                <a:solidFill>
                  <a:srgbClr val="FF0000"/>
                </a:solidFill>
                <a:latin typeface="Times New Roman" panose="02020603050405020304" pitchFamily="18" charset="0"/>
                <a:cs typeface="Times New Roman" panose="02020603050405020304" pitchFamily="18" charset="0"/>
              </a:rPr>
              <a:t>3. </a:t>
            </a:r>
            <a:r>
              <a:rPr lang="vi-VN" sz="2400" cap="none" dirty="0">
                <a:solidFill>
                  <a:srgbClr val="FF0000"/>
                </a:solidFill>
                <a:latin typeface="Times New Roman" panose="02020603050405020304" pitchFamily="18" charset="0"/>
                <a:cs typeface="Times New Roman" panose="02020603050405020304" pitchFamily="18" charset="0"/>
              </a:rPr>
              <a:t>Xữ lý dữ liệu chữ text sang số ( number).</a:t>
            </a:r>
          </a:p>
          <a:p>
            <a:pPr marL="0" indent="0">
              <a:buNone/>
            </a:pPr>
            <a:r>
              <a:rPr lang="vi-VN" sz="2400" cap="none" dirty="0">
                <a:solidFill>
                  <a:srgbClr val="002060"/>
                </a:solidFill>
                <a:latin typeface="Times New Roman" panose="02020603050405020304" pitchFamily="18" charset="0"/>
                <a:cs typeface="Times New Roman" panose="02020603050405020304" pitchFamily="18" charset="0"/>
              </a:rPr>
              <a:t>a) </a:t>
            </a:r>
            <a:r>
              <a:rPr lang="vi-VN" cap="none" dirty="0">
                <a:solidFill>
                  <a:srgbClr val="002060"/>
                </a:solidFill>
                <a:latin typeface="Times New Roman" panose="02020603050405020304" pitchFamily="18" charset="0"/>
                <a:cs typeface="Times New Roman" panose="02020603050405020304" pitchFamily="18" charset="0"/>
              </a:rPr>
              <a:t>File </a:t>
            </a:r>
            <a:r>
              <a:rPr lang="en-US" dirty="0">
                <a:solidFill>
                  <a:srgbClr val="002060"/>
                </a:solidFill>
                <a:latin typeface="Times New Roman" panose="02020603050405020304" pitchFamily="18" charset="0"/>
                <a:cs typeface="Times New Roman" panose="02020603050405020304" pitchFamily="18" charset="0"/>
              </a:rPr>
              <a:t>Medical_Train.csv</a:t>
            </a:r>
            <a:r>
              <a:rPr lang="vi-VN" dirty="0">
                <a:solidFill>
                  <a:srgbClr val="002060"/>
                </a:solidFill>
                <a:latin typeface="Times New Roman" panose="02020603050405020304" pitchFamily="18" charset="0"/>
                <a:cs typeface="Times New Roman" panose="02020603050405020304" pitchFamily="18" charset="0"/>
              </a:rPr>
              <a:t>.</a:t>
            </a:r>
            <a:endParaRPr lang="vi-VN" cap="none" dirty="0">
              <a:solidFill>
                <a:srgbClr val="002060"/>
              </a:solidFill>
              <a:latin typeface="Times New Roman" panose="02020603050405020304" pitchFamily="18" charset="0"/>
              <a:cs typeface="Times New Roman" panose="02020603050405020304" pitchFamily="18" charset="0"/>
            </a:endParaRPr>
          </a:p>
          <a:p>
            <a:pPr marL="0" indent="0">
              <a:buNone/>
            </a:pPr>
            <a:r>
              <a:rPr lang="vi-VN" cap="none" dirty="0">
                <a:latin typeface="Times New Roman" panose="02020603050405020304" pitchFamily="18" charset="0"/>
                <a:cs typeface="Times New Roman" panose="02020603050405020304" pitchFamily="18" charset="0"/>
              </a:rPr>
              <a:t>train_data['gt']=train_data['gioi_tinh'].apply(lambda x:1 if str(x)=='male' else 0)</a:t>
            </a:r>
          </a:p>
          <a:p>
            <a:pPr marL="0" indent="0">
              <a:buNone/>
            </a:pPr>
            <a:r>
              <a:rPr lang="vi-VN" cap="none" dirty="0">
                <a:latin typeface="Times New Roman" panose="02020603050405020304" pitchFamily="18" charset="0"/>
                <a:cs typeface="Times New Roman" panose="02020603050405020304" pitchFamily="18" charset="0"/>
              </a:rPr>
              <a:t>train_data['ht']=train_data['hut_thuoc'].apply(lambda x:1 if str(x)=='yes' else 0)</a:t>
            </a:r>
          </a:p>
          <a:p>
            <a:pPr marL="0" indent="0">
              <a:buNone/>
            </a:pPr>
            <a:r>
              <a:rPr lang="vi-VN" cap="none" dirty="0">
                <a:latin typeface="Times New Roman" panose="02020603050405020304" pitchFamily="18" charset="0"/>
                <a:cs typeface="Times New Roman" panose="02020603050405020304" pitchFamily="18" charset="0"/>
              </a:rPr>
              <a:t>train_data['ns']=train_data['noi_song'].apply(lambda x:1 if str(x)=='northwest' else 0)</a:t>
            </a:r>
          </a:p>
          <a:p>
            <a:pPr marL="0" indent="0">
              <a:buNone/>
            </a:pPr>
            <a:endParaRPr lang="vi-V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197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191492"/>
            <a:ext cx="10363826" cy="4599708"/>
          </a:xfrm>
        </p:spPr>
        <p:txBody>
          <a:bodyPr>
            <a:normAutofit/>
          </a:bodyPr>
          <a:lstStyle/>
          <a:p>
            <a:r>
              <a:rPr lang="en-US" cap="none" dirty="0" err="1">
                <a:latin typeface="Times New Roman" panose="02020603050405020304" pitchFamily="18" charset="0"/>
                <a:cs typeface="Times New Roman" panose="02020603050405020304" pitchFamily="18" charset="0"/>
              </a:rPr>
              <a:t>Khai</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báo</a:t>
            </a:r>
            <a:r>
              <a:rPr lang="en-US" cap="none" dirty="0">
                <a:latin typeface="Times New Roman" panose="02020603050405020304" pitchFamily="18" charset="0"/>
                <a:cs typeface="Times New Roman" panose="02020603050405020304" pitchFamily="18" charset="0"/>
              </a:rPr>
              <a:t> các </a:t>
            </a:r>
            <a:r>
              <a:rPr lang="en-US" cap="none" dirty="0" err="1">
                <a:latin typeface="Times New Roman" panose="02020603050405020304" pitchFamily="18" charset="0"/>
                <a:cs typeface="Times New Roman" panose="02020603050405020304" pitchFamily="18" charset="0"/>
              </a:rPr>
              <a:t>độ</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đo</a:t>
            </a:r>
            <a:r>
              <a:rPr lang="en-US" cap="none" dirty="0">
                <a:latin typeface="Times New Roman" panose="02020603050405020304" pitchFamily="18" charset="0"/>
                <a:cs typeface="Times New Roman" panose="02020603050405020304" pitchFamily="18" charset="0"/>
              </a:rPr>
              <a:t>:</a:t>
            </a:r>
          </a:p>
          <a:p>
            <a:pPr marL="0" indent="0">
              <a:buNone/>
            </a:pPr>
            <a:r>
              <a:rPr lang="en-US" cap="none" dirty="0">
                <a:latin typeface="Times New Roman" panose="02020603050405020304" pitchFamily="18" charset="0"/>
                <a:cs typeface="Times New Roman" panose="02020603050405020304" pitchFamily="18" charset="0"/>
              </a:rPr>
              <a:t>	from </a:t>
            </a:r>
            <a:r>
              <a:rPr lang="en-US" cap="none" dirty="0" err="1">
                <a:latin typeface="Times New Roman" panose="02020603050405020304" pitchFamily="18" charset="0"/>
                <a:cs typeface="Times New Roman" panose="02020603050405020304" pitchFamily="18" charset="0"/>
              </a:rPr>
              <a:t>sklearn.metrics</a:t>
            </a:r>
            <a:r>
              <a:rPr lang="en-US" cap="none" dirty="0">
                <a:latin typeface="Times New Roman" panose="02020603050405020304" pitchFamily="18" charset="0"/>
                <a:cs typeface="Times New Roman" panose="02020603050405020304" pitchFamily="18" charset="0"/>
              </a:rPr>
              <a:t> import </a:t>
            </a:r>
            <a:r>
              <a:rPr lang="en-US" cap="none" dirty="0" err="1">
                <a:latin typeface="Times New Roman" panose="02020603050405020304" pitchFamily="18" charset="0"/>
                <a:cs typeface="Times New Roman" panose="02020603050405020304" pitchFamily="18" charset="0"/>
              </a:rPr>
              <a:t>mean_squared_error,mean_absolute_error</a:t>
            </a:r>
            <a:r>
              <a:rPr lang="en-US" cap="none" dirty="0">
                <a:latin typeface="Times New Roman" panose="02020603050405020304" pitchFamily="18" charset="0"/>
                <a:cs typeface="Times New Roman" panose="02020603050405020304" pitchFamily="18" charset="0"/>
              </a:rPr>
              <a:t>, r2_score</a:t>
            </a:r>
          </a:p>
          <a:p>
            <a:pPr marL="0" indent="0">
              <a:buNone/>
            </a:pPr>
            <a:endParaRPr lang="vi-VN" cap="none" dirty="0" smtClean="0">
              <a:latin typeface="+mj-lt"/>
            </a:endParaRPr>
          </a:p>
          <a:p>
            <a:pPr marL="0" indent="0">
              <a:buNone/>
            </a:pPr>
            <a:r>
              <a:rPr lang="vi-VN" cap="none" dirty="0" smtClean="0">
                <a:solidFill>
                  <a:schemeClr val="accent1">
                    <a:lumMod val="75000"/>
                  </a:schemeClr>
                </a:solidFill>
                <a:latin typeface="+mj-lt"/>
              </a:rPr>
              <a:t>b) File </a:t>
            </a:r>
            <a:r>
              <a:rPr lang="en-US" dirty="0" smtClean="0">
                <a:solidFill>
                  <a:schemeClr val="accent1">
                    <a:lumMod val="75000"/>
                  </a:schemeClr>
                </a:solidFill>
              </a:rPr>
              <a:t>Medical_Test.csv</a:t>
            </a:r>
            <a:endParaRPr lang="vi-VN" dirty="0" smtClean="0">
              <a:solidFill>
                <a:schemeClr val="accent1">
                  <a:lumMod val="75000"/>
                </a:schemeClr>
              </a:solidFill>
            </a:endParaRPr>
          </a:p>
          <a:p>
            <a:pPr marL="0" indent="0">
              <a:buNone/>
            </a:pPr>
            <a:r>
              <a:rPr lang="vi-VN" cap="none" dirty="0">
                <a:latin typeface="+mj-lt"/>
              </a:rPr>
              <a:t>test_data['GT']=test_data['Gioi_tinh'].apply(lambda x:1 if str(x)=='male' else 0)</a:t>
            </a:r>
          </a:p>
          <a:p>
            <a:pPr marL="0" indent="0">
              <a:buNone/>
            </a:pPr>
            <a:r>
              <a:rPr lang="vi-VN" cap="none" dirty="0">
                <a:latin typeface="+mj-lt"/>
              </a:rPr>
              <a:t>test_data['HT']=test_data['Hut_thuoc'].apply(lambda x:1 if str(x)=='yes' else 0)</a:t>
            </a:r>
          </a:p>
          <a:p>
            <a:pPr marL="0" indent="0">
              <a:buNone/>
            </a:pPr>
            <a:r>
              <a:rPr lang="vi-VN" cap="none" dirty="0">
                <a:latin typeface="+mj-lt"/>
              </a:rPr>
              <a:t>test_data['NS']=test_data['Noi_song'].apply(lambda x:1 if str(x)=='northwest' else 0</a:t>
            </a:r>
            <a:r>
              <a:rPr lang="vi-VN" cap="none" dirty="0" smtClean="0">
                <a:latin typeface="+mj-lt"/>
              </a:rPr>
              <a:t>)</a:t>
            </a:r>
          </a:p>
          <a:p>
            <a:pPr marL="0" indent="0">
              <a:buNone/>
            </a:pPr>
            <a:endParaRPr lang="vi-VN" cap="none" dirty="0">
              <a:latin typeface="+mj-lt"/>
            </a:endParaRPr>
          </a:p>
        </p:txBody>
      </p:sp>
    </p:spTree>
    <p:extLst>
      <p:ext uri="{BB962C8B-B14F-4D97-AF65-F5344CB8AC3E}">
        <p14:creationId xmlns:p14="http://schemas.microsoft.com/office/powerpoint/2010/main" val="1693907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95927"/>
            <a:ext cx="10363826" cy="4895272"/>
          </a:xfrm>
        </p:spPr>
        <p:txBody>
          <a:bodyPr>
            <a:normAutofit lnSpcReduction="10000"/>
          </a:bodyPr>
          <a:lstStyle/>
          <a:p>
            <a:pPr marL="0" indent="0">
              <a:buNone/>
            </a:pPr>
            <a:r>
              <a:rPr lang="vi-VN" sz="2400" dirty="0">
                <a:solidFill>
                  <a:srgbClr val="FF0000"/>
                </a:solidFill>
              </a:rPr>
              <a:t>4. </a:t>
            </a:r>
            <a:r>
              <a:rPr lang="vi-VN" sz="2400" cap="none" dirty="0">
                <a:solidFill>
                  <a:srgbClr val="FF0000"/>
                </a:solidFill>
              </a:rPr>
              <a:t>Tính toán và đưa ra kết quả dự đoán.</a:t>
            </a:r>
          </a:p>
          <a:p>
            <a:pPr marL="0" indent="0">
              <a:buNone/>
            </a:pPr>
            <a:r>
              <a:rPr lang="vi-VN" sz="2600" cap="none" dirty="0">
                <a:solidFill>
                  <a:srgbClr val="002060"/>
                </a:solidFill>
                <a:latin typeface="+mj-lt"/>
              </a:rPr>
              <a:t>a. Mô hình </a:t>
            </a:r>
            <a:r>
              <a:rPr lang="en-US" sz="2600" cap="none" dirty="0">
                <a:solidFill>
                  <a:srgbClr val="002060"/>
                </a:solidFill>
                <a:latin typeface="+mj-lt"/>
                <a:cs typeface="Times New Roman" panose="02020603050405020304" pitchFamily="18" charset="0"/>
              </a:rPr>
              <a:t>Linear Regression.</a:t>
            </a:r>
          </a:p>
          <a:p>
            <a:pPr marL="0" indent="0">
              <a:buNone/>
            </a:pPr>
            <a:r>
              <a:rPr lang="vi-VN" sz="2400" cap="none" dirty="0" smtClean="0">
                <a:latin typeface="Times New Roman" panose="02020603050405020304" pitchFamily="18" charset="0"/>
                <a:cs typeface="Times New Roman" panose="02020603050405020304" pitchFamily="18" charset="0"/>
              </a:rPr>
              <a:t>	lin.fit(x_train,y_train)</a:t>
            </a:r>
          </a:p>
          <a:p>
            <a:pPr marL="0" indent="0">
              <a:buNone/>
            </a:pPr>
            <a:r>
              <a:rPr lang="vi-VN" sz="2400" cap="none" dirty="0" smtClean="0">
                <a:latin typeface="Times New Roman" panose="02020603050405020304" pitchFamily="18" charset="0"/>
                <a:cs typeface="Times New Roman" panose="02020603050405020304" pitchFamily="18" charset="0"/>
              </a:rPr>
              <a:t>In các hệ số trong mô hình</a:t>
            </a:r>
            <a:endParaRPr lang="vi-VN" sz="2400" cap="none" dirty="0">
              <a:latin typeface="Times New Roman" panose="02020603050405020304" pitchFamily="18" charset="0"/>
              <a:cs typeface="Times New Roman" panose="02020603050405020304" pitchFamily="18" charset="0"/>
            </a:endParaRPr>
          </a:p>
          <a:p>
            <a:pPr marL="0" indent="0">
              <a:buNone/>
            </a:pPr>
            <a:r>
              <a:rPr lang="vi-VN" sz="2400" cap="none" dirty="0" smtClean="0">
                <a:latin typeface="Times New Roman" panose="02020603050405020304" pitchFamily="18" charset="0"/>
                <a:cs typeface="Times New Roman" panose="02020603050405020304" pitchFamily="18" charset="0"/>
              </a:rPr>
              <a:t>	print</a:t>
            </a:r>
            <a:r>
              <a:rPr lang="vi-VN" sz="2400" cap="none" dirty="0">
                <a:latin typeface="Times New Roman" panose="02020603050405020304" pitchFamily="18" charset="0"/>
                <a:cs typeface="Times New Roman" panose="02020603050405020304" pitchFamily="18" charset="0"/>
              </a:rPr>
              <a:t>("Hệ số hồi quy:", model.coef_)</a:t>
            </a:r>
          </a:p>
          <a:p>
            <a:pPr marL="0" indent="0">
              <a:buNone/>
            </a:pPr>
            <a:r>
              <a:rPr lang="vi-VN" sz="2400" cap="none" dirty="0" smtClean="0">
                <a:latin typeface="Times New Roman" panose="02020603050405020304" pitchFamily="18" charset="0"/>
                <a:cs typeface="Times New Roman" panose="02020603050405020304" pitchFamily="18" charset="0"/>
              </a:rPr>
              <a:t>	print</a:t>
            </a:r>
            <a:r>
              <a:rPr lang="vi-VN" sz="2400" cap="none" dirty="0">
                <a:latin typeface="Times New Roman" panose="02020603050405020304" pitchFamily="18" charset="0"/>
                <a:cs typeface="Times New Roman" panose="02020603050405020304" pitchFamily="18" charset="0"/>
              </a:rPr>
              <a:t>("Hệ số chắn:", model.intercept_)</a:t>
            </a:r>
          </a:p>
          <a:p>
            <a:pPr marL="0" indent="0">
              <a:buNone/>
            </a:pPr>
            <a:r>
              <a:rPr lang="en-US" sz="2400" cap="none" dirty="0" err="1" smtClean="0">
                <a:latin typeface="Times New Roman" panose="02020603050405020304" pitchFamily="18" charset="0"/>
                <a:cs typeface="Times New Roman" panose="02020603050405020304" pitchFamily="18" charset="0"/>
              </a:rPr>
              <a:t>Kết</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quả</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dự</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đoán</a:t>
            </a:r>
            <a:r>
              <a:rPr lang="en-US" sz="2400" cap="none" dirty="0" smtClean="0">
                <a:latin typeface="Times New Roman" panose="02020603050405020304" pitchFamily="18" charset="0"/>
                <a:cs typeface="Times New Roman" panose="02020603050405020304" pitchFamily="18" charset="0"/>
              </a:rPr>
              <a:t>:</a:t>
            </a:r>
          </a:p>
          <a:p>
            <a:pPr marL="0" indent="0">
              <a:buNone/>
            </a:pPr>
            <a:r>
              <a:rPr lang="vi-VN" sz="2400" cap="none" dirty="0" smtClean="0">
                <a:latin typeface="Times New Roman" panose="02020603050405020304" pitchFamily="18" charset="0"/>
                <a:cs typeface="Times New Roman" panose="02020603050405020304" pitchFamily="18" charset="0"/>
              </a:rPr>
              <a:t>	</a:t>
            </a:r>
            <a:r>
              <a:rPr lang="vi-VN" sz="2400" cap="none" dirty="0" smtClean="0">
                <a:solidFill>
                  <a:srgbClr val="FF0000"/>
                </a:solidFill>
                <a:latin typeface="Times New Roman" panose="02020603050405020304" pitchFamily="18" charset="0"/>
                <a:cs typeface="Times New Roman" panose="02020603050405020304" pitchFamily="18" charset="0"/>
              </a:rPr>
              <a:t>y_pred_lin</a:t>
            </a:r>
            <a:r>
              <a:rPr lang="vi-VN" sz="2400" cap="none" dirty="0" smtClean="0">
                <a:latin typeface="Times New Roman" panose="02020603050405020304" pitchFamily="18" charset="0"/>
                <a:cs typeface="Times New Roman" panose="02020603050405020304" pitchFamily="18" charset="0"/>
              </a:rPr>
              <a:t>=lin.predict(x_test</a:t>
            </a:r>
            <a:r>
              <a:rPr lang="vi-VN" sz="2400" cap="none" dirty="0">
                <a:latin typeface="Times New Roman" panose="02020603050405020304" pitchFamily="18" charset="0"/>
                <a:cs typeface="Times New Roman" panose="02020603050405020304" pitchFamily="18" charset="0"/>
              </a:rPr>
              <a:t>)</a:t>
            </a:r>
          </a:p>
          <a:p>
            <a:pPr marL="0" indent="0">
              <a:buNone/>
            </a:pPr>
            <a:r>
              <a:rPr lang="vi-VN" sz="2400" cap="none" dirty="0" smtClean="0">
                <a:latin typeface="Times New Roman" panose="02020603050405020304" pitchFamily="18" charset="0"/>
                <a:cs typeface="Times New Roman" panose="02020603050405020304" pitchFamily="18" charset="0"/>
              </a:rPr>
              <a:t>	test_data[‘Lin_CPDD</a:t>
            </a:r>
            <a:r>
              <a:rPr lang="vi-VN" sz="2400" cap="none" dirty="0">
                <a:latin typeface="Times New Roman" panose="02020603050405020304" pitchFamily="18" charset="0"/>
                <a:cs typeface="Times New Roman" panose="02020603050405020304" pitchFamily="18" charset="0"/>
              </a:rPr>
              <a:t>']=y_pred_lin</a:t>
            </a:r>
          </a:p>
        </p:txBody>
      </p:sp>
    </p:spTree>
    <p:extLst>
      <p:ext uri="{BB962C8B-B14F-4D97-AF65-F5344CB8AC3E}">
        <p14:creationId xmlns:p14="http://schemas.microsoft.com/office/powerpoint/2010/main" val="2378727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32247" y="1016000"/>
            <a:ext cx="10363826" cy="5052291"/>
          </a:xfrm>
        </p:spPr>
        <p:txBody>
          <a:bodyPr>
            <a:normAutofit/>
          </a:bodyPr>
          <a:lstStyle/>
          <a:p>
            <a:pPr marL="0" indent="0">
              <a:buNone/>
            </a:pPr>
            <a:r>
              <a:rPr lang="vi-VN" sz="2400" cap="none" dirty="0" smtClean="0">
                <a:solidFill>
                  <a:srgbClr val="7030A0"/>
                </a:solidFill>
                <a:latin typeface="+mj-lt"/>
              </a:rPr>
              <a:t>b) Mô hình </a:t>
            </a:r>
            <a:r>
              <a:rPr lang="en-US" sz="2400" cap="none" dirty="0">
                <a:solidFill>
                  <a:srgbClr val="7030A0"/>
                </a:solidFill>
                <a:latin typeface="+mj-lt"/>
              </a:rPr>
              <a:t>P</a:t>
            </a:r>
            <a:r>
              <a:rPr lang="en-US" sz="2400" cap="none" dirty="0" smtClean="0">
                <a:solidFill>
                  <a:srgbClr val="7030A0"/>
                </a:solidFill>
                <a:latin typeface="+mj-lt"/>
              </a:rPr>
              <a:t>olynomial Regression.</a:t>
            </a:r>
          </a:p>
          <a:p>
            <a:pPr marL="457200" lvl="1" indent="0">
              <a:buNone/>
            </a:pPr>
            <a:r>
              <a:rPr lang="vi-VN" sz="2200" cap="none" dirty="0">
                <a:latin typeface="+mj-lt"/>
              </a:rPr>
              <a:t>X_poly = poly.fit_transform(x_train)  </a:t>
            </a:r>
          </a:p>
          <a:p>
            <a:pPr marL="457200" lvl="1" indent="0">
              <a:buNone/>
            </a:pPr>
            <a:r>
              <a:rPr lang="vi-VN" sz="2200" cap="none" dirty="0">
                <a:latin typeface="+mj-lt"/>
              </a:rPr>
              <a:t>poly.fit(X_poly,y_train)  </a:t>
            </a:r>
          </a:p>
          <a:p>
            <a:pPr marL="457200" lvl="1" indent="0">
              <a:buNone/>
            </a:pPr>
            <a:r>
              <a:rPr lang="vi-VN" sz="2200" cap="none" dirty="0">
                <a:latin typeface="+mj-lt"/>
              </a:rPr>
              <a:t>lin.fit(X_poly,y_train</a:t>
            </a:r>
            <a:r>
              <a:rPr lang="vi-VN" sz="2200" cap="none" dirty="0" smtClean="0">
                <a:latin typeface="+mj-lt"/>
              </a:rPr>
              <a:t>)</a:t>
            </a:r>
          </a:p>
          <a:p>
            <a:pPr marL="0" indent="0">
              <a:buNone/>
            </a:pPr>
            <a:r>
              <a:rPr lang="en-US" sz="2400" cap="none" dirty="0" err="1">
                <a:latin typeface="Times New Roman" panose="02020603050405020304" pitchFamily="18" charset="0"/>
                <a:cs typeface="Times New Roman" panose="02020603050405020304" pitchFamily="18" charset="0"/>
              </a:rPr>
              <a:t>Kết</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quả</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dự</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đoán</a:t>
            </a:r>
            <a:r>
              <a:rPr lang="en-US" sz="2400" cap="none" dirty="0">
                <a:latin typeface="Times New Roman" panose="02020603050405020304" pitchFamily="18" charset="0"/>
                <a:cs typeface="Times New Roman" panose="02020603050405020304" pitchFamily="18" charset="0"/>
              </a:rPr>
              <a:t>:</a:t>
            </a:r>
          </a:p>
          <a:p>
            <a:pPr marL="0" indent="0">
              <a:buNone/>
            </a:pPr>
            <a:r>
              <a:rPr lang="en-US" sz="2400" cap="none" dirty="0">
                <a:latin typeface="+mj-lt"/>
              </a:rPr>
              <a:t>	</a:t>
            </a:r>
            <a:r>
              <a:rPr lang="en-US" sz="2400" cap="none" dirty="0" err="1">
                <a:solidFill>
                  <a:srgbClr val="FF0000"/>
                </a:solidFill>
                <a:latin typeface="+mj-lt"/>
              </a:rPr>
              <a:t>y_pred_poly</a:t>
            </a:r>
            <a:r>
              <a:rPr lang="en-US" sz="2400" cap="none" dirty="0">
                <a:latin typeface="+mj-lt"/>
              </a:rPr>
              <a:t>=</a:t>
            </a:r>
            <a:r>
              <a:rPr lang="en-US" sz="2400" cap="none" dirty="0" err="1">
                <a:latin typeface="+mj-lt"/>
              </a:rPr>
              <a:t>lin.predict</a:t>
            </a:r>
            <a:r>
              <a:rPr lang="en-US" sz="2400" cap="none" dirty="0">
                <a:latin typeface="+mj-lt"/>
              </a:rPr>
              <a:t>(</a:t>
            </a:r>
            <a:r>
              <a:rPr lang="en-US" sz="2400" cap="none" dirty="0" err="1">
                <a:latin typeface="+mj-lt"/>
              </a:rPr>
              <a:t>poly.fit_transform</a:t>
            </a:r>
            <a:r>
              <a:rPr lang="en-US" sz="2400" cap="none" dirty="0">
                <a:latin typeface="+mj-lt"/>
              </a:rPr>
              <a:t>(</a:t>
            </a:r>
            <a:r>
              <a:rPr lang="en-US" sz="2400" cap="none" dirty="0" err="1">
                <a:latin typeface="+mj-lt"/>
              </a:rPr>
              <a:t>x_test</a:t>
            </a:r>
            <a:r>
              <a:rPr lang="en-US" sz="2400" cap="none" dirty="0">
                <a:latin typeface="+mj-lt"/>
              </a:rPr>
              <a:t>))</a:t>
            </a:r>
          </a:p>
          <a:p>
            <a:pPr marL="0" indent="0">
              <a:buNone/>
            </a:pPr>
            <a:r>
              <a:rPr lang="en-US" sz="2400" cap="none" dirty="0" smtClean="0">
                <a:latin typeface="+mj-lt"/>
              </a:rPr>
              <a:t>	</a:t>
            </a:r>
            <a:r>
              <a:rPr lang="en-US" sz="2400" cap="none" dirty="0" err="1" smtClean="0">
                <a:latin typeface="+mj-lt"/>
              </a:rPr>
              <a:t>test_data</a:t>
            </a:r>
            <a:r>
              <a:rPr lang="en-US" sz="2400" cap="none" dirty="0">
                <a:latin typeface="+mj-lt"/>
              </a:rPr>
              <a:t>['</a:t>
            </a:r>
            <a:r>
              <a:rPr lang="en-US" sz="2400" cap="none" dirty="0" err="1">
                <a:latin typeface="+mj-lt"/>
              </a:rPr>
              <a:t>Poly_CPDD</a:t>
            </a:r>
            <a:r>
              <a:rPr lang="en-US" sz="2400" cap="none" dirty="0">
                <a:latin typeface="+mj-lt"/>
              </a:rPr>
              <a:t>']=</a:t>
            </a:r>
            <a:r>
              <a:rPr lang="en-US" sz="2400" cap="none" dirty="0" err="1" smtClean="0">
                <a:latin typeface="+mj-lt"/>
              </a:rPr>
              <a:t>y_pred_poly</a:t>
            </a:r>
            <a:endParaRPr lang="en-US" sz="2400" cap="none" dirty="0" smtClean="0">
              <a:latin typeface="+mj-lt"/>
            </a:endParaRPr>
          </a:p>
          <a:p>
            <a:pPr marL="0" indent="0">
              <a:buNone/>
            </a:pPr>
            <a:r>
              <a:rPr lang="en-US" sz="2400" cap="none" dirty="0" smtClean="0">
                <a:solidFill>
                  <a:srgbClr val="002060"/>
                </a:solidFill>
                <a:latin typeface="+mj-lt"/>
              </a:rPr>
              <a:t>c) In </a:t>
            </a:r>
            <a:r>
              <a:rPr lang="en-US" sz="2400" cap="none" dirty="0" err="1" smtClean="0">
                <a:solidFill>
                  <a:srgbClr val="002060"/>
                </a:solidFill>
                <a:latin typeface="+mj-lt"/>
              </a:rPr>
              <a:t>kết</a:t>
            </a:r>
            <a:r>
              <a:rPr lang="en-US" sz="2400" cap="none" dirty="0" smtClean="0">
                <a:solidFill>
                  <a:srgbClr val="002060"/>
                </a:solidFill>
                <a:latin typeface="+mj-lt"/>
              </a:rPr>
              <a:t> </a:t>
            </a:r>
            <a:r>
              <a:rPr lang="en-US" sz="2400" cap="none" dirty="0" err="1" smtClean="0">
                <a:solidFill>
                  <a:srgbClr val="002060"/>
                </a:solidFill>
                <a:latin typeface="+mj-lt"/>
              </a:rPr>
              <a:t>quả</a:t>
            </a:r>
            <a:r>
              <a:rPr lang="en-US" sz="2400" cap="none" dirty="0" smtClean="0">
                <a:solidFill>
                  <a:srgbClr val="002060"/>
                </a:solidFill>
                <a:latin typeface="+mj-lt"/>
              </a:rPr>
              <a:t> của 2 mô hinh</a:t>
            </a:r>
          </a:p>
          <a:p>
            <a:pPr marL="0" indent="0">
              <a:buNone/>
            </a:pPr>
            <a:r>
              <a:rPr lang="en-US" sz="2400" cap="none" dirty="0">
                <a:latin typeface="+mj-lt"/>
              </a:rPr>
              <a:t>	print(</a:t>
            </a:r>
            <a:r>
              <a:rPr lang="en-US" sz="2400" cap="none" dirty="0" err="1">
                <a:latin typeface="+mj-lt"/>
              </a:rPr>
              <a:t>test_data</a:t>
            </a:r>
            <a:r>
              <a:rPr lang="en-US" sz="2400" cap="none" dirty="0">
                <a:latin typeface="+mj-lt"/>
              </a:rPr>
              <a:t>)</a:t>
            </a:r>
          </a:p>
          <a:p>
            <a:pPr marL="0" indent="0">
              <a:buNone/>
            </a:pPr>
            <a:endParaRPr lang="vi-VN" sz="2400" cap="none" dirty="0">
              <a:latin typeface="+mj-lt"/>
            </a:endParaRPr>
          </a:p>
        </p:txBody>
      </p:sp>
    </p:spTree>
    <p:extLst>
      <p:ext uri="{BB962C8B-B14F-4D97-AF65-F5344CB8AC3E}">
        <p14:creationId xmlns:p14="http://schemas.microsoft.com/office/powerpoint/2010/main" val="3360108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062182"/>
            <a:ext cx="10363826" cy="4922982"/>
          </a:xfrm>
        </p:spPr>
        <p:txBody>
          <a:bodyPr>
            <a:normAutofit/>
          </a:bodyPr>
          <a:lstStyle/>
          <a:p>
            <a:pPr marL="0" indent="0">
              <a:buNone/>
            </a:pPr>
            <a:r>
              <a:rPr lang="en-US" sz="2400" cap="none" dirty="0" smtClean="0">
                <a:solidFill>
                  <a:srgbClr val="FF0000"/>
                </a:solidFill>
                <a:latin typeface="Times New Roman" panose="02020603050405020304" pitchFamily="18" charset="0"/>
                <a:cs typeface="Times New Roman" panose="02020603050405020304" pitchFamily="18" charset="0"/>
              </a:rPr>
              <a:t>5. </a:t>
            </a:r>
            <a:r>
              <a:rPr lang="en-US" sz="2400" cap="none" dirty="0" err="1" smtClean="0">
                <a:solidFill>
                  <a:srgbClr val="FF0000"/>
                </a:solidFill>
                <a:latin typeface="Times New Roman" panose="02020603050405020304" pitchFamily="18" charset="0"/>
                <a:cs typeface="Times New Roman" panose="02020603050405020304" pitchFamily="18" charset="0"/>
              </a:rPr>
              <a:t>Kiểm</a:t>
            </a:r>
            <a:r>
              <a:rPr lang="en-US" sz="2400" cap="none" dirty="0" smtClean="0">
                <a:solidFill>
                  <a:srgbClr val="FF0000"/>
                </a:solidFill>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tra</a:t>
            </a:r>
            <a:r>
              <a:rPr lang="en-US" sz="2400" cap="none" dirty="0" smtClean="0">
                <a:solidFill>
                  <a:srgbClr val="FF0000"/>
                </a:solidFill>
                <a:latin typeface="Times New Roman" panose="02020603050405020304" pitchFamily="18" charset="0"/>
                <a:cs typeface="Times New Roman" panose="02020603050405020304" pitchFamily="18" charset="0"/>
              </a:rPr>
              <a:t> và </a:t>
            </a:r>
            <a:r>
              <a:rPr lang="en-US" sz="2400" cap="none" dirty="0" err="1" smtClean="0">
                <a:solidFill>
                  <a:srgbClr val="FF0000"/>
                </a:solidFill>
                <a:latin typeface="Times New Roman" panose="02020603050405020304" pitchFamily="18" charset="0"/>
                <a:cs typeface="Times New Roman" panose="02020603050405020304" pitchFamily="18" charset="0"/>
              </a:rPr>
              <a:t>đánh</a:t>
            </a:r>
            <a:r>
              <a:rPr lang="en-US" sz="2400" cap="none" dirty="0" smtClean="0">
                <a:solidFill>
                  <a:srgbClr val="FF0000"/>
                </a:solidFill>
                <a:latin typeface="Times New Roman" panose="02020603050405020304" pitchFamily="18" charset="0"/>
                <a:cs typeface="Times New Roman" panose="02020603050405020304" pitchFamily="18" charset="0"/>
              </a:rPr>
              <a:t> giá </a:t>
            </a:r>
            <a:r>
              <a:rPr lang="en-US" sz="2400" cap="none" dirty="0" err="1" smtClean="0">
                <a:solidFill>
                  <a:srgbClr val="FF0000"/>
                </a:solidFill>
                <a:latin typeface="Times New Roman" panose="02020603050405020304" pitchFamily="18" charset="0"/>
                <a:cs typeface="Times New Roman" panose="02020603050405020304" pitchFamily="18" charset="0"/>
              </a:rPr>
              <a:t>kết</a:t>
            </a:r>
            <a:r>
              <a:rPr lang="en-US" sz="2400" cap="none" dirty="0" smtClean="0">
                <a:solidFill>
                  <a:srgbClr val="FF0000"/>
                </a:solidFill>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quả</a:t>
            </a:r>
            <a:r>
              <a:rPr lang="en-US" sz="2400" cap="none" dirty="0" smtClean="0">
                <a:solidFill>
                  <a:srgbClr val="FF0000"/>
                </a:solidFill>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dự</a:t>
            </a:r>
            <a:r>
              <a:rPr lang="en-US" sz="2400" cap="none" dirty="0" smtClean="0">
                <a:solidFill>
                  <a:srgbClr val="FF0000"/>
                </a:solidFill>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đoán</a:t>
            </a:r>
            <a:r>
              <a:rPr lang="en-US" sz="2400" cap="none" dirty="0" smtClean="0">
                <a:solidFill>
                  <a:srgbClr val="FF0000"/>
                </a:solidFill>
                <a:latin typeface="Times New Roman" panose="02020603050405020304" pitchFamily="18" charset="0"/>
                <a:cs typeface="Times New Roman" panose="02020603050405020304" pitchFamily="18" charset="0"/>
              </a:rPr>
              <a:t> các mô hình </a:t>
            </a:r>
            <a:r>
              <a:rPr lang="en-US" sz="2400" cap="none" dirty="0" err="1" smtClean="0">
                <a:solidFill>
                  <a:srgbClr val="FF0000"/>
                </a:solidFill>
                <a:latin typeface="Times New Roman" panose="02020603050405020304" pitchFamily="18" charset="0"/>
                <a:cs typeface="Times New Roman" panose="02020603050405020304" pitchFamily="18" charset="0"/>
              </a:rPr>
              <a:t>thông</a:t>
            </a:r>
            <a:r>
              <a:rPr lang="en-US" sz="2400" cap="none" dirty="0" smtClean="0">
                <a:solidFill>
                  <a:srgbClr val="FF0000"/>
                </a:solidFill>
                <a:latin typeface="Times New Roman" panose="02020603050405020304" pitchFamily="18" charset="0"/>
                <a:cs typeface="Times New Roman" panose="02020603050405020304" pitchFamily="18" charset="0"/>
              </a:rPr>
              <a:t> qua tính giá trị các </a:t>
            </a:r>
            <a:r>
              <a:rPr lang="en-US" sz="2400" cap="none" dirty="0" err="1" smtClean="0">
                <a:solidFill>
                  <a:srgbClr val="FF0000"/>
                </a:solidFill>
                <a:latin typeface="Times New Roman" panose="02020603050405020304" pitchFamily="18" charset="0"/>
                <a:cs typeface="Times New Roman" panose="02020603050405020304" pitchFamily="18" charset="0"/>
              </a:rPr>
              <a:t>độ</a:t>
            </a:r>
            <a:r>
              <a:rPr lang="en-US" sz="2400" cap="none" dirty="0" smtClean="0">
                <a:solidFill>
                  <a:srgbClr val="FF0000"/>
                </a:solidFill>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đo</a:t>
            </a:r>
            <a:r>
              <a:rPr lang="en-US" sz="2400" cap="none"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2400" cap="none" dirty="0" smtClean="0">
                <a:solidFill>
                  <a:schemeClr val="accent1">
                    <a:lumMod val="75000"/>
                  </a:schemeClr>
                </a:solidFill>
                <a:latin typeface="Times New Roman" panose="02020603050405020304" pitchFamily="18" charset="0"/>
                <a:cs typeface="Times New Roman" panose="02020603050405020304" pitchFamily="18" charset="0"/>
              </a:rPr>
              <a:t>a)</a:t>
            </a:r>
            <a:r>
              <a:rPr lang="vi-VN" sz="2400" cap="none" dirty="0">
                <a:solidFill>
                  <a:schemeClr val="accent1">
                    <a:lumMod val="75000"/>
                  </a:schemeClr>
                </a:solidFill>
                <a:latin typeface="Times New Roman" panose="02020603050405020304" pitchFamily="18" charset="0"/>
                <a:cs typeface="Times New Roman" panose="02020603050405020304" pitchFamily="18" charset="0"/>
              </a:rPr>
              <a:t> Tổng bình phương sai số trên tập mẫu MSE </a:t>
            </a:r>
            <a:r>
              <a:rPr lang="en-US" sz="2400" cap="none"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vi-VN" sz="2400" cap="none" dirty="0">
                <a:latin typeface="Times New Roman" panose="02020603050405020304" pitchFamily="18" charset="0"/>
                <a:cs typeface="Times New Roman" panose="02020603050405020304" pitchFamily="18" charset="0"/>
              </a:rPr>
              <a:t>lin_mse = mean_squared_error(y_test,y_pred_lin,squared=True)</a:t>
            </a:r>
          </a:p>
          <a:p>
            <a:pPr marL="0" indent="0">
              <a:buNone/>
            </a:pPr>
            <a:r>
              <a:rPr lang="vi-VN" sz="2400" cap="none" dirty="0">
                <a:latin typeface="Times New Roman" panose="02020603050405020304" pitchFamily="18" charset="0"/>
                <a:cs typeface="Times New Roman" panose="02020603050405020304" pitchFamily="18" charset="0"/>
              </a:rPr>
              <a:t>print("Tổng bình phương sai số trên tập mẫu MSE mô hinh LinearRegressionlà: ", lin_mse)</a:t>
            </a:r>
          </a:p>
          <a:p>
            <a:pPr marL="0" indent="0">
              <a:buNone/>
            </a:pPr>
            <a:r>
              <a:rPr lang="vi-VN" sz="2400" cap="none" dirty="0">
                <a:latin typeface="Times New Roman" panose="02020603050405020304" pitchFamily="18" charset="0"/>
                <a:cs typeface="Times New Roman" panose="02020603050405020304" pitchFamily="18" charset="0"/>
              </a:rPr>
              <a:t>poly_mse = mean_squared_error(y_test,y_pred_poly,squared=True)</a:t>
            </a:r>
          </a:p>
          <a:p>
            <a:pPr marL="0" indent="0">
              <a:buNone/>
            </a:pPr>
            <a:r>
              <a:rPr lang="vi-VN" sz="2400" cap="none" dirty="0">
                <a:latin typeface="Times New Roman" panose="02020603050405020304" pitchFamily="18" charset="0"/>
                <a:cs typeface="Times New Roman" panose="02020603050405020304" pitchFamily="18" charset="0"/>
              </a:rPr>
              <a:t>print("Tổng bình phương sai số trên tập mẫu MSE mô hinh Polynomial Regression là: ",poly_mse)</a:t>
            </a:r>
            <a:endParaRPr lang="en-US" sz="2400"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742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31273"/>
            <a:ext cx="10363826" cy="5153891"/>
          </a:xfrm>
        </p:spPr>
        <p:txBody>
          <a:bodyPr>
            <a:normAutofit fontScale="92500" lnSpcReduction="10000"/>
          </a:bodyPr>
          <a:lstStyle/>
          <a:p>
            <a:pPr marL="0" indent="0">
              <a:buNone/>
            </a:pPr>
            <a:r>
              <a:rPr lang="en-US" sz="2400" cap="none" dirty="0">
                <a:solidFill>
                  <a:schemeClr val="accent1">
                    <a:lumMod val="75000"/>
                  </a:schemeClr>
                </a:solidFill>
                <a:latin typeface="Times New Roman" panose="02020603050405020304" pitchFamily="18" charset="0"/>
                <a:cs typeface="Times New Roman" panose="02020603050405020304" pitchFamily="18" charset="0"/>
              </a:rPr>
              <a:t>b</a:t>
            </a:r>
            <a:r>
              <a:rPr lang="en-US" sz="2400" cap="none" dirty="0" smtClean="0">
                <a:solidFill>
                  <a:schemeClr val="accent1">
                    <a:lumMod val="75000"/>
                  </a:schemeClr>
                </a:solidFill>
                <a:latin typeface="Times New Roman" panose="02020603050405020304" pitchFamily="18" charset="0"/>
                <a:cs typeface="Times New Roman" panose="02020603050405020304" pitchFamily="18" charset="0"/>
              </a:rPr>
              <a:t>)</a:t>
            </a:r>
            <a:r>
              <a:rPr lang="vi-VN" sz="2400" cap="none" dirty="0" smtClean="0">
                <a:solidFill>
                  <a:schemeClr val="accent1">
                    <a:lumMod val="75000"/>
                  </a:schemeClr>
                </a:solidFill>
                <a:latin typeface="Times New Roman" panose="02020603050405020304" pitchFamily="18" charset="0"/>
                <a:cs typeface="Times New Roman" panose="02020603050405020304" pitchFamily="18" charset="0"/>
              </a:rPr>
              <a:t> Giá </a:t>
            </a:r>
            <a:r>
              <a:rPr lang="vi-VN" sz="2400" cap="none" dirty="0">
                <a:solidFill>
                  <a:schemeClr val="accent1">
                    <a:lumMod val="75000"/>
                  </a:schemeClr>
                </a:solidFill>
                <a:latin typeface="Times New Roman" panose="02020603050405020304" pitchFamily="18" charset="0"/>
                <a:cs typeface="Times New Roman" panose="02020603050405020304" pitchFamily="18" charset="0"/>
              </a:rPr>
              <a:t>trị độ đo RMSE </a:t>
            </a:r>
            <a:r>
              <a:rPr lang="en-US" sz="2400" cap="none"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vi-VN" sz="2400" cap="none" dirty="0">
                <a:latin typeface="Times New Roman" panose="02020603050405020304" pitchFamily="18" charset="0"/>
                <a:cs typeface="Times New Roman" panose="02020603050405020304" pitchFamily="18" charset="0"/>
              </a:rPr>
              <a:t>lin_rmse = mean_squared_error(y_test,y_pred_lin,squared=False)</a:t>
            </a:r>
          </a:p>
          <a:p>
            <a:pPr marL="0" indent="0">
              <a:buNone/>
            </a:pPr>
            <a:r>
              <a:rPr lang="vi-VN" sz="2400" cap="none" dirty="0">
                <a:latin typeface="Times New Roman" panose="02020603050405020304" pitchFamily="18" charset="0"/>
                <a:cs typeface="Times New Roman" panose="02020603050405020304" pitchFamily="18" charset="0"/>
              </a:rPr>
              <a:t>print('Giá trị độ đo RMSE mô hinh LinearRegression là: ', lin_rmse)</a:t>
            </a:r>
          </a:p>
          <a:p>
            <a:pPr marL="0" indent="0">
              <a:buNone/>
            </a:pPr>
            <a:r>
              <a:rPr lang="vi-VN" sz="2400" cap="none" dirty="0">
                <a:latin typeface="Times New Roman" panose="02020603050405020304" pitchFamily="18" charset="0"/>
                <a:cs typeface="Times New Roman" panose="02020603050405020304" pitchFamily="18" charset="0"/>
              </a:rPr>
              <a:t>poly_rmse = mean_squared_error(y_test,y_pred_poly,squared=False)</a:t>
            </a:r>
          </a:p>
          <a:p>
            <a:pPr marL="0" indent="0">
              <a:buNone/>
            </a:pPr>
            <a:r>
              <a:rPr lang="vi-VN" sz="2400" cap="none" dirty="0">
                <a:latin typeface="Times New Roman" panose="02020603050405020304" pitchFamily="18" charset="0"/>
                <a:cs typeface="Times New Roman" panose="02020603050405020304" pitchFamily="18" charset="0"/>
              </a:rPr>
              <a:t>print('Giá trị độ đo RMSE mô hinh Polynomial Regression là: ', poly_rmse</a:t>
            </a:r>
            <a:r>
              <a:rPr lang="vi-VN" sz="2400" cap="none" dirty="0" smtClean="0">
                <a:latin typeface="Times New Roman" panose="02020603050405020304" pitchFamily="18" charset="0"/>
                <a:cs typeface="Times New Roman" panose="02020603050405020304" pitchFamily="18" charset="0"/>
              </a:rPr>
              <a:t>)</a:t>
            </a:r>
          </a:p>
          <a:p>
            <a:pPr marL="0" indent="0">
              <a:buNone/>
            </a:pPr>
            <a:r>
              <a:rPr lang="vi-VN" sz="2400" cap="none" dirty="0" smtClean="0">
                <a:solidFill>
                  <a:srgbClr val="002060"/>
                </a:solidFill>
                <a:latin typeface="Times New Roman" panose="02020603050405020304" pitchFamily="18" charset="0"/>
                <a:cs typeface="Times New Roman" panose="02020603050405020304" pitchFamily="18" charset="0"/>
              </a:rPr>
              <a:t>c)</a:t>
            </a:r>
            <a:r>
              <a:rPr lang="en-US" sz="2400" cap="none" dirty="0">
                <a:solidFill>
                  <a:srgbClr val="002060"/>
                </a:solidFill>
                <a:latin typeface="Times New Roman" panose="02020603050405020304" pitchFamily="18" charset="0"/>
                <a:cs typeface="Times New Roman" panose="02020603050405020304" pitchFamily="18" charset="0"/>
              </a:rPr>
              <a:t> </a:t>
            </a:r>
            <a:r>
              <a:rPr lang="en-US" sz="2400" cap="none" dirty="0" smtClean="0">
                <a:solidFill>
                  <a:srgbClr val="002060"/>
                </a:solidFill>
                <a:latin typeface="Times New Roman" panose="02020603050405020304" pitchFamily="18" charset="0"/>
                <a:cs typeface="Times New Roman" panose="02020603050405020304" pitchFamily="18" charset="0"/>
              </a:rPr>
              <a:t>Giá </a:t>
            </a:r>
            <a:r>
              <a:rPr lang="en-US" sz="2400" cap="none" dirty="0">
                <a:solidFill>
                  <a:srgbClr val="002060"/>
                </a:solidFill>
                <a:latin typeface="Times New Roman" panose="02020603050405020304" pitchFamily="18" charset="0"/>
                <a:cs typeface="Times New Roman" panose="02020603050405020304" pitchFamily="18" charset="0"/>
              </a:rPr>
              <a:t>trị </a:t>
            </a:r>
            <a:r>
              <a:rPr lang="en-US" sz="2400" cap="none" dirty="0" err="1">
                <a:solidFill>
                  <a:srgbClr val="002060"/>
                </a:solidFill>
                <a:latin typeface="Times New Roman" panose="02020603050405020304" pitchFamily="18" charset="0"/>
                <a:cs typeface="Times New Roman" panose="02020603050405020304" pitchFamily="18" charset="0"/>
              </a:rPr>
              <a:t>độ</a:t>
            </a:r>
            <a:r>
              <a:rPr lang="en-US" sz="2400" cap="none" dirty="0">
                <a:solidFill>
                  <a:srgbClr val="002060"/>
                </a:solidFill>
                <a:latin typeface="Times New Roman" panose="02020603050405020304" pitchFamily="18" charset="0"/>
                <a:cs typeface="Times New Roman" panose="02020603050405020304" pitchFamily="18" charset="0"/>
              </a:rPr>
              <a:t> </a:t>
            </a:r>
            <a:r>
              <a:rPr lang="en-US" sz="2400" cap="none" dirty="0" err="1">
                <a:solidFill>
                  <a:srgbClr val="002060"/>
                </a:solidFill>
                <a:latin typeface="Times New Roman" panose="02020603050405020304" pitchFamily="18" charset="0"/>
                <a:cs typeface="Times New Roman" panose="02020603050405020304" pitchFamily="18" charset="0"/>
              </a:rPr>
              <a:t>đo</a:t>
            </a:r>
            <a:r>
              <a:rPr lang="en-US" sz="2400" cap="none" dirty="0">
                <a:solidFill>
                  <a:srgbClr val="002060"/>
                </a:solidFill>
                <a:latin typeface="Times New Roman" panose="02020603050405020304" pitchFamily="18" charset="0"/>
                <a:cs typeface="Times New Roman" panose="02020603050405020304" pitchFamily="18" charset="0"/>
              </a:rPr>
              <a:t> MAE </a:t>
            </a:r>
            <a:r>
              <a:rPr lang="en-US" sz="2400" cap="none" dirty="0" smtClean="0">
                <a:solidFill>
                  <a:srgbClr val="002060"/>
                </a:solidFill>
                <a:latin typeface="Times New Roman" panose="02020603050405020304" pitchFamily="18" charset="0"/>
                <a:cs typeface="Times New Roman" panose="02020603050405020304" pitchFamily="18" charset="0"/>
              </a:rPr>
              <a:t>.</a:t>
            </a:r>
            <a:endParaRPr lang="vi-VN" sz="2400" cap="none"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sz="2400" cap="none" dirty="0" err="1">
                <a:latin typeface="Times New Roman" panose="02020603050405020304" pitchFamily="18" charset="0"/>
                <a:cs typeface="Times New Roman" panose="02020603050405020304" pitchFamily="18" charset="0"/>
              </a:rPr>
              <a:t>lin_mae</a:t>
            </a:r>
            <a:r>
              <a:rPr lang="en-US" sz="2400" cap="none" dirty="0">
                <a:latin typeface="Times New Roman" panose="02020603050405020304" pitchFamily="18" charset="0"/>
                <a:cs typeface="Times New Roman" panose="02020603050405020304" pitchFamily="18" charset="0"/>
              </a:rPr>
              <a:t> = </a:t>
            </a:r>
            <a:r>
              <a:rPr lang="en-US" sz="2400" cap="none" dirty="0" err="1">
                <a:latin typeface="Times New Roman" panose="02020603050405020304" pitchFamily="18" charset="0"/>
                <a:cs typeface="Times New Roman" panose="02020603050405020304" pitchFamily="18" charset="0"/>
              </a:rPr>
              <a:t>mean_absolute_error</a:t>
            </a:r>
            <a:r>
              <a:rPr lang="en-US" sz="2400" cap="none" dirty="0">
                <a:latin typeface="Times New Roman" panose="02020603050405020304" pitchFamily="18" charset="0"/>
                <a:cs typeface="Times New Roman" panose="02020603050405020304" pitchFamily="18" charset="0"/>
              </a:rPr>
              <a:t>(</a:t>
            </a:r>
            <a:r>
              <a:rPr lang="en-US" sz="2400" cap="none" dirty="0" err="1">
                <a:latin typeface="Times New Roman" panose="02020603050405020304" pitchFamily="18" charset="0"/>
                <a:cs typeface="Times New Roman" panose="02020603050405020304" pitchFamily="18" charset="0"/>
              </a:rPr>
              <a:t>y_test,y_pred_lin</a:t>
            </a:r>
            <a:r>
              <a:rPr lang="en-US" sz="2400" cap="none" dirty="0">
                <a:latin typeface="Times New Roman" panose="02020603050405020304" pitchFamily="18" charset="0"/>
                <a:cs typeface="Times New Roman" panose="02020603050405020304" pitchFamily="18" charset="0"/>
              </a:rPr>
              <a:t>)</a:t>
            </a:r>
          </a:p>
          <a:p>
            <a:pPr marL="0" indent="0">
              <a:buNone/>
            </a:pPr>
            <a:r>
              <a:rPr lang="en-US" sz="2400" cap="none" dirty="0">
                <a:latin typeface="Times New Roman" panose="02020603050405020304" pitchFamily="18" charset="0"/>
                <a:cs typeface="Times New Roman" panose="02020603050405020304" pitchFamily="18" charset="0"/>
              </a:rPr>
              <a:t>print('Giá trị </a:t>
            </a:r>
            <a:r>
              <a:rPr lang="en-US" sz="2400" cap="none" dirty="0" err="1">
                <a:latin typeface="Times New Roman" panose="02020603050405020304" pitchFamily="18" charset="0"/>
                <a:cs typeface="Times New Roman" panose="02020603050405020304" pitchFamily="18" charset="0"/>
              </a:rPr>
              <a:t>độ</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đo</a:t>
            </a:r>
            <a:r>
              <a:rPr lang="en-US" sz="2400" cap="none" dirty="0">
                <a:latin typeface="Times New Roman" panose="02020603050405020304" pitchFamily="18" charset="0"/>
                <a:cs typeface="Times New Roman" panose="02020603050405020304" pitchFamily="18" charset="0"/>
              </a:rPr>
              <a:t> MAE mô hinh </a:t>
            </a:r>
            <a:r>
              <a:rPr lang="en-US" sz="2400" cap="none" dirty="0" err="1">
                <a:latin typeface="Times New Roman" panose="02020603050405020304" pitchFamily="18" charset="0"/>
                <a:cs typeface="Times New Roman" panose="02020603050405020304" pitchFamily="18" charset="0"/>
              </a:rPr>
              <a:t>LinearRegression</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là</a:t>
            </a:r>
            <a:r>
              <a:rPr lang="en-US" sz="2400" cap="none" dirty="0">
                <a:latin typeface="Times New Roman" panose="02020603050405020304" pitchFamily="18" charset="0"/>
                <a:cs typeface="Times New Roman" panose="02020603050405020304" pitchFamily="18" charset="0"/>
              </a:rPr>
              <a:t>: ', </a:t>
            </a:r>
            <a:r>
              <a:rPr lang="en-US" sz="2400" cap="none" dirty="0" err="1">
                <a:latin typeface="Times New Roman" panose="02020603050405020304" pitchFamily="18" charset="0"/>
                <a:cs typeface="Times New Roman" panose="02020603050405020304" pitchFamily="18" charset="0"/>
              </a:rPr>
              <a:t>lin_mae</a:t>
            </a:r>
            <a:r>
              <a:rPr lang="en-US" sz="2400" cap="none" dirty="0">
                <a:latin typeface="Times New Roman" panose="02020603050405020304" pitchFamily="18" charset="0"/>
                <a:cs typeface="Times New Roman" panose="02020603050405020304" pitchFamily="18" charset="0"/>
              </a:rPr>
              <a:t>)</a:t>
            </a:r>
          </a:p>
          <a:p>
            <a:pPr marL="0" indent="0">
              <a:buNone/>
            </a:pPr>
            <a:r>
              <a:rPr lang="en-US" sz="2400" cap="none" dirty="0" err="1">
                <a:latin typeface="Times New Roman" panose="02020603050405020304" pitchFamily="18" charset="0"/>
                <a:cs typeface="Times New Roman" panose="02020603050405020304" pitchFamily="18" charset="0"/>
              </a:rPr>
              <a:t>poly_mae</a:t>
            </a:r>
            <a:r>
              <a:rPr lang="en-US" sz="2400" cap="none" dirty="0">
                <a:latin typeface="Times New Roman" panose="02020603050405020304" pitchFamily="18" charset="0"/>
                <a:cs typeface="Times New Roman" panose="02020603050405020304" pitchFamily="18" charset="0"/>
              </a:rPr>
              <a:t> = </a:t>
            </a:r>
            <a:r>
              <a:rPr lang="en-US" sz="2400" cap="none" dirty="0" err="1">
                <a:latin typeface="Times New Roman" panose="02020603050405020304" pitchFamily="18" charset="0"/>
                <a:cs typeface="Times New Roman" panose="02020603050405020304" pitchFamily="18" charset="0"/>
              </a:rPr>
              <a:t>mean_absolute_error</a:t>
            </a:r>
            <a:r>
              <a:rPr lang="en-US" sz="2400" cap="none" dirty="0">
                <a:latin typeface="Times New Roman" panose="02020603050405020304" pitchFamily="18" charset="0"/>
                <a:cs typeface="Times New Roman" panose="02020603050405020304" pitchFamily="18" charset="0"/>
              </a:rPr>
              <a:t>(</a:t>
            </a:r>
            <a:r>
              <a:rPr lang="en-US" sz="2400" cap="none" dirty="0" err="1">
                <a:latin typeface="Times New Roman" panose="02020603050405020304" pitchFamily="18" charset="0"/>
                <a:cs typeface="Times New Roman" panose="02020603050405020304" pitchFamily="18" charset="0"/>
              </a:rPr>
              <a:t>y_test,y_pred_poly</a:t>
            </a:r>
            <a:r>
              <a:rPr lang="en-US" sz="2400" cap="none" dirty="0">
                <a:latin typeface="Times New Roman" panose="02020603050405020304" pitchFamily="18" charset="0"/>
                <a:cs typeface="Times New Roman" panose="02020603050405020304" pitchFamily="18" charset="0"/>
              </a:rPr>
              <a:t>)</a:t>
            </a:r>
          </a:p>
          <a:p>
            <a:pPr marL="0" indent="0">
              <a:buNone/>
            </a:pPr>
            <a:r>
              <a:rPr lang="en-US" sz="2400" cap="none" dirty="0">
                <a:latin typeface="Times New Roman" panose="02020603050405020304" pitchFamily="18" charset="0"/>
                <a:cs typeface="Times New Roman" panose="02020603050405020304" pitchFamily="18" charset="0"/>
              </a:rPr>
              <a:t>print('Giá trị </a:t>
            </a:r>
            <a:r>
              <a:rPr lang="en-US" sz="2400" cap="none" dirty="0" err="1">
                <a:latin typeface="Times New Roman" panose="02020603050405020304" pitchFamily="18" charset="0"/>
                <a:cs typeface="Times New Roman" panose="02020603050405020304" pitchFamily="18" charset="0"/>
              </a:rPr>
              <a:t>độ</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đo</a:t>
            </a:r>
            <a:r>
              <a:rPr lang="en-US" sz="2400" cap="none" dirty="0">
                <a:latin typeface="Times New Roman" panose="02020603050405020304" pitchFamily="18" charset="0"/>
                <a:cs typeface="Times New Roman" panose="02020603050405020304" pitchFamily="18" charset="0"/>
              </a:rPr>
              <a:t> MAE mô hinh Polynomial Regression </a:t>
            </a:r>
            <a:r>
              <a:rPr lang="en-US" sz="2400" cap="none" dirty="0" err="1">
                <a:latin typeface="Times New Roman" panose="02020603050405020304" pitchFamily="18" charset="0"/>
                <a:cs typeface="Times New Roman" panose="02020603050405020304" pitchFamily="18" charset="0"/>
              </a:rPr>
              <a:t>là</a:t>
            </a:r>
            <a:r>
              <a:rPr lang="en-US" sz="2400" cap="none" dirty="0">
                <a:latin typeface="Times New Roman" panose="02020603050405020304" pitchFamily="18" charset="0"/>
                <a:cs typeface="Times New Roman" panose="02020603050405020304" pitchFamily="18" charset="0"/>
              </a:rPr>
              <a:t>: ', </a:t>
            </a:r>
            <a:r>
              <a:rPr lang="en-US" sz="2400" cap="none" dirty="0" err="1">
                <a:latin typeface="Times New Roman" panose="02020603050405020304" pitchFamily="18" charset="0"/>
                <a:cs typeface="Times New Roman" panose="02020603050405020304" pitchFamily="18" charset="0"/>
              </a:rPr>
              <a:t>poly_mae</a:t>
            </a:r>
            <a:r>
              <a:rPr lang="en-US" sz="2400" cap="none" dirty="0">
                <a:latin typeface="Times New Roman" panose="02020603050405020304" pitchFamily="18" charset="0"/>
                <a:cs typeface="Times New Roman" panose="02020603050405020304" pitchFamily="18" charset="0"/>
              </a:rPr>
              <a:t>)</a:t>
            </a:r>
            <a:endParaRPr lang="en-US" sz="2400"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67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0670"/>
          </a:xfrm>
        </p:spPr>
        <p:txBody>
          <a:bodyPr>
            <a:noAutofit/>
          </a:bodyPr>
          <a:lstStyle/>
          <a:p>
            <a:r>
              <a:rPr lang="en-US" sz="2800" dirty="0" smtClean="0">
                <a:latin typeface="Times New Roman" panose="02020603050405020304" pitchFamily="18" charset="0"/>
                <a:cs typeface="Times New Roman" panose="02020603050405020304" pitchFamily="18" charset="0"/>
              </a:rPr>
              <a:t>I. Giới </a:t>
            </a:r>
            <a:r>
              <a:rPr lang="en-US" sz="2800" dirty="0" err="1" smtClean="0">
                <a:latin typeface="Times New Roman" panose="02020603050405020304" pitchFamily="18" charset="0"/>
                <a:cs typeface="Times New Roman" panose="02020603050405020304" pitchFamily="18" charset="0"/>
              </a:rPr>
              <a:t>thiệu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toán và dữ liệu</a:t>
            </a:r>
            <a:endParaRPr lang="vi-V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360825" y="1276201"/>
            <a:ext cx="8596668" cy="5664927"/>
          </a:xfrm>
        </p:spPr>
        <p:txBody>
          <a:bodyPr/>
          <a:lstStyle/>
          <a:p>
            <a:pPr marL="342900" lvl="1" indent="0">
              <a:buNone/>
            </a:pPr>
            <a:r>
              <a:rPr lang="en-US" sz="2400" cap="none" dirty="0" smtClean="0">
                <a:solidFill>
                  <a:srgbClr val="FF0000"/>
                </a:solidFill>
                <a:latin typeface="Times New Roman" panose="02020603050405020304" pitchFamily="18" charset="0"/>
                <a:cs typeface="Times New Roman" panose="02020603050405020304" pitchFamily="18" charset="0"/>
              </a:rPr>
              <a:t>1. Giới </a:t>
            </a:r>
            <a:r>
              <a:rPr lang="en-US" sz="2400" cap="none" dirty="0" err="1" smtClean="0">
                <a:solidFill>
                  <a:srgbClr val="FF0000"/>
                </a:solidFill>
                <a:latin typeface="Times New Roman" panose="02020603050405020304" pitchFamily="18" charset="0"/>
                <a:cs typeface="Times New Roman" panose="02020603050405020304" pitchFamily="18" charset="0"/>
              </a:rPr>
              <a:t>thiệu</a:t>
            </a:r>
            <a:r>
              <a:rPr lang="en-US" sz="2400" cap="none" dirty="0" smtClean="0">
                <a:solidFill>
                  <a:srgbClr val="FF0000"/>
                </a:solidFill>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bài</a:t>
            </a:r>
            <a:r>
              <a:rPr lang="en-US" sz="2400" cap="none" dirty="0" smtClean="0">
                <a:solidFill>
                  <a:srgbClr val="FF0000"/>
                </a:solidFill>
                <a:latin typeface="Times New Roman" panose="02020603050405020304" pitchFamily="18" charset="0"/>
                <a:cs typeface="Times New Roman" panose="02020603050405020304" pitchFamily="18" charset="0"/>
              </a:rPr>
              <a:t> toán.</a:t>
            </a:r>
          </a:p>
          <a:p>
            <a:pPr marL="800100" lvl="2" indent="0">
              <a:buNone/>
            </a:pPr>
            <a:r>
              <a:rPr lang="en-US" sz="2400" cap="none" dirty="0" err="1" smtClean="0">
                <a:latin typeface="Times New Roman" panose="02020603050405020304" pitchFamily="18" charset="0"/>
                <a:cs typeface="Times New Roman" panose="02020603050405020304" pitchFamily="18" charset="0"/>
              </a:rPr>
              <a:t>Bài</a:t>
            </a:r>
            <a:r>
              <a:rPr lang="en-US" sz="2400" cap="none" dirty="0" smtClean="0">
                <a:latin typeface="Times New Roman" panose="02020603050405020304" pitchFamily="18" charset="0"/>
                <a:cs typeface="Times New Roman" panose="02020603050405020304" pitchFamily="18" charset="0"/>
              </a:rPr>
              <a:t> toán </a:t>
            </a:r>
            <a:r>
              <a:rPr lang="en-US" sz="2400" cap="none" dirty="0" err="1" smtClean="0">
                <a:latin typeface="Times New Roman" panose="02020603050405020304" pitchFamily="18" charset="0"/>
                <a:cs typeface="Times New Roman" panose="02020603050405020304" pitchFamily="18" charset="0"/>
              </a:rPr>
              <a:t>dự</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đoán</a:t>
            </a:r>
            <a:r>
              <a:rPr lang="en-US" sz="2400" cap="none" dirty="0" smtClean="0">
                <a:latin typeface="Times New Roman" panose="02020603050405020304" pitchFamily="18" charset="0"/>
                <a:cs typeface="Times New Roman" panose="02020603050405020304" pitchFamily="18" charset="0"/>
              </a:rPr>
              <a:t> chi </a:t>
            </a:r>
            <a:r>
              <a:rPr lang="en-US" sz="2400" cap="none" dirty="0" err="1" smtClean="0">
                <a:latin typeface="Times New Roman" panose="02020603050405020304" pitchFamily="18" charset="0"/>
                <a:cs typeface="Times New Roman" panose="02020603050405020304" pitchFamily="18" charset="0"/>
              </a:rPr>
              <a:t>phí</a:t>
            </a:r>
            <a:r>
              <a:rPr lang="en-US" sz="2400" cap="none" dirty="0" smtClean="0">
                <a:latin typeface="Times New Roman" panose="02020603050405020304" pitchFamily="18" charset="0"/>
                <a:cs typeface="Times New Roman" panose="02020603050405020304" pitchFamily="18" charset="0"/>
              </a:rPr>
              <a:t> y </a:t>
            </a:r>
            <a:r>
              <a:rPr lang="en-US" sz="2400" cap="none" dirty="0" err="1" smtClean="0">
                <a:latin typeface="Times New Roman" panose="02020603050405020304" pitchFamily="18" charset="0"/>
                <a:cs typeface="Times New Roman" panose="02020603050405020304" pitchFamily="18" charset="0"/>
              </a:rPr>
              <a:t>tế</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cá</a:t>
            </a:r>
            <a:r>
              <a:rPr lang="en-US" sz="2400" cap="none" dirty="0" smtClean="0">
                <a:latin typeface="Times New Roman" panose="02020603050405020304" pitchFamily="18" charset="0"/>
                <a:cs typeface="Times New Roman" panose="02020603050405020304" pitchFamily="18" charset="0"/>
              </a:rPr>
              <a:t> nhân </a:t>
            </a:r>
            <a:r>
              <a:rPr lang="en-US" sz="2400" cap="none" dirty="0" err="1" smtClean="0">
                <a:latin typeface="Times New Roman" panose="02020603050405020304" pitchFamily="18" charset="0"/>
                <a:cs typeface="Times New Roman" panose="02020603050405020304" pitchFamily="18" charset="0"/>
              </a:rPr>
              <a:t>là</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bài</a:t>
            </a:r>
            <a:r>
              <a:rPr lang="en-US" sz="2400" cap="none" dirty="0" smtClean="0">
                <a:latin typeface="Times New Roman" panose="02020603050405020304" pitchFamily="18" charset="0"/>
                <a:cs typeface="Times New Roman" panose="02020603050405020304" pitchFamily="18" charset="0"/>
              </a:rPr>
              <a:t> toán </a:t>
            </a:r>
            <a:r>
              <a:rPr lang="en-US" sz="2400" cap="none" dirty="0" err="1" smtClean="0">
                <a:latin typeface="Times New Roman" panose="02020603050405020304" pitchFamily="18" charset="0"/>
                <a:cs typeface="Times New Roman" panose="02020603050405020304" pitchFamily="18" charset="0"/>
              </a:rPr>
              <a:t>xác</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định</a:t>
            </a:r>
            <a:r>
              <a:rPr lang="en-US" sz="2400" cap="none" dirty="0" smtClean="0">
                <a:latin typeface="Times New Roman" panose="02020603050405020304" pitchFamily="18" charset="0"/>
                <a:cs typeface="Times New Roman" panose="02020603050405020304" pitchFamily="18" charset="0"/>
              </a:rPr>
              <a:t> các </a:t>
            </a:r>
            <a:r>
              <a:rPr lang="en-US" sz="2400" cap="none" dirty="0" err="1" smtClean="0">
                <a:latin typeface="Times New Roman" panose="02020603050405020304" pitchFamily="18" charset="0"/>
                <a:cs typeface="Times New Roman" panose="02020603050405020304" pitchFamily="18" charset="0"/>
              </a:rPr>
              <a:t>yếu</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tố</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ảnh</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hưởng</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đến</a:t>
            </a:r>
            <a:r>
              <a:rPr lang="en-US" sz="2400" cap="none" dirty="0" smtClean="0">
                <a:latin typeface="Times New Roman" panose="02020603050405020304" pitchFamily="18" charset="0"/>
                <a:cs typeface="Times New Roman" panose="02020603050405020304" pitchFamily="18" charset="0"/>
              </a:rPr>
              <a:t> chi </a:t>
            </a:r>
            <a:r>
              <a:rPr lang="en-US" sz="2400" cap="none" dirty="0" err="1" smtClean="0">
                <a:latin typeface="Times New Roman" panose="02020603050405020304" pitchFamily="18" charset="0"/>
                <a:cs typeface="Times New Roman" panose="02020603050405020304" pitchFamily="18" charset="0"/>
              </a:rPr>
              <a:t>phí</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cá</a:t>
            </a:r>
            <a:r>
              <a:rPr lang="en-US" sz="2400" cap="none" dirty="0" smtClean="0">
                <a:latin typeface="Times New Roman" panose="02020603050405020304" pitchFamily="18" charset="0"/>
                <a:cs typeface="Times New Roman" panose="02020603050405020304" pitchFamily="18" charset="0"/>
              </a:rPr>
              <a:t> nhân và </a:t>
            </a:r>
            <a:r>
              <a:rPr lang="en-US" sz="2400" cap="none" dirty="0" err="1" smtClean="0">
                <a:latin typeface="Times New Roman" panose="02020603050405020304" pitchFamily="18" charset="0"/>
                <a:cs typeface="Times New Roman" panose="02020603050405020304" pitchFamily="18" charset="0"/>
              </a:rPr>
              <a:t>sau</a:t>
            </a:r>
            <a:r>
              <a:rPr lang="en-US" sz="2400" cap="none" dirty="0" smtClean="0">
                <a:latin typeface="Times New Roman" panose="02020603050405020304" pitchFamily="18" charset="0"/>
                <a:cs typeface="Times New Roman" panose="02020603050405020304" pitchFamily="18" charset="0"/>
              </a:rPr>
              <a:t> đó </a:t>
            </a:r>
            <a:r>
              <a:rPr lang="en-US" sz="2400" cap="none" dirty="0" err="1" smtClean="0">
                <a:latin typeface="Times New Roman" panose="02020603050405020304" pitchFamily="18" charset="0"/>
                <a:cs typeface="Times New Roman" panose="02020603050405020304" pitchFamily="18" charset="0"/>
              </a:rPr>
              <a:t>dự</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đoán</a:t>
            </a:r>
            <a:r>
              <a:rPr lang="en-US" sz="2400" cap="none" dirty="0" smtClean="0">
                <a:latin typeface="Times New Roman" panose="02020603050405020304" pitchFamily="18" charset="0"/>
                <a:cs typeface="Times New Roman" panose="02020603050405020304" pitchFamily="18" charset="0"/>
              </a:rPr>
              <a:t> chi </a:t>
            </a:r>
            <a:r>
              <a:rPr lang="en-US" sz="2400" cap="none" dirty="0" err="1" smtClean="0">
                <a:latin typeface="Times New Roman" panose="02020603050405020304" pitchFamily="18" charset="0"/>
                <a:cs typeface="Times New Roman" panose="02020603050405020304" pitchFamily="18" charset="0"/>
              </a:rPr>
              <a:t>phí</a:t>
            </a:r>
            <a:r>
              <a:rPr lang="en-US" sz="2400" cap="none" dirty="0" smtClean="0">
                <a:latin typeface="Times New Roman" panose="02020603050405020304" pitchFamily="18" charset="0"/>
                <a:cs typeface="Times New Roman" panose="02020603050405020304" pitchFamily="18" charset="0"/>
              </a:rPr>
              <a:t> y </a:t>
            </a:r>
            <a:r>
              <a:rPr lang="en-US" sz="2400" cap="none" dirty="0" err="1" smtClean="0">
                <a:latin typeface="Times New Roman" panose="02020603050405020304" pitchFamily="18" charset="0"/>
                <a:cs typeface="Times New Roman" panose="02020603050405020304" pitchFamily="18" charset="0"/>
              </a:rPr>
              <a:t>tế</a:t>
            </a:r>
            <a:r>
              <a:rPr lang="en-US" sz="2400" cap="none" dirty="0" smtClean="0">
                <a:latin typeface="Times New Roman" panose="02020603050405020304" pitchFamily="18" charset="0"/>
                <a:cs typeface="Times New Roman" panose="02020603050405020304" pitchFamily="18" charset="0"/>
              </a:rPr>
              <a:t> mà </a:t>
            </a:r>
            <a:r>
              <a:rPr lang="en-US" sz="2400" cap="none" dirty="0" err="1" smtClean="0">
                <a:latin typeface="Times New Roman" panose="02020603050405020304" pitchFamily="18" charset="0"/>
                <a:cs typeface="Times New Roman" panose="02020603050405020304" pitchFamily="18" charset="0"/>
              </a:rPr>
              <a:t>một</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người</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sẽ</a:t>
            </a:r>
            <a:r>
              <a:rPr lang="en-US" sz="2400" cap="none" dirty="0" smtClean="0">
                <a:latin typeface="Times New Roman" panose="02020603050405020304" pitchFamily="18" charset="0"/>
                <a:cs typeface="Times New Roman" panose="02020603050405020304" pitchFamily="18" charset="0"/>
              </a:rPr>
              <a:t> chi </a:t>
            </a:r>
            <a:r>
              <a:rPr lang="en-US" sz="2400" cap="none" dirty="0" err="1" smtClean="0">
                <a:latin typeface="Times New Roman" panose="02020603050405020304" pitchFamily="18" charset="0"/>
                <a:cs typeface="Times New Roman" panose="02020603050405020304" pitchFamily="18" charset="0"/>
              </a:rPr>
              <a:t>trả</a:t>
            </a:r>
            <a:r>
              <a:rPr lang="en-US" sz="2400" cap="none" dirty="0" smtClean="0">
                <a:latin typeface="Times New Roman" panose="02020603050405020304" pitchFamily="18" charset="0"/>
                <a:cs typeface="Times New Roman" panose="02020603050405020304" pitchFamily="18" charset="0"/>
              </a:rPr>
              <a:t>. </a:t>
            </a:r>
            <a:endParaRPr lang="vi-VN" sz="2400" cap="none" dirty="0" smtClean="0">
              <a:latin typeface="Times New Roman" panose="02020603050405020304" pitchFamily="18" charset="0"/>
              <a:cs typeface="Times New Roman" panose="02020603050405020304" pitchFamily="18" charset="0"/>
            </a:endParaRPr>
          </a:p>
          <a:p>
            <a:pPr marL="800100" lvl="2" indent="0">
              <a:buNone/>
            </a:pPr>
            <a:r>
              <a:rPr lang="en-US" sz="2400" cap="none" dirty="0" err="1" smtClean="0">
                <a:latin typeface="Times New Roman" panose="02020603050405020304" pitchFamily="18" charset="0"/>
                <a:cs typeface="Times New Roman" panose="02020603050405020304" pitchFamily="18" charset="0"/>
              </a:rPr>
              <a:t>Chúng</a:t>
            </a:r>
            <a:r>
              <a:rPr lang="en-US" sz="2400" cap="none" dirty="0" smtClean="0">
                <a:latin typeface="Times New Roman" panose="02020603050405020304" pitchFamily="18" charset="0"/>
                <a:cs typeface="Times New Roman" panose="02020603050405020304" pitchFamily="18" charset="0"/>
              </a:rPr>
              <a:t> ta </a:t>
            </a:r>
            <a:r>
              <a:rPr lang="en-US" sz="2400" cap="none" dirty="0" err="1" smtClean="0">
                <a:latin typeface="Times New Roman" panose="02020603050405020304" pitchFamily="18" charset="0"/>
                <a:cs typeface="Times New Roman" panose="02020603050405020304" pitchFamily="18" charset="0"/>
              </a:rPr>
              <a:t>sẽ</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xây</a:t>
            </a:r>
            <a:r>
              <a:rPr lang="en-US" sz="2400" cap="none" dirty="0" smtClean="0">
                <a:latin typeface="Times New Roman" panose="02020603050405020304" pitchFamily="18" charset="0"/>
                <a:cs typeface="Times New Roman" panose="02020603050405020304" pitchFamily="18" charset="0"/>
              </a:rPr>
              <a:t> dựng mô bằng 2 </a:t>
            </a:r>
            <a:r>
              <a:rPr lang="en-US" sz="2400" cap="none" dirty="0" err="1" smtClean="0">
                <a:latin typeface="Times New Roman" panose="02020603050405020304" pitchFamily="18" charset="0"/>
                <a:cs typeface="Times New Roman" panose="02020603050405020304" pitchFamily="18" charset="0"/>
              </a:rPr>
              <a:t>thuật</a:t>
            </a:r>
            <a:r>
              <a:rPr lang="en-US" sz="2400" cap="none" dirty="0" smtClean="0">
                <a:latin typeface="Times New Roman" panose="02020603050405020304" pitchFamily="18" charset="0"/>
                <a:cs typeface="Times New Roman" panose="02020603050405020304" pitchFamily="18" charset="0"/>
              </a:rPr>
              <a:t> toán </a:t>
            </a:r>
            <a:r>
              <a:rPr lang="en-US" sz="2400" i="1" cap="none" dirty="0" smtClean="0">
                <a:latin typeface="Times New Roman" panose="02020603050405020304" pitchFamily="18" charset="0"/>
                <a:cs typeface="Times New Roman" panose="02020603050405020304" pitchFamily="18" charset="0"/>
              </a:rPr>
              <a:t>Linear </a:t>
            </a:r>
            <a:r>
              <a:rPr lang="en-US" sz="2400" i="1" cap="none" dirty="0">
                <a:latin typeface="Times New Roman" panose="02020603050405020304" pitchFamily="18" charset="0"/>
                <a:cs typeface="Times New Roman" panose="02020603050405020304" pitchFamily="18" charset="0"/>
              </a:rPr>
              <a:t>R</a:t>
            </a:r>
            <a:r>
              <a:rPr lang="en-US" sz="2400" i="1" cap="none" dirty="0" smtClean="0">
                <a:latin typeface="Times New Roman" panose="02020603050405020304" pitchFamily="18" charset="0"/>
                <a:cs typeface="Times New Roman" panose="02020603050405020304" pitchFamily="18" charset="0"/>
              </a:rPr>
              <a:t>egression </a:t>
            </a:r>
            <a:r>
              <a:rPr lang="en-US" sz="2400" cap="none" dirty="0" smtClean="0">
                <a:latin typeface="Times New Roman" panose="02020603050405020304" pitchFamily="18" charset="0"/>
                <a:cs typeface="Times New Roman" panose="02020603050405020304" pitchFamily="18" charset="0"/>
              </a:rPr>
              <a:t>và </a:t>
            </a:r>
            <a:r>
              <a:rPr lang="en-US" sz="2400" i="1" cap="none" dirty="0">
                <a:latin typeface="Times New Roman" panose="02020603050405020304" pitchFamily="18" charset="0"/>
                <a:cs typeface="Times New Roman" panose="02020603050405020304" pitchFamily="18" charset="0"/>
              </a:rPr>
              <a:t>P</a:t>
            </a:r>
            <a:r>
              <a:rPr lang="en-US" sz="2400" i="1" cap="none" dirty="0" smtClean="0">
                <a:latin typeface="Times New Roman" panose="02020603050405020304" pitchFamily="18" charset="0"/>
                <a:cs typeface="Times New Roman" panose="02020603050405020304" pitchFamily="18" charset="0"/>
              </a:rPr>
              <a:t>olynomial </a:t>
            </a:r>
            <a:r>
              <a:rPr lang="en-US" sz="2400" i="1" cap="none" dirty="0">
                <a:latin typeface="Times New Roman" panose="02020603050405020304" pitchFamily="18" charset="0"/>
                <a:cs typeface="Times New Roman" panose="02020603050405020304" pitchFamily="18" charset="0"/>
              </a:rPr>
              <a:t>R</a:t>
            </a:r>
            <a:r>
              <a:rPr lang="en-US" sz="2400" i="1" cap="none" dirty="0" smtClean="0">
                <a:latin typeface="Times New Roman" panose="02020603050405020304" pitchFamily="18" charset="0"/>
                <a:cs typeface="Times New Roman" panose="02020603050405020304" pitchFamily="18" charset="0"/>
              </a:rPr>
              <a:t>egression</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lập</a:t>
            </a:r>
            <a:r>
              <a:rPr lang="en-US" sz="2400" cap="none" dirty="0" smtClean="0">
                <a:latin typeface="Times New Roman" panose="02020603050405020304" pitchFamily="18" charset="0"/>
                <a:cs typeface="Times New Roman" panose="02020603050405020304" pitchFamily="18" charset="0"/>
              </a:rPr>
              <a:t> trình bằng </a:t>
            </a:r>
            <a:r>
              <a:rPr lang="en-US" sz="2400" i="1" cap="none" dirty="0" smtClean="0">
                <a:latin typeface="Times New Roman" panose="02020603050405020304" pitchFamily="18" charset="0"/>
                <a:cs typeface="Times New Roman" panose="02020603050405020304" pitchFamily="18" charset="0"/>
              </a:rPr>
              <a:t>python</a:t>
            </a:r>
            <a:r>
              <a:rPr lang="en-US" sz="2400" cap="none" dirty="0" smtClean="0">
                <a:latin typeface="Times New Roman" panose="02020603050405020304" pitchFamily="18" charset="0"/>
                <a:cs typeface="Times New Roman" panose="02020603050405020304" pitchFamily="18" charset="0"/>
              </a:rPr>
              <a:t>.</a:t>
            </a:r>
          </a:p>
          <a:p>
            <a:pPr marL="800100" lvl="2" indent="0">
              <a:buNone/>
            </a:pPr>
            <a:r>
              <a:rPr lang="en-US" sz="2400" cap="none" dirty="0" err="1" smtClean="0">
                <a:latin typeface="Times New Roman" panose="02020603050405020304" pitchFamily="18" charset="0"/>
                <a:cs typeface="Times New Roman" panose="02020603050405020304" pitchFamily="18" charset="0"/>
              </a:rPr>
              <a:t>Kiểm</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tra</a:t>
            </a:r>
            <a:r>
              <a:rPr lang="en-US" sz="2400" cap="none" dirty="0" smtClean="0">
                <a:latin typeface="Times New Roman" panose="02020603050405020304" pitchFamily="18" charset="0"/>
                <a:cs typeface="Times New Roman" panose="02020603050405020304" pitchFamily="18" charset="0"/>
              </a:rPr>
              <a:t> và </a:t>
            </a:r>
            <a:r>
              <a:rPr lang="en-US" sz="2400" cap="none" dirty="0" err="1" smtClean="0">
                <a:latin typeface="Times New Roman" panose="02020603050405020304" pitchFamily="18" charset="0"/>
                <a:cs typeface="Times New Roman" panose="02020603050405020304" pitchFamily="18" charset="0"/>
              </a:rPr>
              <a:t>đánh</a:t>
            </a:r>
            <a:r>
              <a:rPr lang="en-US" sz="2400" cap="none" dirty="0" smtClean="0">
                <a:latin typeface="Times New Roman" panose="02020603050405020304" pitchFamily="18" charset="0"/>
                <a:cs typeface="Times New Roman" panose="02020603050405020304" pitchFamily="18" charset="0"/>
              </a:rPr>
              <a:t> giá </a:t>
            </a:r>
            <a:r>
              <a:rPr lang="en-US" sz="2400" cap="none" dirty="0" err="1" smtClean="0">
                <a:latin typeface="Times New Roman" panose="02020603050405020304" pitchFamily="18" charset="0"/>
                <a:cs typeface="Times New Roman" panose="02020603050405020304" pitchFamily="18" charset="0"/>
              </a:rPr>
              <a:t>kết</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quả</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dự</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đoán</a:t>
            </a:r>
            <a:r>
              <a:rPr lang="en-US" sz="2400" cap="none" dirty="0" smtClean="0">
                <a:latin typeface="Times New Roman" panose="02020603050405020304" pitchFamily="18" charset="0"/>
                <a:cs typeface="Times New Roman" panose="02020603050405020304" pitchFamily="18" charset="0"/>
              </a:rPr>
              <a:t> các mô hình </a:t>
            </a:r>
            <a:r>
              <a:rPr lang="en-US" sz="2400" cap="none" dirty="0" err="1" smtClean="0">
                <a:latin typeface="Times New Roman" panose="02020603050405020304" pitchFamily="18" charset="0"/>
                <a:cs typeface="Times New Roman" panose="02020603050405020304" pitchFamily="18" charset="0"/>
              </a:rPr>
              <a:t>thông</a:t>
            </a:r>
            <a:r>
              <a:rPr lang="en-US" sz="2400" cap="none" dirty="0" smtClean="0">
                <a:latin typeface="Times New Roman" panose="02020603050405020304" pitchFamily="18" charset="0"/>
                <a:cs typeface="Times New Roman" panose="02020603050405020304" pitchFamily="18" charset="0"/>
              </a:rPr>
              <a:t> qua tính giá trị các </a:t>
            </a:r>
            <a:r>
              <a:rPr lang="en-US" sz="2400" cap="none" dirty="0" err="1" smtClean="0">
                <a:latin typeface="Times New Roman" panose="02020603050405020304" pitchFamily="18" charset="0"/>
                <a:cs typeface="Times New Roman" panose="02020603050405020304" pitchFamily="18" charset="0"/>
              </a:rPr>
              <a:t>độ</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đo</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rmse</a:t>
            </a:r>
            <a:r>
              <a:rPr lang="en-US" sz="2400" cap="none" dirty="0" smtClean="0">
                <a:latin typeface="Times New Roman" panose="02020603050405020304" pitchFamily="18" charset="0"/>
                <a:cs typeface="Times New Roman" panose="02020603050405020304" pitchFamily="18" charset="0"/>
              </a:rPr>
              <a:t>(root mean square error), </a:t>
            </a:r>
            <a:r>
              <a:rPr lang="en-US" sz="2400" cap="none" dirty="0" err="1" smtClean="0">
                <a:solidFill>
                  <a:srgbClr val="FF0000"/>
                </a:solidFill>
                <a:latin typeface="Times New Roman" panose="02020603050405020304" pitchFamily="18" charset="0"/>
                <a:cs typeface="Times New Roman" panose="02020603050405020304" pitchFamily="18" charset="0"/>
              </a:rPr>
              <a:t>mae</a:t>
            </a:r>
            <a:r>
              <a:rPr lang="en-US" sz="2400" cap="none" dirty="0" smtClean="0">
                <a:latin typeface="Times New Roman" panose="02020603050405020304" pitchFamily="18" charset="0"/>
                <a:cs typeface="Times New Roman" panose="02020603050405020304" pitchFamily="18" charset="0"/>
              </a:rPr>
              <a:t>(mean absolute error), </a:t>
            </a:r>
            <a:r>
              <a:rPr lang="en-US" sz="2400" cap="none" dirty="0" err="1" smtClean="0">
                <a:solidFill>
                  <a:srgbClr val="FF0000"/>
                </a:solidFill>
                <a:latin typeface="Times New Roman" panose="02020603050405020304" pitchFamily="18" charset="0"/>
                <a:cs typeface="Times New Roman" panose="02020603050405020304" pitchFamily="18" charset="0"/>
              </a:rPr>
              <a:t>sse</a:t>
            </a:r>
            <a:r>
              <a:rPr lang="en-US" sz="2400" cap="none" dirty="0" smtClean="0">
                <a:latin typeface="Times New Roman" panose="02020603050405020304" pitchFamily="18" charset="0"/>
                <a:cs typeface="Times New Roman" panose="02020603050405020304" pitchFamily="18" charset="0"/>
              </a:rPr>
              <a:t> (sum of squared estimate of errors), </a:t>
            </a:r>
            <a:r>
              <a:rPr lang="en-US" sz="2400" cap="none" dirty="0" smtClean="0">
                <a:solidFill>
                  <a:srgbClr val="FF0000"/>
                </a:solidFill>
                <a:latin typeface="Times New Roman" panose="02020603050405020304" pitchFamily="18" charset="0"/>
                <a:cs typeface="Times New Roman" panose="02020603050405020304" pitchFamily="18" charset="0"/>
              </a:rPr>
              <a:t>r2</a:t>
            </a:r>
            <a:r>
              <a:rPr lang="en-US" sz="2400" cap="none" dirty="0" smtClean="0">
                <a:latin typeface="Times New Roman" panose="02020603050405020304" pitchFamily="18" charset="0"/>
                <a:cs typeface="Times New Roman" panose="02020603050405020304" pitchFamily="18" charset="0"/>
              </a:rPr>
              <a:t> (r-squared).</a:t>
            </a:r>
            <a:endParaRPr lang="vi-VN" sz="2400" cap="none" dirty="0" smtClean="0">
              <a:latin typeface="Times New Roman" panose="02020603050405020304" pitchFamily="18" charset="0"/>
              <a:cs typeface="Times New Roman" panose="02020603050405020304" pitchFamily="18" charset="0"/>
            </a:endParaRPr>
          </a:p>
          <a:p>
            <a:pPr marL="800100" lvl="2" indent="0">
              <a:buNone/>
            </a:pPr>
            <a:r>
              <a:rPr lang="en-US" sz="2400" cap="none" dirty="0" smtClean="0">
                <a:latin typeface="Times New Roman" panose="02020603050405020304" pitchFamily="18" charset="0"/>
                <a:cs typeface="Times New Roman" panose="02020603050405020304" pitchFamily="18" charset="0"/>
              </a:rPr>
              <a:t>So </a:t>
            </a:r>
            <a:r>
              <a:rPr lang="en-US" sz="2400" cap="none" dirty="0" err="1" smtClean="0">
                <a:latin typeface="Times New Roman" panose="02020603050405020304" pitchFamily="18" charset="0"/>
                <a:cs typeface="Times New Roman" panose="02020603050405020304" pitchFamily="18" charset="0"/>
              </a:rPr>
              <a:t>sánh</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kết</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quả</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dự</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đoán</a:t>
            </a:r>
            <a:r>
              <a:rPr lang="en-US" sz="2400" cap="none" dirty="0" smtClean="0">
                <a:latin typeface="Times New Roman" panose="02020603050405020304" pitchFamily="18" charset="0"/>
                <a:cs typeface="Times New Roman" panose="02020603050405020304" pitchFamily="18" charset="0"/>
              </a:rPr>
              <a:t> của 2 mô hình  và </a:t>
            </a:r>
            <a:r>
              <a:rPr lang="en-US" sz="2400" cap="none" dirty="0" err="1" smtClean="0">
                <a:latin typeface="Times New Roman" panose="02020603050405020304" pitchFamily="18" charset="0"/>
                <a:cs typeface="Times New Roman" panose="02020603050405020304" pitchFamily="18" charset="0"/>
              </a:rPr>
              <a:t>trình</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bày</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kết</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quả</a:t>
            </a:r>
            <a:r>
              <a:rPr lang="en-US" sz="2400" cap="none" dirty="0" smtClean="0">
                <a:latin typeface="Times New Roman" panose="02020603050405020304" pitchFamily="18" charset="0"/>
                <a:cs typeface="Times New Roman" panose="02020603050405020304" pitchFamily="18" charset="0"/>
              </a:rPr>
              <a:t>.</a:t>
            </a:r>
            <a:endParaRPr lang="vi-VN" sz="2400" cap="none" dirty="0" smtClean="0">
              <a:latin typeface="Times New Roman" panose="02020603050405020304" pitchFamily="18" charset="0"/>
              <a:cs typeface="Times New Roman" panose="02020603050405020304" pitchFamily="18" charset="0"/>
            </a:endParaRPr>
          </a:p>
          <a:p>
            <a:pPr marL="800100" lvl="2" indent="0">
              <a:buNone/>
            </a:pPr>
            <a:endParaRPr lang="en-US" sz="1800" dirty="0" smtClean="0">
              <a:latin typeface="Times New Roman" panose="02020603050405020304" pitchFamily="18" charset="0"/>
              <a:cs typeface="Times New Roman" panose="02020603050405020304" pitchFamily="18" charset="0"/>
            </a:endParaRPr>
          </a:p>
          <a:p>
            <a:pPr marL="40005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910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20436"/>
            <a:ext cx="10363826" cy="5264728"/>
          </a:xfrm>
        </p:spPr>
        <p:txBody>
          <a:bodyPr>
            <a:normAutofit/>
          </a:bodyPr>
          <a:lstStyle/>
          <a:p>
            <a:pPr marL="0" indent="0">
              <a:buNone/>
            </a:pPr>
            <a:r>
              <a:rPr lang="en-US" sz="2400" cap="none" dirty="0" smtClean="0">
                <a:solidFill>
                  <a:schemeClr val="accent1">
                    <a:lumMod val="75000"/>
                  </a:schemeClr>
                </a:solidFill>
                <a:latin typeface="Times New Roman" panose="02020603050405020304" pitchFamily="18" charset="0"/>
                <a:cs typeface="Times New Roman" panose="02020603050405020304" pitchFamily="18" charset="0"/>
              </a:rPr>
              <a:t>c) Giá trị </a:t>
            </a:r>
            <a:r>
              <a:rPr lang="en-US" sz="2400" cap="none" dirty="0" err="1" smtClean="0">
                <a:solidFill>
                  <a:schemeClr val="accent1">
                    <a:lumMod val="75000"/>
                  </a:schemeClr>
                </a:solidFill>
                <a:latin typeface="Times New Roman" panose="02020603050405020304" pitchFamily="18" charset="0"/>
                <a:cs typeface="Times New Roman" panose="02020603050405020304" pitchFamily="18" charset="0"/>
              </a:rPr>
              <a:t>độ</a:t>
            </a:r>
            <a:r>
              <a:rPr lang="en-US" sz="2400" cap="none"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cap="none" dirty="0" err="1" smtClean="0">
                <a:solidFill>
                  <a:schemeClr val="accent1">
                    <a:lumMod val="75000"/>
                  </a:schemeClr>
                </a:solidFill>
                <a:latin typeface="Times New Roman" panose="02020603050405020304" pitchFamily="18" charset="0"/>
                <a:cs typeface="Times New Roman" panose="02020603050405020304" pitchFamily="18" charset="0"/>
              </a:rPr>
              <a:t>đo</a:t>
            </a:r>
            <a:r>
              <a:rPr lang="en-US" sz="2400" cap="none" dirty="0" smtClean="0">
                <a:solidFill>
                  <a:schemeClr val="accent1">
                    <a:lumMod val="75000"/>
                  </a:schemeClr>
                </a:solidFill>
                <a:latin typeface="Times New Roman" panose="02020603050405020304" pitchFamily="18" charset="0"/>
                <a:cs typeface="Times New Roman" panose="02020603050405020304" pitchFamily="18" charset="0"/>
              </a:rPr>
              <a:t> MAE.</a:t>
            </a:r>
          </a:p>
          <a:p>
            <a:pPr marL="0" indent="0">
              <a:buNone/>
            </a:pPr>
            <a:r>
              <a:rPr lang="en-US" cap="none" dirty="0" err="1">
                <a:latin typeface="Times New Roman" panose="02020603050405020304" pitchFamily="18" charset="0"/>
                <a:cs typeface="Times New Roman" panose="02020603050405020304" pitchFamily="18" charset="0"/>
              </a:rPr>
              <a:t>lin_mae</a:t>
            </a:r>
            <a:r>
              <a:rPr lang="en-US" cap="none" dirty="0">
                <a:latin typeface="Times New Roman" panose="02020603050405020304" pitchFamily="18" charset="0"/>
                <a:cs typeface="Times New Roman" panose="02020603050405020304" pitchFamily="18" charset="0"/>
              </a:rPr>
              <a:t> = </a:t>
            </a:r>
            <a:r>
              <a:rPr lang="en-US" cap="none" dirty="0" err="1">
                <a:latin typeface="Times New Roman" panose="02020603050405020304" pitchFamily="18" charset="0"/>
                <a:cs typeface="Times New Roman" panose="02020603050405020304" pitchFamily="18" charset="0"/>
              </a:rPr>
              <a:t>mean_absolute_error</a:t>
            </a:r>
            <a:r>
              <a:rPr lang="en-US" cap="none" dirty="0">
                <a:latin typeface="Times New Roman" panose="02020603050405020304" pitchFamily="18" charset="0"/>
                <a:cs typeface="Times New Roman" panose="02020603050405020304" pitchFamily="18" charset="0"/>
              </a:rPr>
              <a:t>(</a:t>
            </a:r>
            <a:r>
              <a:rPr lang="en-US" cap="none" dirty="0" err="1">
                <a:latin typeface="Times New Roman" panose="02020603050405020304" pitchFamily="18" charset="0"/>
                <a:cs typeface="Times New Roman" panose="02020603050405020304" pitchFamily="18" charset="0"/>
              </a:rPr>
              <a:t>y_test,y_pred_lin</a:t>
            </a:r>
            <a:r>
              <a:rPr lang="en-US" cap="none" dirty="0">
                <a:latin typeface="Times New Roman" panose="02020603050405020304" pitchFamily="18" charset="0"/>
                <a:cs typeface="Times New Roman" panose="02020603050405020304" pitchFamily="18" charset="0"/>
              </a:rPr>
              <a:t> )</a:t>
            </a:r>
          </a:p>
          <a:p>
            <a:pPr marL="0" indent="0">
              <a:buNone/>
            </a:pPr>
            <a:r>
              <a:rPr lang="en-US" cap="none" dirty="0">
                <a:latin typeface="Times New Roman" panose="02020603050405020304" pitchFamily="18" charset="0"/>
                <a:cs typeface="Times New Roman" panose="02020603050405020304" pitchFamily="18" charset="0"/>
              </a:rPr>
              <a:t>print('Giá trị </a:t>
            </a:r>
            <a:r>
              <a:rPr lang="en-US" cap="none" dirty="0" err="1">
                <a:latin typeface="Times New Roman" panose="02020603050405020304" pitchFamily="18" charset="0"/>
                <a:cs typeface="Times New Roman" panose="02020603050405020304" pitchFamily="18" charset="0"/>
              </a:rPr>
              <a:t>độ</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đo</a:t>
            </a:r>
            <a:r>
              <a:rPr lang="en-US" cap="none" dirty="0">
                <a:latin typeface="Times New Roman" panose="02020603050405020304" pitchFamily="18" charset="0"/>
                <a:cs typeface="Times New Roman" panose="02020603050405020304" pitchFamily="18" charset="0"/>
              </a:rPr>
              <a:t> MAE mô hinh </a:t>
            </a:r>
            <a:r>
              <a:rPr lang="en-US" cap="none" dirty="0" err="1">
                <a:latin typeface="Times New Roman" panose="02020603050405020304" pitchFamily="18" charset="0"/>
                <a:cs typeface="Times New Roman" panose="02020603050405020304" pitchFamily="18" charset="0"/>
              </a:rPr>
              <a:t>LinearRegression</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là</a:t>
            </a:r>
            <a:r>
              <a:rPr lang="en-US" cap="none" dirty="0">
                <a:latin typeface="Times New Roman" panose="02020603050405020304" pitchFamily="18" charset="0"/>
                <a:cs typeface="Times New Roman" panose="02020603050405020304" pitchFamily="18" charset="0"/>
              </a:rPr>
              <a:t>: ', </a:t>
            </a:r>
            <a:r>
              <a:rPr lang="en-US" cap="none" dirty="0" err="1">
                <a:latin typeface="Times New Roman" panose="02020603050405020304" pitchFamily="18" charset="0"/>
                <a:cs typeface="Times New Roman" panose="02020603050405020304" pitchFamily="18" charset="0"/>
              </a:rPr>
              <a:t>lin_mae</a:t>
            </a:r>
            <a:r>
              <a:rPr lang="en-US" cap="none" dirty="0">
                <a:latin typeface="Times New Roman" panose="02020603050405020304" pitchFamily="18" charset="0"/>
                <a:cs typeface="Times New Roman" panose="02020603050405020304" pitchFamily="18" charset="0"/>
              </a:rPr>
              <a:t>)</a:t>
            </a:r>
          </a:p>
          <a:p>
            <a:pPr marL="0" indent="0">
              <a:buNone/>
            </a:pPr>
            <a:r>
              <a:rPr lang="en-US" cap="none" dirty="0" err="1">
                <a:latin typeface="Times New Roman" panose="02020603050405020304" pitchFamily="18" charset="0"/>
                <a:cs typeface="Times New Roman" panose="02020603050405020304" pitchFamily="18" charset="0"/>
              </a:rPr>
              <a:t>poly_mae</a:t>
            </a:r>
            <a:r>
              <a:rPr lang="en-US" cap="none" dirty="0">
                <a:latin typeface="Times New Roman" panose="02020603050405020304" pitchFamily="18" charset="0"/>
                <a:cs typeface="Times New Roman" panose="02020603050405020304" pitchFamily="18" charset="0"/>
              </a:rPr>
              <a:t> = </a:t>
            </a:r>
            <a:r>
              <a:rPr lang="en-US" cap="none" dirty="0" err="1">
                <a:latin typeface="Times New Roman" panose="02020603050405020304" pitchFamily="18" charset="0"/>
                <a:cs typeface="Times New Roman" panose="02020603050405020304" pitchFamily="18" charset="0"/>
              </a:rPr>
              <a:t>mean_absolute_error</a:t>
            </a:r>
            <a:r>
              <a:rPr lang="en-US" cap="none" dirty="0">
                <a:latin typeface="Times New Roman" panose="02020603050405020304" pitchFamily="18" charset="0"/>
                <a:cs typeface="Times New Roman" panose="02020603050405020304" pitchFamily="18" charset="0"/>
              </a:rPr>
              <a:t>(</a:t>
            </a:r>
            <a:r>
              <a:rPr lang="en-US" cap="none" dirty="0" err="1">
                <a:latin typeface="Times New Roman" panose="02020603050405020304" pitchFamily="18" charset="0"/>
                <a:cs typeface="Times New Roman" panose="02020603050405020304" pitchFamily="18" charset="0"/>
              </a:rPr>
              <a:t>y_test,y_pred_poly</a:t>
            </a:r>
            <a:r>
              <a:rPr lang="en-US" cap="none" dirty="0">
                <a:latin typeface="Times New Roman" panose="02020603050405020304" pitchFamily="18" charset="0"/>
                <a:cs typeface="Times New Roman" panose="02020603050405020304" pitchFamily="18" charset="0"/>
              </a:rPr>
              <a:t>)</a:t>
            </a:r>
          </a:p>
          <a:p>
            <a:pPr marL="0" indent="0">
              <a:buNone/>
            </a:pPr>
            <a:r>
              <a:rPr lang="en-US" cap="none" dirty="0">
                <a:latin typeface="Times New Roman" panose="02020603050405020304" pitchFamily="18" charset="0"/>
                <a:cs typeface="Times New Roman" panose="02020603050405020304" pitchFamily="18" charset="0"/>
              </a:rPr>
              <a:t>print('Giá trị </a:t>
            </a:r>
            <a:r>
              <a:rPr lang="en-US" cap="none" dirty="0" err="1">
                <a:latin typeface="Times New Roman" panose="02020603050405020304" pitchFamily="18" charset="0"/>
                <a:cs typeface="Times New Roman" panose="02020603050405020304" pitchFamily="18" charset="0"/>
              </a:rPr>
              <a:t>độ</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đo</a:t>
            </a:r>
            <a:r>
              <a:rPr lang="en-US" cap="none" dirty="0">
                <a:latin typeface="Times New Roman" panose="02020603050405020304" pitchFamily="18" charset="0"/>
                <a:cs typeface="Times New Roman" panose="02020603050405020304" pitchFamily="18" charset="0"/>
              </a:rPr>
              <a:t> MAE mô hinh Polynomial Regression </a:t>
            </a:r>
            <a:r>
              <a:rPr lang="en-US" cap="none" dirty="0" err="1">
                <a:latin typeface="Times New Roman" panose="02020603050405020304" pitchFamily="18" charset="0"/>
                <a:cs typeface="Times New Roman" panose="02020603050405020304" pitchFamily="18" charset="0"/>
              </a:rPr>
              <a:t>là</a:t>
            </a:r>
            <a:r>
              <a:rPr lang="en-US" cap="none" dirty="0">
                <a:latin typeface="Times New Roman" panose="02020603050405020304" pitchFamily="18" charset="0"/>
                <a:cs typeface="Times New Roman" panose="02020603050405020304" pitchFamily="18" charset="0"/>
              </a:rPr>
              <a:t>: ', </a:t>
            </a:r>
            <a:r>
              <a:rPr lang="en-US" cap="none" dirty="0" err="1">
                <a:latin typeface="Times New Roman" panose="02020603050405020304" pitchFamily="18" charset="0"/>
                <a:cs typeface="Times New Roman" panose="02020603050405020304" pitchFamily="18" charset="0"/>
              </a:rPr>
              <a:t>poly_mae</a:t>
            </a:r>
            <a:r>
              <a:rPr lang="en-US" cap="none" dirty="0">
                <a:latin typeface="Times New Roman" panose="02020603050405020304" pitchFamily="18" charset="0"/>
                <a:cs typeface="Times New Roman" panose="02020603050405020304" pitchFamily="18" charset="0"/>
              </a:rPr>
              <a:t>)</a:t>
            </a:r>
            <a:endParaRPr lang="en-US" cap="none" dirty="0" smtClean="0">
              <a:latin typeface="Times New Roman" panose="02020603050405020304" pitchFamily="18" charset="0"/>
              <a:cs typeface="Times New Roman" panose="02020603050405020304" pitchFamily="18" charset="0"/>
            </a:endParaRPr>
          </a:p>
          <a:p>
            <a:pPr marL="0" indent="0">
              <a:buNone/>
            </a:pPr>
            <a:r>
              <a:rPr lang="en-US" sz="2400" cap="none" dirty="0" smtClean="0">
                <a:solidFill>
                  <a:schemeClr val="accent1">
                    <a:lumMod val="75000"/>
                  </a:schemeClr>
                </a:solidFill>
                <a:latin typeface="Times New Roman" panose="02020603050405020304" pitchFamily="18" charset="0"/>
                <a:cs typeface="Times New Roman" panose="02020603050405020304" pitchFamily="18" charset="0"/>
              </a:rPr>
              <a:t>d)Giá </a:t>
            </a:r>
            <a:r>
              <a:rPr lang="en-US" sz="2400" cap="none" dirty="0">
                <a:solidFill>
                  <a:schemeClr val="accent1">
                    <a:lumMod val="75000"/>
                  </a:schemeClr>
                </a:solidFill>
                <a:latin typeface="Times New Roman" panose="02020603050405020304" pitchFamily="18" charset="0"/>
                <a:cs typeface="Times New Roman" panose="02020603050405020304" pitchFamily="18" charset="0"/>
              </a:rPr>
              <a:t>trị </a:t>
            </a:r>
            <a:r>
              <a:rPr lang="en-US" sz="2400" cap="none" dirty="0" err="1">
                <a:solidFill>
                  <a:schemeClr val="accent1">
                    <a:lumMod val="75000"/>
                  </a:schemeClr>
                </a:solidFill>
                <a:latin typeface="Times New Roman" panose="02020603050405020304" pitchFamily="18" charset="0"/>
                <a:cs typeface="Times New Roman" panose="02020603050405020304" pitchFamily="18" charset="0"/>
              </a:rPr>
              <a:t>độ</a:t>
            </a:r>
            <a:r>
              <a:rPr lang="en-US" sz="2400" cap="none" dirty="0">
                <a:solidFill>
                  <a:schemeClr val="accent1">
                    <a:lumMod val="75000"/>
                  </a:schemeClr>
                </a:solidFill>
                <a:latin typeface="Times New Roman" panose="02020603050405020304" pitchFamily="18" charset="0"/>
                <a:cs typeface="Times New Roman" panose="02020603050405020304" pitchFamily="18" charset="0"/>
              </a:rPr>
              <a:t> </a:t>
            </a:r>
            <a:r>
              <a:rPr lang="en-US" sz="2400" cap="none" dirty="0" err="1">
                <a:solidFill>
                  <a:schemeClr val="accent1">
                    <a:lumMod val="75000"/>
                  </a:schemeClr>
                </a:solidFill>
                <a:latin typeface="Times New Roman" panose="02020603050405020304" pitchFamily="18" charset="0"/>
                <a:cs typeface="Times New Roman" panose="02020603050405020304" pitchFamily="18" charset="0"/>
              </a:rPr>
              <a:t>đo</a:t>
            </a:r>
            <a:r>
              <a:rPr lang="en-US" sz="2400" cap="none" dirty="0">
                <a:solidFill>
                  <a:schemeClr val="accent1">
                    <a:lumMod val="75000"/>
                  </a:schemeClr>
                </a:solidFill>
                <a:latin typeface="Times New Roman" panose="02020603050405020304" pitchFamily="18" charset="0"/>
                <a:cs typeface="Times New Roman" panose="02020603050405020304" pitchFamily="18" charset="0"/>
              </a:rPr>
              <a:t> R2</a:t>
            </a:r>
            <a:r>
              <a:rPr lang="en-US" sz="2400" cap="none"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cap="none" dirty="0">
                <a:latin typeface="Times New Roman" panose="02020603050405020304" pitchFamily="18" charset="0"/>
                <a:cs typeface="Times New Roman" panose="02020603050405020304" pitchFamily="18" charset="0"/>
              </a:rPr>
              <a:t>lin_r2_score = r2_score(</a:t>
            </a:r>
            <a:r>
              <a:rPr lang="en-US" cap="none" dirty="0" err="1">
                <a:latin typeface="Times New Roman" panose="02020603050405020304" pitchFamily="18" charset="0"/>
                <a:cs typeface="Times New Roman" panose="02020603050405020304" pitchFamily="18" charset="0"/>
              </a:rPr>
              <a:t>y_test,y_pred_lin</a:t>
            </a:r>
            <a:r>
              <a:rPr lang="en-US" cap="none" dirty="0">
                <a:latin typeface="Times New Roman" panose="02020603050405020304" pitchFamily="18" charset="0"/>
                <a:cs typeface="Times New Roman" panose="02020603050405020304" pitchFamily="18" charset="0"/>
              </a:rPr>
              <a:t>)</a:t>
            </a:r>
          </a:p>
          <a:p>
            <a:pPr marL="0" indent="0">
              <a:buNone/>
            </a:pPr>
            <a:r>
              <a:rPr lang="en-US" cap="none" dirty="0">
                <a:latin typeface="Times New Roman" panose="02020603050405020304" pitchFamily="18" charset="0"/>
                <a:cs typeface="Times New Roman" panose="02020603050405020304" pitchFamily="18" charset="0"/>
              </a:rPr>
              <a:t>print('Giá trị </a:t>
            </a:r>
            <a:r>
              <a:rPr lang="en-US" cap="none" dirty="0" err="1">
                <a:latin typeface="Times New Roman" panose="02020603050405020304" pitchFamily="18" charset="0"/>
                <a:cs typeface="Times New Roman" panose="02020603050405020304" pitchFamily="18" charset="0"/>
              </a:rPr>
              <a:t>độ</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đo</a:t>
            </a:r>
            <a:r>
              <a:rPr lang="en-US" cap="none" dirty="0">
                <a:latin typeface="Times New Roman" panose="02020603050405020304" pitchFamily="18" charset="0"/>
                <a:cs typeface="Times New Roman" panose="02020603050405020304" pitchFamily="18" charset="0"/>
              </a:rPr>
              <a:t> R2 mô hinh </a:t>
            </a:r>
            <a:r>
              <a:rPr lang="en-US" cap="none" dirty="0" err="1">
                <a:latin typeface="Times New Roman" panose="02020603050405020304" pitchFamily="18" charset="0"/>
                <a:cs typeface="Times New Roman" panose="02020603050405020304" pitchFamily="18" charset="0"/>
              </a:rPr>
              <a:t>LinearRegression</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là</a:t>
            </a:r>
            <a:r>
              <a:rPr lang="en-US" cap="none" dirty="0">
                <a:latin typeface="Times New Roman" panose="02020603050405020304" pitchFamily="18" charset="0"/>
                <a:cs typeface="Times New Roman" panose="02020603050405020304" pitchFamily="18" charset="0"/>
              </a:rPr>
              <a:t>: ', lin_r2_score)</a:t>
            </a:r>
          </a:p>
          <a:p>
            <a:pPr marL="0" indent="0">
              <a:buNone/>
            </a:pPr>
            <a:r>
              <a:rPr lang="en-US" cap="none" dirty="0">
                <a:latin typeface="Times New Roman" panose="02020603050405020304" pitchFamily="18" charset="0"/>
                <a:cs typeface="Times New Roman" panose="02020603050405020304" pitchFamily="18" charset="0"/>
              </a:rPr>
              <a:t>poly_r2_score= r2_score(</a:t>
            </a:r>
            <a:r>
              <a:rPr lang="en-US" cap="none" dirty="0" err="1">
                <a:latin typeface="Times New Roman" panose="02020603050405020304" pitchFamily="18" charset="0"/>
                <a:cs typeface="Times New Roman" panose="02020603050405020304" pitchFamily="18" charset="0"/>
              </a:rPr>
              <a:t>y_test,y_pred_poly</a:t>
            </a:r>
            <a:r>
              <a:rPr lang="en-US" cap="none" dirty="0">
                <a:latin typeface="Times New Roman" panose="02020603050405020304" pitchFamily="18" charset="0"/>
                <a:cs typeface="Times New Roman" panose="02020603050405020304" pitchFamily="18" charset="0"/>
              </a:rPr>
              <a:t>)</a:t>
            </a:r>
          </a:p>
          <a:p>
            <a:pPr marL="0" indent="0">
              <a:buNone/>
            </a:pPr>
            <a:r>
              <a:rPr lang="en-US" cap="none" dirty="0">
                <a:latin typeface="Times New Roman" panose="02020603050405020304" pitchFamily="18" charset="0"/>
                <a:cs typeface="Times New Roman" panose="02020603050405020304" pitchFamily="18" charset="0"/>
              </a:rPr>
              <a:t>print('Giá trị </a:t>
            </a:r>
            <a:r>
              <a:rPr lang="en-US" cap="none" dirty="0" err="1">
                <a:latin typeface="Times New Roman" panose="02020603050405020304" pitchFamily="18" charset="0"/>
                <a:cs typeface="Times New Roman" panose="02020603050405020304" pitchFamily="18" charset="0"/>
              </a:rPr>
              <a:t>độ</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đo</a:t>
            </a:r>
            <a:r>
              <a:rPr lang="en-US" cap="none" dirty="0">
                <a:latin typeface="Times New Roman" panose="02020603050405020304" pitchFamily="18" charset="0"/>
                <a:cs typeface="Times New Roman" panose="02020603050405020304" pitchFamily="18" charset="0"/>
              </a:rPr>
              <a:t> R2 mô hinh Polynomial Regression </a:t>
            </a:r>
            <a:r>
              <a:rPr lang="en-US" cap="none" dirty="0" err="1">
                <a:latin typeface="Times New Roman" panose="02020603050405020304" pitchFamily="18" charset="0"/>
                <a:cs typeface="Times New Roman" panose="02020603050405020304" pitchFamily="18" charset="0"/>
              </a:rPr>
              <a:t>là</a:t>
            </a:r>
            <a:r>
              <a:rPr lang="en-US" cap="none" dirty="0">
                <a:latin typeface="Times New Roman" panose="02020603050405020304" pitchFamily="18" charset="0"/>
                <a:cs typeface="Times New Roman" panose="02020603050405020304" pitchFamily="18" charset="0"/>
              </a:rPr>
              <a:t>: ', </a:t>
            </a:r>
            <a:r>
              <a:rPr lang="en-US" cap="none" dirty="0" smtClean="0">
                <a:latin typeface="Times New Roman" panose="02020603050405020304" pitchFamily="18" charset="0"/>
                <a:cs typeface="Times New Roman" panose="02020603050405020304" pitchFamily="18" charset="0"/>
              </a:rPr>
              <a:t>poly_r2_score)</a:t>
            </a:r>
          </a:p>
        </p:txBody>
      </p:sp>
    </p:spTree>
    <p:extLst>
      <p:ext uri="{BB962C8B-B14F-4D97-AF65-F5344CB8AC3E}">
        <p14:creationId xmlns:p14="http://schemas.microsoft.com/office/powerpoint/2010/main" val="3271987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062182"/>
            <a:ext cx="10363826" cy="4922982"/>
          </a:xfrm>
        </p:spPr>
        <p:txBody>
          <a:bodyPr>
            <a:normAutofit/>
          </a:bodyPr>
          <a:lstStyle/>
          <a:p>
            <a:pPr marL="0" indent="0">
              <a:buNone/>
            </a:pPr>
            <a:r>
              <a:rPr lang="en-US" sz="2400" cap="none" dirty="0" smtClean="0">
                <a:solidFill>
                  <a:srgbClr val="FF0000"/>
                </a:solidFill>
                <a:latin typeface="Times New Roman" panose="02020603050405020304" pitchFamily="18" charset="0"/>
                <a:cs typeface="Times New Roman" panose="02020603050405020304" pitchFamily="18" charset="0"/>
              </a:rPr>
              <a:t>6. So </a:t>
            </a:r>
            <a:r>
              <a:rPr lang="en-US" sz="2400" cap="none" dirty="0" err="1" smtClean="0">
                <a:solidFill>
                  <a:srgbClr val="FF0000"/>
                </a:solidFill>
                <a:latin typeface="Times New Roman" panose="02020603050405020304" pitchFamily="18" charset="0"/>
                <a:cs typeface="Times New Roman" panose="02020603050405020304" pitchFamily="18" charset="0"/>
              </a:rPr>
              <a:t>sánh</a:t>
            </a:r>
            <a:r>
              <a:rPr lang="en-US" sz="2400" cap="none" dirty="0" smtClean="0">
                <a:solidFill>
                  <a:srgbClr val="FF0000"/>
                </a:solidFill>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giữa</a:t>
            </a:r>
            <a:r>
              <a:rPr lang="en-US" sz="2400" cap="none" dirty="0" smtClean="0">
                <a:solidFill>
                  <a:srgbClr val="FF0000"/>
                </a:solidFill>
                <a:latin typeface="Times New Roman" panose="02020603050405020304" pitchFamily="18" charset="0"/>
                <a:cs typeface="Times New Roman" panose="02020603050405020304" pitchFamily="18" charset="0"/>
              </a:rPr>
              <a:t> 2 mô hình.</a:t>
            </a:r>
          </a:p>
          <a:p>
            <a:pPr marL="0" indent="0">
              <a:buNone/>
            </a:pPr>
            <a:r>
              <a:rPr lang="en-US" sz="2400" cap="none" dirty="0" smtClean="0">
                <a:latin typeface="Times New Roman" panose="02020603050405020304" pitchFamily="18" charset="0"/>
                <a:cs typeface="Times New Roman" panose="02020603050405020304" pitchFamily="18" charset="0"/>
              </a:rPr>
              <a:t>Ta </a:t>
            </a:r>
            <a:r>
              <a:rPr lang="en-US" sz="2400" cap="none" dirty="0" err="1" smtClean="0">
                <a:latin typeface="Times New Roman" panose="02020603050405020304" pitchFamily="18" charset="0"/>
                <a:cs typeface="Times New Roman" panose="02020603050405020304" pitchFamily="18" charset="0"/>
              </a:rPr>
              <a:t>thấy</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lin_mse</a:t>
            </a:r>
            <a:r>
              <a:rPr lang="en-US" sz="2400" cap="none" dirty="0" smtClean="0">
                <a:latin typeface="Times New Roman" panose="02020603050405020304" pitchFamily="18" charset="0"/>
                <a:cs typeface="Times New Roman" panose="02020603050405020304" pitchFamily="18" charset="0"/>
              </a:rPr>
              <a:t>=35388942  &gt; </a:t>
            </a:r>
            <a:r>
              <a:rPr lang="en-US" sz="2400" cap="none" dirty="0" err="1" smtClean="0">
                <a:latin typeface="Times New Roman" panose="02020603050405020304" pitchFamily="18" charset="0"/>
                <a:cs typeface="Times New Roman" panose="02020603050405020304" pitchFamily="18" charset="0"/>
              </a:rPr>
              <a:t>poly_mse</a:t>
            </a:r>
            <a:r>
              <a:rPr lang="en-US" sz="2400" cap="none" dirty="0" smtClean="0">
                <a:latin typeface="Times New Roman" panose="02020603050405020304" pitchFamily="18" charset="0"/>
                <a:cs typeface="Times New Roman" panose="02020603050405020304" pitchFamily="18" charset="0"/>
              </a:rPr>
              <a:t>=31138797 </a:t>
            </a:r>
          </a:p>
          <a:p>
            <a:pPr marL="0" indent="0">
              <a:buNone/>
            </a:pPr>
            <a:r>
              <a:rPr lang="en-US" sz="2400" cap="none" dirty="0">
                <a:latin typeface="Times New Roman" panose="02020603050405020304" pitchFamily="18" charset="0"/>
                <a:cs typeface="Times New Roman" panose="02020603050405020304" pitchFamily="18" charset="0"/>
              </a:rPr>
              <a:t>	</a:t>
            </a:r>
            <a:r>
              <a:rPr lang="en-US" sz="2400" cap="none" dirty="0" smtClean="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lin_rmse</a:t>
            </a:r>
            <a:r>
              <a:rPr lang="en-US" sz="2400" cap="none" dirty="0">
                <a:latin typeface="Times New Roman" panose="02020603050405020304" pitchFamily="18" charset="0"/>
                <a:cs typeface="Times New Roman" panose="02020603050405020304" pitchFamily="18" charset="0"/>
              </a:rPr>
              <a:t>=325.02  &gt;  </a:t>
            </a:r>
            <a:r>
              <a:rPr lang="en-US" sz="2400" cap="none" dirty="0" err="1" smtClean="0">
                <a:latin typeface="Times New Roman" panose="02020603050405020304" pitchFamily="18" charset="0"/>
                <a:cs typeface="Times New Roman" panose="02020603050405020304" pitchFamily="18" charset="0"/>
              </a:rPr>
              <a:t>poly_rmse</a:t>
            </a:r>
            <a:r>
              <a:rPr lang="en-US" sz="2400" cap="none" dirty="0" smtClean="0">
                <a:latin typeface="Times New Roman" panose="02020603050405020304" pitchFamily="18" charset="0"/>
                <a:cs typeface="Times New Roman" panose="02020603050405020304" pitchFamily="18" charset="0"/>
              </a:rPr>
              <a:t>=304.88</a:t>
            </a:r>
          </a:p>
          <a:p>
            <a:pPr marL="0" indent="0">
              <a:buNone/>
            </a:pPr>
            <a:r>
              <a:rPr lang="en-US" sz="2400" cap="none" dirty="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lin_mae</a:t>
            </a:r>
            <a:r>
              <a:rPr lang="en-US" sz="2400" cap="none" dirty="0">
                <a:latin typeface="Times New Roman" panose="02020603050405020304" pitchFamily="18" charset="0"/>
                <a:cs typeface="Times New Roman" panose="02020603050405020304" pitchFamily="18" charset="0"/>
              </a:rPr>
              <a:t>=4265.87 </a:t>
            </a:r>
            <a:r>
              <a:rPr lang="en-US" sz="2400" cap="none" dirty="0" smtClean="0">
                <a:latin typeface="Times New Roman" panose="02020603050405020304" pitchFamily="18" charset="0"/>
                <a:cs typeface="Times New Roman" panose="02020603050405020304" pitchFamily="18" charset="0"/>
              </a:rPr>
              <a:t> </a:t>
            </a:r>
            <a:r>
              <a:rPr lang="en-US" sz="2400" cap="none" dirty="0">
                <a:latin typeface="Times New Roman" panose="02020603050405020304" pitchFamily="18" charset="0"/>
                <a:cs typeface="Times New Roman" panose="02020603050405020304" pitchFamily="18" charset="0"/>
              </a:rPr>
              <a:t>&gt;  </a:t>
            </a:r>
            <a:r>
              <a:rPr lang="en-US" sz="2400" cap="none" dirty="0" err="1">
                <a:latin typeface="Times New Roman" panose="02020603050405020304" pitchFamily="18" charset="0"/>
                <a:cs typeface="Times New Roman" panose="02020603050405020304" pitchFamily="18" charset="0"/>
              </a:rPr>
              <a:t>poly_mae</a:t>
            </a:r>
            <a:r>
              <a:rPr lang="en-US" sz="2400" cap="none" dirty="0">
                <a:latin typeface="Times New Roman" panose="02020603050405020304" pitchFamily="18" charset="0"/>
                <a:cs typeface="Times New Roman" panose="02020603050405020304" pitchFamily="18" charset="0"/>
              </a:rPr>
              <a:t>=3158.90</a:t>
            </a:r>
            <a:endParaRPr lang="en-US" sz="2400" cap="none" dirty="0" smtClean="0">
              <a:latin typeface="Times New Roman" panose="02020603050405020304" pitchFamily="18" charset="0"/>
              <a:cs typeface="Times New Roman" panose="02020603050405020304" pitchFamily="18" charset="0"/>
            </a:endParaRPr>
          </a:p>
          <a:p>
            <a:pPr marL="0" indent="0">
              <a:buNone/>
            </a:pPr>
            <a:r>
              <a:rPr lang="en-US" sz="2400" cap="none" dirty="0">
                <a:latin typeface="Times New Roman" panose="02020603050405020304" pitchFamily="18" charset="0"/>
                <a:cs typeface="Times New Roman" panose="02020603050405020304" pitchFamily="18" charset="0"/>
              </a:rPr>
              <a:t>	   </a:t>
            </a:r>
            <a:r>
              <a:rPr lang="en-US" sz="2400" cap="none" dirty="0" smtClean="0">
                <a:latin typeface="Times New Roman" panose="02020603050405020304" pitchFamily="18" charset="0"/>
                <a:cs typeface="Times New Roman" panose="02020603050405020304" pitchFamily="18" charset="0"/>
              </a:rPr>
              <a:t>lin_r2_score=0.77  &lt; poly_r2_score=0.79</a:t>
            </a:r>
          </a:p>
          <a:p>
            <a:pPr marL="0" indent="0">
              <a:buNone/>
            </a:pPr>
            <a:r>
              <a:rPr lang="en-US" sz="2400" cap="none" dirty="0" smtClean="0">
                <a:latin typeface="Times New Roman" panose="02020603050405020304" pitchFamily="18" charset="0"/>
                <a:cs typeface="Times New Roman" panose="02020603050405020304" pitchFamily="18" charset="0"/>
              </a:rPr>
              <a:t>Như vậy, </a:t>
            </a:r>
            <a:r>
              <a:rPr lang="en-US" sz="2400" cap="none" dirty="0">
                <a:latin typeface="Times New Roman" panose="02020603050405020304" pitchFamily="18" charset="0"/>
                <a:cs typeface="Times New Roman" panose="02020603050405020304" pitchFamily="18" charset="0"/>
              </a:rPr>
              <a:t>mô hình </a:t>
            </a:r>
            <a:r>
              <a:rPr lang="en-US" sz="2400" cap="none" dirty="0" smtClean="0">
                <a:latin typeface="Times New Roman" panose="02020603050405020304" pitchFamily="18" charset="0"/>
                <a:cs typeface="Times New Roman" panose="02020603050405020304" pitchFamily="18" charset="0"/>
              </a:rPr>
              <a:t>Polynomial Regression có </a:t>
            </a:r>
            <a:r>
              <a:rPr lang="en-US" sz="2400" cap="none" dirty="0" err="1" smtClean="0">
                <a:latin typeface="Times New Roman" panose="02020603050405020304" pitchFamily="18" charset="0"/>
                <a:cs typeface="Times New Roman" panose="02020603050405020304" pitchFamily="18" charset="0"/>
              </a:rPr>
              <a:t>độ</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chính</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xác</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cao</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hơn</a:t>
            </a:r>
            <a:r>
              <a:rPr lang="en-US" sz="2400" cap="none" dirty="0" smtClean="0">
                <a:latin typeface="Times New Roman" panose="02020603050405020304" pitchFamily="18" charset="0"/>
                <a:cs typeface="Times New Roman" panose="02020603050405020304" pitchFamily="18" charset="0"/>
              </a:rPr>
              <a:t> so với mô hình Linear Regression. </a:t>
            </a:r>
            <a:r>
              <a:rPr lang="en-US" sz="2400" cap="none" dirty="0" err="1" smtClean="0">
                <a:latin typeface="Times New Roman" panose="02020603050405020304" pitchFamily="18" charset="0"/>
                <a:cs typeface="Times New Roman" panose="02020603050405020304" pitchFamily="18" charset="0"/>
              </a:rPr>
              <a:t>Độ</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chính</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xác</a:t>
            </a:r>
            <a:r>
              <a:rPr lang="en-US" sz="2400" cap="none" dirty="0" smtClean="0">
                <a:latin typeface="Times New Roman" panose="02020603050405020304" pitchFamily="18" charset="0"/>
                <a:cs typeface="Times New Roman" panose="02020603050405020304" pitchFamily="18" charset="0"/>
              </a:rPr>
              <a:t> của hay mô hình </a:t>
            </a:r>
            <a:r>
              <a:rPr lang="en-US" sz="2400" cap="none" dirty="0" err="1" smtClean="0">
                <a:latin typeface="Times New Roman" panose="02020603050405020304" pitchFamily="18" charset="0"/>
                <a:cs typeface="Times New Roman" panose="02020603050405020304" pitchFamily="18" charset="0"/>
              </a:rPr>
              <a:t>gần</a:t>
            </a:r>
            <a:r>
              <a:rPr lang="en-US" sz="2400" cap="none" dirty="0" smtClean="0">
                <a:latin typeface="Times New Roman" panose="02020603050405020304" pitchFamily="18" charset="0"/>
                <a:cs typeface="Times New Roman" panose="02020603050405020304" pitchFamily="18" charset="0"/>
              </a:rPr>
              <a:t> bằng </a:t>
            </a:r>
            <a:r>
              <a:rPr lang="en-US" sz="2400" cap="none" dirty="0" err="1" smtClean="0">
                <a:latin typeface="Times New Roman" panose="02020603050405020304" pitchFamily="18" charset="0"/>
                <a:cs typeface="Times New Roman" panose="02020603050405020304" pitchFamily="18" charset="0"/>
              </a:rPr>
              <a:t>nhau</a:t>
            </a:r>
            <a:r>
              <a:rPr lang="en-US" sz="2400" cap="none" dirty="0" smtClean="0">
                <a:latin typeface="Times New Roman" panose="02020603050405020304" pitchFamily="18" charset="0"/>
                <a:cs typeface="Times New Roman" panose="02020603050405020304" pitchFamily="18" charset="0"/>
              </a:rPr>
              <a:t> và </a:t>
            </a:r>
            <a:r>
              <a:rPr lang="en-US" sz="2400" cap="none" dirty="0" err="1" smtClean="0">
                <a:latin typeface="Times New Roman" panose="02020603050405020304" pitchFamily="18" charset="0"/>
                <a:cs typeface="Times New Roman" panose="02020603050405020304" pitchFamily="18" charset="0"/>
              </a:rPr>
              <a:t>đều</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lớn</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hơn</a:t>
            </a:r>
            <a:r>
              <a:rPr lang="en-US" sz="2400" cap="none" dirty="0" smtClean="0">
                <a:latin typeface="Times New Roman" panose="02020603050405020304" pitchFamily="18" charset="0"/>
                <a:cs typeface="Times New Roman" panose="02020603050405020304" pitchFamily="18" charset="0"/>
              </a:rPr>
              <a:t> 70%. </a:t>
            </a:r>
            <a:endParaRPr lang="en-US" sz="2400" cap="none" dirty="0">
              <a:latin typeface="Times New Roman" panose="02020603050405020304" pitchFamily="18" charset="0"/>
              <a:cs typeface="Times New Roman" panose="02020603050405020304" pitchFamily="18" charset="0"/>
            </a:endParaRPr>
          </a:p>
          <a:p>
            <a:pPr marL="0" indent="0">
              <a:buNone/>
            </a:pPr>
            <a:endParaRPr lang="en-US" sz="2400"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030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a:t>
            </a:r>
            <a:r>
              <a:rPr lang="en-US" dirty="0" err="1" smtClean="0"/>
              <a:t>Kết</a:t>
            </a:r>
            <a:r>
              <a:rPr lang="en-US" dirty="0" smtClean="0"/>
              <a:t> </a:t>
            </a:r>
            <a:r>
              <a:rPr lang="en-US" dirty="0" err="1" smtClean="0"/>
              <a:t>Luận</a:t>
            </a:r>
            <a:endParaRPr lang="vi-VN" dirty="0"/>
          </a:p>
        </p:txBody>
      </p:sp>
      <p:sp>
        <p:nvSpPr>
          <p:cNvPr id="3" name="Content Placeholder 2"/>
          <p:cNvSpPr>
            <a:spLocks noGrp="1"/>
          </p:cNvSpPr>
          <p:nvPr>
            <p:ph sz="quarter" idx="13"/>
          </p:nvPr>
        </p:nvSpPr>
        <p:spPr/>
        <p:txBody>
          <a:bodyPr>
            <a:normAutofit/>
          </a:bodyPr>
          <a:lstStyle/>
          <a:p>
            <a:pPr marL="0" indent="0">
              <a:buNone/>
            </a:pPr>
            <a:r>
              <a:rPr lang="en-US" sz="2400" cap="none" dirty="0" err="1" smtClean="0">
                <a:latin typeface="Times New Roman" panose="02020603050405020304" pitchFamily="18" charset="0"/>
                <a:cs typeface="Times New Roman" panose="02020603050405020304" pitchFamily="18" charset="0"/>
              </a:rPr>
              <a:t>Kết</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quả</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cho</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thấy</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độ</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khớp</a:t>
            </a:r>
            <a:r>
              <a:rPr lang="en-US" sz="2400" cap="none" dirty="0" smtClean="0">
                <a:latin typeface="Times New Roman" panose="02020603050405020304" pitchFamily="18" charset="0"/>
                <a:cs typeface="Times New Roman" panose="02020603050405020304" pitchFamily="18" charset="0"/>
              </a:rPr>
              <a:t> của </a:t>
            </a:r>
            <a:r>
              <a:rPr lang="en-US" sz="2400" cap="none" dirty="0" err="1" smtClean="0">
                <a:latin typeface="Times New Roman" panose="02020603050405020304" pitchFamily="18" charset="0"/>
                <a:cs typeface="Times New Roman" panose="02020603050405020304" pitchFamily="18" charset="0"/>
              </a:rPr>
              <a:t>kết</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quả</a:t>
            </a:r>
            <a:r>
              <a:rPr lang="en-US" sz="2400" cap="none" dirty="0" smtClean="0">
                <a:latin typeface="Times New Roman" panose="02020603050405020304" pitchFamily="18" charset="0"/>
                <a:cs typeface="Times New Roman" panose="02020603050405020304" pitchFamily="18" charset="0"/>
              </a:rPr>
              <a:t> và </a:t>
            </a:r>
            <a:r>
              <a:rPr lang="en-US" sz="2400" cap="none" dirty="0" err="1" smtClean="0">
                <a:latin typeface="Times New Roman" panose="02020603050405020304" pitchFamily="18" charset="0"/>
                <a:cs typeface="Times New Roman" panose="02020603050405020304" pitchFamily="18" charset="0"/>
              </a:rPr>
              <a:t>biến</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thực</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tế</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gần</a:t>
            </a:r>
            <a:r>
              <a:rPr lang="en-US" sz="2400" cap="none" dirty="0" smtClean="0">
                <a:latin typeface="Times New Roman" panose="02020603050405020304" pitchFamily="18" charset="0"/>
                <a:cs typeface="Times New Roman" panose="02020603050405020304" pitchFamily="18" charset="0"/>
              </a:rPr>
              <a:t> 80% .</a:t>
            </a:r>
          </a:p>
          <a:p>
            <a:pPr marL="0" indent="0">
              <a:buNone/>
            </a:pPr>
            <a:r>
              <a:rPr lang="en-US" sz="2400" cap="none" dirty="0" err="1" smtClean="0">
                <a:latin typeface="Times New Roman" panose="02020603050405020304" pitchFamily="18" charset="0"/>
                <a:cs typeface="Times New Roman" panose="02020603050405020304" pitchFamily="18" charset="0"/>
              </a:rPr>
              <a:t>Điều</a:t>
            </a:r>
            <a:r>
              <a:rPr lang="en-US" sz="2400" cap="none" dirty="0" smtClean="0">
                <a:latin typeface="Times New Roman" panose="02020603050405020304" pitchFamily="18" charset="0"/>
                <a:cs typeface="Times New Roman" panose="02020603050405020304" pitchFamily="18" charset="0"/>
              </a:rPr>
              <a:t> này </a:t>
            </a:r>
            <a:r>
              <a:rPr lang="en-US" sz="2400" cap="none" dirty="0" err="1" smtClean="0">
                <a:latin typeface="Times New Roman" panose="02020603050405020304" pitchFamily="18" charset="0"/>
                <a:cs typeface="Times New Roman" panose="02020603050405020304" pitchFamily="18" charset="0"/>
              </a:rPr>
              <a:t>cho</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thấy</a:t>
            </a:r>
            <a:r>
              <a:rPr lang="en-US" sz="2400" cap="none" dirty="0" smtClean="0">
                <a:latin typeface="Times New Roman" panose="02020603050405020304" pitchFamily="18" charset="0"/>
                <a:cs typeface="Times New Roman" panose="02020603050405020304" pitchFamily="18" charset="0"/>
              </a:rPr>
              <a:t> 2 mô hình </a:t>
            </a:r>
            <a:r>
              <a:rPr lang="en-US" sz="2400" cap="none" dirty="0" err="1" smtClean="0">
                <a:latin typeface="Times New Roman" panose="02020603050405020304" pitchFamily="18" charset="0"/>
                <a:cs typeface="Times New Roman" panose="02020603050405020304" pitchFamily="18" charset="0"/>
              </a:rPr>
              <a:t>dự</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án</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điều</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phù</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hợp</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Nhưng</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mức</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độ</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phù</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hợp</a:t>
            </a:r>
            <a:r>
              <a:rPr lang="en-US" sz="2400" cap="none" dirty="0" smtClean="0">
                <a:latin typeface="Times New Roman" panose="02020603050405020304" pitchFamily="18" charset="0"/>
                <a:cs typeface="Times New Roman" panose="02020603050405020304" pitchFamily="18" charset="0"/>
              </a:rPr>
              <a:t> của mô hình </a:t>
            </a:r>
            <a:r>
              <a:rPr lang="en-US" sz="2400" cap="none" dirty="0">
                <a:latin typeface="Times New Roman" panose="02020603050405020304" pitchFamily="18" charset="0"/>
                <a:cs typeface="Times New Roman" panose="02020603050405020304" pitchFamily="18" charset="0"/>
              </a:rPr>
              <a:t>P</a:t>
            </a:r>
            <a:r>
              <a:rPr lang="en-US" sz="2400" cap="none" dirty="0" smtClean="0">
                <a:latin typeface="Times New Roman" panose="02020603050405020304" pitchFamily="18" charset="0"/>
                <a:cs typeface="Times New Roman" panose="02020603050405020304" pitchFamily="18" charset="0"/>
              </a:rPr>
              <a:t>olynomial Regression </a:t>
            </a:r>
            <a:r>
              <a:rPr lang="en-US" sz="2400" cap="none" dirty="0" err="1" smtClean="0">
                <a:latin typeface="Times New Roman" panose="02020603050405020304" pitchFamily="18" charset="0"/>
                <a:cs typeface="Times New Roman" panose="02020603050405020304" pitchFamily="18" charset="0"/>
              </a:rPr>
              <a:t>cao</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hơn</a:t>
            </a:r>
            <a:r>
              <a:rPr lang="en-US" sz="2400" cap="none" dirty="0" smtClean="0">
                <a:latin typeface="Times New Roman" panose="02020603050405020304" pitchFamily="18" charset="0"/>
                <a:cs typeface="Times New Roman" panose="02020603050405020304" pitchFamily="18" charset="0"/>
              </a:rPr>
              <a:t> so với mô hình Linear </a:t>
            </a:r>
            <a:r>
              <a:rPr lang="en-US" sz="2400" cap="none" dirty="0">
                <a:latin typeface="Times New Roman" panose="02020603050405020304" pitchFamily="18" charset="0"/>
                <a:cs typeface="Times New Roman" panose="02020603050405020304" pitchFamily="18" charset="0"/>
              </a:rPr>
              <a:t>R</a:t>
            </a:r>
            <a:r>
              <a:rPr lang="en-US" sz="2400" cap="none" dirty="0" smtClean="0">
                <a:latin typeface="Times New Roman" panose="02020603050405020304" pitchFamily="18" charset="0"/>
                <a:cs typeface="Times New Roman" panose="02020603050405020304" pitchFamily="18" charset="0"/>
              </a:rPr>
              <a:t>egression.</a:t>
            </a:r>
            <a:endParaRPr lang="vi-V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161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88292"/>
            <a:ext cx="10364451" cy="914400"/>
          </a:xfrm>
        </p:spPr>
        <p:txBody>
          <a:bodyPr>
            <a:normAutofit/>
          </a:bodyPr>
          <a:lstStyle/>
          <a:p>
            <a:pPr lvl="1" algn="l" defTabSz="457200" rtl="0">
              <a:spcBef>
                <a:spcPct val="0"/>
              </a:spcBef>
            </a:pPr>
            <a:r>
              <a:rPr lang="en-US" sz="3200" dirty="0" smtClean="0">
                <a:solidFill>
                  <a:schemeClr val="accent1"/>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2. </a:t>
            </a:r>
            <a:r>
              <a:rPr lang="en-US" sz="2400" dirty="0" err="1" smtClean="0">
                <a:solidFill>
                  <a:srgbClr val="FF0000"/>
                </a:solidFill>
                <a:latin typeface="Times New Roman" panose="02020603050405020304" pitchFamily="18" charset="0"/>
                <a:cs typeface="Times New Roman" panose="02020603050405020304" pitchFamily="18" charset="0"/>
              </a:rPr>
              <a:t>Cơ</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sở</a:t>
            </a:r>
            <a:r>
              <a:rPr lang="en-US" sz="2400" dirty="0" smtClean="0">
                <a:solidFill>
                  <a:srgbClr val="FF0000"/>
                </a:solidFill>
                <a:latin typeface="Times New Roman" panose="02020603050405020304" pitchFamily="18" charset="0"/>
                <a:cs typeface="Times New Roman" panose="02020603050405020304" pitchFamily="18" charset="0"/>
              </a:rPr>
              <a:t> dữ liệu</a:t>
            </a:r>
            <a:endParaRPr lang="vi-VN" sz="24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3"/>
          </p:nvPr>
        </p:nvSpPr>
        <p:spPr>
          <a:xfrm>
            <a:off x="913774" y="2013528"/>
            <a:ext cx="10363826" cy="3777672"/>
          </a:xfrm>
        </p:spPr>
        <p:txBody>
          <a:bodyPr>
            <a:normAutofit/>
          </a:bodyPr>
          <a:lstStyle/>
          <a:p>
            <a:pPr lvl="1" algn="just"/>
            <a:r>
              <a:rPr lang="en-US" sz="2400" cap="none" dirty="0" smtClean="0">
                <a:latin typeface="Times New Roman" panose="02020603050405020304" pitchFamily="18" charset="0"/>
                <a:cs typeface="Times New Roman" panose="02020603050405020304" pitchFamily="18" charset="0"/>
              </a:rPr>
              <a:t>Dữ liệu </a:t>
            </a:r>
            <a:r>
              <a:rPr lang="en-US" sz="2400" cap="none" dirty="0" err="1" smtClean="0">
                <a:latin typeface="Times New Roman" panose="02020603050405020304" pitchFamily="18" charset="0"/>
                <a:cs typeface="Times New Roman" panose="02020603050405020304" pitchFamily="18" charset="0"/>
              </a:rPr>
              <a:t>thu</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thập</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được</a:t>
            </a:r>
            <a:r>
              <a:rPr lang="en-US" sz="2400" cap="none" dirty="0" smtClean="0">
                <a:latin typeface="Times New Roman" panose="02020603050405020304" pitchFamily="18" charset="0"/>
                <a:cs typeface="Times New Roman" panose="02020603050405020304" pitchFamily="18" charset="0"/>
              </a:rPr>
              <a:t> chia thành 2 </a:t>
            </a:r>
            <a:r>
              <a:rPr lang="en-US" sz="2400" cap="none" dirty="0" err="1" smtClean="0">
                <a:latin typeface="Times New Roman" panose="02020603050405020304" pitchFamily="18" charset="0"/>
                <a:cs typeface="Times New Roman" panose="02020603050405020304" pitchFamily="18" charset="0"/>
              </a:rPr>
              <a:t>tập</a:t>
            </a:r>
            <a:r>
              <a:rPr lang="en-US" sz="2400" cap="none" dirty="0" smtClean="0">
                <a:latin typeface="Times New Roman" panose="02020603050405020304" pitchFamily="18" charset="0"/>
                <a:cs typeface="Times New Roman" panose="02020603050405020304" pitchFamily="18" charset="0"/>
              </a:rPr>
              <a:t> tin </a:t>
            </a:r>
            <a:r>
              <a:rPr lang="en-US" sz="2400" cap="none" dirty="0" err="1" smtClean="0">
                <a:latin typeface="Times New Roman" panose="02020603050405020304" pitchFamily="18" charset="0"/>
                <a:cs typeface="Times New Roman" panose="02020603050405020304" pitchFamily="18" charset="0"/>
              </a:rPr>
              <a:t>Medical_Train.Csv</a:t>
            </a:r>
            <a:r>
              <a:rPr lang="en-US" sz="2400" cap="none" dirty="0" smtClean="0">
                <a:latin typeface="Times New Roman" panose="02020603050405020304" pitchFamily="18" charset="0"/>
                <a:cs typeface="Times New Roman" panose="02020603050405020304" pitchFamily="18" charset="0"/>
              </a:rPr>
              <a:t> và </a:t>
            </a:r>
            <a:r>
              <a:rPr lang="en-US" sz="2400" cap="none" dirty="0" err="1" smtClean="0">
                <a:latin typeface="Times New Roman" panose="02020603050405020304" pitchFamily="18" charset="0"/>
                <a:cs typeface="Times New Roman" panose="02020603050405020304" pitchFamily="18" charset="0"/>
              </a:rPr>
              <a:t>Medical_Test.Csv</a:t>
            </a:r>
            <a:r>
              <a:rPr lang="en-US" sz="2400" cap="none" dirty="0" smtClean="0">
                <a:latin typeface="Times New Roman" panose="02020603050405020304" pitchFamily="18" charset="0"/>
                <a:cs typeface="Times New Roman" panose="02020603050405020304" pitchFamily="18" charset="0"/>
              </a:rPr>
              <a:t> dùng để </a:t>
            </a:r>
            <a:r>
              <a:rPr lang="en-US" sz="2400" cap="none" dirty="0" err="1" smtClean="0">
                <a:latin typeface="Times New Roman" panose="02020603050405020304" pitchFamily="18" charset="0"/>
                <a:cs typeface="Times New Roman" panose="02020603050405020304" pitchFamily="18" charset="0"/>
              </a:rPr>
              <a:t>huấn</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luyện</a:t>
            </a:r>
            <a:r>
              <a:rPr lang="en-US" sz="2400" cap="none" dirty="0" smtClean="0">
                <a:latin typeface="Times New Roman" panose="02020603050405020304" pitchFamily="18" charset="0"/>
                <a:cs typeface="Times New Roman" panose="02020603050405020304" pitchFamily="18" charset="0"/>
              </a:rPr>
              <a:t> và </a:t>
            </a:r>
            <a:r>
              <a:rPr lang="en-US" sz="2400" cap="none" dirty="0" err="1" smtClean="0">
                <a:latin typeface="Times New Roman" panose="02020603050405020304" pitchFamily="18" charset="0"/>
                <a:cs typeface="Times New Roman" panose="02020603050405020304" pitchFamily="18" charset="0"/>
              </a:rPr>
              <a:t>kiểm</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tra</a:t>
            </a:r>
            <a:r>
              <a:rPr lang="en-US" sz="2400" cap="none" dirty="0" smtClean="0">
                <a:latin typeface="Times New Roman" panose="02020603050405020304" pitchFamily="18" charset="0"/>
                <a:cs typeface="Times New Roman" panose="02020603050405020304" pitchFamily="18" charset="0"/>
              </a:rPr>
              <a:t> mô </a:t>
            </a:r>
            <a:r>
              <a:rPr lang="en-US" sz="2400" cap="none" dirty="0" err="1" smtClean="0">
                <a:latin typeface="Times New Roman" panose="02020603050405020304" pitchFamily="18" charset="0"/>
                <a:cs typeface="Times New Roman" panose="02020603050405020304" pitchFamily="18" charset="0"/>
              </a:rPr>
              <a:t>hình</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dự</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đoán</a:t>
            </a:r>
            <a:r>
              <a:rPr lang="en-US" sz="2400" cap="none" dirty="0" smtClean="0">
                <a:latin typeface="Times New Roman" panose="02020603050405020304" pitchFamily="18" charset="0"/>
                <a:cs typeface="Times New Roman" panose="02020603050405020304" pitchFamily="18" charset="0"/>
              </a:rPr>
              <a:t>.</a:t>
            </a:r>
          </a:p>
          <a:p>
            <a:pPr marL="457200" lvl="1" indent="0" algn="just">
              <a:buNone/>
            </a:pPr>
            <a:endParaRPr lang="en-US" sz="2400" cap="none" dirty="0" smtClean="0">
              <a:latin typeface="Times New Roman" panose="02020603050405020304" pitchFamily="18" charset="0"/>
              <a:cs typeface="Times New Roman" panose="02020603050405020304" pitchFamily="18" charset="0"/>
            </a:endParaRPr>
          </a:p>
          <a:p>
            <a:pPr lvl="1" algn="just"/>
            <a:r>
              <a:rPr lang="en-US" sz="2400" cap="none" dirty="0" smtClean="0">
                <a:latin typeface="Times New Roman" panose="02020603050405020304" pitchFamily="18" charset="0"/>
                <a:cs typeface="Times New Roman" panose="02020603050405020304" pitchFamily="18" charset="0"/>
              </a:rPr>
              <a:t>Dữ liệu </a:t>
            </a:r>
            <a:r>
              <a:rPr lang="en-US" sz="2400" cap="none" dirty="0" err="1" smtClean="0">
                <a:latin typeface="Times New Roman" panose="02020603050405020304" pitchFamily="18" charset="0"/>
                <a:cs typeface="Times New Roman" panose="02020603050405020304" pitchFamily="18" charset="0"/>
              </a:rPr>
              <a:t>thu</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thập</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bao</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gồm</a:t>
            </a:r>
            <a:r>
              <a:rPr lang="en-US" sz="2400" cap="none" dirty="0" smtClean="0">
                <a:latin typeface="Times New Roman" panose="02020603050405020304" pitchFamily="18" charset="0"/>
                <a:cs typeface="Times New Roman" panose="02020603050405020304" pitchFamily="18" charset="0"/>
              </a:rPr>
              <a:t> các </a:t>
            </a:r>
            <a:r>
              <a:rPr lang="en-US" sz="2400" cap="none" dirty="0" err="1" smtClean="0">
                <a:latin typeface="Times New Roman" panose="02020603050405020304" pitchFamily="18" charset="0"/>
                <a:cs typeface="Times New Roman" panose="02020603050405020304" pitchFamily="18" charset="0"/>
              </a:rPr>
              <a:t>thuộc</a:t>
            </a:r>
            <a:r>
              <a:rPr lang="en-US" sz="2400" cap="none" dirty="0" smtClean="0">
                <a:latin typeface="Times New Roman" panose="02020603050405020304" pitchFamily="18" charset="0"/>
                <a:cs typeface="Times New Roman" panose="02020603050405020304" pitchFamily="18" charset="0"/>
              </a:rPr>
              <a:t> tính </a:t>
            </a:r>
            <a:r>
              <a:rPr lang="en-US" sz="2400" cap="none" dirty="0" err="1" smtClean="0">
                <a:latin typeface="Times New Roman" panose="02020603050405020304" pitchFamily="18" charset="0"/>
                <a:cs typeface="Times New Roman" panose="02020603050405020304" pitchFamily="18" charset="0"/>
              </a:rPr>
              <a:t>sau</a:t>
            </a:r>
            <a:r>
              <a:rPr lang="en-US" sz="2400" cap="none" dirty="0" smtClean="0">
                <a:latin typeface="Times New Roman" panose="02020603050405020304" pitchFamily="18" charset="0"/>
                <a:cs typeface="Times New Roman" panose="02020603050405020304" pitchFamily="18" charset="0"/>
              </a:rPr>
              <a:t>: </a:t>
            </a:r>
            <a:endParaRPr lang="vi-VN" sz="2400" cap="none" dirty="0" smtClean="0">
              <a:latin typeface="Times New Roman" panose="02020603050405020304" pitchFamily="18" charset="0"/>
              <a:cs typeface="Times New Roman" panose="02020603050405020304" pitchFamily="18" charset="0"/>
            </a:endParaRPr>
          </a:p>
          <a:p>
            <a:pPr marL="914400" lvl="2" indent="0" algn="just">
              <a:buNone/>
            </a:pPr>
            <a:r>
              <a:rPr lang="en-US" sz="2400" cap="none" dirty="0" err="1" smtClean="0">
                <a:latin typeface="Times New Roman" panose="02020603050405020304" pitchFamily="18" charset="0"/>
                <a:cs typeface="Times New Roman" panose="02020603050405020304" pitchFamily="18" charset="0"/>
              </a:rPr>
              <a:t>Tuổi</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tuoi</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giới</a:t>
            </a:r>
            <a:r>
              <a:rPr lang="en-US" sz="2400" cap="none" dirty="0" smtClean="0">
                <a:latin typeface="Times New Roman" panose="02020603050405020304" pitchFamily="18" charset="0"/>
                <a:cs typeface="Times New Roman" panose="02020603050405020304" pitchFamily="18" charset="0"/>
              </a:rPr>
              <a:t> tính(</a:t>
            </a:r>
            <a:r>
              <a:rPr lang="en-US" sz="2400" cap="none" dirty="0" err="1" smtClean="0">
                <a:latin typeface="Times New Roman" panose="02020603050405020304" pitchFamily="18" charset="0"/>
                <a:cs typeface="Times New Roman" panose="02020603050405020304" pitchFamily="18" charset="0"/>
              </a:rPr>
              <a:t>gioi_tinh</a:t>
            </a:r>
            <a:r>
              <a:rPr lang="en-US" sz="2400" cap="none" dirty="0" smtClean="0">
                <a:latin typeface="Times New Roman" panose="02020603050405020304" pitchFamily="18" charset="0"/>
                <a:cs typeface="Times New Roman" panose="02020603050405020304" pitchFamily="18" charset="0"/>
              </a:rPr>
              <a:t>), chỉ </a:t>
            </a:r>
            <a:r>
              <a:rPr lang="en-US" sz="2400" cap="none" dirty="0" err="1" smtClean="0">
                <a:latin typeface="Times New Roman" panose="02020603050405020304" pitchFamily="18" charset="0"/>
                <a:cs typeface="Times New Roman" panose="02020603050405020304" pitchFamily="18" charset="0"/>
              </a:rPr>
              <a:t>số</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khối</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cơ</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thể</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bmi</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số</a:t>
            </a:r>
            <a:r>
              <a:rPr lang="en-US" sz="2400" cap="none" dirty="0" smtClean="0">
                <a:latin typeface="Times New Roman" panose="02020603050405020304" pitchFamily="18" charset="0"/>
                <a:cs typeface="Times New Roman" panose="02020603050405020304" pitchFamily="18" charset="0"/>
              </a:rPr>
              <a:t> con (</a:t>
            </a:r>
            <a:r>
              <a:rPr lang="en-US" sz="2400" cap="none" dirty="0" err="1" smtClean="0">
                <a:latin typeface="Times New Roman" panose="02020603050405020304" pitchFamily="18" charset="0"/>
                <a:cs typeface="Times New Roman" panose="02020603050405020304" pitchFamily="18" charset="0"/>
              </a:rPr>
              <a:t>so_con</a:t>
            </a:r>
            <a:r>
              <a:rPr lang="en-US" sz="2400" cap="none" dirty="0" smtClean="0">
                <a:latin typeface="Times New Roman" panose="02020603050405020304" pitchFamily="18" charset="0"/>
                <a:cs typeface="Times New Roman" panose="02020603050405020304" pitchFamily="18" charset="0"/>
              </a:rPr>
              <a:t>) , </a:t>
            </a:r>
            <a:r>
              <a:rPr lang="en-US" sz="2400" cap="none" dirty="0" err="1" smtClean="0">
                <a:latin typeface="Times New Roman" panose="02020603050405020304" pitchFamily="18" charset="0"/>
                <a:cs typeface="Times New Roman" panose="02020603050405020304" pitchFamily="18" charset="0"/>
              </a:rPr>
              <a:t>tình</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trạng</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hút</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thuốc</a:t>
            </a:r>
            <a:r>
              <a:rPr lang="en-US" sz="2400" cap="none" dirty="0" smtClean="0">
                <a:latin typeface="Times New Roman" panose="02020603050405020304" pitchFamily="18" charset="0"/>
                <a:cs typeface="Times New Roman" panose="02020603050405020304" pitchFamily="18" charset="0"/>
              </a:rPr>
              <a:t>(</a:t>
            </a:r>
            <a:r>
              <a:rPr lang="en-US" sz="2400" cap="none" dirty="0" err="1" smtClean="0">
                <a:latin typeface="Times New Roman" panose="02020603050405020304" pitchFamily="18" charset="0"/>
                <a:cs typeface="Times New Roman" panose="02020603050405020304" pitchFamily="18" charset="0"/>
              </a:rPr>
              <a:t>hut_thuoc</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nơi</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sinh</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sống</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noi_song</a:t>
            </a:r>
            <a:r>
              <a:rPr lang="en-US" sz="2400" cap="none" dirty="0" smtClean="0">
                <a:latin typeface="Times New Roman" panose="02020603050405020304" pitchFamily="18" charset="0"/>
                <a:cs typeface="Times New Roman" panose="02020603050405020304" pitchFamily="18" charset="0"/>
              </a:rPr>
              <a:t>), chi </a:t>
            </a:r>
            <a:r>
              <a:rPr lang="en-US" sz="2400" cap="none" dirty="0" err="1" smtClean="0">
                <a:latin typeface="Times New Roman" panose="02020603050405020304" pitchFamily="18" charset="0"/>
                <a:cs typeface="Times New Roman" panose="02020603050405020304" pitchFamily="18" charset="0"/>
              </a:rPr>
              <a:t>phí</a:t>
            </a:r>
            <a:r>
              <a:rPr lang="en-US" sz="2400" cap="none" dirty="0" smtClean="0">
                <a:latin typeface="Times New Roman" panose="02020603050405020304" pitchFamily="18" charset="0"/>
                <a:cs typeface="Times New Roman" panose="02020603050405020304" pitchFamily="18" charset="0"/>
              </a:rPr>
              <a:t> y </a:t>
            </a:r>
            <a:r>
              <a:rPr lang="en-US" sz="2400" cap="none" dirty="0" err="1" smtClean="0">
                <a:latin typeface="Times New Roman" panose="02020603050405020304" pitchFamily="18" charset="0"/>
                <a:cs typeface="Times New Roman" panose="02020603050405020304" pitchFamily="18" charset="0"/>
              </a:rPr>
              <a:t>tế</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cá</a:t>
            </a:r>
            <a:r>
              <a:rPr lang="en-US" sz="2400" cap="none" dirty="0" smtClean="0">
                <a:latin typeface="Times New Roman" panose="02020603050405020304" pitchFamily="18" charset="0"/>
                <a:cs typeface="Times New Roman" panose="02020603050405020304" pitchFamily="18" charset="0"/>
              </a:rPr>
              <a:t> nhân (</a:t>
            </a:r>
            <a:r>
              <a:rPr lang="en-US" sz="2400" cap="none" dirty="0" err="1" smtClean="0">
                <a:latin typeface="Times New Roman" panose="02020603050405020304" pitchFamily="18" charset="0"/>
                <a:cs typeface="Times New Roman" panose="02020603050405020304" pitchFamily="18" charset="0"/>
              </a:rPr>
              <a:t>chi_phi</a:t>
            </a:r>
            <a:r>
              <a:rPr lang="en-US" sz="2400" cap="none" dirty="0" smtClean="0">
                <a:latin typeface="Times New Roman" panose="02020603050405020304" pitchFamily="18" charset="0"/>
                <a:cs typeface="Times New Roman" panose="02020603050405020304" pitchFamily="18" charset="0"/>
              </a:rPr>
              <a:t>).</a:t>
            </a:r>
            <a:endParaRPr lang="vi-VN" sz="2400" cap="none"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931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174037" y="717709"/>
            <a:ext cx="4873474" cy="679994"/>
          </a:xfrm>
        </p:spPr>
        <p:txBody>
          <a:bodyPr/>
          <a:lstStyle/>
          <a:p>
            <a:r>
              <a:rPr lang="en-US" dirty="0" smtClean="0"/>
              <a:t>File Medical_Train.csv </a:t>
            </a:r>
            <a:endParaRPr lang="vi-VN" dirty="0"/>
          </a:p>
        </p:txBody>
      </p:sp>
      <p:sp>
        <p:nvSpPr>
          <p:cNvPr id="9" name="Text Placeholder 8"/>
          <p:cNvSpPr>
            <a:spLocks noGrp="1"/>
          </p:cNvSpPr>
          <p:nvPr>
            <p:ph type="body" sz="quarter" idx="3"/>
          </p:nvPr>
        </p:nvSpPr>
        <p:spPr>
          <a:xfrm>
            <a:off x="6283998" y="729957"/>
            <a:ext cx="4881804" cy="679994"/>
          </a:xfrm>
        </p:spPr>
        <p:txBody>
          <a:bodyPr/>
          <a:lstStyle/>
          <a:p>
            <a:r>
              <a:rPr lang="en-US" dirty="0" smtClean="0"/>
              <a:t>File Medical_Test.csv </a:t>
            </a:r>
            <a:endParaRPr lang="vi-VN" dirty="0"/>
          </a:p>
        </p:txBody>
      </p:sp>
      <p:graphicFrame>
        <p:nvGraphicFramePr>
          <p:cNvPr id="12" name="Content Placeholder 11"/>
          <p:cNvGraphicFramePr>
            <a:graphicFrameLocks noGrp="1" noChangeAspect="1"/>
          </p:cNvGraphicFramePr>
          <p:nvPr>
            <p:ph sz="quarter" idx="13"/>
            <p:extLst>
              <p:ext uri="{D42A27DB-BD31-4B8C-83A1-F6EECF244321}">
                <p14:modId xmlns:p14="http://schemas.microsoft.com/office/powerpoint/2010/main" val="717534790"/>
              </p:ext>
            </p:extLst>
          </p:nvPr>
        </p:nvGraphicFramePr>
        <p:xfrm>
          <a:off x="794327" y="1496291"/>
          <a:ext cx="4738254" cy="4941454"/>
        </p:xfrm>
        <a:graphic>
          <a:graphicData uri="http://schemas.openxmlformats.org/presentationml/2006/ole">
            <mc:AlternateContent xmlns:mc="http://schemas.openxmlformats.org/markup-compatibility/2006">
              <mc:Choice xmlns:v="urn:schemas-microsoft-com:vml" Requires="v">
                <p:oleObj spid="_x0000_s3299" name="Macro-Enabled Worksheet" r:id="rId3" imgW="4701717" imgH="11925284" progId="Excel.SheetMacroEnabled.12">
                  <p:embed/>
                </p:oleObj>
              </mc:Choice>
              <mc:Fallback>
                <p:oleObj name="Macro-Enabled Worksheet" r:id="rId3" imgW="4701717" imgH="11925284" progId="Excel.SheetMacroEnabled.12">
                  <p:embed/>
                  <p:pic>
                    <p:nvPicPr>
                      <p:cNvPr id="0" name=""/>
                      <p:cNvPicPr/>
                      <p:nvPr/>
                    </p:nvPicPr>
                    <p:blipFill>
                      <a:blip r:embed="rId4"/>
                      <a:stretch>
                        <a:fillRect/>
                      </a:stretch>
                    </p:blipFill>
                    <p:spPr>
                      <a:xfrm>
                        <a:off x="794327" y="1496291"/>
                        <a:ext cx="4738254" cy="4941454"/>
                      </a:xfrm>
                      <a:prstGeom prst="rect">
                        <a:avLst/>
                      </a:prstGeom>
                    </p:spPr>
                  </p:pic>
                </p:oleObj>
              </mc:Fallback>
            </mc:AlternateContent>
          </a:graphicData>
        </a:graphic>
      </p:graphicFrame>
      <p:graphicFrame>
        <p:nvGraphicFramePr>
          <p:cNvPr id="13" name="Content Placeholder 12"/>
          <p:cNvGraphicFramePr>
            <a:graphicFrameLocks noGrp="1" noChangeAspect="1"/>
          </p:cNvGraphicFramePr>
          <p:nvPr>
            <p:ph sz="quarter" idx="14"/>
            <p:extLst>
              <p:ext uri="{D42A27DB-BD31-4B8C-83A1-F6EECF244321}">
                <p14:modId xmlns:p14="http://schemas.microsoft.com/office/powerpoint/2010/main" val="1420241510"/>
              </p:ext>
            </p:extLst>
          </p:nvPr>
        </p:nvGraphicFramePr>
        <p:xfrm>
          <a:off x="6047511" y="1563577"/>
          <a:ext cx="5118291" cy="4874167"/>
        </p:xfrm>
        <a:graphic>
          <a:graphicData uri="http://schemas.openxmlformats.org/presentationml/2006/ole">
            <mc:AlternateContent xmlns:mc="http://schemas.openxmlformats.org/markup-compatibility/2006">
              <mc:Choice xmlns:v="urn:schemas-microsoft-com:vml" Requires="v">
                <p:oleObj spid="_x0000_s3300" name="Macro-Enabled Worksheet" r:id="rId5" imgW="4701717" imgH="11925284" progId="Excel.SheetMacroEnabled.12">
                  <p:embed/>
                </p:oleObj>
              </mc:Choice>
              <mc:Fallback>
                <p:oleObj name="Macro-Enabled Worksheet" r:id="rId5" imgW="4701717" imgH="11925284" progId="Excel.SheetMacroEnabled.12">
                  <p:embed/>
                  <p:pic>
                    <p:nvPicPr>
                      <p:cNvPr id="0" name=""/>
                      <p:cNvPicPr/>
                      <p:nvPr/>
                    </p:nvPicPr>
                    <p:blipFill>
                      <a:blip r:embed="rId6"/>
                      <a:stretch>
                        <a:fillRect/>
                      </a:stretch>
                    </p:blipFill>
                    <p:spPr>
                      <a:xfrm>
                        <a:off x="6047511" y="1563577"/>
                        <a:ext cx="5118291" cy="4874167"/>
                      </a:xfrm>
                      <a:prstGeom prst="rect">
                        <a:avLst/>
                      </a:prstGeom>
                    </p:spPr>
                  </p:pic>
                </p:oleObj>
              </mc:Fallback>
            </mc:AlternateContent>
          </a:graphicData>
        </a:graphic>
      </p:graphicFrame>
    </p:spTree>
    <p:extLst>
      <p:ext uri="{BB962C8B-B14F-4D97-AF65-F5344CB8AC3E}">
        <p14:creationId xmlns:p14="http://schemas.microsoft.com/office/powerpoint/2010/main" val="3298218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20756"/>
          </a:xfrm>
        </p:spPr>
        <p:txBody>
          <a:bodyPr/>
          <a:lstStyle/>
          <a:p>
            <a:r>
              <a:rPr lang="en-US" dirty="0" smtClean="0">
                <a:latin typeface="Times New Roman" panose="02020603050405020304" pitchFamily="18" charset="0"/>
                <a:cs typeface="Times New Roman" panose="02020603050405020304" pitchFamily="18" charset="0"/>
              </a:rPr>
              <a:t>II.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dữ liệu</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339274"/>
            <a:ext cx="10363826" cy="5052290"/>
          </a:xfrm>
        </p:spPr>
        <p:txBody>
          <a:bodyPr>
            <a:normAutofit fontScale="92500" lnSpcReduction="10000"/>
          </a:bodyPr>
          <a:lstStyle/>
          <a:p>
            <a:pPr marL="0" lvl="0" indent="0">
              <a:buNone/>
            </a:pPr>
            <a:r>
              <a:rPr lang="en-US" sz="2600" cap="none" dirty="0" smtClean="0">
                <a:solidFill>
                  <a:srgbClr val="FF0000"/>
                </a:solidFill>
                <a:latin typeface="Times New Roman" panose="02020603050405020304" pitchFamily="18" charset="0"/>
                <a:cs typeface="Times New Roman" panose="02020603050405020304" pitchFamily="18" charset="0"/>
              </a:rPr>
              <a:t>1. </a:t>
            </a:r>
            <a:r>
              <a:rPr lang="en-US" sz="2600" cap="none" dirty="0" err="1" smtClean="0">
                <a:solidFill>
                  <a:srgbClr val="FF0000"/>
                </a:solidFill>
                <a:latin typeface="Times New Roman" panose="02020603050405020304" pitchFamily="18" charset="0"/>
                <a:cs typeface="Times New Roman" panose="02020603050405020304" pitchFamily="18" charset="0"/>
              </a:rPr>
              <a:t>Đọc</a:t>
            </a:r>
            <a:r>
              <a:rPr lang="en-US" sz="2600" cap="none" dirty="0" smtClean="0">
                <a:solidFill>
                  <a:srgbClr val="FF0000"/>
                </a:solidFill>
                <a:latin typeface="Times New Roman" panose="02020603050405020304" pitchFamily="18" charset="0"/>
                <a:cs typeface="Times New Roman" panose="02020603050405020304" pitchFamily="18" charset="0"/>
              </a:rPr>
              <a:t> và </a:t>
            </a:r>
            <a:r>
              <a:rPr lang="en-US" sz="2600" cap="none" dirty="0" err="1" smtClean="0">
                <a:solidFill>
                  <a:srgbClr val="FF0000"/>
                </a:solidFill>
                <a:latin typeface="Times New Roman" panose="02020603050405020304" pitchFamily="18" charset="0"/>
                <a:cs typeface="Times New Roman" panose="02020603050405020304" pitchFamily="18" charset="0"/>
              </a:rPr>
              <a:t>phân</a:t>
            </a:r>
            <a:r>
              <a:rPr lang="en-US" sz="2600" cap="none" dirty="0" smtClean="0">
                <a:solidFill>
                  <a:srgbClr val="FF0000"/>
                </a:solidFill>
                <a:latin typeface="Times New Roman" panose="02020603050405020304" pitchFamily="18" charset="0"/>
                <a:cs typeface="Times New Roman" panose="02020603050405020304" pitchFamily="18" charset="0"/>
              </a:rPr>
              <a:t> </a:t>
            </a:r>
            <a:r>
              <a:rPr lang="en-US" sz="2600" cap="none" dirty="0" err="1" smtClean="0">
                <a:solidFill>
                  <a:srgbClr val="FF0000"/>
                </a:solidFill>
                <a:latin typeface="Times New Roman" panose="02020603050405020304" pitchFamily="18" charset="0"/>
                <a:cs typeface="Times New Roman" panose="02020603050405020304" pitchFamily="18" charset="0"/>
              </a:rPr>
              <a:t>tích</a:t>
            </a:r>
            <a:r>
              <a:rPr lang="en-US" sz="2600" cap="none" dirty="0" smtClean="0">
                <a:solidFill>
                  <a:srgbClr val="FF0000"/>
                </a:solidFill>
                <a:latin typeface="Times New Roman" panose="02020603050405020304" pitchFamily="18" charset="0"/>
                <a:cs typeface="Times New Roman" panose="02020603050405020304" pitchFamily="18" charset="0"/>
              </a:rPr>
              <a:t> các dữ liệu và </a:t>
            </a:r>
            <a:r>
              <a:rPr lang="en-US" sz="2600" cap="none" dirty="0" err="1" smtClean="0">
                <a:solidFill>
                  <a:srgbClr val="FF0000"/>
                </a:solidFill>
                <a:latin typeface="Times New Roman" panose="02020603050405020304" pitchFamily="18" charset="0"/>
                <a:cs typeface="Times New Roman" panose="02020603050405020304" pitchFamily="18" charset="0"/>
              </a:rPr>
              <a:t>lý</a:t>
            </a:r>
            <a:r>
              <a:rPr lang="en-US" sz="2600" cap="none" dirty="0" smtClean="0">
                <a:solidFill>
                  <a:srgbClr val="FF0000"/>
                </a:solidFill>
                <a:latin typeface="Times New Roman" panose="02020603050405020304" pitchFamily="18" charset="0"/>
                <a:cs typeface="Times New Roman" panose="02020603050405020304" pitchFamily="18" charset="0"/>
              </a:rPr>
              <a:t> </a:t>
            </a:r>
            <a:r>
              <a:rPr lang="en-US" sz="2600" cap="none" dirty="0" err="1" smtClean="0">
                <a:solidFill>
                  <a:srgbClr val="FF0000"/>
                </a:solidFill>
                <a:latin typeface="Times New Roman" panose="02020603050405020304" pitchFamily="18" charset="0"/>
                <a:cs typeface="Times New Roman" panose="02020603050405020304" pitchFamily="18" charset="0"/>
              </a:rPr>
              <a:t>giải</a:t>
            </a:r>
            <a:r>
              <a:rPr lang="en-US" sz="2600" cap="none" dirty="0" smtClean="0">
                <a:solidFill>
                  <a:srgbClr val="FF0000"/>
                </a:solidFill>
                <a:latin typeface="Times New Roman" panose="02020603050405020304" pitchFamily="18" charset="0"/>
                <a:cs typeface="Times New Roman" panose="02020603050405020304" pitchFamily="18" charset="0"/>
              </a:rPr>
              <a:t> các </a:t>
            </a:r>
            <a:r>
              <a:rPr lang="en-US" sz="2600" cap="none" dirty="0" err="1" smtClean="0">
                <a:solidFill>
                  <a:srgbClr val="FF0000"/>
                </a:solidFill>
                <a:latin typeface="Times New Roman" panose="02020603050405020304" pitchFamily="18" charset="0"/>
                <a:cs typeface="Times New Roman" panose="02020603050405020304" pitchFamily="18" charset="0"/>
              </a:rPr>
              <a:t>yếu</a:t>
            </a:r>
            <a:r>
              <a:rPr lang="en-US" sz="2600" cap="none" dirty="0" smtClean="0">
                <a:solidFill>
                  <a:srgbClr val="FF0000"/>
                </a:solidFill>
                <a:latin typeface="Times New Roman" panose="02020603050405020304" pitchFamily="18" charset="0"/>
                <a:cs typeface="Times New Roman" panose="02020603050405020304" pitchFamily="18" charset="0"/>
              </a:rPr>
              <a:t> </a:t>
            </a:r>
            <a:r>
              <a:rPr lang="en-US" sz="2600" cap="none" dirty="0" err="1" smtClean="0">
                <a:solidFill>
                  <a:srgbClr val="FF0000"/>
                </a:solidFill>
                <a:latin typeface="Times New Roman" panose="02020603050405020304" pitchFamily="18" charset="0"/>
                <a:cs typeface="Times New Roman" panose="02020603050405020304" pitchFamily="18" charset="0"/>
              </a:rPr>
              <a:t>tố</a:t>
            </a:r>
            <a:r>
              <a:rPr lang="en-US" sz="2600" cap="none" dirty="0" smtClean="0">
                <a:solidFill>
                  <a:srgbClr val="FF0000"/>
                </a:solidFill>
                <a:latin typeface="Times New Roman" panose="02020603050405020304" pitchFamily="18" charset="0"/>
                <a:cs typeface="Times New Roman" panose="02020603050405020304" pitchFamily="18" charset="0"/>
              </a:rPr>
              <a:t> </a:t>
            </a:r>
            <a:r>
              <a:rPr lang="en-US" sz="2600" cap="none" dirty="0" err="1" smtClean="0">
                <a:solidFill>
                  <a:srgbClr val="FF0000"/>
                </a:solidFill>
                <a:latin typeface="Times New Roman" panose="02020603050405020304" pitchFamily="18" charset="0"/>
                <a:cs typeface="Times New Roman" panose="02020603050405020304" pitchFamily="18" charset="0"/>
              </a:rPr>
              <a:t>sẽ</a:t>
            </a:r>
            <a:r>
              <a:rPr lang="en-US" sz="2600" cap="none" dirty="0" smtClean="0">
                <a:solidFill>
                  <a:srgbClr val="FF0000"/>
                </a:solidFill>
                <a:latin typeface="Times New Roman" panose="02020603050405020304" pitchFamily="18" charset="0"/>
                <a:cs typeface="Times New Roman" panose="02020603050405020304" pitchFamily="18" charset="0"/>
              </a:rPr>
              <a:t> </a:t>
            </a:r>
            <a:r>
              <a:rPr lang="en-US" sz="2600" cap="none" dirty="0" err="1" smtClean="0">
                <a:solidFill>
                  <a:srgbClr val="FF0000"/>
                </a:solidFill>
                <a:latin typeface="Times New Roman" panose="02020603050405020304" pitchFamily="18" charset="0"/>
                <a:cs typeface="Times New Roman" panose="02020603050405020304" pitchFamily="18" charset="0"/>
              </a:rPr>
              <a:t>ảnh</a:t>
            </a:r>
            <a:r>
              <a:rPr lang="en-US" sz="2600" cap="none" dirty="0" smtClean="0">
                <a:solidFill>
                  <a:srgbClr val="FF0000"/>
                </a:solidFill>
                <a:latin typeface="Times New Roman" panose="02020603050405020304" pitchFamily="18" charset="0"/>
                <a:cs typeface="Times New Roman" panose="02020603050405020304" pitchFamily="18" charset="0"/>
              </a:rPr>
              <a:t> </a:t>
            </a:r>
            <a:r>
              <a:rPr lang="en-US" sz="2600" cap="none" dirty="0" err="1" smtClean="0">
                <a:solidFill>
                  <a:srgbClr val="FF0000"/>
                </a:solidFill>
                <a:latin typeface="Times New Roman" panose="02020603050405020304" pitchFamily="18" charset="0"/>
                <a:cs typeface="Times New Roman" panose="02020603050405020304" pitchFamily="18" charset="0"/>
              </a:rPr>
              <a:t>hưởng</a:t>
            </a:r>
            <a:r>
              <a:rPr lang="en-US" sz="2600" cap="none" dirty="0" smtClean="0">
                <a:solidFill>
                  <a:srgbClr val="FF0000"/>
                </a:solidFill>
                <a:latin typeface="Times New Roman" panose="02020603050405020304" pitchFamily="18" charset="0"/>
                <a:cs typeface="Times New Roman" panose="02020603050405020304" pitchFamily="18" charset="0"/>
              </a:rPr>
              <a:t> </a:t>
            </a:r>
            <a:r>
              <a:rPr lang="en-US" sz="2600" cap="none" dirty="0" err="1" smtClean="0">
                <a:solidFill>
                  <a:srgbClr val="FF0000"/>
                </a:solidFill>
                <a:latin typeface="Times New Roman" panose="02020603050405020304" pitchFamily="18" charset="0"/>
                <a:cs typeface="Times New Roman" panose="02020603050405020304" pitchFamily="18" charset="0"/>
              </a:rPr>
              <a:t>đến</a:t>
            </a:r>
            <a:r>
              <a:rPr lang="en-US" sz="2600" cap="none" dirty="0" smtClean="0">
                <a:solidFill>
                  <a:srgbClr val="FF0000"/>
                </a:solidFill>
                <a:latin typeface="Times New Roman" panose="02020603050405020304" pitchFamily="18" charset="0"/>
                <a:cs typeface="Times New Roman" panose="02020603050405020304" pitchFamily="18" charset="0"/>
              </a:rPr>
              <a:t> chi </a:t>
            </a:r>
            <a:r>
              <a:rPr lang="en-US" sz="2600" cap="none" dirty="0" err="1" smtClean="0">
                <a:solidFill>
                  <a:srgbClr val="FF0000"/>
                </a:solidFill>
                <a:latin typeface="Times New Roman" panose="02020603050405020304" pitchFamily="18" charset="0"/>
                <a:cs typeface="Times New Roman" panose="02020603050405020304" pitchFamily="18" charset="0"/>
              </a:rPr>
              <a:t>phí</a:t>
            </a:r>
            <a:r>
              <a:rPr lang="en-US" sz="2600" cap="none" dirty="0" smtClean="0">
                <a:solidFill>
                  <a:srgbClr val="FF0000"/>
                </a:solidFill>
                <a:latin typeface="Times New Roman" panose="02020603050405020304" pitchFamily="18" charset="0"/>
                <a:cs typeface="Times New Roman" panose="02020603050405020304" pitchFamily="18" charset="0"/>
              </a:rPr>
              <a:t> y </a:t>
            </a:r>
            <a:r>
              <a:rPr lang="en-US" sz="2600" cap="none" dirty="0" err="1" smtClean="0">
                <a:solidFill>
                  <a:srgbClr val="FF0000"/>
                </a:solidFill>
                <a:latin typeface="Times New Roman" panose="02020603050405020304" pitchFamily="18" charset="0"/>
                <a:cs typeface="Times New Roman" panose="02020603050405020304" pitchFamily="18" charset="0"/>
              </a:rPr>
              <a:t>tế</a:t>
            </a:r>
            <a:r>
              <a:rPr lang="en-US" sz="2600" cap="none" dirty="0" smtClean="0">
                <a:solidFill>
                  <a:srgbClr val="FF0000"/>
                </a:solidFill>
                <a:latin typeface="Times New Roman" panose="02020603050405020304" pitchFamily="18" charset="0"/>
                <a:cs typeface="Times New Roman" panose="02020603050405020304" pitchFamily="18" charset="0"/>
              </a:rPr>
              <a:t> </a:t>
            </a:r>
            <a:r>
              <a:rPr lang="en-US" sz="2600" cap="none" dirty="0" err="1" smtClean="0">
                <a:solidFill>
                  <a:srgbClr val="FF0000"/>
                </a:solidFill>
                <a:latin typeface="Times New Roman" panose="02020603050405020304" pitchFamily="18" charset="0"/>
                <a:cs typeface="Times New Roman" panose="02020603050405020304" pitchFamily="18" charset="0"/>
              </a:rPr>
              <a:t>cá</a:t>
            </a:r>
            <a:r>
              <a:rPr lang="en-US" sz="2600" cap="none" dirty="0" smtClean="0">
                <a:solidFill>
                  <a:srgbClr val="FF0000"/>
                </a:solidFill>
                <a:latin typeface="Times New Roman" panose="02020603050405020304" pitchFamily="18" charset="0"/>
                <a:cs typeface="Times New Roman" panose="02020603050405020304" pitchFamily="18" charset="0"/>
              </a:rPr>
              <a:t> nhân:</a:t>
            </a:r>
          </a:p>
          <a:p>
            <a:pPr lvl="0"/>
            <a:r>
              <a:rPr lang="en-US" cap="none" dirty="0" err="1" smtClean="0">
                <a:latin typeface="Times New Roman" panose="02020603050405020304" pitchFamily="18" charset="0"/>
                <a:cs typeface="Times New Roman" panose="02020603050405020304" pitchFamily="18" charset="0"/>
              </a:rPr>
              <a:t>Dễ</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thấy</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rằng</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tình</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trạng</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sức</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khỏe</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mỗi</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người</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sẽ</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ảnh</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hưởng</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lớn</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đến</a:t>
            </a:r>
            <a:r>
              <a:rPr lang="en-US" cap="none" dirty="0" smtClean="0">
                <a:latin typeface="Times New Roman" panose="02020603050405020304" pitchFamily="18" charset="0"/>
                <a:cs typeface="Times New Roman" panose="02020603050405020304" pitchFamily="18" charset="0"/>
              </a:rPr>
              <a:t> chi </a:t>
            </a:r>
            <a:r>
              <a:rPr lang="en-US" cap="none" dirty="0" err="1" smtClean="0">
                <a:latin typeface="Times New Roman" panose="02020603050405020304" pitchFamily="18" charset="0"/>
                <a:cs typeface="Times New Roman" panose="02020603050405020304" pitchFamily="18" charset="0"/>
              </a:rPr>
              <a:t>phí</a:t>
            </a:r>
            <a:r>
              <a:rPr lang="en-US" cap="none" dirty="0" smtClean="0">
                <a:latin typeface="Times New Roman" panose="02020603050405020304" pitchFamily="18" charset="0"/>
                <a:cs typeface="Times New Roman" panose="02020603050405020304" pitchFamily="18" charset="0"/>
              </a:rPr>
              <a:t> y </a:t>
            </a:r>
            <a:r>
              <a:rPr lang="en-US" cap="none" dirty="0" err="1" smtClean="0">
                <a:latin typeface="Times New Roman" panose="02020603050405020304" pitchFamily="18" charset="0"/>
                <a:cs typeface="Times New Roman" panose="02020603050405020304" pitchFamily="18" charset="0"/>
              </a:rPr>
              <a:t>tế</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cá</a:t>
            </a:r>
            <a:r>
              <a:rPr lang="en-US" cap="none" dirty="0" smtClean="0">
                <a:latin typeface="Times New Roman" panose="02020603050405020304" pitchFamily="18" charset="0"/>
                <a:cs typeface="Times New Roman" panose="02020603050405020304" pitchFamily="18" charset="0"/>
              </a:rPr>
              <a:t> nhân, trong </a:t>
            </a:r>
            <a:r>
              <a:rPr lang="en-US" cap="none" dirty="0" err="1" smtClean="0">
                <a:latin typeface="Times New Roman" panose="02020603050405020304" pitchFamily="18" charset="0"/>
                <a:cs typeface="Times New Roman" panose="02020603050405020304" pitchFamily="18" charset="0"/>
              </a:rPr>
              <a:t>bài</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toán</a:t>
            </a:r>
            <a:r>
              <a:rPr lang="en-US" cap="none" dirty="0" smtClean="0">
                <a:latin typeface="Times New Roman" panose="02020603050405020304" pitchFamily="18" charset="0"/>
                <a:cs typeface="Times New Roman" panose="02020603050405020304" pitchFamily="18" charset="0"/>
              </a:rPr>
              <a:t> này </a:t>
            </a:r>
            <a:r>
              <a:rPr lang="en-US" cap="none" dirty="0" err="1" smtClean="0">
                <a:latin typeface="Times New Roman" panose="02020603050405020304" pitchFamily="18" charset="0"/>
                <a:cs typeface="Times New Roman" panose="02020603050405020304" pitchFamily="18" charset="0"/>
              </a:rPr>
              <a:t>chúng</a:t>
            </a:r>
            <a:r>
              <a:rPr lang="en-US" cap="none" dirty="0" smtClean="0">
                <a:latin typeface="Times New Roman" panose="02020603050405020304" pitchFamily="18" charset="0"/>
                <a:cs typeface="Times New Roman" panose="02020603050405020304" pitchFamily="18" charset="0"/>
              </a:rPr>
              <a:t> ta </a:t>
            </a:r>
            <a:r>
              <a:rPr lang="en-US" cap="none" dirty="0" err="1" smtClean="0">
                <a:latin typeface="Times New Roman" panose="02020603050405020304" pitchFamily="18" charset="0"/>
                <a:cs typeface="Times New Roman" panose="02020603050405020304" pitchFamily="18" charset="0"/>
              </a:rPr>
              <a:t>cố</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gắng</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dự</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đoán</a:t>
            </a:r>
            <a:r>
              <a:rPr lang="en-US" cap="none" dirty="0" smtClean="0">
                <a:latin typeface="Times New Roman" panose="02020603050405020304" pitchFamily="18" charset="0"/>
                <a:cs typeface="Times New Roman" panose="02020603050405020304" pitchFamily="18" charset="0"/>
              </a:rPr>
              <a:t> chi </a:t>
            </a:r>
            <a:r>
              <a:rPr lang="en-US" cap="none" dirty="0" err="1" smtClean="0">
                <a:latin typeface="Times New Roman" panose="02020603050405020304" pitchFamily="18" charset="0"/>
                <a:cs typeface="Times New Roman" panose="02020603050405020304" pitchFamily="18" charset="0"/>
              </a:rPr>
              <a:t>phí</a:t>
            </a:r>
            <a:r>
              <a:rPr lang="en-US" cap="none" dirty="0" smtClean="0">
                <a:latin typeface="Times New Roman" panose="02020603050405020304" pitchFamily="18" charset="0"/>
                <a:cs typeface="Times New Roman" panose="02020603050405020304" pitchFamily="18" charset="0"/>
              </a:rPr>
              <a:t> y </a:t>
            </a:r>
            <a:r>
              <a:rPr lang="en-US" cap="none" dirty="0" err="1" smtClean="0">
                <a:latin typeface="Times New Roman" panose="02020603050405020304" pitchFamily="18" charset="0"/>
                <a:cs typeface="Times New Roman" panose="02020603050405020304" pitchFamily="18" charset="0"/>
              </a:rPr>
              <a:t>tế</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cá</a:t>
            </a:r>
            <a:r>
              <a:rPr lang="en-US" cap="none" dirty="0" smtClean="0">
                <a:latin typeface="Times New Roman" panose="02020603050405020304" pitchFamily="18" charset="0"/>
                <a:cs typeface="Times New Roman" panose="02020603050405020304" pitchFamily="18" charset="0"/>
              </a:rPr>
              <a:t> nhân </a:t>
            </a:r>
            <a:r>
              <a:rPr lang="en-US" cap="none" dirty="0" err="1" smtClean="0">
                <a:latin typeface="Times New Roman" panose="02020603050405020304" pitchFamily="18" charset="0"/>
                <a:cs typeface="Times New Roman" panose="02020603050405020304" pitchFamily="18" charset="0"/>
              </a:rPr>
              <a:t>thông</a:t>
            </a:r>
            <a:r>
              <a:rPr lang="en-US" cap="none" dirty="0" smtClean="0">
                <a:latin typeface="Times New Roman" panose="02020603050405020304" pitchFamily="18" charset="0"/>
                <a:cs typeface="Times New Roman" panose="02020603050405020304" pitchFamily="18" charset="0"/>
              </a:rPr>
              <a:t> qua các </a:t>
            </a:r>
            <a:r>
              <a:rPr lang="en-US" cap="none" dirty="0" err="1" smtClean="0">
                <a:latin typeface="Times New Roman" panose="02020603050405020304" pitchFamily="18" charset="0"/>
                <a:cs typeface="Times New Roman" panose="02020603050405020304" pitchFamily="18" charset="0"/>
              </a:rPr>
              <a:t>yếu</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tố</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ảnh</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hưởng</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đến</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sức</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khỏe</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của</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họ</a:t>
            </a:r>
            <a:r>
              <a:rPr lang="en-US" cap="none" dirty="0" smtClean="0">
                <a:latin typeface="Times New Roman" panose="02020603050405020304" pitchFamily="18" charset="0"/>
                <a:cs typeface="Times New Roman" panose="02020603050405020304" pitchFamily="18" charset="0"/>
              </a:rPr>
              <a:t>.</a:t>
            </a:r>
          </a:p>
          <a:p>
            <a:pPr lvl="0"/>
            <a:r>
              <a:rPr lang="en-US" cap="none" dirty="0" smtClean="0">
                <a:latin typeface="Times New Roman" panose="02020603050405020304" pitchFamily="18" charset="0"/>
                <a:cs typeface="Times New Roman" panose="02020603050405020304" pitchFamily="18" charset="0"/>
              </a:rPr>
              <a:t>Ta </a:t>
            </a:r>
            <a:r>
              <a:rPr lang="en-US" cap="none" dirty="0" err="1" smtClean="0">
                <a:latin typeface="Times New Roman" panose="02020603050405020304" pitchFamily="18" charset="0"/>
                <a:cs typeface="Times New Roman" panose="02020603050405020304" pitchFamily="18" charset="0"/>
              </a:rPr>
              <a:t>thấy</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độ</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tuổi</a:t>
            </a: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khác </a:t>
            </a:r>
            <a:r>
              <a:rPr lang="en-US" cap="none" dirty="0" err="1" smtClean="0">
                <a:latin typeface="Times New Roman" panose="02020603050405020304" pitchFamily="18" charset="0"/>
                <a:cs typeface="Times New Roman" panose="02020603050405020304" pitchFamily="18" charset="0"/>
              </a:rPr>
              <a:t>nhau</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thì</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sức</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khỏe</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ví</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dụ</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sức</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khỏe</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của</a:t>
            </a:r>
            <a:r>
              <a:rPr lang="en-US" cap="none" dirty="0" smtClean="0">
                <a:latin typeface="Times New Roman" panose="02020603050405020304" pitchFamily="18" charset="0"/>
                <a:cs typeface="Times New Roman" panose="02020603050405020304" pitchFamily="18" charset="0"/>
              </a:rPr>
              <a:t> thành </a:t>
            </a:r>
            <a:r>
              <a:rPr lang="en-US" cap="none" dirty="0" err="1" smtClean="0">
                <a:latin typeface="Times New Roman" panose="02020603050405020304" pitchFamily="18" charset="0"/>
                <a:cs typeface="Times New Roman" panose="02020603050405020304" pitchFamily="18" charset="0"/>
              </a:rPr>
              <a:t>niên</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sẽ</a:t>
            </a:r>
            <a:r>
              <a:rPr lang="en-US" cap="none" dirty="0" smtClean="0">
                <a:latin typeface="Times New Roman" panose="02020603050405020304" pitchFamily="18" charset="0"/>
                <a:cs typeface="Times New Roman" panose="02020603050405020304" pitchFamily="18" charset="0"/>
              </a:rPr>
              <a:t> tốt </a:t>
            </a:r>
            <a:r>
              <a:rPr lang="en-US" cap="none" dirty="0" err="1" smtClean="0">
                <a:latin typeface="Times New Roman" panose="02020603050405020304" pitchFamily="18" charset="0"/>
                <a:cs typeface="Times New Roman" panose="02020603050405020304" pitchFamily="18" charset="0"/>
              </a:rPr>
              <a:t>hơn</a:t>
            </a:r>
            <a:r>
              <a:rPr lang="en-US" cap="none" dirty="0" smtClean="0">
                <a:latin typeface="Times New Roman" panose="02020603050405020304" pitchFamily="18" charset="0"/>
                <a:cs typeface="Times New Roman" panose="02020603050405020304" pitchFamily="18" charset="0"/>
              </a:rPr>
              <a:t> so với </a:t>
            </a:r>
            <a:r>
              <a:rPr lang="en-US" cap="none" dirty="0" err="1" smtClean="0">
                <a:latin typeface="Times New Roman" panose="02020603050405020304" pitchFamily="18" charset="0"/>
                <a:cs typeface="Times New Roman" panose="02020603050405020304" pitchFamily="18" charset="0"/>
              </a:rPr>
              <a:t>người</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già</a:t>
            </a:r>
            <a:endParaRPr lang="en-US" cap="none" dirty="0" smtClean="0">
              <a:latin typeface="Times New Roman" panose="02020603050405020304" pitchFamily="18" charset="0"/>
              <a:cs typeface="Times New Roman" panose="02020603050405020304" pitchFamily="18" charset="0"/>
            </a:endParaRPr>
          </a:p>
          <a:p>
            <a:pPr lvl="0"/>
            <a:r>
              <a:rPr lang="en-US" cap="none" dirty="0" err="1" smtClean="0">
                <a:latin typeface="Times New Roman" panose="02020603050405020304" pitchFamily="18" charset="0"/>
                <a:cs typeface="Times New Roman" panose="02020603050405020304" pitchFamily="18" charset="0"/>
              </a:rPr>
              <a:t>Việc</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hút</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thuốc</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ảnh</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hưởng</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xấu</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đến</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sức</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khỏe</a:t>
            </a:r>
            <a:endParaRPr lang="en-US" cap="none" dirty="0" smtClean="0">
              <a:latin typeface="Times New Roman" panose="02020603050405020304" pitchFamily="18" charset="0"/>
              <a:cs typeface="Times New Roman" panose="02020603050405020304" pitchFamily="18" charset="0"/>
            </a:endParaRPr>
          </a:p>
          <a:p>
            <a:pPr lvl="0"/>
            <a:r>
              <a:rPr lang="en-US" cap="none" dirty="0" smtClean="0">
                <a:latin typeface="Times New Roman" panose="02020603050405020304" pitchFamily="18" charset="0"/>
                <a:cs typeface="Times New Roman" panose="02020603050405020304" pitchFamily="18" charset="0"/>
              </a:rPr>
              <a:t>Giới tính và chỉ </a:t>
            </a:r>
            <a:r>
              <a:rPr lang="en-US" cap="none" dirty="0" err="1" smtClean="0">
                <a:latin typeface="Times New Roman" panose="02020603050405020304" pitchFamily="18" charset="0"/>
                <a:cs typeface="Times New Roman" panose="02020603050405020304" pitchFamily="18" charset="0"/>
              </a:rPr>
              <a:t>số</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khối</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cơ</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thể</a:t>
            </a:r>
            <a:r>
              <a:rPr lang="en-US" cap="none" dirty="0" smtClean="0">
                <a:latin typeface="Times New Roman" panose="02020603050405020304" pitchFamily="18" charset="0"/>
                <a:cs typeface="Times New Roman" panose="02020603050405020304" pitchFamily="18" charset="0"/>
              </a:rPr>
              <a:t> BMI</a:t>
            </a:r>
            <a:r>
              <a:rPr lang="vi-VN" cap="none" dirty="0" smtClean="0">
                <a:latin typeface="Times New Roman" panose="02020603050405020304" pitchFamily="18" charset="0"/>
                <a:cs typeface="Times New Roman" panose="02020603050405020304" pitchFamily="18" charset="0"/>
              </a:rPr>
              <a:t> (</a:t>
            </a:r>
            <a:r>
              <a:rPr lang="vi-VN" cap="none" dirty="0" smtClean="0">
                <a:latin typeface="+mj-lt"/>
              </a:rPr>
              <a:t>là một công cụ thường được sử dụng để đo lượng mỡ trong cơ thể), số con( So_con) có ảnh trực tiếp cũng như gián tiếp đến sức khỏe.</a:t>
            </a:r>
          </a:p>
          <a:p>
            <a:pPr lvl="0"/>
            <a:r>
              <a:rPr lang="vi-VN" cap="none" dirty="0" smtClean="0">
                <a:latin typeface="+mj-lt"/>
                <a:cs typeface="Times New Roman" panose="02020603050405020304" pitchFamily="18" charset="0"/>
              </a:rPr>
              <a:t>Nơi sống ( môi trường sống) cũng ảnh hưởng đến sức khỏe và giá dịch vụ ở các nơi khác nhau thường khác nhau</a:t>
            </a:r>
          </a:p>
          <a:p>
            <a:pPr lvl="0"/>
            <a:r>
              <a:rPr lang="vi-VN" u="sng" cap="none" dirty="0" smtClean="0">
                <a:latin typeface="+mj-lt"/>
                <a:cs typeface="Times New Roman" panose="02020603050405020304" pitchFamily="18" charset="0"/>
              </a:rPr>
              <a:t>Kết luận</a:t>
            </a:r>
            <a:r>
              <a:rPr lang="vi-VN" cap="none" dirty="0" smtClean="0">
                <a:latin typeface="+mj-lt"/>
                <a:cs typeface="Times New Roman" panose="02020603050405020304" pitchFamily="18" charset="0"/>
              </a:rPr>
              <a:t>: tất cả các yếu tố trong file dữ liệu đều có ảnh hưỡng đến chi phí y tế cá nhân.</a:t>
            </a:r>
            <a:endParaRPr lang="en-US" cap="none" dirty="0" smtClean="0">
              <a:latin typeface="+mj-lt"/>
              <a:cs typeface="Times New Roman" panose="02020603050405020304" pitchFamily="18" charset="0"/>
            </a:endParaRPr>
          </a:p>
          <a:p>
            <a:pPr lvl="0"/>
            <a:endParaRPr lang="vi-VN" sz="2400" cap="none"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510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913774" y="1533236"/>
            <a:ext cx="10363826" cy="4516582"/>
          </a:xfrm>
        </p:spPr>
        <p:txBody>
          <a:bodyPr>
            <a:normAutofit/>
          </a:bodyPr>
          <a:lstStyle/>
          <a:p>
            <a:pPr marL="0" indent="0">
              <a:lnSpc>
                <a:spcPct val="160000"/>
              </a:lnSpc>
              <a:buNone/>
            </a:pPr>
            <a:r>
              <a:rPr lang="vi-VN" cap="none" dirty="0" smtClean="0">
                <a:solidFill>
                  <a:srgbClr val="FF0000"/>
                </a:solidFill>
                <a:latin typeface="+mj-lt"/>
              </a:rPr>
              <a:t>2. </a:t>
            </a:r>
            <a:r>
              <a:rPr lang="vi-VN" sz="2400" cap="none" dirty="0" smtClean="0">
                <a:solidFill>
                  <a:srgbClr val="FF0000"/>
                </a:solidFill>
                <a:latin typeface="+mj-lt"/>
              </a:rPr>
              <a:t>Xử lý dữ liệu dạng text</a:t>
            </a:r>
          </a:p>
          <a:p>
            <a:pPr>
              <a:lnSpc>
                <a:spcPct val="160000"/>
              </a:lnSpc>
            </a:pPr>
            <a:r>
              <a:rPr lang="vi-VN" cap="none" dirty="0" smtClean="0">
                <a:latin typeface="+mj-lt"/>
              </a:rPr>
              <a:t>Cả hai mô hình Linear Regression và Polynomial Regression đều sử dụng kiểu dữ liệu </a:t>
            </a:r>
            <a:r>
              <a:rPr lang="vi-VN" cap="none" dirty="0" smtClean="0">
                <a:latin typeface="+mj-lt"/>
              </a:rPr>
              <a:t>số (number) </a:t>
            </a:r>
            <a:r>
              <a:rPr lang="vi-VN" cap="none" dirty="0" smtClean="0">
                <a:latin typeface="+mj-lt"/>
              </a:rPr>
              <a:t>trong quá trình tính toán vì vậy chúng ta cần chuyển các dữ liệu chữ (text) sang dữ liệu kiểu số (number).</a:t>
            </a:r>
          </a:p>
          <a:p>
            <a:pPr>
              <a:lnSpc>
                <a:spcPct val="160000"/>
              </a:lnSpc>
            </a:pPr>
            <a:r>
              <a:rPr lang="vi-VN" cap="none" dirty="0" smtClean="0">
                <a:latin typeface="+mj-lt"/>
              </a:rPr>
              <a:t>Đối với dữ liệu giới tính(Gioi_tinh) ta quy ước:  male: 1,  female: 0</a:t>
            </a:r>
          </a:p>
          <a:p>
            <a:pPr>
              <a:lnSpc>
                <a:spcPct val="160000"/>
              </a:lnSpc>
            </a:pPr>
            <a:r>
              <a:rPr lang="vi-VN" cap="none" dirty="0" smtClean="0">
                <a:latin typeface="+mj-lt"/>
              </a:rPr>
              <a:t>Đối với dữ liệu tình trạng hút thuốc(Hut_thuoc) ta quy ước:  yes: 1, no: 0</a:t>
            </a:r>
          </a:p>
          <a:p>
            <a:pPr>
              <a:lnSpc>
                <a:spcPct val="160000"/>
              </a:lnSpc>
            </a:pPr>
            <a:r>
              <a:rPr lang="vi-VN" cap="none" dirty="0" smtClean="0">
                <a:latin typeface="+mj-lt"/>
              </a:rPr>
              <a:t>Đối với dữ liệu nơi sinh sống( Noi_song) ta quy ước</a:t>
            </a:r>
            <a:r>
              <a:rPr lang="vi-VN" cap="none" smtClean="0">
                <a:latin typeface="+mj-lt"/>
              </a:rPr>
              <a:t>: </a:t>
            </a:r>
            <a:r>
              <a:rPr lang="vi-VN" cap="none" smtClean="0">
                <a:latin typeface="+mj-lt"/>
              </a:rPr>
              <a:t> northwest</a:t>
            </a:r>
            <a:r>
              <a:rPr lang="vi-VN" cap="none" dirty="0" smtClean="0">
                <a:latin typeface="+mj-lt"/>
              </a:rPr>
              <a:t>: 1, sortheast: 0</a:t>
            </a:r>
            <a:endParaRPr lang="vi-VN" cap="none" dirty="0">
              <a:latin typeface="+mj-lt"/>
            </a:endParaRPr>
          </a:p>
        </p:txBody>
      </p:sp>
    </p:spTree>
    <p:extLst>
      <p:ext uri="{BB962C8B-B14F-4D97-AF65-F5344CB8AC3E}">
        <p14:creationId xmlns:p14="http://schemas.microsoft.com/office/powerpoint/2010/main" val="3372177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77333" y="1995055"/>
                <a:ext cx="9972193" cy="4063999"/>
              </a:xfrm>
            </p:spPr>
            <p:txBody>
              <a:bodyPr>
                <a:normAutofit/>
              </a:bodyPr>
              <a:lstStyle/>
              <a:p>
                <a:pPr marL="0" indent="0">
                  <a:buNone/>
                </a:pPr>
                <a:r>
                  <a:rPr lang="vi-VN" dirty="0" smtClean="0">
                    <a:solidFill>
                      <a:srgbClr val="FF0000"/>
                    </a:solidFill>
                    <a:latin typeface="+mj-lt"/>
                  </a:rPr>
                  <a:t>1. </a:t>
                </a:r>
                <a:r>
                  <a:rPr lang="vi-VN" sz="2400" cap="none" dirty="0" smtClean="0">
                    <a:solidFill>
                      <a:srgbClr val="FF0000"/>
                    </a:solidFill>
                    <a:latin typeface="+mj-lt"/>
                  </a:rPr>
                  <a:t>Cơ sở toán học của mô hình Linear </a:t>
                </a:r>
                <a:r>
                  <a:rPr lang="vi-VN" sz="2400" cap="none" dirty="0">
                    <a:solidFill>
                      <a:srgbClr val="FF0000"/>
                    </a:solidFill>
                    <a:latin typeface="+mj-lt"/>
                  </a:rPr>
                  <a:t>R</a:t>
                </a:r>
                <a:r>
                  <a:rPr lang="vi-VN" sz="2400" cap="none" dirty="0" smtClean="0">
                    <a:solidFill>
                      <a:srgbClr val="FF0000"/>
                    </a:solidFill>
                    <a:latin typeface="+mj-lt"/>
                  </a:rPr>
                  <a:t>egession</a:t>
                </a:r>
              </a:p>
              <a:p>
                <a:r>
                  <a:rPr lang="vi-VN" cap="none" dirty="0" smtClean="0">
                    <a:latin typeface="+mj-lt"/>
                  </a:rPr>
                  <a:t>Giả sử các yếu tố </a:t>
                </a:r>
                <a:r>
                  <a:rPr lang="en-US" cap="none" dirty="0" err="1">
                    <a:latin typeface="+mj-lt"/>
                    <a:cs typeface="Times New Roman" panose="02020603050405020304" pitchFamily="18" charset="0"/>
                  </a:rPr>
                  <a:t>Tuổi</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tuoi</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giới</a:t>
                </a: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tính (</a:t>
                </a:r>
                <a:r>
                  <a:rPr lang="en-US" cap="none" dirty="0" err="1" smtClean="0">
                    <a:latin typeface="+mj-lt"/>
                    <a:cs typeface="Times New Roman" panose="02020603050405020304" pitchFamily="18" charset="0"/>
                  </a:rPr>
                  <a:t>gioi_tinh</a:t>
                </a:r>
                <a:r>
                  <a:rPr lang="en-US" cap="none" dirty="0">
                    <a:latin typeface="+mj-lt"/>
                    <a:cs typeface="Times New Roman" panose="02020603050405020304" pitchFamily="18" charset="0"/>
                  </a:rPr>
                  <a:t>), chỉ </a:t>
                </a:r>
                <a:r>
                  <a:rPr lang="en-US" cap="none" dirty="0" err="1">
                    <a:latin typeface="+mj-lt"/>
                    <a:cs typeface="Times New Roman" panose="02020603050405020304" pitchFamily="18" charset="0"/>
                  </a:rPr>
                  <a:t>số</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khối</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cơ</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thể</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bmi</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số</a:t>
                </a:r>
                <a:r>
                  <a:rPr lang="en-US" cap="none" dirty="0">
                    <a:latin typeface="+mj-lt"/>
                    <a:cs typeface="Times New Roman" panose="02020603050405020304" pitchFamily="18" charset="0"/>
                  </a:rPr>
                  <a:t> con (</a:t>
                </a:r>
                <a:r>
                  <a:rPr lang="en-US" cap="none" dirty="0" err="1">
                    <a:latin typeface="+mj-lt"/>
                    <a:cs typeface="Times New Roman" panose="02020603050405020304" pitchFamily="18" charset="0"/>
                  </a:rPr>
                  <a:t>so_con</a:t>
                </a:r>
                <a:r>
                  <a:rPr lang="en-US" cap="none" dirty="0">
                    <a:latin typeface="+mj-lt"/>
                    <a:cs typeface="Times New Roman" panose="02020603050405020304" pitchFamily="18" charset="0"/>
                  </a:rPr>
                  <a:t>) , </a:t>
                </a:r>
                <a:r>
                  <a:rPr lang="en-US" cap="none" dirty="0" err="1">
                    <a:latin typeface="+mj-lt"/>
                    <a:cs typeface="Times New Roman" panose="02020603050405020304" pitchFamily="18" charset="0"/>
                  </a:rPr>
                  <a:t>tình</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trạng</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hút</a:t>
                </a:r>
                <a:r>
                  <a:rPr lang="en-US" cap="none" dirty="0">
                    <a:latin typeface="+mj-lt"/>
                    <a:cs typeface="Times New Roman" panose="02020603050405020304" pitchFamily="18" charset="0"/>
                  </a:rPr>
                  <a:t> </a:t>
                </a:r>
                <a:r>
                  <a:rPr lang="en-US" cap="none" dirty="0" err="1" smtClean="0">
                    <a:latin typeface="+mj-lt"/>
                    <a:cs typeface="Times New Roman" panose="02020603050405020304" pitchFamily="18" charset="0"/>
                  </a:rPr>
                  <a:t>thuốc</a:t>
                </a:r>
                <a:r>
                  <a:rPr lang="en-US" cap="none" dirty="0" smtClean="0">
                    <a:latin typeface="+mj-lt"/>
                    <a:cs typeface="Times New Roman" panose="02020603050405020304" pitchFamily="18" charset="0"/>
                  </a:rPr>
                  <a:t> (</a:t>
                </a:r>
                <a:r>
                  <a:rPr lang="en-US" cap="none" dirty="0" err="1">
                    <a:latin typeface="+mj-lt"/>
                    <a:cs typeface="Times New Roman" panose="02020603050405020304" pitchFamily="18" charset="0"/>
                  </a:rPr>
                  <a:t>hut_thuoc</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nơi</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sinh</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sống</a:t>
                </a:r>
                <a:r>
                  <a:rPr lang="en-US" cap="none" dirty="0">
                    <a:latin typeface="+mj-lt"/>
                    <a:cs typeface="Times New Roman" panose="02020603050405020304" pitchFamily="18" charset="0"/>
                  </a:rPr>
                  <a:t> (</a:t>
                </a:r>
                <a:r>
                  <a:rPr lang="en-US" cap="none" dirty="0" err="1">
                    <a:latin typeface="+mj-lt"/>
                    <a:cs typeface="Times New Roman" panose="02020603050405020304" pitchFamily="18" charset="0"/>
                  </a:rPr>
                  <a:t>noi_song</a:t>
                </a:r>
                <a:r>
                  <a:rPr lang="en-US" cap="none" dirty="0" smtClean="0">
                    <a:latin typeface="+mj-lt"/>
                    <a:cs typeface="Times New Roman" panose="02020603050405020304" pitchFamily="18" charset="0"/>
                  </a:rPr>
                  <a:t>) </a:t>
                </a:r>
                <a:r>
                  <a:rPr lang="en-US" cap="none" dirty="0" err="1" smtClean="0">
                    <a:latin typeface="+mj-lt"/>
                    <a:cs typeface="Times New Roman" panose="02020603050405020304" pitchFamily="18" charset="0"/>
                  </a:rPr>
                  <a:t>lần</a:t>
                </a:r>
                <a:r>
                  <a:rPr lang="en-US" cap="none" dirty="0" smtClean="0">
                    <a:latin typeface="+mj-lt"/>
                    <a:cs typeface="Times New Roman" panose="02020603050405020304" pitchFamily="18" charset="0"/>
                  </a:rPr>
                  <a:t> </a:t>
                </a:r>
                <a:r>
                  <a:rPr lang="en-US" cap="none" dirty="0" err="1" smtClean="0">
                    <a:latin typeface="+mj-lt"/>
                    <a:cs typeface="Times New Roman" panose="02020603050405020304" pitchFamily="18" charset="0"/>
                  </a:rPr>
                  <a:t>lượt</a:t>
                </a:r>
                <a:r>
                  <a:rPr lang="en-US" cap="none" dirty="0" smtClean="0">
                    <a:latin typeface="+mj-lt"/>
                    <a:cs typeface="Times New Roman" panose="02020603050405020304" pitchFamily="18" charset="0"/>
                  </a:rPr>
                  <a:t> </a:t>
                </a:r>
                <a:r>
                  <a:rPr lang="en-US" cap="none" dirty="0" err="1" smtClean="0">
                    <a:latin typeface="+mj-lt"/>
                    <a:cs typeface="Times New Roman" panose="02020603050405020304" pitchFamily="18" charset="0"/>
                  </a:rPr>
                  <a:t>là</a:t>
                </a:r>
                <a:r>
                  <a:rPr lang="en-US" cap="none" dirty="0" smtClean="0">
                    <a:latin typeface="+mj-lt"/>
                    <a:cs typeface="Times New Roman" panose="02020603050405020304" pitchFamily="18" charset="0"/>
                  </a:rPr>
                  <a:t> x</a:t>
                </a:r>
                <a:r>
                  <a:rPr lang="en-US" cap="none" baseline="-25000" dirty="0" smtClean="0">
                    <a:latin typeface="+mj-lt"/>
                    <a:cs typeface="Times New Roman" panose="02020603050405020304" pitchFamily="18" charset="0"/>
                  </a:rPr>
                  <a:t>1</a:t>
                </a:r>
                <a:r>
                  <a:rPr lang="en-US" cap="none" dirty="0" smtClean="0">
                    <a:latin typeface="+mj-lt"/>
                    <a:cs typeface="Times New Roman" panose="02020603050405020304" pitchFamily="18" charset="0"/>
                  </a:rPr>
                  <a:t>, x</a:t>
                </a:r>
                <a:r>
                  <a:rPr lang="en-US" cap="none" baseline="-25000" dirty="0" smtClean="0">
                    <a:latin typeface="+mj-lt"/>
                    <a:cs typeface="Times New Roman" panose="02020603050405020304" pitchFamily="18" charset="0"/>
                  </a:rPr>
                  <a:t>2</a:t>
                </a:r>
                <a:r>
                  <a:rPr lang="en-US" cap="none" dirty="0" smtClean="0">
                    <a:latin typeface="+mj-lt"/>
                    <a:cs typeface="Times New Roman" panose="02020603050405020304" pitchFamily="18" charset="0"/>
                  </a:rPr>
                  <a:t>, x</a:t>
                </a:r>
                <a:r>
                  <a:rPr lang="en-US" cap="none" baseline="-25000" dirty="0" smtClean="0">
                    <a:latin typeface="+mj-lt"/>
                    <a:cs typeface="Times New Roman" panose="02020603050405020304" pitchFamily="18" charset="0"/>
                  </a:rPr>
                  <a:t>3</a:t>
                </a:r>
                <a:r>
                  <a:rPr lang="en-US" cap="none" dirty="0" smtClean="0">
                    <a:latin typeface="+mj-lt"/>
                    <a:cs typeface="Times New Roman" panose="02020603050405020304" pitchFamily="18" charset="0"/>
                  </a:rPr>
                  <a:t>, x</a:t>
                </a:r>
                <a:r>
                  <a:rPr lang="en-US" cap="none" baseline="-25000" dirty="0" smtClean="0">
                    <a:latin typeface="+mj-lt"/>
                    <a:cs typeface="Times New Roman" panose="02020603050405020304" pitchFamily="18" charset="0"/>
                  </a:rPr>
                  <a:t>4</a:t>
                </a:r>
                <a:r>
                  <a:rPr lang="en-US" cap="none" dirty="0" smtClean="0">
                    <a:latin typeface="+mj-lt"/>
                    <a:cs typeface="Times New Roman" panose="02020603050405020304" pitchFamily="18" charset="0"/>
                  </a:rPr>
                  <a:t>, x</a:t>
                </a:r>
                <a:r>
                  <a:rPr lang="en-US" cap="none" baseline="-25000" dirty="0" smtClean="0">
                    <a:latin typeface="+mj-lt"/>
                    <a:cs typeface="Times New Roman" panose="02020603050405020304" pitchFamily="18" charset="0"/>
                  </a:rPr>
                  <a:t>5</a:t>
                </a:r>
                <a:r>
                  <a:rPr lang="en-US" cap="none" dirty="0" smtClean="0">
                    <a:latin typeface="+mj-lt"/>
                    <a:cs typeface="Times New Roman" panose="02020603050405020304" pitchFamily="18" charset="0"/>
                  </a:rPr>
                  <a:t>, x</a:t>
                </a:r>
                <a:r>
                  <a:rPr lang="en-US" cap="none" baseline="-25000" dirty="0" smtClean="0">
                    <a:latin typeface="+mj-lt"/>
                    <a:cs typeface="Times New Roman" panose="02020603050405020304" pitchFamily="18" charset="0"/>
                  </a:rPr>
                  <a:t>6</a:t>
                </a:r>
                <a:r>
                  <a:rPr lang="en-US" cap="none" dirty="0" smtClean="0">
                    <a:latin typeface="+mj-lt"/>
                    <a:cs typeface="Times New Roman" panose="02020603050405020304" pitchFamily="18" charset="0"/>
                  </a:rPr>
                  <a:t> </a:t>
                </a:r>
                <a:r>
                  <a:rPr lang="en-US" cap="none" dirty="0">
                    <a:latin typeface="+mj-lt"/>
                    <a:cs typeface="Times New Roman" panose="02020603050405020304" pitchFamily="18" charset="0"/>
                  </a:rPr>
                  <a:t>.</a:t>
                </a:r>
                <a:r>
                  <a:rPr lang="en-US" cap="none" dirty="0" smtClean="0">
                    <a:latin typeface="+mj-lt"/>
                    <a:cs typeface="Times New Roman" panose="02020603050405020304" pitchFamily="18" charset="0"/>
                  </a:rPr>
                  <a:t>Khi đó chi </a:t>
                </a:r>
                <a:r>
                  <a:rPr lang="en-US" cap="none" dirty="0" err="1" smtClean="0">
                    <a:latin typeface="+mj-lt"/>
                    <a:cs typeface="Times New Roman" panose="02020603050405020304" pitchFamily="18" charset="0"/>
                  </a:rPr>
                  <a:t>phí</a:t>
                </a:r>
                <a:r>
                  <a:rPr lang="en-US" cap="none" dirty="0" smtClean="0">
                    <a:latin typeface="+mj-lt"/>
                    <a:cs typeface="Times New Roman" panose="02020603050405020304" pitchFamily="18" charset="0"/>
                  </a:rPr>
                  <a:t> y </a:t>
                </a:r>
                <a:r>
                  <a:rPr lang="en-US" cap="none" dirty="0" err="1" smtClean="0">
                    <a:latin typeface="+mj-lt"/>
                    <a:cs typeface="Times New Roman" panose="02020603050405020304" pitchFamily="18" charset="0"/>
                  </a:rPr>
                  <a:t>tế</a:t>
                </a:r>
                <a:r>
                  <a:rPr lang="en-US" cap="none" dirty="0" smtClean="0">
                    <a:latin typeface="+mj-lt"/>
                    <a:cs typeface="Times New Roman" panose="02020603050405020304" pitchFamily="18" charset="0"/>
                  </a:rPr>
                  <a:t> </a:t>
                </a:r>
                <a:r>
                  <a:rPr lang="en-US" cap="none" dirty="0" err="1" smtClean="0">
                    <a:latin typeface="+mj-lt"/>
                    <a:cs typeface="Times New Roman" panose="02020603050405020304" pitchFamily="18" charset="0"/>
                  </a:rPr>
                  <a:t>cá</a:t>
                </a:r>
                <a:r>
                  <a:rPr lang="en-US" cap="none" dirty="0" smtClean="0">
                    <a:latin typeface="+mj-lt"/>
                    <a:cs typeface="Times New Roman" panose="02020603050405020304" pitchFamily="18" charset="0"/>
                  </a:rPr>
                  <a:t> nhân </a:t>
                </a:r>
                <a:r>
                  <a:rPr lang="en-US" cap="none" dirty="0" err="1" smtClean="0">
                    <a:latin typeface="+mj-lt"/>
                    <a:cs typeface="Times New Roman" panose="02020603050405020304" pitchFamily="18" charset="0"/>
                  </a:rPr>
                  <a:t>được</a:t>
                </a:r>
                <a:r>
                  <a:rPr lang="en-US" cap="none" dirty="0" smtClean="0">
                    <a:latin typeface="+mj-lt"/>
                    <a:cs typeface="Times New Roman" panose="02020603050405020304" pitchFamily="18" charset="0"/>
                  </a:rPr>
                  <a:t> </a:t>
                </a:r>
                <a:r>
                  <a:rPr lang="en-US" cap="none" dirty="0" err="1" smtClean="0">
                    <a:latin typeface="+mj-lt"/>
                    <a:cs typeface="Times New Roman" panose="02020603050405020304" pitchFamily="18" charset="0"/>
                  </a:rPr>
                  <a:t>dự</a:t>
                </a:r>
                <a:r>
                  <a:rPr lang="en-US" cap="none" dirty="0" smtClean="0">
                    <a:latin typeface="+mj-lt"/>
                    <a:cs typeface="Times New Roman" panose="02020603050405020304" pitchFamily="18" charset="0"/>
                  </a:rPr>
                  <a:t> </a:t>
                </a:r>
                <a:r>
                  <a:rPr lang="en-US" cap="none" dirty="0" err="1" smtClean="0">
                    <a:latin typeface="+mj-lt"/>
                    <a:cs typeface="Times New Roman" panose="02020603050405020304" pitchFamily="18" charset="0"/>
                  </a:rPr>
                  <a:t>đoán</a:t>
                </a:r>
                <a:r>
                  <a:rPr lang="en-US" cap="none" dirty="0" smtClean="0">
                    <a:latin typeface="+mj-lt"/>
                    <a:cs typeface="Times New Roman" panose="02020603050405020304" pitchFamily="18" charset="0"/>
                  </a:rPr>
                  <a:t> </a:t>
                </a:r>
                <a:r>
                  <a:rPr lang="en-US" cap="none" dirty="0" err="1" smtClean="0">
                    <a:latin typeface="+mj-lt"/>
                    <a:cs typeface="Times New Roman" panose="02020603050405020304" pitchFamily="18" charset="0"/>
                  </a:rPr>
                  <a:t>theo</a:t>
                </a:r>
                <a:r>
                  <a:rPr lang="en-US" cap="none" dirty="0" smtClean="0">
                    <a:latin typeface="+mj-lt"/>
                    <a:cs typeface="Times New Roman" panose="02020603050405020304" pitchFamily="18" charset="0"/>
                  </a:rPr>
                  <a:t> </a:t>
                </a:r>
                <a:r>
                  <a:rPr lang="en-US" cap="none" dirty="0" err="1" smtClean="0">
                    <a:latin typeface="+mj-lt"/>
                    <a:cs typeface="Times New Roman" panose="02020603050405020304" pitchFamily="18" charset="0"/>
                  </a:rPr>
                  <a:t>hàm</a:t>
                </a:r>
                <a:r>
                  <a:rPr lang="en-US" cap="none" dirty="0" smtClean="0">
                    <a:latin typeface="+mj-lt"/>
                    <a:cs typeface="Times New Roman" panose="02020603050405020304" pitchFamily="18" charset="0"/>
                  </a:rPr>
                  <a:t>:  </a:t>
                </a:r>
                <a:endParaRPr lang="en-US" b="0" i="1" dirty="0" smtClean="0">
                  <a:latin typeface="+mj-lt"/>
                </a:endParaRPr>
              </a:p>
              <a:p>
                <a:pPr marL="0" indent="0">
                  <a:buNone/>
                </a:pPr>
                <a:r>
                  <a:rPr lang="en-US" b="0" dirty="0" smtClean="0">
                    <a:latin typeface="+mj-lt"/>
                  </a:rPr>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m:rPr>
                        <m:nor/>
                      </m:rPr>
                      <a:rPr lang="en-US" cap="none" dirty="0">
                        <a:latin typeface="+mj-lt"/>
                      </a:rPr>
                      <m:t>m</m:t>
                    </m:r>
                    <m:r>
                      <m:rPr>
                        <m:nor/>
                      </m:rPr>
                      <a:rPr lang="en-US" cap="none" baseline="-25000" dirty="0">
                        <a:latin typeface="+mj-lt"/>
                      </a:rPr>
                      <m:t>1</m:t>
                    </m:r>
                    <m:r>
                      <m:rPr>
                        <m:nor/>
                      </m:rPr>
                      <a:rPr lang="en-US" cap="none" dirty="0">
                        <a:latin typeface="+mj-lt"/>
                        <a:cs typeface="Times New Roman" panose="02020603050405020304" pitchFamily="18" charset="0"/>
                      </a:rPr>
                      <m:t>x</m:t>
                    </m:r>
                    <m:r>
                      <m:rPr>
                        <m:nor/>
                      </m:rPr>
                      <a:rPr lang="en-US" cap="none" baseline="-25000" dirty="0">
                        <a:latin typeface="+mj-lt"/>
                        <a:cs typeface="Times New Roman" panose="02020603050405020304" pitchFamily="18" charset="0"/>
                      </a:rPr>
                      <m:t>1</m:t>
                    </m:r>
                    <m:r>
                      <m:rPr>
                        <m:nor/>
                      </m:rPr>
                      <a:rPr lang="en-US" b="0" i="0" smtClean="0">
                        <a:latin typeface="+mj-lt"/>
                        <a:ea typeface="Cambria Math" panose="02040503050406030204" pitchFamily="18" charset="0"/>
                      </a:rPr>
                      <m:t>+</m:t>
                    </m:r>
                    <m:r>
                      <m:rPr>
                        <m:nor/>
                      </m:rPr>
                      <a:rPr lang="en-US" cap="none" dirty="0">
                        <a:latin typeface="+mj-lt"/>
                        <a:ea typeface="Cambria Math" panose="02040503050406030204" pitchFamily="18" charset="0"/>
                      </a:rPr>
                      <m:t>m</m:t>
                    </m:r>
                    <m:r>
                      <m:rPr>
                        <m:nor/>
                      </m:rPr>
                      <a:rPr lang="en-US" cap="none" baseline="-25000" dirty="0">
                        <a:latin typeface="+mj-lt"/>
                        <a:ea typeface="Cambria Math" panose="02040503050406030204" pitchFamily="18" charset="0"/>
                      </a:rPr>
                      <m:t>2</m:t>
                    </m:r>
                    <m:r>
                      <m:rPr>
                        <m:nor/>
                      </m:rPr>
                      <a:rPr lang="en-US" cap="none" dirty="0">
                        <a:latin typeface="+mj-lt"/>
                        <a:ea typeface="Cambria Math" panose="02040503050406030204" pitchFamily="18" charset="0"/>
                      </a:rPr>
                      <m:t>x</m:t>
                    </m:r>
                    <m:r>
                      <m:rPr>
                        <m:nor/>
                      </m:rPr>
                      <a:rPr lang="en-US" cap="none" baseline="-25000" dirty="0">
                        <a:latin typeface="+mj-lt"/>
                        <a:ea typeface="Cambria Math" panose="02040503050406030204" pitchFamily="18" charset="0"/>
                      </a:rPr>
                      <m:t>2</m:t>
                    </m:r>
                    <m:r>
                      <m:rPr>
                        <m:nor/>
                      </m:rPr>
                      <a:rPr lang="en-US" b="0" i="0" smtClean="0">
                        <a:latin typeface="+mj-lt"/>
                        <a:ea typeface="Cambria Math" panose="02040503050406030204" pitchFamily="18" charset="0"/>
                      </a:rPr>
                      <m:t>+</m:t>
                    </m:r>
                    <m:r>
                      <m:rPr>
                        <m:nor/>
                      </m:rPr>
                      <a:rPr lang="en-US" cap="none" dirty="0">
                        <a:latin typeface="+mj-lt"/>
                        <a:ea typeface="Cambria Math" panose="02040503050406030204" pitchFamily="18" charset="0"/>
                      </a:rPr>
                      <m:t>m</m:t>
                    </m:r>
                    <m:r>
                      <m:rPr>
                        <m:nor/>
                      </m:rPr>
                      <a:rPr lang="en-US" cap="none" baseline="-25000" dirty="0">
                        <a:latin typeface="+mj-lt"/>
                        <a:ea typeface="Cambria Math" panose="02040503050406030204" pitchFamily="18" charset="0"/>
                      </a:rPr>
                      <m:t>3</m:t>
                    </m:r>
                    <m:r>
                      <m:rPr>
                        <m:nor/>
                      </m:rPr>
                      <a:rPr lang="en-US" cap="none" dirty="0">
                        <a:latin typeface="+mj-lt"/>
                        <a:ea typeface="Cambria Math" panose="02040503050406030204" pitchFamily="18" charset="0"/>
                      </a:rPr>
                      <m:t>x</m:t>
                    </m:r>
                    <m:r>
                      <m:rPr>
                        <m:nor/>
                      </m:rPr>
                      <a:rPr lang="en-US" cap="none" baseline="-25000" dirty="0">
                        <a:latin typeface="+mj-lt"/>
                        <a:ea typeface="Cambria Math" panose="02040503050406030204" pitchFamily="18" charset="0"/>
                      </a:rPr>
                      <m:t>3</m:t>
                    </m:r>
                    <m:r>
                      <m:rPr>
                        <m:nor/>
                      </m:rPr>
                      <a:rPr lang="en-US" b="0" i="0" smtClean="0">
                        <a:latin typeface="+mj-lt"/>
                        <a:ea typeface="Cambria Math" panose="02040503050406030204" pitchFamily="18" charset="0"/>
                      </a:rPr>
                      <m:t>+</m:t>
                    </m:r>
                    <m:r>
                      <m:rPr>
                        <m:nor/>
                      </m:rPr>
                      <a:rPr lang="en-US" cap="none" dirty="0">
                        <a:latin typeface="+mj-lt"/>
                        <a:ea typeface="Cambria Math" panose="02040503050406030204" pitchFamily="18" charset="0"/>
                      </a:rPr>
                      <m:t>m</m:t>
                    </m:r>
                    <m:r>
                      <m:rPr>
                        <m:nor/>
                      </m:rPr>
                      <a:rPr lang="en-US" cap="none" baseline="-25000" dirty="0">
                        <a:latin typeface="+mj-lt"/>
                        <a:ea typeface="Cambria Math" panose="02040503050406030204" pitchFamily="18" charset="0"/>
                      </a:rPr>
                      <m:t>4</m:t>
                    </m:r>
                    <m:r>
                      <m:rPr>
                        <m:nor/>
                      </m:rPr>
                      <a:rPr lang="en-US" cap="none" dirty="0">
                        <a:latin typeface="+mj-lt"/>
                        <a:ea typeface="Cambria Math" panose="02040503050406030204" pitchFamily="18" charset="0"/>
                      </a:rPr>
                      <m:t>x</m:t>
                    </m:r>
                    <m:r>
                      <m:rPr>
                        <m:nor/>
                      </m:rPr>
                      <a:rPr lang="en-US" cap="none" baseline="-25000" dirty="0">
                        <a:latin typeface="+mj-lt"/>
                        <a:ea typeface="Cambria Math" panose="02040503050406030204" pitchFamily="18" charset="0"/>
                      </a:rPr>
                      <m:t>4</m:t>
                    </m:r>
                    <m:r>
                      <m:rPr>
                        <m:nor/>
                      </m:rPr>
                      <a:rPr lang="en-US" b="0" i="0" smtClean="0">
                        <a:latin typeface="+mj-lt"/>
                        <a:ea typeface="Cambria Math" panose="02040503050406030204" pitchFamily="18" charset="0"/>
                      </a:rPr>
                      <m:t>+</m:t>
                    </m:r>
                    <m:r>
                      <m:rPr>
                        <m:nor/>
                      </m:rPr>
                      <a:rPr lang="en-US" cap="none" dirty="0">
                        <a:latin typeface="+mj-lt"/>
                        <a:ea typeface="Cambria Math" panose="02040503050406030204" pitchFamily="18" charset="0"/>
                      </a:rPr>
                      <m:t>m</m:t>
                    </m:r>
                    <m:r>
                      <m:rPr>
                        <m:nor/>
                      </m:rPr>
                      <a:rPr lang="en-US" cap="none" baseline="-25000" dirty="0">
                        <a:latin typeface="+mj-lt"/>
                        <a:ea typeface="Cambria Math" panose="02040503050406030204" pitchFamily="18" charset="0"/>
                      </a:rPr>
                      <m:t>5</m:t>
                    </m:r>
                    <m:r>
                      <m:rPr>
                        <m:nor/>
                      </m:rPr>
                      <a:rPr lang="en-US" cap="none" dirty="0">
                        <a:latin typeface="+mj-lt"/>
                        <a:ea typeface="Cambria Math" panose="02040503050406030204" pitchFamily="18" charset="0"/>
                      </a:rPr>
                      <m:t>x</m:t>
                    </m:r>
                    <m:r>
                      <m:rPr>
                        <m:nor/>
                      </m:rPr>
                      <a:rPr lang="en-US" cap="none" baseline="-25000" dirty="0">
                        <a:latin typeface="+mj-lt"/>
                        <a:ea typeface="Cambria Math" panose="02040503050406030204" pitchFamily="18" charset="0"/>
                      </a:rPr>
                      <m:t>5</m:t>
                    </m:r>
                    <m:r>
                      <m:rPr>
                        <m:nor/>
                      </m:rPr>
                      <a:rPr lang="en-US" b="0" i="0" smtClean="0">
                        <a:latin typeface="+mj-lt"/>
                        <a:ea typeface="Cambria Math" panose="02040503050406030204" pitchFamily="18" charset="0"/>
                      </a:rPr>
                      <m:t>+</m:t>
                    </m:r>
                    <m:r>
                      <m:rPr>
                        <m:nor/>
                      </m:rPr>
                      <a:rPr lang="en-US" cap="none" dirty="0">
                        <a:latin typeface="+mj-lt"/>
                        <a:ea typeface="Cambria Math" panose="02040503050406030204" pitchFamily="18" charset="0"/>
                      </a:rPr>
                      <m:t>m</m:t>
                    </m:r>
                    <m:r>
                      <m:rPr>
                        <m:nor/>
                      </m:rPr>
                      <a:rPr lang="en-US" cap="none" baseline="-25000" dirty="0">
                        <a:latin typeface="+mj-lt"/>
                        <a:ea typeface="Cambria Math" panose="02040503050406030204" pitchFamily="18" charset="0"/>
                      </a:rPr>
                      <m:t>6</m:t>
                    </m:r>
                    <m:r>
                      <m:rPr>
                        <m:nor/>
                      </m:rPr>
                      <a:rPr lang="en-US" cap="none" dirty="0">
                        <a:latin typeface="+mj-lt"/>
                        <a:ea typeface="Cambria Math" panose="02040503050406030204" pitchFamily="18" charset="0"/>
                      </a:rPr>
                      <m:t>x</m:t>
                    </m:r>
                    <m:r>
                      <m:rPr>
                        <m:nor/>
                      </m:rPr>
                      <a:rPr lang="en-US" cap="none" baseline="-25000" dirty="0">
                        <a:latin typeface="+mj-lt"/>
                        <a:ea typeface="Cambria Math" panose="02040503050406030204" pitchFamily="18" charset="0"/>
                      </a:rPr>
                      <m:t>6</m:t>
                    </m:r>
                    <m:r>
                      <m:rPr>
                        <m:nor/>
                      </m:rPr>
                      <a:rPr lang="en-US" b="0" i="0" smtClean="0">
                        <a:latin typeface="+mj-lt"/>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𝑦</m:t>
                        </m:r>
                      </m:e>
                    </m:acc>
                  </m:oMath>
                </a14:m>
                <a:r>
                  <a:rPr lang="en-US" b="0" dirty="0" smtClean="0">
                    <a:latin typeface="+mj-lt"/>
                    <a:ea typeface="Cambria Math" panose="02040503050406030204" pitchFamily="18" charset="0"/>
                  </a:rPr>
                  <a:t> </a:t>
                </a:r>
              </a:p>
              <a:p>
                <a:pPr marL="0" indent="0">
                  <a:buNone/>
                </a:pPr>
                <a:r>
                  <a:rPr lang="en-US" cap="none" dirty="0">
                    <a:latin typeface="+mj-lt"/>
                    <a:ea typeface="Cambria Math" panose="02040503050406030204" pitchFamily="18" charset="0"/>
                    <a:cs typeface="Times New Roman" panose="02020603050405020304" pitchFamily="18" charset="0"/>
                  </a:rPr>
                  <a:t> </a:t>
                </a:r>
                <a:r>
                  <a:rPr lang="en-US" cap="none" dirty="0" smtClean="0">
                    <a:latin typeface="+mj-lt"/>
                    <a:ea typeface="Cambria Math" panose="02040503050406030204" pitchFamily="18" charset="0"/>
                    <a:cs typeface="Times New Roman" panose="02020603050405020304" pitchFamily="18" charset="0"/>
                  </a:rPr>
                  <a:t>   </a:t>
                </a:r>
                <a:r>
                  <a:rPr lang="en-US" cap="none" dirty="0" err="1" smtClean="0">
                    <a:latin typeface="+mj-lt"/>
                    <a:ea typeface="Cambria Math" panose="02040503050406030204" pitchFamily="18" charset="0"/>
                    <a:cs typeface="Times New Roman" panose="02020603050405020304" pitchFamily="18" charset="0"/>
                  </a:rPr>
                  <a:t>Đặt</a:t>
                </a:r>
                <a:r>
                  <a:rPr lang="en-US" cap="none" dirty="0" smtClean="0">
                    <a:latin typeface="+mj-lt"/>
                    <a:ea typeface="Cambria Math" panose="02040503050406030204" pitchFamily="18" charset="0"/>
                    <a:cs typeface="Times New Roman" panose="02020603050405020304" pitchFamily="18" charset="0"/>
                  </a:rPr>
                  <a:t>  m=[m</a:t>
                </a:r>
                <a:r>
                  <a:rPr lang="en-US" cap="none" baseline="-25000" dirty="0" smtClean="0">
                    <a:latin typeface="+mj-lt"/>
                    <a:ea typeface="Cambria Math" panose="02040503050406030204" pitchFamily="18" charset="0"/>
                    <a:cs typeface="Times New Roman" panose="02020603050405020304" pitchFamily="18" charset="0"/>
                  </a:rPr>
                  <a:t>1</a:t>
                </a:r>
                <a:r>
                  <a:rPr lang="en-US" cap="none" dirty="0" smtClean="0">
                    <a:latin typeface="+mj-lt"/>
                    <a:ea typeface="Cambria Math" panose="02040503050406030204" pitchFamily="18" charset="0"/>
                    <a:cs typeface="Times New Roman" panose="02020603050405020304" pitchFamily="18" charset="0"/>
                  </a:rPr>
                  <a:t>, m</a:t>
                </a:r>
                <a:r>
                  <a:rPr lang="en-US" cap="none" baseline="-25000" dirty="0" smtClean="0">
                    <a:latin typeface="+mj-lt"/>
                    <a:ea typeface="Cambria Math" panose="02040503050406030204" pitchFamily="18" charset="0"/>
                    <a:cs typeface="Times New Roman" panose="02020603050405020304" pitchFamily="18" charset="0"/>
                  </a:rPr>
                  <a:t>2</a:t>
                </a:r>
                <a:r>
                  <a:rPr lang="en-US" cap="none" dirty="0" smtClean="0">
                    <a:latin typeface="+mj-lt"/>
                    <a:ea typeface="Cambria Math" panose="02040503050406030204" pitchFamily="18" charset="0"/>
                    <a:cs typeface="Times New Roman" panose="02020603050405020304" pitchFamily="18" charset="0"/>
                  </a:rPr>
                  <a:t>, m</a:t>
                </a:r>
                <a:r>
                  <a:rPr lang="en-US" cap="none" baseline="-25000" dirty="0" smtClean="0">
                    <a:latin typeface="+mj-lt"/>
                    <a:ea typeface="Cambria Math" panose="02040503050406030204" pitchFamily="18" charset="0"/>
                    <a:cs typeface="Times New Roman" panose="02020603050405020304" pitchFamily="18" charset="0"/>
                  </a:rPr>
                  <a:t>3</a:t>
                </a:r>
                <a:r>
                  <a:rPr lang="en-US" cap="none" dirty="0" smtClean="0">
                    <a:latin typeface="+mj-lt"/>
                    <a:ea typeface="Cambria Math" panose="02040503050406030204" pitchFamily="18" charset="0"/>
                    <a:cs typeface="Times New Roman" panose="02020603050405020304" pitchFamily="18" charset="0"/>
                  </a:rPr>
                  <a:t>, m</a:t>
                </a:r>
                <a:r>
                  <a:rPr lang="en-US" cap="none" baseline="-25000" dirty="0" smtClean="0">
                    <a:latin typeface="+mj-lt"/>
                    <a:ea typeface="Cambria Math" panose="02040503050406030204" pitchFamily="18" charset="0"/>
                    <a:cs typeface="Times New Roman" panose="02020603050405020304" pitchFamily="18" charset="0"/>
                  </a:rPr>
                  <a:t>4</a:t>
                </a:r>
                <a:r>
                  <a:rPr lang="en-US" cap="none" dirty="0" smtClean="0">
                    <a:latin typeface="+mj-lt"/>
                    <a:ea typeface="Cambria Math" panose="02040503050406030204" pitchFamily="18" charset="0"/>
                    <a:cs typeface="Times New Roman" panose="02020603050405020304" pitchFamily="18" charset="0"/>
                  </a:rPr>
                  <a:t>, m</a:t>
                </a:r>
                <a:r>
                  <a:rPr lang="en-US" cap="none" baseline="-25000" dirty="0" smtClean="0">
                    <a:latin typeface="+mj-lt"/>
                    <a:ea typeface="Cambria Math" panose="02040503050406030204" pitchFamily="18" charset="0"/>
                    <a:cs typeface="Times New Roman" panose="02020603050405020304" pitchFamily="18" charset="0"/>
                  </a:rPr>
                  <a:t>5</a:t>
                </a:r>
                <a:r>
                  <a:rPr lang="en-US" cap="none" dirty="0" smtClean="0">
                    <a:latin typeface="+mj-lt"/>
                    <a:ea typeface="Cambria Math" panose="02040503050406030204" pitchFamily="18" charset="0"/>
                    <a:cs typeface="Times New Roman" panose="02020603050405020304" pitchFamily="18" charset="0"/>
                  </a:rPr>
                  <a:t>, m</a:t>
                </a:r>
                <a:r>
                  <a:rPr lang="en-US" cap="none" baseline="-25000" dirty="0" smtClean="0">
                    <a:latin typeface="+mj-lt"/>
                    <a:ea typeface="Cambria Math" panose="02040503050406030204" pitchFamily="18" charset="0"/>
                    <a:cs typeface="Times New Roman" panose="02020603050405020304" pitchFamily="18" charset="0"/>
                  </a:rPr>
                  <a:t>6</a:t>
                </a:r>
                <a:r>
                  <a:rPr lang="en-US" cap="none" dirty="0" smtClean="0">
                    <a:latin typeface="+mj-lt"/>
                    <a:ea typeface="Cambria Math" panose="02040503050406030204" pitchFamily="18" charset="0"/>
                    <a:cs typeface="Times New Roman" panose="02020603050405020304" pitchFamily="18" charset="0"/>
                  </a:rPr>
                  <a:t>] </a:t>
                </a:r>
                <a:r>
                  <a:rPr lang="en-US" cap="none" dirty="0" err="1" smtClean="0">
                    <a:latin typeface="+mj-lt"/>
                    <a:ea typeface="Cambria Math" panose="02040503050406030204" pitchFamily="18" charset="0"/>
                    <a:cs typeface="Times New Roman" panose="02020603050405020304" pitchFamily="18" charset="0"/>
                  </a:rPr>
                  <a:t>là</a:t>
                </a:r>
                <a:r>
                  <a:rPr lang="en-US" cap="none" dirty="0" smtClean="0">
                    <a:latin typeface="+mj-lt"/>
                    <a:ea typeface="Cambria Math" panose="02040503050406030204" pitchFamily="18" charset="0"/>
                    <a:cs typeface="Times New Roman" panose="02020603050405020304" pitchFamily="18" charset="0"/>
                  </a:rPr>
                  <a:t> vector </a:t>
                </a:r>
                <a:r>
                  <a:rPr lang="en-US" cap="none" dirty="0" err="1" smtClean="0">
                    <a:latin typeface="+mj-lt"/>
                    <a:ea typeface="Cambria Math" panose="02040503050406030204" pitchFamily="18" charset="0"/>
                    <a:cs typeface="Times New Roman" panose="02020603050405020304" pitchFamily="18" charset="0"/>
                  </a:rPr>
                  <a:t>hệ</a:t>
                </a:r>
                <a:r>
                  <a:rPr lang="en-US" cap="none" dirty="0" smtClean="0">
                    <a:latin typeface="+mj-lt"/>
                    <a:ea typeface="Cambria Math" panose="02040503050406030204" pitchFamily="18" charset="0"/>
                    <a:cs typeface="Times New Roman" panose="02020603050405020304" pitchFamily="18" charset="0"/>
                  </a:rPr>
                  <a:t> </a:t>
                </a:r>
                <a:r>
                  <a:rPr lang="en-US" cap="none" dirty="0" err="1" smtClean="0">
                    <a:latin typeface="+mj-lt"/>
                    <a:ea typeface="Cambria Math" panose="02040503050406030204" pitchFamily="18" charset="0"/>
                    <a:cs typeface="Times New Roman" panose="02020603050405020304" pitchFamily="18" charset="0"/>
                  </a:rPr>
                  <a:t>số</a:t>
                </a:r>
                <a:r>
                  <a:rPr lang="en-US" cap="none" dirty="0" smtClean="0">
                    <a:latin typeface="+mj-lt"/>
                    <a:ea typeface="Cambria Math" panose="02040503050406030204" pitchFamily="18" charset="0"/>
                    <a:cs typeface="Times New Roman" panose="02020603050405020304" pitchFamily="18" charset="0"/>
                  </a:rPr>
                  <a:t> cần </a:t>
                </a:r>
                <a:r>
                  <a:rPr lang="en-US" cap="none" dirty="0" err="1" smtClean="0">
                    <a:latin typeface="+mj-lt"/>
                    <a:ea typeface="Cambria Math" panose="02040503050406030204" pitchFamily="18" charset="0"/>
                    <a:cs typeface="Times New Roman" panose="02020603050405020304" pitchFamily="18" charset="0"/>
                  </a:rPr>
                  <a:t>tối</a:t>
                </a:r>
                <a:r>
                  <a:rPr lang="en-US" cap="none" dirty="0" smtClean="0">
                    <a:latin typeface="+mj-lt"/>
                    <a:ea typeface="Cambria Math" panose="02040503050406030204" pitchFamily="18" charset="0"/>
                    <a:cs typeface="Times New Roman" panose="02020603050405020304" pitchFamily="18" charset="0"/>
                  </a:rPr>
                  <a:t> </a:t>
                </a:r>
                <a:r>
                  <a:rPr lang="en-US" cap="none" dirty="0" err="1" smtClean="0">
                    <a:latin typeface="+mj-lt"/>
                    <a:ea typeface="Cambria Math" panose="02040503050406030204" pitchFamily="18" charset="0"/>
                    <a:cs typeface="Times New Roman" panose="02020603050405020304" pitchFamily="18" charset="0"/>
                  </a:rPr>
                  <a:t>ưu</a:t>
                </a:r>
                <a:r>
                  <a:rPr lang="en-US" cap="none" dirty="0" smtClean="0">
                    <a:latin typeface="+mj-lt"/>
                    <a:ea typeface="Cambria Math" panose="02040503050406030204" pitchFamily="18" charset="0"/>
                    <a:cs typeface="Times New Roman" panose="02020603050405020304" pitchFamily="18" charset="0"/>
                  </a:rPr>
                  <a:t> và </a:t>
                </a:r>
                <a14:m>
                  <m:oMath xmlns:m="http://schemas.openxmlformats.org/officeDocument/2006/math">
                    <m:acc>
                      <m:accPr>
                        <m:chr m:val="̅"/>
                        <m:ctrlPr>
                          <a:rPr lang="en-US" b="0" i="1" cap="none" dirty="0" smtClean="0">
                            <a:latin typeface="Cambria Math" panose="02040503050406030204" pitchFamily="18" charset="0"/>
                            <a:ea typeface="Cambria Math" panose="02040503050406030204" pitchFamily="18" charset="0"/>
                          </a:rPr>
                        </m:ctrlPr>
                      </m:accPr>
                      <m:e>
                        <m:r>
                          <a:rPr lang="en-US" b="0" i="1" cap="none" dirty="0" smtClean="0">
                            <a:latin typeface="Cambria Math" panose="02040503050406030204" pitchFamily="18" charset="0"/>
                            <a:ea typeface="Cambria Math" panose="02040503050406030204" pitchFamily="18" charset="0"/>
                          </a:rPr>
                          <m:t>𝑥</m:t>
                        </m:r>
                      </m:e>
                    </m:acc>
                  </m:oMath>
                </a14:m>
                <a:r>
                  <a:rPr lang="en-US" b="0" cap="none" dirty="0" smtClean="0">
                    <a:latin typeface="+mj-lt"/>
                    <a:ea typeface="Cambria Math" panose="02040503050406030204" pitchFamily="18" charset="0"/>
                    <a:cs typeface="Times New Roman" panose="02020603050405020304" pitchFamily="18" charset="0"/>
                  </a:rPr>
                  <a:t>=[</a:t>
                </a:r>
                <a:r>
                  <a:rPr lang="en-US" cap="none" dirty="0">
                    <a:latin typeface="+mj-lt"/>
                    <a:cs typeface="Times New Roman" panose="02020603050405020304" pitchFamily="18" charset="0"/>
                  </a:rPr>
                  <a:t>x</a:t>
                </a:r>
                <a:r>
                  <a:rPr lang="en-US" cap="none" baseline="-25000" dirty="0">
                    <a:latin typeface="+mj-lt"/>
                    <a:cs typeface="Times New Roman" panose="02020603050405020304" pitchFamily="18" charset="0"/>
                  </a:rPr>
                  <a:t>1</a:t>
                </a:r>
                <a:r>
                  <a:rPr lang="en-US" cap="none" dirty="0">
                    <a:latin typeface="+mj-lt"/>
                    <a:cs typeface="Times New Roman" panose="02020603050405020304" pitchFamily="18" charset="0"/>
                  </a:rPr>
                  <a:t>, x</a:t>
                </a:r>
                <a:r>
                  <a:rPr lang="en-US" cap="none" baseline="-25000" dirty="0">
                    <a:latin typeface="+mj-lt"/>
                    <a:cs typeface="Times New Roman" panose="02020603050405020304" pitchFamily="18" charset="0"/>
                  </a:rPr>
                  <a:t>2</a:t>
                </a:r>
                <a:r>
                  <a:rPr lang="en-US" cap="none" dirty="0">
                    <a:latin typeface="+mj-lt"/>
                    <a:cs typeface="Times New Roman" panose="02020603050405020304" pitchFamily="18" charset="0"/>
                  </a:rPr>
                  <a:t>, x</a:t>
                </a:r>
                <a:r>
                  <a:rPr lang="en-US" cap="none" baseline="-25000" dirty="0">
                    <a:latin typeface="+mj-lt"/>
                    <a:cs typeface="Times New Roman" panose="02020603050405020304" pitchFamily="18" charset="0"/>
                  </a:rPr>
                  <a:t>3</a:t>
                </a:r>
                <a:r>
                  <a:rPr lang="en-US" cap="none" dirty="0">
                    <a:latin typeface="+mj-lt"/>
                    <a:cs typeface="Times New Roman" panose="02020603050405020304" pitchFamily="18" charset="0"/>
                  </a:rPr>
                  <a:t>, x</a:t>
                </a:r>
                <a:r>
                  <a:rPr lang="en-US" cap="none" baseline="-25000" dirty="0">
                    <a:latin typeface="+mj-lt"/>
                    <a:cs typeface="Times New Roman" panose="02020603050405020304" pitchFamily="18" charset="0"/>
                  </a:rPr>
                  <a:t>4</a:t>
                </a:r>
                <a:r>
                  <a:rPr lang="en-US" cap="none" dirty="0">
                    <a:latin typeface="+mj-lt"/>
                    <a:cs typeface="Times New Roman" panose="02020603050405020304" pitchFamily="18" charset="0"/>
                  </a:rPr>
                  <a:t>, x</a:t>
                </a:r>
                <a:r>
                  <a:rPr lang="en-US" cap="none" baseline="-25000" dirty="0">
                    <a:latin typeface="+mj-lt"/>
                    <a:cs typeface="Times New Roman" panose="02020603050405020304" pitchFamily="18" charset="0"/>
                  </a:rPr>
                  <a:t>5</a:t>
                </a:r>
                <a:r>
                  <a:rPr lang="en-US" cap="none" dirty="0">
                    <a:latin typeface="+mj-lt"/>
                    <a:cs typeface="Times New Roman" panose="02020603050405020304" pitchFamily="18" charset="0"/>
                  </a:rPr>
                  <a:t>, x</a:t>
                </a:r>
                <a:r>
                  <a:rPr lang="en-US" cap="none" baseline="-25000" dirty="0">
                    <a:latin typeface="+mj-lt"/>
                    <a:cs typeface="Times New Roman" panose="02020603050405020304" pitchFamily="18" charset="0"/>
                  </a:rPr>
                  <a:t>6</a:t>
                </a: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  </a:t>
                </a:r>
                <a:r>
                  <a:rPr lang="en-US" cap="none" dirty="0" err="1" smtClean="0">
                    <a:latin typeface="+mj-lt"/>
                    <a:cs typeface="Times New Roman" panose="02020603050405020304" pitchFamily="18" charset="0"/>
                  </a:rPr>
                  <a:t>thì</a:t>
                </a:r>
                <a:endParaRPr lang="en-US" cap="none" dirty="0">
                  <a:latin typeface="+mj-lt"/>
                  <a:cs typeface="Times New Roman" panose="02020603050405020304" pitchFamily="18" charset="0"/>
                </a:endParaRPr>
              </a:p>
              <a:p>
                <a:pPr marL="0" indent="0">
                  <a:buNone/>
                </a:pPr>
                <a:r>
                  <a:rPr lang="en-US" cap="none" dirty="0">
                    <a:latin typeface="+mj-lt"/>
                    <a:cs typeface="Times New Roman" panose="02020603050405020304" pitchFamily="18" charset="0"/>
                  </a:rPr>
                  <a:t>	</a:t>
                </a:r>
                <a14:m>
                  <m:oMath xmlns:m="http://schemas.openxmlformats.org/officeDocument/2006/math">
                    <m:r>
                      <a:rPr lang="en-US" i="1" smtClean="0">
                        <a:solidFill>
                          <a:srgbClr val="FF0000"/>
                        </a:solidFill>
                        <a:latin typeface="Cambria Math" panose="02040503050406030204" pitchFamily="18" charset="0"/>
                      </a:rPr>
                      <m:t>𝑦</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𝑓</m:t>
                    </m:r>
                    <m:d>
                      <m:dPr>
                        <m:ctrlPr>
                          <a:rPr lang="en-US" i="1">
                            <a:solidFill>
                              <a:srgbClr val="FF0000"/>
                            </a:solidFill>
                            <a:latin typeface="Cambria Math" panose="02040503050406030204" pitchFamily="18" charset="0"/>
                            <a:ea typeface="Cambria Math" panose="02040503050406030204" pitchFamily="18" charset="0"/>
                          </a:rPr>
                        </m:ctrlPr>
                      </m:dPr>
                      <m:e>
                        <m:r>
                          <a:rPr lang="en-US" i="1">
                            <a:solidFill>
                              <a:srgbClr val="FF0000"/>
                            </a:solidFill>
                            <a:latin typeface="Cambria Math" panose="02040503050406030204" pitchFamily="18" charset="0"/>
                            <a:ea typeface="Cambria Math" panose="02040503050406030204" pitchFamily="18" charset="0"/>
                          </a:rPr>
                          <m:t>𝑥</m:t>
                        </m:r>
                      </m:e>
                    </m:d>
                    <m:r>
                      <a:rPr lang="en-US" i="1">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𝑚</m:t>
                    </m:r>
                    <m:acc>
                      <m:accPr>
                        <m:chr m:val="̅"/>
                        <m:ctrlPr>
                          <a:rPr lang="en-US" i="1" cap="none" dirty="0">
                            <a:solidFill>
                              <a:srgbClr val="FF0000"/>
                            </a:solidFill>
                            <a:latin typeface="Cambria Math" panose="02040503050406030204" pitchFamily="18" charset="0"/>
                            <a:ea typeface="Cambria Math" panose="02040503050406030204" pitchFamily="18" charset="0"/>
                          </a:rPr>
                        </m:ctrlPr>
                      </m:accPr>
                      <m:e>
                        <m:r>
                          <a:rPr lang="en-US" i="1" cap="none" dirty="0">
                            <a:solidFill>
                              <a:srgbClr val="FF0000"/>
                            </a:solidFill>
                            <a:latin typeface="Cambria Math" panose="02040503050406030204" pitchFamily="18" charset="0"/>
                            <a:ea typeface="Cambria Math" panose="02040503050406030204" pitchFamily="18" charset="0"/>
                          </a:rPr>
                          <m:t>𝑥</m:t>
                        </m:r>
                      </m:e>
                    </m:acc>
                  </m:oMath>
                </a14:m>
                <a:r>
                  <a:rPr lang="en-US" b="0" cap="none" dirty="0" smtClean="0">
                    <a:solidFill>
                      <a:srgbClr val="FF0000"/>
                    </a:solidFill>
                    <a:latin typeface="+mj-lt"/>
                    <a:ea typeface="Cambria Math" panose="02040503050406030204" pitchFamily="18" charset="0"/>
                    <a:cs typeface="Times New Roman" panose="02020603050405020304" pitchFamily="18" charset="0"/>
                  </a:rPr>
                  <a:t>+c </a:t>
                </a:r>
                <a:r>
                  <a:rPr lang="en-US" cap="none" dirty="0">
                    <a:solidFill>
                      <a:srgbClr val="FF0000"/>
                    </a:solidFill>
                    <a:latin typeface="+mj-lt"/>
                    <a:ea typeface="Cambria Math" panose="02040503050406030204" pitchFamily="18" charset="0"/>
                    <a:cs typeface="Times New Roman" panose="02020603050405020304" pitchFamily="18" charset="0"/>
                  </a:rPr>
                  <a:t> </a:t>
                </a:r>
                <a:r>
                  <a:rPr lang="en-US" cap="none" dirty="0" err="1" smtClean="0">
                    <a:latin typeface="+mj-lt"/>
                    <a:ea typeface="Cambria Math" panose="02040503050406030204" pitchFamily="18" charset="0"/>
                    <a:cs typeface="Times New Roman" panose="02020603050405020304" pitchFamily="18" charset="0"/>
                  </a:rPr>
                  <a:t>là</a:t>
                </a:r>
                <a:r>
                  <a:rPr lang="en-US" cap="none" dirty="0" smtClean="0">
                    <a:latin typeface="+mj-lt"/>
                    <a:ea typeface="Cambria Math" panose="02040503050406030204" pitchFamily="18" charset="0"/>
                    <a:cs typeface="Times New Roman" panose="02020603050405020304" pitchFamily="18" charset="0"/>
                  </a:rPr>
                  <a:t> </a:t>
                </a:r>
                <a:r>
                  <a:rPr lang="en-US" cap="none" dirty="0" err="1" smtClean="0">
                    <a:latin typeface="+mj-lt"/>
                    <a:ea typeface="Cambria Math" panose="02040503050406030204" pitchFamily="18" charset="0"/>
                    <a:cs typeface="Times New Roman" panose="02020603050405020304" pitchFamily="18" charset="0"/>
                  </a:rPr>
                  <a:t>hàm</a:t>
                </a:r>
                <a:r>
                  <a:rPr lang="en-US" cap="none" dirty="0" smtClean="0">
                    <a:latin typeface="+mj-lt"/>
                    <a:ea typeface="Cambria Math" panose="02040503050406030204" pitchFamily="18" charset="0"/>
                    <a:cs typeface="Times New Roman" panose="02020603050405020304" pitchFamily="18" charset="0"/>
                  </a:rPr>
                  <a:t> </a:t>
                </a:r>
                <a:r>
                  <a:rPr lang="en-US" cap="none" dirty="0" err="1" smtClean="0">
                    <a:latin typeface="+mj-lt"/>
                    <a:ea typeface="Cambria Math" panose="02040503050406030204" pitchFamily="18" charset="0"/>
                    <a:cs typeface="Times New Roman" panose="02020603050405020304" pitchFamily="18" charset="0"/>
                  </a:rPr>
                  <a:t>tuyến</a:t>
                </a:r>
                <a:r>
                  <a:rPr lang="en-US" cap="none" dirty="0" smtClean="0">
                    <a:latin typeface="+mj-lt"/>
                    <a:ea typeface="Cambria Math" panose="02040503050406030204" pitchFamily="18" charset="0"/>
                    <a:cs typeface="Times New Roman" panose="02020603050405020304" pitchFamily="18" charset="0"/>
                  </a:rPr>
                  <a:t> tính </a:t>
                </a:r>
                <a:r>
                  <a:rPr lang="en-US" cap="none" dirty="0" err="1" smtClean="0">
                    <a:latin typeface="+mj-lt"/>
                    <a:ea typeface="Cambria Math" panose="02040503050406030204" pitchFamily="18" charset="0"/>
                    <a:cs typeface="Times New Roman" panose="02020603050405020304" pitchFamily="18" charset="0"/>
                  </a:rPr>
                  <a:t>theo</a:t>
                </a:r>
                <a:r>
                  <a:rPr lang="en-US" cap="none" dirty="0" smtClean="0">
                    <a:latin typeface="+mj-lt"/>
                    <a:ea typeface="Cambria Math" panose="02040503050406030204" pitchFamily="18" charset="0"/>
                    <a:cs typeface="Times New Roman" panose="02020603050405020304" pitchFamily="18" charset="0"/>
                  </a:rPr>
                  <a:t> </a:t>
                </a:r>
                <a:r>
                  <a:rPr lang="en-US" i="1" cap="none" dirty="0" smtClean="0">
                    <a:solidFill>
                      <a:srgbClr val="FF0000"/>
                    </a:solidFill>
                    <a:latin typeface="+mj-lt"/>
                    <a:ea typeface="Cambria Math" panose="02040503050406030204" pitchFamily="18" charset="0"/>
                    <a:cs typeface="Times New Roman" panose="02020603050405020304" pitchFamily="18" charset="0"/>
                  </a:rPr>
                  <a:t>m</a:t>
                </a:r>
                <a:r>
                  <a:rPr lang="en-US" i="1" cap="none" dirty="0" smtClean="0">
                    <a:latin typeface="+mj-lt"/>
                    <a:ea typeface="Cambria Math" panose="02040503050406030204" pitchFamily="18" charset="0"/>
                    <a:cs typeface="Times New Roman" panose="02020603050405020304" pitchFamily="18" charset="0"/>
                  </a:rPr>
                  <a:t> và </a:t>
                </a:r>
                <a14:m>
                  <m:oMath xmlns:m="http://schemas.openxmlformats.org/officeDocument/2006/math">
                    <m:acc>
                      <m:accPr>
                        <m:chr m:val="̅"/>
                        <m:ctrlPr>
                          <a:rPr lang="en-US" i="1" cap="none" dirty="0" smtClean="0">
                            <a:solidFill>
                              <a:srgbClr val="FF0000"/>
                            </a:solidFill>
                            <a:latin typeface="Cambria Math" panose="02040503050406030204" pitchFamily="18" charset="0"/>
                            <a:ea typeface="Cambria Math" panose="02040503050406030204" pitchFamily="18" charset="0"/>
                          </a:rPr>
                        </m:ctrlPr>
                      </m:accPr>
                      <m:e>
                        <m:r>
                          <a:rPr lang="en-US" i="1" cap="none" dirty="0">
                            <a:solidFill>
                              <a:srgbClr val="FF0000"/>
                            </a:solidFill>
                            <a:latin typeface="Cambria Math" panose="02040503050406030204" pitchFamily="18" charset="0"/>
                            <a:ea typeface="Cambria Math" panose="02040503050406030204" pitchFamily="18" charset="0"/>
                          </a:rPr>
                          <m:t>𝑥</m:t>
                        </m:r>
                      </m:e>
                    </m:acc>
                  </m:oMath>
                </a14:m>
                <a:r>
                  <a:rPr lang="en-US" i="1" cap="none" dirty="0" smtClean="0">
                    <a:latin typeface="+mj-lt"/>
                    <a:ea typeface="Cambria Math" panose="02040503050406030204" pitchFamily="18" charset="0"/>
                    <a:cs typeface="Times New Roman" panose="02020603050405020304" pitchFamily="18" charset="0"/>
                  </a:rPr>
                  <a:t> . </a:t>
                </a:r>
                <a:r>
                  <a:rPr lang="en-US" cap="none" dirty="0" smtClean="0">
                    <a:latin typeface="+mj-lt"/>
                    <a:ea typeface="Cambria Math" panose="02040503050406030204" pitchFamily="18" charset="0"/>
                    <a:cs typeface="Times New Roman" panose="02020603050405020304" pitchFamily="18" charset="0"/>
                  </a:rPr>
                  <a:t>Với</a:t>
                </a:r>
                <a:r>
                  <a:rPr lang="en-US" i="1" cap="none" dirty="0" smtClean="0">
                    <a:latin typeface="+mj-lt"/>
                    <a:ea typeface="Cambria Math" panose="02040503050406030204" pitchFamily="18" charset="0"/>
                    <a:cs typeface="Times New Roman" panose="02020603050405020304" pitchFamily="18" charset="0"/>
                  </a:rPr>
                  <a:t> </a:t>
                </a:r>
                <a:r>
                  <a:rPr lang="en-US" i="1" cap="none" dirty="0" smtClean="0">
                    <a:solidFill>
                      <a:srgbClr val="FF0000"/>
                    </a:solidFill>
                    <a:latin typeface="+mj-lt"/>
                    <a:ea typeface="Cambria Math" panose="02040503050406030204" pitchFamily="18" charset="0"/>
                    <a:cs typeface="Times New Roman" panose="02020603050405020304" pitchFamily="18" charset="0"/>
                  </a:rPr>
                  <a:t>m =</a:t>
                </a:r>
                <a14:m>
                  <m:oMath xmlns:m="http://schemas.openxmlformats.org/officeDocument/2006/math">
                    <m:f>
                      <m:fPr>
                        <m:ctrlPr>
                          <a:rPr lang="en-US"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cap="none" smtClean="0">
                                <a:solidFill>
                                  <a:srgbClr val="FF0000"/>
                                </a:solidFill>
                                <a:latin typeface="Cambria Math" panose="02040503050406030204" pitchFamily="18" charset="0"/>
                                <a:ea typeface="Cambria Math" panose="02040503050406030204" pitchFamily="18" charset="0"/>
                              </a:rPr>
                            </m:ctrlPr>
                          </m:sSubPr>
                          <m:e>
                            <m:r>
                              <a:rPr lang="en-US" b="0" i="1" cap="none" smtClean="0">
                                <a:solidFill>
                                  <a:srgbClr val="FF0000"/>
                                </a:solidFill>
                                <a:latin typeface="Cambria Math" panose="02040503050406030204" pitchFamily="18" charset="0"/>
                                <a:ea typeface="Cambria Math" panose="02040503050406030204" pitchFamily="18" charset="0"/>
                              </a:rPr>
                              <m:t>𝑥</m:t>
                            </m:r>
                          </m:e>
                          <m:sub>
                            <m:r>
                              <a:rPr lang="en-US" b="0" i="1" cap="none" smtClean="0">
                                <a:solidFill>
                                  <a:srgbClr val="FF0000"/>
                                </a:solidFill>
                                <a:latin typeface="Cambria Math" panose="02040503050406030204" pitchFamily="18" charset="0"/>
                                <a:ea typeface="Cambria Math" panose="02040503050406030204" pitchFamily="18" charset="0"/>
                              </a:rPr>
                              <m:t>𝑖</m:t>
                            </m:r>
                          </m:sub>
                        </m:sSub>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𝑦</m:t>
                        </m:r>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cap="none" smtClean="0">
                                <a:solidFill>
                                  <a:srgbClr val="FF0000"/>
                                </a:solidFill>
                                <a:latin typeface="Cambria Math" panose="02040503050406030204" pitchFamily="18" charset="0"/>
                                <a:ea typeface="Cambria Math" panose="02040503050406030204" pitchFamily="18" charset="0"/>
                              </a:rPr>
                            </m:ctrlPr>
                          </m:sSubPr>
                          <m:e>
                            <m:r>
                              <a:rPr lang="en-US" b="0" i="1" cap="none" smtClean="0">
                                <a:solidFill>
                                  <a:srgbClr val="FF0000"/>
                                </a:solidFill>
                                <a:latin typeface="Cambria Math" panose="02040503050406030204" pitchFamily="18" charset="0"/>
                                <a:ea typeface="Cambria Math" panose="02040503050406030204" pitchFamily="18" charset="0"/>
                              </a:rPr>
                              <m:t>𝑦</m:t>
                            </m:r>
                          </m:e>
                          <m:sub>
                            <m:r>
                              <a:rPr lang="en-US" b="0" i="1" cap="none" smtClean="0">
                                <a:solidFill>
                                  <a:srgbClr val="FF0000"/>
                                </a:solidFill>
                                <a:latin typeface="Cambria Math" panose="02040503050406030204" pitchFamily="18" charset="0"/>
                                <a:ea typeface="Cambria Math" panose="02040503050406030204" pitchFamily="18" charset="0"/>
                              </a:rPr>
                              <m:t>𝑖</m:t>
                            </m:r>
                          </m:sub>
                        </m:sSub>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cap="none" smtClean="0">
                                    <a:solidFill>
                                      <a:srgbClr val="FF0000"/>
                                    </a:solidFill>
                                    <a:latin typeface="Cambria Math" panose="02040503050406030204" pitchFamily="18" charset="0"/>
                                    <a:ea typeface="Cambria Math" panose="02040503050406030204" pitchFamily="18" charset="0"/>
                                  </a:rPr>
                                </m:ctrlPr>
                              </m:sSubPr>
                              <m:e>
                                <m:r>
                                  <a:rPr lang="en-US" b="0" i="1" cap="none" smtClean="0">
                                    <a:solidFill>
                                      <a:srgbClr val="FF0000"/>
                                    </a:solidFill>
                                    <a:latin typeface="Cambria Math" panose="02040503050406030204" pitchFamily="18" charset="0"/>
                                    <a:ea typeface="Cambria Math" panose="02040503050406030204" pitchFamily="18" charset="0"/>
                                  </a:rPr>
                                  <m:t>𝑥</m:t>
                                </m:r>
                              </m:e>
                              <m:sub>
                                <m:r>
                                  <a:rPr lang="en-US" b="0" i="1" cap="none" smtClean="0">
                                    <a:solidFill>
                                      <a:srgbClr val="FF0000"/>
                                    </a:solidFill>
                                    <a:latin typeface="Cambria Math" panose="02040503050406030204" pitchFamily="18" charset="0"/>
                                    <a:ea typeface="Cambria Math" panose="02040503050406030204" pitchFamily="18" charset="0"/>
                                  </a:rPr>
                                  <m:t>𝑖</m:t>
                                </m:r>
                              </m:sub>
                            </m:sSub>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e>
                          <m:sup>
                            <m:r>
                              <a:rPr lang="en-US" b="0" i="1" cap="none"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p>
                      </m:den>
                    </m:f>
                  </m:oMath>
                </a14:m>
                <a:endParaRPr lang="en-US" b="0" i="1" cap="none" dirty="0" smtClean="0">
                  <a:latin typeface="+mj-lt"/>
                  <a:ea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77333" y="1995055"/>
                <a:ext cx="9972193" cy="4063999"/>
              </a:xfrm>
              <a:blipFill>
                <a:blip r:embed="rId2"/>
                <a:stretch>
                  <a:fillRect l="-611" t="-300"/>
                </a:stretch>
              </a:blipFill>
            </p:spPr>
            <p:txBody>
              <a:bodyPr/>
              <a:lstStyle/>
              <a:p>
                <a:r>
                  <a:rPr lang="vi-VN">
                    <a:noFill/>
                  </a:rPr>
                  <a:t> </a:t>
                </a:r>
              </a:p>
            </p:txBody>
          </p:sp>
        </mc:Fallback>
      </mc:AlternateContent>
      <p:sp>
        <p:nvSpPr>
          <p:cNvPr id="2" name="Title 1"/>
          <p:cNvSpPr>
            <a:spLocks noGrp="1"/>
          </p:cNvSpPr>
          <p:nvPr>
            <p:ph type="title"/>
          </p:nvPr>
        </p:nvSpPr>
        <p:spPr>
          <a:xfrm>
            <a:off x="821412" y="720437"/>
            <a:ext cx="10364451" cy="1126836"/>
          </a:xfrm>
        </p:spPr>
        <p:txBody>
          <a:bodyPr>
            <a:normAutofit/>
          </a:bodyPr>
          <a:lstStyle/>
          <a:p>
            <a:pPr lvl="1" algn="l" defTabSz="457200" rtl="0">
              <a:spcBef>
                <a:spcPct val="0"/>
              </a:spcBef>
            </a:pPr>
            <a:r>
              <a:rPr lang="en-US" sz="2800" dirty="0" smtClean="0"/>
              <a:t>III. </a:t>
            </a:r>
            <a:r>
              <a:rPr lang="en-US" sz="2800" dirty="0" err="1"/>
              <a:t>Cơ</a:t>
            </a:r>
            <a:r>
              <a:rPr lang="en-US" sz="2800" dirty="0"/>
              <a:t> </a:t>
            </a:r>
            <a:r>
              <a:rPr lang="en-US" sz="2800" dirty="0" err="1"/>
              <a:t>sở</a:t>
            </a:r>
            <a:r>
              <a:rPr lang="en-US" sz="2800" dirty="0"/>
              <a:t>  </a:t>
            </a:r>
            <a:r>
              <a:rPr lang="en-US" sz="2800" dirty="0" err="1"/>
              <a:t>toán</a:t>
            </a:r>
            <a:r>
              <a:rPr lang="en-US" sz="2800" dirty="0"/>
              <a:t> học </a:t>
            </a:r>
            <a:r>
              <a:rPr lang="en-US" sz="2800" dirty="0" err="1"/>
              <a:t>của</a:t>
            </a:r>
            <a:r>
              <a:rPr lang="en-US" sz="2800" dirty="0"/>
              <a:t> mô hình Linear </a:t>
            </a:r>
            <a:r>
              <a:rPr lang="en-US" sz="2800" dirty="0" err="1" smtClean="0"/>
              <a:t>Regession</a:t>
            </a:r>
            <a:r>
              <a:rPr lang="en-US" sz="2800" dirty="0" smtClean="0"/>
              <a:t> và </a:t>
            </a:r>
            <a:r>
              <a:rPr lang="en-US" sz="2800" cap="none" dirty="0" smtClean="0">
                <a:latin typeface="Times New Roman" panose="02020603050405020304" pitchFamily="18" charset="0"/>
                <a:cs typeface="Times New Roman" panose="02020603050405020304" pitchFamily="18" charset="0"/>
              </a:rPr>
              <a:t>mô hình Polynomial </a:t>
            </a:r>
            <a:r>
              <a:rPr lang="en-US" sz="2800" dirty="0">
                <a:latin typeface="Times New Roman" panose="02020603050405020304" pitchFamily="18" charset="0"/>
                <a:cs typeface="Times New Roman" panose="02020603050405020304" pitchFamily="18" charset="0"/>
              </a:rPr>
              <a:t>R</a:t>
            </a:r>
            <a:r>
              <a:rPr lang="en-US" sz="2800" cap="none" dirty="0" smtClean="0">
                <a:latin typeface="Times New Roman" panose="02020603050405020304" pitchFamily="18" charset="0"/>
                <a:cs typeface="Times New Roman" panose="02020603050405020304" pitchFamily="18" charset="0"/>
              </a:rPr>
              <a:t>egression</a:t>
            </a:r>
            <a:endParaRPr lang="vi-VN" sz="2800" dirty="0"/>
          </a:p>
        </p:txBody>
      </p:sp>
      <p:sp>
        <p:nvSpPr>
          <p:cNvPr id="4" name="TextBox 3"/>
          <p:cNvSpPr txBox="1"/>
          <p:nvPr/>
        </p:nvSpPr>
        <p:spPr>
          <a:xfrm>
            <a:off x="5638800" y="2974109"/>
            <a:ext cx="65" cy="276999"/>
          </a:xfrm>
          <a:prstGeom prst="rect">
            <a:avLst/>
          </a:prstGeom>
          <a:noFill/>
        </p:spPr>
        <p:txBody>
          <a:bodyPr wrap="none" lIns="0" tIns="0" rIns="0" bIns="0" rtlCol="0">
            <a:spAutoFit/>
          </a:bodyPr>
          <a:lstStyle/>
          <a:p>
            <a:endParaRPr lang="vi-VN" dirty="0"/>
          </a:p>
        </p:txBody>
      </p:sp>
    </p:spTree>
    <p:extLst>
      <p:ext uri="{BB962C8B-B14F-4D97-AF65-F5344CB8AC3E}">
        <p14:creationId xmlns:p14="http://schemas.microsoft.com/office/powerpoint/2010/main" val="673013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785092"/>
                <a:ext cx="10363826" cy="5006108"/>
              </a:xfrm>
            </p:spPr>
            <p:txBody>
              <a:bodyPr>
                <a:normAutofit/>
              </a:bodyPr>
              <a:lstStyle/>
              <a:p>
                <a:pPr marL="0" indent="0">
                  <a:buNone/>
                </a:pPr>
                <a:r>
                  <a:rPr lang="en-US" sz="2400" cap="none" dirty="0" smtClean="0">
                    <a:solidFill>
                      <a:srgbClr val="FF0000"/>
                    </a:solidFill>
                    <a:latin typeface="Times New Roman" panose="02020603050405020304" pitchFamily="18" charset="0"/>
                    <a:cs typeface="Times New Roman" panose="02020603050405020304" pitchFamily="18" charset="0"/>
                  </a:rPr>
                  <a:t>2. </a:t>
                </a:r>
                <a:r>
                  <a:rPr lang="en-US" sz="2400" cap="none" dirty="0" err="1">
                    <a:solidFill>
                      <a:srgbClr val="FF0000"/>
                    </a:solidFill>
                    <a:latin typeface="Times New Roman" panose="02020603050405020304" pitchFamily="18" charset="0"/>
                    <a:cs typeface="Times New Roman" panose="02020603050405020304" pitchFamily="18" charset="0"/>
                  </a:rPr>
                  <a:t>Cơ</a:t>
                </a:r>
                <a:r>
                  <a:rPr lang="en-US" sz="2400" cap="none" dirty="0">
                    <a:solidFill>
                      <a:srgbClr val="FF0000"/>
                    </a:solidFill>
                    <a:latin typeface="Times New Roman" panose="02020603050405020304" pitchFamily="18" charset="0"/>
                    <a:cs typeface="Times New Roman" panose="02020603050405020304" pitchFamily="18" charset="0"/>
                  </a:rPr>
                  <a:t> </a:t>
                </a:r>
                <a:r>
                  <a:rPr lang="en-US" sz="2400" cap="none" dirty="0" err="1" smtClean="0">
                    <a:solidFill>
                      <a:srgbClr val="FF0000"/>
                    </a:solidFill>
                    <a:latin typeface="Times New Roman" panose="02020603050405020304" pitchFamily="18" charset="0"/>
                    <a:cs typeface="Times New Roman" panose="02020603050405020304" pitchFamily="18" charset="0"/>
                  </a:rPr>
                  <a:t>sở</a:t>
                </a:r>
                <a:r>
                  <a:rPr lang="en-US" sz="2400" cap="none" dirty="0" smtClean="0">
                    <a:solidFill>
                      <a:srgbClr val="FF0000"/>
                    </a:solidFill>
                    <a:latin typeface="Times New Roman" panose="02020603050405020304" pitchFamily="18" charset="0"/>
                    <a:cs typeface="Times New Roman" panose="02020603050405020304" pitchFamily="18" charset="0"/>
                  </a:rPr>
                  <a:t> </a:t>
                </a:r>
                <a:r>
                  <a:rPr lang="en-US" sz="2400" cap="none" dirty="0" err="1">
                    <a:solidFill>
                      <a:srgbClr val="FF0000"/>
                    </a:solidFill>
                    <a:latin typeface="Times New Roman" panose="02020603050405020304" pitchFamily="18" charset="0"/>
                    <a:cs typeface="Times New Roman" panose="02020603050405020304" pitchFamily="18" charset="0"/>
                  </a:rPr>
                  <a:t>khoa</a:t>
                </a:r>
                <a:r>
                  <a:rPr lang="en-US" sz="2400" cap="none" dirty="0">
                    <a:solidFill>
                      <a:srgbClr val="FF0000"/>
                    </a:solidFill>
                    <a:latin typeface="Times New Roman" panose="02020603050405020304" pitchFamily="18" charset="0"/>
                    <a:cs typeface="Times New Roman" panose="02020603050405020304" pitchFamily="18" charset="0"/>
                  </a:rPr>
                  <a:t> học của mô hình </a:t>
                </a:r>
                <a:r>
                  <a:rPr lang="en-US" sz="2400" cap="none" dirty="0" smtClean="0">
                    <a:solidFill>
                      <a:srgbClr val="FF0000"/>
                    </a:solidFill>
                    <a:latin typeface="Times New Roman" panose="02020603050405020304" pitchFamily="18" charset="0"/>
                    <a:cs typeface="Times New Roman" panose="02020603050405020304" pitchFamily="18" charset="0"/>
                  </a:rPr>
                  <a:t>Polynomial </a:t>
                </a:r>
                <a:r>
                  <a:rPr lang="en-US" sz="2400" cap="none" dirty="0">
                    <a:solidFill>
                      <a:srgbClr val="FF0000"/>
                    </a:solidFill>
                    <a:latin typeface="Times New Roman" panose="02020603050405020304" pitchFamily="18" charset="0"/>
                    <a:cs typeface="Times New Roman" panose="02020603050405020304" pitchFamily="18" charset="0"/>
                  </a:rPr>
                  <a:t>R</a:t>
                </a:r>
                <a:r>
                  <a:rPr lang="en-US" sz="2400" cap="none" dirty="0" smtClean="0">
                    <a:solidFill>
                      <a:srgbClr val="FF0000"/>
                    </a:solidFill>
                    <a:latin typeface="Times New Roman" panose="02020603050405020304" pitchFamily="18" charset="0"/>
                    <a:cs typeface="Times New Roman" panose="02020603050405020304" pitchFamily="18" charset="0"/>
                  </a:rPr>
                  <a:t>egression</a:t>
                </a:r>
              </a:p>
              <a:p>
                <a:pPr marL="0" indent="0">
                  <a:buNone/>
                </a:pPr>
                <a:r>
                  <a:rPr lang="en-US" cap="none" dirty="0" smtClean="0">
                    <a:latin typeface="Times New Roman" panose="02020603050405020304" pitchFamily="18" charset="0"/>
                    <a:cs typeface="Times New Roman" panose="02020603050405020304" pitchFamily="18" charset="0"/>
                  </a:rPr>
                  <a:t>Mô hình Polynomial Regression </a:t>
                </a:r>
                <a:r>
                  <a:rPr lang="en-US" cap="none" dirty="0" err="1" smtClean="0">
                    <a:latin typeface="Times New Roman" panose="02020603050405020304" pitchFamily="18" charset="0"/>
                    <a:cs typeface="Times New Roman" panose="02020603050405020304" pitchFamily="18" charset="0"/>
                  </a:rPr>
                  <a:t>là</a:t>
                </a:r>
                <a:r>
                  <a:rPr lang="en-US" cap="none" dirty="0" smtClean="0">
                    <a:latin typeface="Times New Roman" panose="02020603050405020304" pitchFamily="18" charset="0"/>
                    <a:cs typeface="Times New Roman" panose="02020603050405020304" pitchFamily="18" charset="0"/>
                  </a:rPr>
                  <a:t> mô hình </a:t>
                </a:r>
                <a:r>
                  <a:rPr lang="en-US" cap="none" dirty="0" err="1" smtClean="0">
                    <a:latin typeface="Times New Roman" panose="02020603050405020304" pitchFamily="18" charset="0"/>
                    <a:cs typeface="Times New Roman" panose="02020603050405020304" pitchFamily="18" charset="0"/>
                  </a:rPr>
                  <a:t>phát</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triển</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dựa</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trên</a:t>
                </a:r>
                <a:r>
                  <a:rPr lang="en-US" cap="none" dirty="0" smtClean="0">
                    <a:latin typeface="Times New Roman" panose="02020603050405020304" pitchFamily="18" charset="0"/>
                    <a:cs typeface="Times New Roman" panose="02020603050405020304" pitchFamily="18" charset="0"/>
                  </a:rPr>
                  <a:t> mô hình Linear Regression khi </a:t>
                </a:r>
                <a:r>
                  <a:rPr lang="en-US" cap="none" dirty="0" err="1" smtClean="0">
                    <a:latin typeface="Times New Roman" panose="02020603050405020304" pitchFamily="18" charset="0"/>
                    <a:cs typeface="Times New Roman" panose="02020603050405020304" pitchFamily="18" charset="0"/>
                  </a:rPr>
                  <a:t>hàm</a:t>
                </a:r>
                <a:r>
                  <a:rPr lang="en-US" cap="none"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 </m:t>
                    </m:r>
                  </m:oMath>
                </a14:m>
                <a:r>
                  <a:rPr lang="en-US" cap="none" dirty="0" smtClean="0">
                    <a:latin typeface="Times New Roman" panose="02020603050405020304" pitchFamily="18" charset="0"/>
                    <a:cs typeface="Times New Roman" panose="02020603050405020304" pitchFamily="18" charset="0"/>
                  </a:rPr>
                  <a:t> có </a:t>
                </a:r>
                <a:r>
                  <a:rPr lang="en-US" cap="none" dirty="0" err="1" smtClean="0">
                    <a:latin typeface="Times New Roman" panose="02020603050405020304" pitchFamily="18" charset="0"/>
                    <a:cs typeface="Times New Roman" panose="02020603050405020304" pitchFamily="18" charset="0"/>
                  </a:rPr>
                  <a:t>dạng</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đa</a:t>
                </a:r>
                <a:r>
                  <a:rPr lang="en-US" cap="none" dirty="0" smtClean="0">
                    <a:latin typeface="Times New Roman" panose="02020603050405020304" pitchFamily="18" charset="0"/>
                    <a:cs typeface="Times New Roman" panose="02020603050405020304" pitchFamily="18" charset="0"/>
                  </a:rPr>
                  <a:t> thức </a:t>
                </a:r>
                <a:r>
                  <a:rPr lang="en-US" cap="none" dirty="0" err="1" smtClean="0">
                    <a:latin typeface="Times New Roman" panose="02020603050405020304" pitchFamily="18" charset="0"/>
                    <a:cs typeface="Times New Roman" panose="02020603050405020304" pitchFamily="18" charset="0"/>
                  </a:rPr>
                  <a:t>bậc</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cao</a:t>
                </a:r>
                <a:r>
                  <a:rPr lang="en-US" cap="none" dirty="0" smtClean="0">
                    <a:latin typeface="Times New Roman" panose="02020603050405020304" pitchFamily="18" charset="0"/>
                    <a:cs typeface="Times New Roman" panose="02020603050405020304" pitchFamily="18" charset="0"/>
                  </a:rPr>
                  <a:t>.</a:t>
                </a:r>
              </a:p>
              <a:p>
                <a:pPr marL="0" indent="0">
                  <a:buNone/>
                </a:pPr>
                <a:r>
                  <a:rPr lang="en-US" cap="none"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m:t>
                    </m:r>
                    <m:r>
                      <m:rPr>
                        <m:nor/>
                      </m:rPr>
                      <a:rPr lang="en-US" cap="none" dirty="0"/>
                      <m:t>m</m:t>
                    </m:r>
                    <m:r>
                      <m:rPr>
                        <m:nor/>
                      </m:rPr>
                      <a:rPr lang="en-US" cap="none" baseline="-25000" dirty="0"/>
                      <m:t>1</m:t>
                    </m:r>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1</m:t>
                    </m:r>
                    <m:r>
                      <m:rPr>
                        <m:nor/>
                      </m:rPr>
                      <a:rPr lang="en-US">
                        <a:latin typeface="Cambria Math" panose="02040503050406030204" pitchFamily="18" charset="0"/>
                        <a:ea typeface="Cambria Math" panose="02040503050406030204" pitchFamily="18" charset="0"/>
                      </a:rPr>
                      <m:t>+</m:t>
                    </m:r>
                    <m:r>
                      <m:rPr>
                        <m:nor/>
                      </m:rPr>
                      <a:rPr lang="en-US" cap="none" dirty="0">
                        <a:latin typeface="Times New Roman" panose="02020603050405020304" pitchFamily="18" charset="0"/>
                        <a:ea typeface="Cambria Math" panose="02040503050406030204" pitchFamily="18" charset="0"/>
                      </a:rPr>
                      <m:t>m</m:t>
                    </m:r>
                    <m:r>
                      <m:rPr>
                        <m:nor/>
                      </m:rPr>
                      <a:rPr lang="en-US" cap="none" baseline="-25000" dirty="0">
                        <a:latin typeface="Times New Roman" panose="02020603050405020304" pitchFamily="18" charset="0"/>
                        <a:ea typeface="Cambria Math" panose="02040503050406030204" pitchFamily="18" charset="0"/>
                      </a:rPr>
                      <m:t>2</m:t>
                    </m:r>
                    <m:r>
                      <m:rPr>
                        <m:nor/>
                      </m:rPr>
                      <a:rPr lang="en-US" cap="none" dirty="0">
                        <a:latin typeface="Times New Roman" panose="02020603050405020304" pitchFamily="18" charset="0"/>
                        <a:ea typeface="Cambria Math" panose="02040503050406030204" pitchFamily="18" charset="0"/>
                      </a:rPr>
                      <m:t>x</m:t>
                    </m:r>
                    <m:r>
                      <m:rPr>
                        <m:nor/>
                      </m:rPr>
                      <a:rPr lang="en-US" cap="none" baseline="-25000" dirty="0">
                        <a:latin typeface="Times New Roman" panose="02020603050405020304" pitchFamily="18" charset="0"/>
                        <a:ea typeface="Cambria Math" panose="02040503050406030204" pitchFamily="18" charset="0"/>
                      </a:rPr>
                      <m:t>2</m:t>
                    </m:r>
                    <m:r>
                      <m:rPr>
                        <m:nor/>
                      </m:rPr>
                      <a:rPr lang="en-US">
                        <a:latin typeface="Cambria Math" panose="02040503050406030204" pitchFamily="18" charset="0"/>
                        <a:ea typeface="Cambria Math" panose="02040503050406030204" pitchFamily="18" charset="0"/>
                      </a:rPr>
                      <m:t>+</m:t>
                    </m:r>
                    <m:r>
                      <m:rPr>
                        <m:nor/>
                      </m:rPr>
                      <a:rPr lang="en-US" cap="none" dirty="0">
                        <a:latin typeface="Times New Roman" panose="02020603050405020304" pitchFamily="18" charset="0"/>
                        <a:ea typeface="Cambria Math" panose="02040503050406030204" pitchFamily="18" charset="0"/>
                      </a:rPr>
                      <m:t>m</m:t>
                    </m:r>
                    <m:r>
                      <m:rPr>
                        <m:nor/>
                      </m:rPr>
                      <a:rPr lang="en-US" cap="none" baseline="-25000" dirty="0">
                        <a:latin typeface="Times New Roman" panose="02020603050405020304" pitchFamily="18" charset="0"/>
                        <a:ea typeface="Cambria Math" panose="02040503050406030204" pitchFamily="18" charset="0"/>
                      </a:rPr>
                      <m:t>3</m:t>
                    </m:r>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1</m:t>
                    </m:r>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2</m:t>
                    </m:r>
                    <m:r>
                      <m:rPr>
                        <m:nor/>
                      </m:rPr>
                      <a:rPr lang="en-US">
                        <a:latin typeface="Cambria Math" panose="02040503050406030204" pitchFamily="18" charset="0"/>
                        <a:ea typeface="Cambria Math" panose="02040503050406030204" pitchFamily="18" charset="0"/>
                      </a:rPr>
                      <m:t>+</m:t>
                    </m:r>
                    <m:r>
                      <m:rPr>
                        <m:nor/>
                      </m:rPr>
                      <a:rPr lang="en-US" cap="none" dirty="0">
                        <a:latin typeface="Times New Roman" panose="02020603050405020304" pitchFamily="18" charset="0"/>
                        <a:ea typeface="Cambria Math" panose="02040503050406030204" pitchFamily="18" charset="0"/>
                      </a:rPr>
                      <m:t>m</m:t>
                    </m:r>
                    <m:r>
                      <m:rPr>
                        <m:nor/>
                      </m:rPr>
                      <a:rPr lang="en-US" cap="none" baseline="-25000" dirty="0">
                        <a:latin typeface="Times New Roman" panose="02020603050405020304" pitchFamily="18" charset="0"/>
                        <a:ea typeface="Cambria Math" panose="02040503050406030204" pitchFamily="18" charset="0"/>
                      </a:rPr>
                      <m:t>4</m:t>
                    </m:r>
                    <m:sSup>
                      <m:sSupPr>
                        <m:ctrlPr>
                          <a:rPr lang="en-US" i="1" cap="none">
                            <a:latin typeface="Cambria Math" panose="02040503050406030204" pitchFamily="18" charset="0"/>
                            <a:cs typeface="Times New Roman" panose="02020603050405020304" pitchFamily="18" charset="0"/>
                          </a:rPr>
                        </m:ctrlPr>
                      </m:sSupPr>
                      <m:e>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1</m:t>
                        </m:r>
                      </m:e>
                      <m:sup>
                        <m:r>
                          <a:rPr lang="en-US" i="1" cap="none">
                            <a:latin typeface="Cambria Math" panose="02040503050406030204" pitchFamily="18" charset="0"/>
                            <a:cs typeface="Times New Roman" panose="02020603050405020304" pitchFamily="18" charset="0"/>
                          </a:rPr>
                          <m:t>2</m:t>
                        </m:r>
                      </m:sup>
                    </m:sSup>
                    <m:r>
                      <m:rPr>
                        <m:nor/>
                      </m:rPr>
                      <a:rPr lang="en-US">
                        <a:latin typeface="Cambria Math" panose="02040503050406030204" pitchFamily="18" charset="0"/>
                        <a:ea typeface="Cambria Math" panose="02040503050406030204" pitchFamily="18" charset="0"/>
                      </a:rPr>
                      <m:t>+</m:t>
                    </m:r>
                    <m:r>
                      <m:rPr>
                        <m:nor/>
                      </m:rPr>
                      <a:rPr lang="en-US" cap="none" dirty="0">
                        <a:latin typeface="Times New Roman" panose="02020603050405020304" pitchFamily="18" charset="0"/>
                        <a:ea typeface="Cambria Math" panose="02040503050406030204" pitchFamily="18" charset="0"/>
                      </a:rPr>
                      <m:t>m</m:t>
                    </m:r>
                    <m:r>
                      <m:rPr>
                        <m:nor/>
                      </m:rPr>
                      <a:rPr lang="en-US" cap="none" baseline="-25000" dirty="0">
                        <a:latin typeface="Times New Roman" panose="02020603050405020304" pitchFamily="18" charset="0"/>
                        <a:ea typeface="Cambria Math" panose="02040503050406030204" pitchFamily="18" charset="0"/>
                      </a:rPr>
                      <m:t>5</m:t>
                    </m:r>
                    <m:sSup>
                      <m:sSupPr>
                        <m:ctrlPr>
                          <a:rPr lang="en-US" i="1" cap="none">
                            <a:latin typeface="Cambria Math" panose="02040503050406030204" pitchFamily="18" charset="0"/>
                            <a:cs typeface="Times New Roman" panose="02020603050405020304" pitchFamily="18" charset="0"/>
                          </a:rPr>
                        </m:ctrlPr>
                      </m:sSupPr>
                      <m:e>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2</m:t>
                        </m:r>
                        <m:r>
                          <m:rPr>
                            <m:nor/>
                          </m:rPr>
                          <a:rPr lang="vi-VN" cap="none" dirty="0">
                            <a:latin typeface="Times New Roman" panose="02020603050405020304" pitchFamily="18" charset="0"/>
                            <a:cs typeface="Times New Roman" panose="02020603050405020304" pitchFamily="18" charset="0"/>
                          </a:rPr>
                          <m:t> </m:t>
                        </m:r>
                      </m:e>
                      <m:sup>
                        <m:r>
                          <a:rPr lang="en-US" i="1" cap="none">
                            <a:latin typeface="Cambria Math" panose="02040503050406030204" pitchFamily="18" charset="0"/>
                            <a:cs typeface="Times New Roman" panose="02020603050405020304" pitchFamily="18" charset="0"/>
                          </a:rPr>
                          <m:t>2</m:t>
                        </m:r>
                      </m:sup>
                    </m:sSup>
                    <m:r>
                      <m:rPr>
                        <m:nor/>
                      </m:rP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m:t>
                    </m:r>
                    <m:acc>
                      <m:accPr>
                        <m:chr m:val="̂"/>
                        <m:ctrlPr>
                          <a:rPr lang="en-US" i="1" dirty="0">
                            <a:latin typeface="Cambria Math" panose="02040503050406030204" pitchFamily="18" charset="0"/>
                            <a:ea typeface="Cambria Math" panose="02040503050406030204" pitchFamily="18" charset="0"/>
                          </a:rPr>
                        </m:ctrlPr>
                      </m:accPr>
                      <m:e>
                        <m:r>
                          <a:rPr lang="en-US" i="1" dirty="0">
                            <a:latin typeface="Cambria Math" panose="02040503050406030204" pitchFamily="18" charset="0"/>
                            <a:ea typeface="Cambria Math" panose="02040503050406030204" pitchFamily="18" charset="0"/>
                          </a:rPr>
                          <m:t>𝑦</m:t>
                        </m:r>
                      </m:e>
                    </m:acc>
                  </m:oMath>
                </a14:m>
                <a:endParaRPr lang="en-US" cap="none" dirty="0" smtClean="0">
                  <a:latin typeface="Times New Roman" panose="02020603050405020304" pitchFamily="18" charset="0"/>
                  <a:cs typeface="Times New Roman" panose="02020603050405020304" pitchFamily="18" charset="0"/>
                </a:endParaRPr>
              </a:p>
              <a:p>
                <a:pPr marL="0" indent="0">
                  <a:buNone/>
                </a:pPr>
                <a:r>
                  <a:rPr lang="en-US" cap="none" dirty="0" err="1" smtClean="0">
                    <a:latin typeface="Times New Roman" panose="02020603050405020304" pitchFamily="18" charset="0"/>
                    <a:cs typeface="Times New Roman" panose="02020603050405020304" pitchFamily="18" charset="0"/>
                  </a:rPr>
                  <a:t>Đặt</a:t>
                </a:r>
                <a:r>
                  <a:rPr lang="en-US" cap="none" dirty="0" smtClean="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[z</a:t>
                </a:r>
                <a:r>
                  <a:rPr lang="en-US" cap="none" baseline="-25000" dirty="0">
                    <a:latin typeface="Times New Roman" panose="02020603050405020304" pitchFamily="18" charset="0"/>
                    <a:cs typeface="Times New Roman" panose="02020603050405020304" pitchFamily="18" charset="0"/>
                  </a:rPr>
                  <a:t>1</a:t>
                </a:r>
                <a:r>
                  <a:rPr lang="en-US" cap="none" dirty="0">
                    <a:latin typeface="Times New Roman" panose="02020603050405020304" pitchFamily="18" charset="0"/>
                    <a:cs typeface="Times New Roman" panose="02020603050405020304" pitchFamily="18" charset="0"/>
                  </a:rPr>
                  <a:t>, z</a:t>
                </a:r>
                <a:r>
                  <a:rPr lang="en-US" cap="none" baseline="-25000" dirty="0">
                    <a:latin typeface="Times New Roman" panose="02020603050405020304" pitchFamily="18" charset="0"/>
                    <a:cs typeface="Times New Roman" panose="02020603050405020304" pitchFamily="18" charset="0"/>
                  </a:rPr>
                  <a:t>2</a:t>
                </a:r>
                <a:r>
                  <a:rPr lang="en-US" cap="none" dirty="0">
                    <a:latin typeface="Times New Roman" panose="02020603050405020304" pitchFamily="18" charset="0"/>
                    <a:cs typeface="Times New Roman" panose="02020603050405020304" pitchFamily="18" charset="0"/>
                  </a:rPr>
                  <a:t>, z</a:t>
                </a:r>
                <a:r>
                  <a:rPr lang="en-US" cap="none" baseline="-25000" dirty="0">
                    <a:latin typeface="Times New Roman" panose="02020603050405020304" pitchFamily="18" charset="0"/>
                    <a:cs typeface="Times New Roman" panose="02020603050405020304" pitchFamily="18" charset="0"/>
                  </a:rPr>
                  <a:t>3</a:t>
                </a:r>
                <a:r>
                  <a:rPr lang="en-US" cap="none" dirty="0">
                    <a:latin typeface="Times New Roman" panose="02020603050405020304" pitchFamily="18" charset="0"/>
                    <a:cs typeface="Times New Roman" panose="02020603050405020304" pitchFamily="18" charset="0"/>
                  </a:rPr>
                  <a:t>, z</a:t>
                </a:r>
                <a:r>
                  <a:rPr lang="en-US" cap="none" baseline="-25000" dirty="0">
                    <a:latin typeface="Times New Roman" panose="02020603050405020304" pitchFamily="18" charset="0"/>
                    <a:cs typeface="Times New Roman" panose="02020603050405020304" pitchFamily="18" charset="0"/>
                  </a:rPr>
                  <a:t>4</a:t>
                </a:r>
                <a:r>
                  <a:rPr lang="en-US" cap="none" dirty="0">
                    <a:latin typeface="Times New Roman" panose="02020603050405020304" pitchFamily="18" charset="0"/>
                    <a:cs typeface="Times New Roman" panose="02020603050405020304" pitchFamily="18" charset="0"/>
                  </a:rPr>
                  <a:t>, z</a:t>
                </a:r>
                <a:r>
                  <a:rPr lang="en-US" cap="none" baseline="-25000" dirty="0">
                    <a:latin typeface="Times New Roman" panose="02020603050405020304" pitchFamily="18" charset="0"/>
                    <a:cs typeface="Times New Roman" panose="02020603050405020304" pitchFamily="18" charset="0"/>
                  </a:rPr>
                  <a:t>5</a:t>
                </a: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 [</a:t>
                </a:r>
                <a14:m>
                  <m:oMath xmlns:m="http://schemas.openxmlformats.org/officeDocument/2006/math">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1</m:t>
                    </m:r>
                  </m:oMath>
                </a14:m>
                <a:r>
                  <a:rPr lang="en-US" cap="none" dirty="0" smtClean="0">
                    <a:latin typeface="Times New Roman" panose="02020603050405020304" pitchFamily="18" charset="0"/>
                    <a:cs typeface="Times New Roman" panose="02020603050405020304" pitchFamily="18" charset="0"/>
                  </a:rPr>
                  <a:t>,</a:t>
                </a:r>
                <a:r>
                  <a:rPr lang="en-US" cap="none" dirty="0">
                    <a:ea typeface="Cambria Math" panose="02040503050406030204" pitchFamily="18" charset="0"/>
                  </a:rPr>
                  <a:t> </a:t>
                </a:r>
                <a14:m>
                  <m:oMath xmlns:m="http://schemas.openxmlformats.org/officeDocument/2006/math">
                    <m:r>
                      <m:rPr>
                        <m:nor/>
                      </m:rPr>
                      <a:rPr lang="en-US" cap="none" dirty="0">
                        <a:latin typeface="Times New Roman" panose="02020603050405020304" pitchFamily="18" charset="0"/>
                        <a:ea typeface="Cambria Math" panose="02040503050406030204" pitchFamily="18" charset="0"/>
                      </a:rPr>
                      <m:t>x</m:t>
                    </m:r>
                    <m:r>
                      <m:rPr>
                        <m:nor/>
                      </m:rPr>
                      <a:rPr lang="en-US" cap="none" baseline="-25000" dirty="0">
                        <a:latin typeface="Times New Roman" panose="02020603050405020304" pitchFamily="18" charset="0"/>
                        <a:ea typeface="Cambria Math" panose="02040503050406030204" pitchFamily="18" charset="0"/>
                      </a:rPr>
                      <m:t>2</m:t>
                    </m:r>
                  </m:oMath>
                </a14:m>
                <a:r>
                  <a:rPr lang="en-US" cap="none" dirty="0" smtClean="0">
                    <a:latin typeface="Times New Roman" panose="02020603050405020304" pitchFamily="18" charset="0"/>
                    <a:cs typeface="Times New Roman" panose="02020603050405020304" pitchFamily="18" charset="0"/>
                  </a:rPr>
                  <a:t>,</a:t>
                </a:r>
                <a:r>
                  <a:rPr lang="en-US" cap="none" dirty="0">
                    <a:cs typeface="Times New Roman" panose="02020603050405020304" pitchFamily="18" charset="0"/>
                  </a:rPr>
                  <a:t> </a:t>
                </a:r>
                <a14:m>
                  <m:oMath xmlns:m="http://schemas.openxmlformats.org/officeDocument/2006/math">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1</m:t>
                    </m:r>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2</m:t>
                    </m:r>
                  </m:oMath>
                </a14:m>
                <a:r>
                  <a:rPr lang="en-US" cap="none" dirty="0" smtClean="0">
                    <a:latin typeface="Times New Roman" panose="02020603050405020304" pitchFamily="18" charset="0"/>
                    <a:cs typeface="Times New Roman" panose="02020603050405020304" pitchFamily="18" charset="0"/>
                  </a:rPr>
                  <a:t>,</a:t>
                </a:r>
                <a:r>
                  <a:rPr lang="en-US" cap="none" dirty="0">
                    <a:cs typeface="Times New Roman" panose="02020603050405020304" pitchFamily="18" charset="0"/>
                  </a:rPr>
                  <a:t> </a:t>
                </a:r>
                <a14:m>
                  <m:oMath xmlns:m="http://schemas.openxmlformats.org/officeDocument/2006/math">
                    <m:sSup>
                      <m:sSupPr>
                        <m:ctrlPr>
                          <a:rPr lang="en-US" i="1" cap="none">
                            <a:latin typeface="Cambria Math" panose="02040503050406030204" pitchFamily="18" charset="0"/>
                            <a:cs typeface="Times New Roman" panose="02020603050405020304" pitchFamily="18" charset="0"/>
                          </a:rPr>
                        </m:ctrlPr>
                      </m:sSupPr>
                      <m:e>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1</m:t>
                        </m:r>
                      </m:e>
                      <m:sup>
                        <m:r>
                          <a:rPr lang="en-US" i="1" cap="none">
                            <a:latin typeface="Cambria Math" panose="02040503050406030204" pitchFamily="18" charset="0"/>
                            <a:cs typeface="Times New Roman" panose="02020603050405020304" pitchFamily="18" charset="0"/>
                          </a:rPr>
                          <m:t>2</m:t>
                        </m:r>
                      </m:sup>
                    </m:sSup>
                  </m:oMath>
                </a14:m>
                <a:r>
                  <a:rPr lang="en-US" cap="none" dirty="0" smtClean="0">
                    <a:latin typeface="Times New Roman" panose="02020603050405020304" pitchFamily="18" charset="0"/>
                    <a:cs typeface="Times New Roman" panose="02020603050405020304" pitchFamily="18" charset="0"/>
                  </a:rPr>
                  <a:t>,</a:t>
                </a:r>
                <a:r>
                  <a:rPr lang="en-US" cap="none" dirty="0">
                    <a:cs typeface="Times New Roman" panose="02020603050405020304" pitchFamily="18" charset="0"/>
                  </a:rPr>
                  <a:t> </a:t>
                </a:r>
                <a14:m>
                  <m:oMath xmlns:m="http://schemas.openxmlformats.org/officeDocument/2006/math">
                    <m:sSup>
                      <m:sSupPr>
                        <m:ctrlPr>
                          <a:rPr lang="en-US" i="1" cap="none">
                            <a:latin typeface="Cambria Math" panose="02040503050406030204" pitchFamily="18" charset="0"/>
                            <a:cs typeface="Times New Roman" panose="02020603050405020304" pitchFamily="18" charset="0"/>
                          </a:rPr>
                        </m:ctrlPr>
                      </m:sSupPr>
                      <m:e>
                        <m:r>
                          <m:rPr>
                            <m:nor/>
                          </m:rPr>
                          <a:rPr lang="en-US" cap="none" dirty="0">
                            <a:latin typeface="Times New Roman" panose="02020603050405020304" pitchFamily="18" charset="0"/>
                            <a:cs typeface="Times New Roman" panose="02020603050405020304" pitchFamily="18" charset="0"/>
                          </a:rPr>
                          <m:t>x</m:t>
                        </m:r>
                        <m:r>
                          <m:rPr>
                            <m:nor/>
                          </m:rPr>
                          <a:rPr lang="en-US" cap="none" baseline="-25000" dirty="0">
                            <a:latin typeface="Times New Roman" panose="02020603050405020304" pitchFamily="18" charset="0"/>
                            <a:cs typeface="Times New Roman" panose="02020603050405020304" pitchFamily="18" charset="0"/>
                          </a:rPr>
                          <m:t>2</m:t>
                        </m:r>
                        <m:r>
                          <m:rPr>
                            <m:nor/>
                          </m:rPr>
                          <a:rPr lang="vi-VN" cap="none" dirty="0">
                            <a:latin typeface="Times New Roman" panose="02020603050405020304" pitchFamily="18" charset="0"/>
                            <a:cs typeface="Times New Roman" panose="02020603050405020304" pitchFamily="18" charset="0"/>
                          </a:rPr>
                          <m:t> </m:t>
                        </m:r>
                      </m:e>
                      <m:sup>
                        <m:r>
                          <a:rPr lang="en-US" i="1" cap="none">
                            <a:latin typeface="Cambria Math" panose="02040503050406030204" pitchFamily="18" charset="0"/>
                            <a:cs typeface="Times New Roman" panose="02020603050405020304" pitchFamily="18" charset="0"/>
                          </a:rPr>
                          <m:t>2</m:t>
                        </m:r>
                      </m:sup>
                    </m:sSup>
                  </m:oMath>
                </a14:m>
                <a:r>
                  <a:rPr lang="en-US" cap="none" dirty="0" smtClean="0">
                    <a:latin typeface="Times New Roman" panose="02020603050405020304" pitchFamily="18" charset="0"/>
                    <a:cs typeface="Times New Roman" panose="02020603050405020304" pitchFamily="18" charset="0"/>
                  </a:rPr>
                  <a:t>] ta </a:t>
                </a:r>
                <a:r>
                  <a:rPr lang="en-US" cap="none" dirty="0" err="1" smtClean="0">
                    <a:latin typeface="Times New Roman" panose="02020603050405020304" pitchFamily="18" charset="0"/>
                    <a:cs typeface="Times New Roman" panose="02020603050405020304" pitchFamily="18" charset="0"/>
                  </a:rPr>
                  <a:t>được</a:t>
                </a:r>
                <a:r>
                  <a:rPr lang="en-US" cap="none" dirty="0" smtClean="0">
                    <a:latin typeface="Times New Roman" panose="02020603050405020304" pitchFamily="18" charset="0"/>
                    <a:cs typeface="Times New Roman" panose="02020603050405020304" pitchFamily="18" charset="0"/>
                  </a:rPr>
                  <a:t> </a:t>
                </a:r>
                <a:endParaRPr lang="en-US" i="1" dirty="0" smtClean="0">
                  <a:latin typeface="Cambria Math" panose="02040503050406030204" pitchFamily="18" charset="0"/>
                </a:endParaRPr>
              </a:p>
              <a:p>
                <a:pPr marL="0" indent="0">
                  <a:buNone/>
                </a:pPr>
                <a:r>
                  <a:rPr lang="en-US" dirty="0" smtClean="0"/>
                  <a: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ea typeface="Cambria Math" panose="02040503050406030204" pitchFamily="18" charset="0"/>
                      </a:rPr>
                      <m:t>≈</m:t>
                    </m:r>
                    <m:r>
                      <m:rPr>
                        <m:nor/>
                      </m:rPr>
                      <a:rPr lang="en-US" cap="none" dirty="0"/>
                      <m:t>m</m:t>
                    </m:r>
                    <m:r>
                      <m:rPr>
                        <m:nor/>
                      </m:rPr>
                      <a:rPr lang="en-US" cap="none" baseline="-25000" dirty="0"/>
                      <m:t>1</m:t>
                    </m:r>
                    <m:r>
                      <m:rPr>
                        <m:nor/>
                      </m:rPr>
                      <a:rPr lang="en-US" cap="none" dirty="0">
                        <a:latin typeface="Times New Roman" panose="02020603050405020304" pitchFamily="18" charset="0"/>
                        <a:cs typeface="Times New Roman" panose="02020603050405020304" pitchFamily="18" charset="0"/>
                      </a:rPr>
                      <m:t>z</m:t>
                    </m:r>
                    <m:r>
                      <m:rPr>
                        <m:nor/>
                      </m:rPr>
                      <a:rPr lang="en-US" cap="none" baseline="-25000" dirty="0">
                        <a:latin typeface="Times New Roman" panose="02020603050405020304" pitchFamily="18" charset="0"/>
                        <a:cs typeface="Times New Roman" panose="02020603050405020304" pitchFamily="18" charset="0"/>
                      </a:rPr>
                      <m:t>1</m:t>
                    </m:r>
                    <m:r>
                      <m:rPr>
                        <m:nor/>
                      </m:rPr>
                      <a:rPr lang="en-US">
                        <a:latin typeface="Cambria Math" panose="02040503050406030204" pitchFamily="18" charset="0"/>
                        <a:ea typeface="Cambria Math" panose="02040503050406030204" pitchFamily="18" charset="0"/>
                      </a:rPr>
                      <m:t>+</m:t>
                    </m:r>
                    <m:r>
                      <m:rPr>
                        <m:nor/>
                      </m:rPr>
                      <a:rPr lang="en-US" cap="none" dirty="0">
                        <a:latin typeface="Times New Roman" panose="02020603050405020304" pitchFamily="18" charset="0"/>
                        <a:ea typeface="Cambria Math" panose="02040503050406030204" pitchFamily="18" charset="0"/>
                      </a:rPr>
                      <m:t>m</m:t>
                    </m:r>
                    <m:r>
                      <m:rPr>
                        <m:nor/>
                      </m:rPr>
                      <a:rPr lang="en-US" cap="none" baseline="-25000" dirty="0">
                        <a:latin typeface="Times New Roman" panose="02020603050405020304" pitchFamily="18" charset="0"/>
                        <a:ea typeface="Cambria Math" panose="02040503050406030204" pitchFamily="18" charset="0"/>
                      </a:rPr>
                      <m:t>2</m:t>
                    </m:r>
                    <m:r>
                      <m:rPr>
                        <m:nor/>
                      </m:rPr>
                      <a:rPr lang="en-US" cap="none" dirty="0">
                        <a:latin typeface="Times New Roman" panose="02020603050405020304" pitchFamily="18" charset="0"/>
                        <a:cs typeface="Times New Roman" panose="02020603050405020304" pitchFamily="18" charset="0"/>
                      </a:rPr>
                      <m:t>z</m:t>
                    </m:r>
                    <m:r>
                      <m:rPr>
                        <m:nor/>
                      </m:rPr>
                      <a:rPr lang="en-US" cap="none" baseline="-25000" dirty="0">
                        <a:latin typeface="Times New Roman" panose="02020603050405020304" pitchFamily="18" charset="0"/>
                        <a:cs typeface="Times New Roman" panose="02020603050405020304" pitchFamily="18" charset="0"/>
                      </a:rPr>
                      <m:t>2</m:t>
                    </m:r>
                    <m:r>
                      <m:rPr>
                        <m:nor/>
                      </m:rPr>
                      <a:rPr lang="en-US">
                        <a:latin typeface="Cambria Math" panose="02040503050406030204" pitchFamily="18" charset="0"/>
                        <a:ea typeface="Cambria Math" panose="02040503050406030204" pitchFamily="18" charset="0"/>
                      </a:rPr>
                      <m:t>+</m:t>
                    </m:r>
                    <m:r>
                      <m:rPr>
                        <m:nor/>
                      </m:rPr>
                      <a:rPr lang="en-US" cap="none" dirty="0">
                        <a:latin typeface="Times New Roman" panose="02020603050405020304" pitchFamily="18" charset="0"/>
                        <a:ea typeface="Cambria Math" panose="02040503050406030204" pitchFamily="18" charset="0"/>
                      </a:rPr>
                      <m:t>m</m:t>
                    </m:r>
                    <m:r>
                      <m:rPr>
                        <m:nor/>
                      </m:rPr>
                      <a:rPr lang="en-US" cap="none" baseline="-25000" dirty="0">
                        <a:latin typeface="Times New Roman" panose="02020603050405020304" pitchFamily="18" charset="0"/>
                        <a:ea typeface="Cambria Math" panose="02040503050406030204" pitchFamily="18" charset="0"/>
                      </a:rPr>
                      <m:t>3</m:t>
                    </m:r>
                    <m:r>
                      <m:rPr>
                        <m:nor/>
                      </m:rPr>
                      <a:rPr lang="en-US" cap="none" dirty="0">
                        <a:latin typeface="Times New Roman" panose="02020603050405020304" pitchFamily="18" charset="0"/>
                        <a:cs typeface="Times New Roman" panose="02020603050405020304" pitchFamily="18" charset="0"/>
                      </a:rPr>
                      <m:t>z</m:t>
                    </m:r>
                    <m:r>
                      <m:rPr>
                        <m:nor/>
                      </m:rPr>
                      <a:rPr lang="en-US" cap="none" baseline="-25000" dirty="0">
                        <a:latin typeface="Times New Roman" panose="02020603050405020304" pitchFamily="18" charset="0"/>
                        <a:cs typeface="Times New Roman" panose="02020603050405020304" pitchFamily="18" charset="0"/>
                      </a:rPr>
                      <m:t>3</m:t>
                    </m:r>
                    <m:r>
                      <m:rPr>
                        <m:nor/>
                      </m:rPr>
                      <a:rPr lang="en-US">
                        <a:latin typeface="Cambria Math" panose="02040503050406030204" pitchFamily="18" charset="0"/>
                        <a:ea typeface="Cambria Math" panose="02040503050406030204" pitchFamily="18" charset="0"/>
                      </a:rPr>
                      <m:t>+</m:t>
                    </m:r>
                    <m:r>
                      <m:rPr>
                        <m:nor/>
                      </m:rPr>
                      <a:rPr lang="en-US" cap="none" dirty="0">
                        <a:latin typeface="Times New Roman" panose="02020603050405020304" pitchFamily="18" charset="0"/>
                        <a:ea typeface="Cambria Math" panose="02040503050406030204" pitchFamily="18" charset="0"/>
                      </a:rPr>
                      <m:t>m</m:t>
                    </m:r>
                    <m:r>
                      <m:rPr>
                        <m:nor/>
                      </m:rPr>
                      <a:rPr lang="en-US" cap="none" baseline="-25000" dirty="0">
                        <a:latin typeface="Times New Roman" panose="02020603050405020304" pitchFamily="18" charset="0"/>
                        <a:ea typeface="Cambria Math" panose="02040503050406030204" pitchFamily="18" charset="0"/>
                      </a:rPr>
                      <m:t>4</m:t>
                    </m:r>
                    <m:r>
                      <m:rPr>
                        <m:nor/>
                      </m:rPr>
                      <a:rPr lang="en-US" cap="none" dirty="0">
                        <a:latin typeface="Times New Roman" panose="02020603050405020304" pitchFamily="18" charset="0"/>
                        <a:cs typeface="Times New Roman" panose="02020603050405020304" pitchFamily="18" charset="0"/>
                      </a:rPr>
                      <m:t>z</m:t>
                    </m:r>
                    <m:r>
                      <m:rPr>
                        <m:nor/>
                      </m:rPr>
                      <a:rPr lang="en-US" cap="none" baseline="-25000" dirty="0">
                        <a:latin typeface="Times New Roman" panose="02020603050405020304" pitchFamily="18" charset="0"/>
                        <a:cs typeface="Times New Roman" panose="02020603050405020304" pitchFamily="18" charset="0"/>
                      </a:rPr>
                      <m:t>4</m:t>
                    </m:r>
                    <m:r>
                      <m:rPr>
                        <m:nor/>
                      </m:rPr>
                      <a:rPr lang="en-US">
                        <a:latin typeface="Cambria Math" panose="02040503050406030204" pitchFamily="18" charset="0"/>
                        <a:ea typeface="Cambria Math" panose="02040503050406030204" pitchFamily="18" charset="0"/>
                      </a:rPr>
                      <m:t>+</m:t>
                    </m:r>
                    <m:r>
                      <m:rPr>
                        <m:nor/>
                      </m:rPr>
                      <a:rPr lang="en-US" cap="none" dirty="0">
                        <a:latin typeface="Times New Roman" panose="02020603050405020304" pitchFamily="18" charset="0"/>
                        <a:ea typeface="Cambria Math" panose="02040503050406030204" pitchFamily="18" charset="0"/>
                      </a:rPr>
                      <m:t>m</m:t>
                    </m:r>
                    <m:r>
                      <m:rPr>
                        <m:nor/>
                      </m:rPr>
                      <a:rPr lang="en-US" cap="none" baseline="-25000" dirty="0">
                        <a:latin typeface="Times New Roman" panose="02020603050405020304" pitchFamily="18" charset="0"/>
                        <a:ea typeface="Cambria Math" panose="02040503050406030204" pitchFamily="18" charset="0"/>
                      </a:rPr>
                      <m:t>5</m:t>
                    </m:r>
                    <m:r>
                      <m:rPr>
                        <m:nor/>
                      </m:rPr>
                      <a:rPr lang="en-US" cap="none" dirty="0">
                        <a:latin typeface="Times New Roman" panose="02020603050405020304" pitchFamily="18" charset="0"/>
                        <a:cs typeface="Times New Roman" panose="02020603050405020304" pitchFamily="18" charset="0"/>
                      </a:rPr>
                      <m:t>z</m:t>
                    </m:r>
                    <m:r>
                      <m:rPr>
                        <m:nor/>
                      </m:rPr>
                      <a:rPr lang="en-US" cap="none" baseline="-25000" dirty="0">
                        <a:latin typeface="Times New Roman" panose="02020603050405020304" pitchFamily="18" charset="0"/>
                        <a:cs typeface="Times New Roman" panose="02020603050405020304" pitchFamily="18" charset="0"/>
                      </a:rPr>
                      <m:t>5</m:t>
                    </m:r>
                    <m:r>
                      <m:rPr>
                        <m:nor/>
                      </m:rP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m:t>
                    </m:r>
                    <m:acc>
                      <m:accPr>
                        <m:chr m:val="̂"/>
                        <m:ctrlPr>
                          <a:rPr lang="en-US" i="1" dirty="0">
                            <a:latin typeface="Cambria Math" panose="02040503050406030204" pitchFamily="18" charset="0"/>
                            <a:ea typeface="Cambria Math" panose="02040503050406030204" pitchFamily="18" charset="0"/>
                          </a:rPr>
                        </m:ctrlPr>
                      </m:accPr>
                      <m:e>
                        <m:r>
                          <a:rPr lang="en-US" i="1" dirty="0">
                            <a:latin typeface="Cambria Math" panose="02040503050406030204" pitchFamily="18" charset="0"/>
                            <a:ea typeface="Cambria Math" panose="02040503050406030204" pitchFamily="18" charset="0"/>
                          </a:rPr>
                          <m:t>𝑦</m:t>
                        </m:r>
                      </m:e>
                    </m:acc>
                  </m:oMath>
                </a14:m>
                <a:r>
                  <a:rPr lang="en-US" dirty="0">
                    <a:latin typeface="Times New Roman" panose="02020603050405020304" pitchFamily="18" charset="0"/>
                    <a:ea typeface="Cambria Math" panose="02040503050406030204" pitchFamily="18" charset="0"/>
                  </a:rPr>
                  <a:t> </a:t>
                </a:r>
              </a:p>
              <a:p>
                <a:pPr marL="0" indent="0">
                  <a:buNone/>
                </a:pPr>
                <a:r>
                  <a:rPr lang="en-US" cap="none" dirty="0" err="1" smtClean="0">
                    <a:latin typeface="Times New Roman" panose="02020603050405020304" pitchFamily="18" charset="0"/>
                    <a:cs typeface="Times New Roman" panose="02020603050405020304" pitchFamily="18" charset="0"/>
                  </a:rPr>
                  <a:t>Tiếp</a:t>
                </a:r>
                <a:r>
                  <a:rPr lang="en-US" cap="none" dirty="0" smtClean="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tục</a:t>
                </a:r>
                <a:r>
                  <a:rPr lang="en-US" cap="none" dirty="0" smtClean="0">
                    <a:latin typeface="Times New Roman" panose="02020603050405020304" pitchFamily="18" charset="0"/>
                    <a:cs typeface="Times New Roman" panose="02020603050405020304" pitchFamily="18" charset="0"/>
                  </a:rPr>
                  <a:t> với </a:t>
                </a:r>
                <a:r>
                  <a:rPr lang="en-US" cap="none" dirty="0">
                    <a:latin typeface="Times New Roman" panose="02020603050405020304" pitchFamily="18" charset="0"/>
                    <a:ea typeface="Cambria Math" panose="02040503050406030204" pitchFamily="18" charset="0"/>
                    <a:cs typeface="Times New Roman" panose="02020603050405020304" pitchFamily="18" charset="0"/>
                  </a:rPr>
                  <a:t>m=[m</a:t>
                </a:r>
                <a:r>
                  <a:rPr lang="en-US" cap="none"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cap="none" dirty="0">
                    <a:latin typeface="Times New Roman" panose="02020603050405020304" pitchFamily="18" charset="0"/>
                    <a:ea typeface="Cambria Math" panose="02040503050406030204" pitchFamily="18" charset="0"/>
                    <a:cs typeface="Times New Roman" panose="02020603050405020304" pitchFamily="18" charset="0"/>
                  </a:rPr>
                  <a:t>, m</a:t>
                </a:r>
                <a:r>
                  <a:rPr lang="en-US" cap="none"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en-US" cap="none" dirty="0">
                    <a:latin typeface="Times New Roman" panose="02020603050405020304" pitchFamily="18" charset="0"/>
                    <a:ea typeface="Cambria Math" panose="02040503050406030204" pitchFamily="18" charset="0"/>
                    <a:cs typeface="Times New Roman" panose="02020603050405020304" pitchFamily="18" charset="0"/>
                  </a:rPr>
                  <a:t>, m</a:t>
                </a:r>
                <a:r>
                  <a:rPr lang="en-US" cap="none" baseline="-25000" dirty="0">
                    <a:latin typeface="Times New Roman" panose="02020603050405020304" pitchFamily="18" charset="0"/>
                    <a:ea typeface="Cambria Math" panose="02040503050406030204" pitchFamily="18" charset="0"/>
                    <a:cs typeface="Times New Roman" panose="02020603050405020304" pitchFamily="18" charset="0"/>
                  </a:rPr>
                  <a:t>3</a:t>
                </a:r>
                <a:r>
                  <a:rPr lang="en-US" cap="none" dirty="0">
                    <a:latin typeface="Times New Roman" panose="02020603050405020304" pitchFamily="18" charset="0"/>
                    <a:ea typeface="Cambria Math" panose="02040503050406030204" pitchFamily="18" charset="0"/>
                    <a:cs typeface="Times New Roman" panose="02020603050405020304" pitchFamily="18" charset="0"/>
                  </a:rPr>
                  <a:t>, m</a:t>
                </a:r>
                <a:r>
                  <a:rPr lang="en-US" cap="none" baseline="-25000" dirty="0">
                    <a:latin typeface="Times New Roman" panose="02020603050405020304" pitchFamily="18" charset="0"/>
                    <a:ea typeface="Cambria Math" panose="02040503050406030204" pitchFamily="18" charset="0"/>
                    <a:cs typeface="Times New Roman" panose="02020603050405020304" pitchFamily="18" charset="0"/>
                  </a:rPr>
                  <a:t>4</a:t>
                </a:r>
                <a:r>
                  <a:rPr lang="en-US" cap="none" dirty="0">
                    <a:latin typeface="Times New Roman" panose="02020603050405020304" pitchFamily="18" charset="0"/>
                    <a:ea typeface="Cambria Math" panose="02040503050406030204" pitchFamily="18" charset="0"/>
                    <a:cs typeface="Times New Roman" panose="02020603050405020304" pitchFamily="18" charset="0"/>
                  </a:rPr>
                  <a:t>, m</a:t>
                </a:r>
                <a:r>
                  <a:rPr lang="en-US" cap="none" baseline="-25000" dirty="0">
                    <a:latin typeface="Times New Roman" panose="02020603050405020304" pitchFamily="18" charset="0"/>
                    <a:ea typeface="Cambria Math" panose="02040503050406030204" pitchFamily="18" charset="0"/>
                    <a:cs typeface="Times New Roman" panose="02020603050405020304" pitchFamily="18" charset="0"/>
                  </a:rPr>
                  <a:t>5</a:t>
                </a:r>
                <a:r>
                  <a:rPr lang="en-US" cap="none" dirty="0">
                    <a:latin typeface="Times New Roman" panose="02020603050405020304" pitchFamily="18" charset="0"/>
                    <a:ea typeface="Cambria Math" panose="02040503050406030204" pitchFamily="18" charset="0"/>
                    <a:cs typeface="Times New Roman" panose="02020603050405020304" pitchFamily="18" charset="0"/>
                  </a:rPr>
                  <a:t>, m</a:t>
                </a:r>
                <a:r>
                  <a:rPr lang="en-US" cap="none" baseline="-25000" dirty="0">
                    <a:latin typeface="Times New Roman" panose="02020603050405020304" pitchFamily="18" charset="0"/>
                    <a:ea typeface="Cambria Math" panose="02040503050406030204" pitchFamily="18" charset="0"/>
                    <a:cs typeface="Times New Roman" panose="02020603050405020304" pitchFamily="18" charset="0"/>
                  </a:rPr>
                  <a:t>6</a:t>
                </a:r>
                <a:r>
                  <a:rPr lang="en-US" cap="none" dirty="0" smtClean="0">
                    <a:latin typeface="Times New Roman" panose="02020603050405020304" pitchFamily="18" charset="0"/>
                    <a:ea typeface="Cambria Math" panose="02040503050406030204" pitchFamily="18" charset="0"/>
                    <a:cs typeface="Times New Roman" panose="02020603050405020304" pitchFamily="18" charset="0"/>
                  </a:rPr>
                  <a:t>] , </a:t>
                </a:r>
                <a14:m>
                  <m:oMath xmlns:m="http://schemas.openxmlformats.org/officeDocument/2006/math">
                    <m:acc>
                      <m:accPr>
                        <m:chr m:val="̅"/>
                        <m:ctrlPr>
                          <a:rPr lang="vi-VN" i="1" cap="none" dirty="0">
                            <a:latin typeface="Cambria Math" panose="02040503050406030204" pitchFamily="18" charset="0"/>
                          </a:rPr>
                        </m:ctrlPr>
                      </m:accPr>
                      <m:e>
                        <m:r>
                          <a:rPr lang="vi-VN" i="1" cap="none" dirty="0">
                            <a:latin typeface="Cambria Math" panose="02040503050406030204" pitchFamily="18" charset="0"/>
                          </a:rPr>
                          <m:t>𝑧</m:t>
                        </m:r>
                      </m:e>
                    </m:acc>
                    <m:r>
                      <a:rPr lang="en-US" i="1" cap="none"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cap="none" dirty="0" smtClean="0">
                    <a:latin typeface="Times New Roman" panose="02020603050405020304" pitchFamily="18" charset="0"/>
                    <a:ea typeface="Cambria Math" panose="02040503050406030204" pitchFamily="18" charset="0"/>
                    <a:cs typeface="Times New Roman" panose="02020603050405020304" pitchFamily="18" charset="0"/>
                  </a:rPr>
                  <a:t>=</a:t>
                </a:r>
                <a:r>
                  <a:rPr lang="en-US" cap="none" dirty="0" smtClean="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a:t>
                </a:r>
                <a:r>
                  <a:rPr lang="en-US" cap="none" dirty="0" smtClean="0">
                    <a:latin typeface="Times New Roman" panose="02020603050405020304" pitchFamily="18" charset="0"/>
                    <a:cs typeface="Times New Roman" panose="02020603050405020304" pitchFamily="18" charset="0"/>
                  </a:rPr>
                  <a:t>z</a:t>
                </a:r>
                <a:r>
                  <a:rPr lang="en-US" cap="none" baseline="-25000" dirty="0" smtClean="0">
                    <a:latin typeface="Times New Roman" panose="02020603050405020304" pitchFamily="18" charset="0"/>
                    <a:cs typeface="Times New Roman" panose="02020603050405020304" pitchFamily="18" charset="0"/>
                  </a:rPr>
                  <a:t>1</a:t>
                </a:r>
                <a:r>
                  <a:rPr lang="en-US" cap="none" dirty="0">
                    <a:latin typeface="Times New Roman" panose="02020603050405020304" pitchFamily="18" charset="0"/>
                    <a:cs typeface="Times New Roman" panose="02020603050405020304" pitchFamily="18" charset="0"/>
                  </a:rPr>
                  <a:t>, z</a:t>
                </a:r>
                <a:r>
                  <a:rPr lang="en-US" cap="none" baseline="-25000" dirty="0">
                    <a:latin typeface="Times New Roman" panose="02020603050405020304" pitchFamily="18" charset="0"/>
                    <a:cs typeface="Times New Roman" panose="02020603050405020304" pitchFamily="18" charset="0"/>
                  </a:rPr>
                  <a:t>2</a:t>
                </a:r>
                <a:r>
                  <a:rPr lang="en-US" cap="none" dirty="0">
                    <a:latin typeface="Times New Roman" panose="02020603050405020304" pitchFamily="18" charset="0"/>
                    <a:cs typeface="Times New Roman" panose="02020603050405020304" pitchFamily="18" charset="0"/>
                  </a:rPr>
                  <a:t>, z</a:t>
                </a:r>
                <a:r>
                  <a:rPr lang="en-US" cap="none" baseline="-25000" dirty="0">
                    <a:latin typeface="Times New Roman" panose="02020603050405020304" pitchFamily="18" charset="0"/>
                    <a:cs typeface="Times New Roman" panose="02020603050405020304" pitchFamily="18" charset="0"/>
                  </a:rPr>
                  <a:t>3</a:t>
                </a:r>
                <a:r>
                  <a:rPr lang="en-US" cap="none" dirty="0">
                    <a:latin typeface="Times New Roman" panose="02020603050405020304" pitchFamily="18" charset="0"/>
                    <a:cs typeface="Times New Roman" panose="02020603050405020304" pitchFamily="18" charset="0"/>
                  </a:rPr>
                  <a:t>, z</a:t>
                </a:r>
                <a:r>
                  <a:rPr lang="en-US" cap="none" baseline="-25000" dirty="0">
                    <a:latin typeface="Times New Roman" panose="02020603050405020304" pitchFamily="18" charset="0"/>
                    <a:cs typeface="Times New Roman" panose="02020603050405020304" pitchFamily="18" charset="0"/>
                  </a:rPr>
                  <a:t>4</a:t>
                </a:r>
                <a:r>
                  <a:rPr lang="en-US" cap="none" dirty="0">
                    <a:latin typeface="Times New Roman" panose="02020603050405020304" pitchFamily="18" charset="0"/>
                    <a:cs typeface="Times New Roman" panose="02020603050405020304" pitchFamily="18" charset="0"/>
                  </a:rPr>
                  <a:t>, z</a:t>
                </a:r>
                <a:r>
                  <a:rPr lang="en-US" cap="none" baseline="-25000" dirty="0">
                    <a:latin typeface="Times New Roman" panose="02020603050405020304" pitchFamily="18" charset="0"/>
                    <a:cs typeface="Times New Roman" panose="02020603050405020304" pitchFamily="18" charset="0"/>
                  </a:rPr>
                  <a:t>5</a:t>
                </a:r>
                <a:r>
                  <a:rPr lang="en-US" cap="none" dirty="0">
                    <a:latin typeface="Times New Roman" panose="02020603050405020304" pitchFamily="18" charset="0"/>
                    <a:cs typeface="Times New Roman" panose="02020603050405020304" pitchFamily="18" charset="0"/>
                  </a:rPr>
                  <a:t>]  </a:t>
                </a:r>
                <a:r>
                  <a:rPr lang="en-US" cap="none" dirty="0" err="1" smtClean="0">
                    <a:latin typeface="Times New Roman" panose="02020603050405020304" pitchFamily="18" charset="0"/>
                    <a:cs typeface="Times New Roman" panose="02020603050405020304" pitchFamily="18" charset="0"/>
                  </a:rPr>
                  <a:t>thì</a:t>
                </a:r>
                <a:endParaRPr lang="en-US" cap="none" dirty="0" smtClean="0">
                  <a:latin typeface="Times New Roman" panose="02020603050405020304" pitchFamily="18" charset="0"/>
                  <a:cs typeface="Times New Roman" panose="02020603050405020304" pitchFamily="18" charset="0"/>
                </a:endParaRPr>
              </a:p>
              <a:p>
                <a:pPr marL="0" indent="0">
                  <a:buNone/>
                </a:pPr>
                <a:r>
                  <a:rPr lang="en-US" cap="none"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solidFill>
                          <a:srgbClr val="FF0000"/>
                        </a:solidFill>
                        <a:latin typeface="Cambria Math" panose="02040503050406030204" pitchFamily="18" charset="0"/>
                      </a:rPr>
                      <m:t>𝑦</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𝑚</m:t>
                    </m:r>
                    <m:acc>
                      <m:accPr>
                        <m:chr m:val="̅"/>
                        <m:ctrlPr>
                          <a:rPr lang="en-US" i="1" cap="none" dirty="0">
                            <a:solidFill>
                              <a:srgbClr val="FF0000"/>
                            </a:solidFill>
                            <a:latin typeface="Cambria Math" panose="02040503050406030204" pitchFamily="18" charset="0"/>
                            <a:ea typeface="Cambria Math" panose="02040503050406030204" pitchFamily="18" charset="0"/>
                          </a:rPr>
                        </m:ctrlPr>
                      </m:accPr>
                      <m:e>
                        <m:acc>
                          <m:accPr>
                            <m:chr m:val="̅"/>
                            <m:ctrlPr>
                              <a:rPr lang="vi-VN" i="1" cap="none" dirty="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𝑧</m:t>
                            </m:r>
                          </m:e>
                        </m:acc>
                      </m:e>
                    </m:acc>
                  </m:oMath>
                </a14:m>
                <a:r>
                  <a:rPr lang="en-US" cap="none"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+c  </a:t>
                </a:r>
                <a:r>
                  <a:rPr lang="en-US" cap="none" dirty="0" err="1">
                    <a:latin typeface="Times New Roman" panose="02020603050405020304" pitchFamily="18" charset="0"/>
                    <a:ea typeface="Cambria Math" panose="02040503050406030204" pitchFamily="18" charset="0"/>
                    <a:cs typeface="Times New Roman" panose="02020603050405020304" pitchFamily="18" charset="0"/>
                  </a:rPr>
                  <a:t>là</a:t>
                </a:r>
                <a:r>
                  <a:rPr lang="en-US" cap="none" dirty="0">
                    <a:latin typeface="Times New Roman" panose="02020603050405020304" pitchFamily="18" charset="0"/>
                    <a:ea typeface="Cambria Math" panose="02040503050406030204" pitchFamily="18" charset="0"/>
                    <a:cs typeface="Times New Roman" panose="02020603050405020304" pitchFamily="18" charset="0"/>
                  </a:rPr>
                  <a:t> </a:t>
                </a:r>
                <a:r>
                  <a:rPr lang="en-US" cap="none" dirty="0" err="1">
                    <a:latin typeface="Times New Roman" panose="02020603050405020304" pitchFamily="18" charset="0"/>
                    <a:ea typeface="Cambria Math" panose="02040503050406030204" pitchFamily="18" charset="0"/>
                    <a:cs typeface="Times New Roman" panose="02020603050405020304" pitchFamily="18" charset="0"/>
                  </a:rPr>
                  <a:t>hàm</a:t>
                </a:r>
                <a:r>
                  <a:rPr lang="en-US" cap="none" dirty="0">
                    <a:latin typeface="Times New Roman" panose="02020603050405020304" pitchFamily="18" charset="0"/>
                    <a:ea typeface="Cambria Math" panose="02040503050406030204" pitchFamily="18" charset="0"/>
                    <a:cs typeface="Times New Roman" panose="02020603050405020304" pitchFamily="18" charset="0"/>
                  </a:rPr>
                  <a:t> </a:t>
                </a:r>
                <a:r>
                  <a:rPr lang="en-US" cap="none" dirty="0" err="1">
                    <a:latin typeface="Times New Roman" panose="02020603050405020304" pitchFamily="18" charset="0"/>
                    <a:ea typeface="Cambria Math" panose="02040503050406030204" pitchFamily="18" charset="0"/>
                    <a:cs typeface="Times New Roman" panose="02020603050405020304" pitchFamily="18" charset="0"/>
                  </a:rPr>
                  <a:t>tuyến</a:t>
                </a:r>
                <a:r>
                  <a:rPr lang="en-US" cap="none" dirty="0">
                    <a:latin typeface="Times New Roman" panose="02020603050405020304" pitchFamily="18" charset="0"/>
                    <a:ea typeface="Cambria Math" panose="02040503050406030204" pitchFamily="18" charset="0"/>
                    <a:cs typeface="Times New Roman" panose="02020603050405020304" pitchFamily="18" charset="0"/>
                  </a:rPr>
                  <a:t> tính </a:t>
                </a:r>
                <a:r>
                  <a:rPr lang="en-US" cap="none" dirty="0" err="1">
                    <a:latin typeface="Times New Roman" panose="02020603050405020304" pitchFamily="18" charset="0"/>
                    <a:ea typeface="Cambria Math" panose="02040503050406030204" pitchFamily="18" charset="0"/>
                    <a:cs typeface="Times New Roman" panose="02020603050405020304" pitchFamily="18" charset="0"/>
                  </a:rPr>
                  <a:t>theo</a:t>
                </a:r>
                <a:r>
                  <a:rPr lang="en-US" cap="none" dirty="0">
                    <a:latin typeface="Times New Roman" panose="02020603050405020304" pitchFamily="18" charset="0"/>
                    <a:ea typeface="Cambria Math" panose="02040503050406030204" pitchFamily="18" charset="0"/>
                    <a:cs typeface="Times New Roman" panose="02020603050405020304" pitchFamily="18" charset="0"/>
                  </a:rPr>
                  <a:t> </a:t>
                </a:r>
                <a:r>
                  <a:rPr lang="en-US" i="1" cap="none" dirty="0">
                    <a:latin typeface="Times New Roman" panose="02020603050405020304" pitchFamily="18" charset="0"/>
                    <a:ea typeface="Cambria Math" panose="02040503050406030204" pitchFamily="18" charset="0"/>
                    <a:cs typeface="Times New Roman" panose="02020603050405020304" pitchFamily="18" charset="0"/>
                  </a:rPr>
                  <a:t>m </a:t>
                </a:r>
                <a:r>
                  <a:rPr lang="en-US" i="1" cap="none" dirty="0" smtClean="0">
                    <a:latin typeface="Times New Roman" panose="02020603050405020304" pitchFamily="18" charset="0"/>
                    <a:ea typeface="Cambria Math" panose="02040503050406030204" pitchFamily="18" charset="0"/>
                    <a:cs typeface="Times New Roman" panose="02020603050405020304" pitchFamily="18" charset="0"/>
                  </a:rPr>
                  <a:t>và </a:t>
                </a:r>
                <a14:m>
                  <m:oMath xmlns:m="http://schemas.openxmlformats.org/officeDocument/2006/math">
                    <m:acc>
                      <m:accPr>
                        <m:chr m:val="̅"/>
                        <m:ctrlPr>
                          <a:rPr lang="vi-VN" i="1" cap="none" dirty="0">
                            <a:latin typeface="Cambria Math" panose="02040503050406030204" pitchFamily="18" charset="0"/>
                          </a:rPr>
                        </m:ctrlPr>
                      </m:accPr>
                      <m:e>
                        <m:r>
                          <a:rPr lang="vi-VN" i="1" cap="none" dirty="0">
                            <a:latin typeface="Cambria Math" panose="02040503050406030204" pitchFamily="18" charset="0"/>
                          </a:rPr>
                          <m:t>𝑧</m:t>
                        </m:r>
                      </m:e>
                    </m:acc>
                  </m:oMath>
                </a14:m>
                <a:r>
                  <a:rPr lang="vi-VN" cap="none" dirty="0" smtClean="0">
                    <a:latin typeface="Times New Roman" panose="02020603050405020304" pitchFamily="18" charset="0"/>
                    <a:cs typeface="Times New Roman" panose="02020603050405020304" pitchFamily="18" charset="0"/>
                  </a:rPr>
                  <a:t>.</a:t>
                </a:r>
                <a:endParaRPr lang="en-US" cap="none" dirty="0" smtClean="0">
                  <a:latin typeface="Times New Roman" panose="02020603050405020304" pitchFamily="18" charset="0"/>
                  <a:cs typeface="Times New Roman" panose="02020603050405020304" pitchFamily="18" charset="0"/>
                </a:endParaRPr>
              </a:p>
              <a:p>
                <a:pPr marL="0" indent="0">
                  <a:buNone/>
                </a:pPr>
                <a:endParaRPr lang="vi-VN" cap="none"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785092"/>
                <a:ext cx="10363826" cy="5006108"/>
              </a:xfrm>
              <a:blipFill>
                <a:blip r:embed="rId2"/>
                <a:stretch>
                  <a:fillRect l="-941" t="-244"/>
                </a:stretch>
              </a:blipFill>
            </p:spPr>
            <p:txBody>
              <a:bodyPr/>
              <a:lstStyle/>
              <a:p>
                <a:r>
                  <a:rPr lang="vi-VN">
                    <a:noFill/>
                  </a:rPr>
                  <a:t> </a:t>
                </a:r>
              </a:p>
            </p:txBody>
          </p:sp>
        </mc:Fallback>
      </mc:AlternateContent>
    </p:spTree>
    <p:extLst>
      <p:ext uri="{BB962C8B-B14F-4D97-AF65-F5344CB8AC3E}">
        <p14:creationId xmlns:p14="http://schemas.microsoft.com/office/powerpoint/2010/main" val="2511937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23956"/>
          </a:xfrm>
        </p:spPr>
        <p:txBody>
          <a:bodyPr/>
          <a:lstStyle/>
          <a:p>
            <a:r>
              <a:rPr lang="en-US" dirty="0" err="1"/>
              <a:t>iV</a:t>
            </a:r>
            <a:r>
              <a:rPr lang="en-US" dirty="0"/>
              <a:t>. </a:t>
            </a:r>
            <a:r>
              <a:rPr lang="en-US" dirty="0" err="1"/>
              <a:t>Công</a:t>
            </a:r>
            <a:r>
              <a:rPr lang="en-US" dirty="0"/>
              <a:t> thức </a:t>
            </a:r>
            <a:r>
              <a:rPr lang="en-US" dirty="0" err="1"/>
              <a:t>toán</a:t>
            </a:r>
            <a:r>
              <a:rPr lang="en-US" dirty="0"/>
              <a:t> học của các </a:t>
            </a:r>
            <a:r>
              <a:rPr lang="en-US" dirty="0" err="1"/>
              <a:t>độ</a:t>
            </a:r>
            <a:r>
              <a:rPr lang="en-US" dirty="0"/>
              <a:t> </a:t>
            </a:r>
            <a:r>
              <a:rPr lang="en-US" dirty="0" err="1"/>
              <a:t>đo</a:t>
            </a:r>
            <a:endParaRPr lang="vi-V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542475"/>
                <a:ext cx="10363826" cy="4535052"/>
              </a:xfrm>
            </p:spPr>
            <p:txBody>
              <a:bodyPr>
                <a:normAutofit lnSpcReduction="10000"/>
              </a:bodyPr>
              <a:lstStyle/>
              <a:p>
                <a:pPr marL="0" indent="0">
                  <a:lnSpc>
                    <a:spcPct val="150000"/>
                  </a:lnSpc>
                  <a:buNone/>
                </a:pPr>
                <a:r>
                  <a:rPr lang="vi-VN" sz="2400" cap="none" dirty="0">
                    <a:solidFill>
                      <a:srgbClr val="FF0000"/>
                    </a:solidFill>
                    <a:cs typeface="Times New Roman" panose="02020603050405020304" pitchFamily="18" charset="0"/>
                  </a:rPr>
                  <a:t>1</a:t>
                </a:r>
                <a:r>
                  <a:rPr lang="vi-VN" sz="2400" cap="none" dirty="0" smtClean="0">
                    <a:solidFill>
                      <a:srgbClr val="FF0000"/>
                    </a:solidFill>
                    <a:cs typeface="Times New Roman" panose="02020603050405020304" pitchFamily="18" charset="0"/>
                  </a:rPr>
                  <a:t>. </a:t>
                </a:r>
                <a:r>
                  <a:rPr lang="en-US" sz="2400" dirty="0">
                    <a:solidFill>
                      <a:srgbClr val="FF0000"/>
                    </a:solidFill>
                    <a:cs typeface="Times New Roman" panose="02020603050405020304" pitchFamily="18" charset="0"/>
                  </a:rPr>
                  <a:t>SSE </a:t>
                </a:r>
                <a:r>
                  <a:rPr lang="en-US" sz="2400" cap="none" dirty="0">
                    <a:solidFill>
                      <a:srgbClr val="FF0000"/>
                    </a:solidFill>
                    <a:cs typeface="Times New Roman" panose="02020603050405020304" pitchFamily="18" charset="0"/>
                  </a:rPr>
                  <a:t>(Sum of squared estimate of errors).</a:t>
                </a:r>
              </a:p>
              <a:p>
                <a:pPr marL="0" indent="0">
                  <a:lnSpc>
                    <a:spcPct val="150000"/>
                  </a:lnSpc>
                  <a:buNone/>
                </a:pPr>
                <a:r>
                  <a:rPr lang="en-US" cap="none" dirty="0">
                    <a:solidFill>
                      <a:schemeClr val="accent1">
                        <a:lumMod val="75000"/>
                      </a:schemeClr>
                    </a:solidFill>
                    <a:cs typeface="Times New Roman" panose="02020603050405020304" pitchFamily="18" charset="0"/>
                  </a:rPr>
                  <a:t>a) </a:t>
                </a:r>
                <a:r>
                  <a:rPr lang="en-US" u="sng" cap="none" dirty="0" err="1">
                    <a:solidFill>
                      <a:schemeClr val="accent1">
                        <a:lumMod val="75000"/>
                      </a:schemeClr>
                    </a:solidFill>
                    <a:cs typeface="Times New Roman" panose="02020603050405020304" pitchFamily="18" charset="0"/>
                  </a:rPr>
                  <a:t>Định</a:t>
                </a:r>
                <a:r>
                  <a:rPr lang="en-US" u="sng" cap="none" dirty="0">
                    <a:solidFill>
                      <a:schemeClr val="accent1">
                        <a:lumMod val="75000"/>
                      </a:schemeClr>
                    </a:solidFill>
                    <a:cs typeface="Times New Roman" panose="02020603050405020304" pitchFamily="18" charset="0"/>
                  </a:rPr>
                  <a:t> </a:t>
                </a:r>
                <a:r>
                  <a:rPr lang="en-US" u="sng" cap="none" dirty="0" err="1">
                    <a:solidFill>
                      <a:schemeClr val="accent1">
                        <a:lumMod val="75000"/>
                      </a:schemeClr>
                    </a:solidFill>
                    <a:cs typeface="Times New Roman" panose="02020603050405020304" pitchFamily="18" charset="0"/>
                  </a:rPr>
                  <a:t>nghĩa</a:t>
                </a:r>
                <a:r>
                  <a:rPr lang="en-US" cap="none" dirty="0">
                    <a:solidFill>
                      <a:schemeClr val="accent1">
                        <a:lumMod val="75000"/>
                      </a:schemeClr>
                    </a:solidFill>
                    <a:cs typeface="Times New Roman" panose="02020603050405020304" pitchFamily="18" charset="0"/>
                  </a:rPr>
                  <a:t>: </a:t>
                </a:r>
                <a:endParaRPr lang="vi-VN" cap="none" dirty="0">
                  <a:solidFill>
                    <a:schemeClr val="accent1">
                      <a:lumMod val="75000"/>
                    </a:schemeClr>
                  </a:solidFill>
                  <a:cs typeface="Times New Roman" panose="02020603050405020304" pitchFamily="18" charset="0"/>
                </a:endParaRPr>
              </a:p>
              <a:p>
                <a:pPr marL="0" indent="0">
                  <a:lnSpc>
                    <a:spcPct val="150000"/>
                  </a:lnSpc>
                  <a:buNone/>
                </a:pPr>
                <a:r>
                  <a:rPr lang="vi-VN" dirty="0">
                    <a:cs typeface="Times New Roman" panose="02020603050405020304" pitchFamily="18" charset="0"/>
                  </a:rPr>
                  <a:t>SSE </a:t>
                </a:r>
                <a:r>
                  <a:rPr lang="vi-VN" cap="none" dirty="0">
                    <a:cs typeface="Times New Roman" panose="02020603050405020304" pitchFamily="18" charset="0"/>
                  </a:rPr>
                  <a:t>là tổng của sự khác biệt bình phương giữa mỗi quan sát và trung bình của nhóm của </a:t>
                </a:r>
                <a:r>
                  <a:rPr lang="vi-VN" cap="none" dirty="0" smtClean="0">
                    <a:cs typeface="Times New Roman" panose="02020603050405020304" pitchFamily="18" charset="0"/>
                  </a:rPr>
                  <a:t>nó (</a:t>
                </a:r>
                <a:r>
                  <a:rPr lang="vi-VN" cap="none" dirty="0" smtClean="0">
                    <a:solidFill>
                      <a:srgbClr val="FF0000"/>
                    </a:solidFill>
                    <a:cs typeface="Times New Roman" panose="02020603050405020304" pitchFamily="18" charset="0"/>
                  </a:rPr>
                  <a:t>Tổng </a:t>
                </a:r>
                <a:r>
                  <a:rPr lang="vi-VN" cap="none" dirty="0">
                    <a:solidFill>
                      <a:srgbClr val="FF0000"/>
                    </a:solidFill>
                    <a:cs typeface="Times New Roman" panose="02020603050405020304" pitchFamily="18" charset="0"/>
                  </a:rPr>
                  <a:t>bình phương ước tính sai </a:t>
                </a:r>
                <a:r>
                  <a:rPr lang="vi-VN" cap="none" dirty="0" smtClean="0">
                    <a:solidFill>
                      <a:srgbClr val="FF0000"/>
                    </a:solidFill>
                    <a:cs typeface="Times New Roman" panose="02020603050405020304" pitchFamily="18" charset="0"/>
                  </a:rPr>
                  <a:t>số</a:t>
                </a:r>
                <a:r>
                  <a:rPr lang="vi-VN" cap="none" dirty="0" smtClean="0">
                    <a:cs typeface="Times New Roman" panose="02020603050405020304" pitchFamily="18" charset="0"/>
                  </a:rPr>
                  <a:t>).</a:t>
                </a:r>
                <a:r>
                  <a:rPr lang="vi-VN" cap="none" dirty="0">
                    <a:cs typeface="Times New Roman" panose="02020603050405020304" pitchFamily="18" charset="0"/>
                  </a:rPr>
                  <a:t> Nó có thể được sử dụng như một thước đo sự thay đổi trong một cụm.</a:t>
                </a:r>
              </a:p>
              <a:p>
                <a:pPr marL="0" indent="0">
                  <a:lnSpc>
                    <a:spcPct val="150000"/>
                  </a:lnSpc>
                  <a:buNone/>
                </a:pPr>
                <a:r>
                  <a:rPr lang="vi-VN" cap="none" dirty="0">
                    <a:solidFill>
                      <a:schemeClr val="accent1">
                        <a:lumMod val="75000"/>
                      </a:schemeClr>
                    </a:solidFill>
                    <a:cs typeface="Times New Roman" panose="02020603050405020304" pitchFamily="18" charset="0"/>
                  </a:rPr>
                  <a:t>b) </a:t>
                </a:r>
                <a:r>
                  <a:rPr lang="vi-VN" u="sng" cap="none" dirty="0">
                    <a:solidFill>
                      <a:schemeClr val="accent1">
                        <a:lumMod val="75000"/>
                      </a:schemeClr>
                    </a:solidFill>
                    <a:cs typeface="Times New Roman" panose="02020603050405020304" pitchFamily="18" charset="0"/>
                  </a:rPr>
                  <a:t>Công thức</a:t>
                </a:r>
                <a:r>
                  <a:rPr lang="vi-VN" cap="none" dirty="0">
                    <a:solidFill>
                      <a:schemeClr val="accent1">
                        <a:lumMod val="75000"/>
                      </a:schemeClr>
                    </a:solidFill>
                    <a:cs typeface="Times New Roman" panose="02020603050405020304" pitchFamily="18" charset="0"/>
                  </a:rPr>
                  <a:t>: </a:t>
                </a:r>
              </a:p>
              <a:p>
                <a:pPr marL="0" indent="0">
                  <a:lnSpc>
                    <a:spcPct val="150000"/>
                  </a:lnSpc>
                  <a:buNone/>
                </a:pPr>
                <a:r>
                  <a:rPr lang="vi-VN" cap="none" dirty="0">
                    <a:cs typeface="Times New Roman" panose="02020603050405020304" pitchFamily="18" charset="0"/>
                  </a:rPr>
                  <a:t>	</a:t>
                </a:r>
                <a:r>
                  <a:rPr lang="vi-VN" cap="none" dirty="0">
                    <a:solidFill>
                      <a:srgbClr val="FF0000"/>
                    </a:solidFill>
                    <a:cs typeface="Times New Roman" panose="02020603050405020304" pitchFamily="18" charset="0"/>
                  </a:rPr>
                  <a:t>SSE </a:t>
                </a:r>
                <a:r>
                  <a:rPr lang="vi-VN" cap="none" dirty="0" smtClean="0">
                    <a:solidFill>
                      <a:srgbClr val="FF0000"/>
                    </a:solidFill>
                    <a:cs typeface="Times New Roman" panose="02020603050405020304" pitchFamily="18" charset="0"/>
                  </a:rPr>
                  <a:t>= </a:t>
                </a:r>
                <a14:m>
                  <m:oMath xmlns:m="http://schemas.openxmlformats.org/officeDocument/2006/math">
                    <m:nary>
                      <m:naryPr>
                        <m:chr m:val="∑"/>
                        <m:ctrlPr>
                          <a:rPr lang="vi-VN" i="1" cap="none" dirty="0">
                            <a:solidFill>
                              <a:srgbClr val="FF0000"/>
                            </a:solidFill>
                            <a:latin typeface="Cambria Math" panose="02040503050406030204" pitchFamily="18" charset="0"/>
                          </a:rPr>
                        </m:ctrlPr>
                      </m:naryPr>
                      <m:sub>
                        <m:r>
                          <m:rPr>
                            <m:brk m:alnAt="23"/>
                          </m:rPr>
                          <a:rPr lang="vi-VN" i="1" cap="none" dirty="0">
                            <a:solidFill>
                              <a:srgbClr val="FF0000"/>
                            </a:solidFill>
                            <a:latin typeface="Cambria Math" panose="02040503050406030204" pitchFamily="18" charset="0"/>
                          </a:rPr>
                          <m:t>𝑖</m:t>
                        </m:r>
                        <m:r>
                          <a:rPr lang="vi-VN" i="1" cap="none" dirty="0">
                            <a:solidFill>
                              <a:srgbClr val="FF0000"/>
                            </a:solidFill>
                            <a:latin typeface="Cambria Math" panose="02040503050406030204" pitchFamily="18" charset="0"/>
                          </a:rPr>
                          <m:t>=1</m:t>
                        </m:r>
                      </m:sub>
                      <m:sup>
                        <m:r>
                          <a:rPr lang="vi-VN" i="1" cap="none" dirty="0">
                            <a:solidFill>
                              <a:srgbClr val="FF0000"/>
                            </a:solidFill>
                            <a:latin typeface="Cambria Math" panose="02040503050406030204" pitchFamily="18" charset="0"/>
                          </a:rPr>
                          <m:t>𝑛</m:t>
                        </m:r>
                      </m:sup>
                      <m:e>
                        <m:sSup>
                          <m:sSupPr>
                            <m:ctrlPr>
                              <a:rPr lang="vi-VN" i="1" cap="none" dirty="0">
                                <a:solidFill>
                                  <a:srgbClr val="FF0000"/>
                                </a:solidFill>
                                <a:latin typeface="Cambria Math" panose="02040503050406030204" pitchFamily="18" charset="0"/>
                              </a:rPr>
                            </m:ctrlPr>
                          </m:sSupPr>
                          <m:e>
                            <m:d>
                              <m:dPr>
                                <m:ctrlPr>
                                  <a:rPr lang="vi-VN" i="1" cap="none" dirty="0">
                                    <a:solidFill>
                                      <a:srgbClr val="FF0000"/>
                                    </a:solidFill>
                                    <a:latin typeface="Cambria Math" panose="02040503050406030204" pitchFamily="18" charset="0"/>
                                  </a:rPr>
                                </m:ctrlPr>
                              </m:dPr>
                              <m:e>
                                <m:sSub>
                                  <m:sSubPr>
                                    <m:ctrlPr>
                                      <a:rPr lang="vi-VN" i="1" cap="none" dirty="0">
                                        <a:solidFill>
                                          <a:srgbClr val="FF0000"/>
                                        </a:solidFill>
                                        <a:latin typeface="Cambria Math" panose="02040503050406030204" pitchFamily="18" charset="0"/>
                                      </a:rPr>
                                    </m:ctrlPr>
                                  </m:sSubPr>
                                  <m:e>
                                    <m:acc>
                                      <m:accPr>
                                        <m:chr m:val="̂"/>
                                        <m:ctrlPr>
                                          <a:rPr lang="vi-VN" i="1" cap="none" dirty="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𝑦</m:t>
                                        </m:r>
                                      </m:e>
                                    </m:acc>
                                  </m:e>
                                  <m:sub>
                                    <m:r>
                                      <a:rPr lang="vi-VN" i="1" cap="none" dirty="0">
                                        <a:solidFill>
                                          <a:srgbClr val="FF0000"/>
                                        </a:solidFill>
                                        <a:latin typeface="Cambria Math" panose="02040503050406030204" pitchFamily="18" charset="0"/>
                                      </a:rPr>
                                      <m:t>𝑖</m:t>
                                    </m:r>
                                  </m:sub>
                                </m:sSub>
                                <m:r>
                                  <a:rPr lang="vi-VN" i="1" cap="none" dirty="0">
                                    <a:solidFill>
                                      <a:srgbClr val="FF0000"/>
                                    </a:solidFill>
                                    <a:latin typeface="Cambria Math" panose="02040503050406030204" pitchFamily="18" charset="0"/>
                                  </a:rPr>
                                  <m:t>−</m:t>
                                </m:r>
                                <m:sSub>
                                  <m:sSubPr>
                                    <m:ctrlPr>
                                      <a:rPr lang="vi-VN" i="1" cap="none" dirty="0">
                                        <a:solidFill>
                                          <a:srgbClr val="FF0000"/>
                                        </a:solidFill>
                                        <a:latin typeface="Cambria Math" panose="02040503050406030204" pitchFamily="18" charset="0"/>
                                      </a:rPr>
                                    </m:ctrlPr>
                                  </m:sSubPr>
                                  <m:e>
                                    <m:r>
                                      <a:rPr lang="vi-VN" i="1" cap="none" dirty="0">
                                        <a:solidFill>
                                          <a:srgbClr val="FF0000"/>
                                        </a:solidFill>
                                        <a:latin typeface="Cambria Math" panose="02040503050406030204" pitchFamily="18" charset="0"/>
                                      </a:rPr>
                                      <m:t>𝑦</m:t>
                                    </m:r>
                                  </m:e>
                                  <m:sub>
                                    <m:r>
                                      <a:rPr lang="vi-VN" i="1" cap="none" dirty="0">
                                        <a:solidFill>
                                          <a:srgbClr val="FF0000"/>
                                        </a:solidFill>
                                        <a:latin typeface="Cambria Math" panose="02040503050406030204" pitchFamily="18" charset="0"/>
                                      </a:rPr>
                                      <m:t>𝑖</m:t>
                                    </m:r>
                                  </m:sub>
                                </m:sSub>
                              </m:e>
                            </m:d>
                          </m:e>
                          <m:sup>
                            <m:r>
                              <a:rPr lang="vi-VN" i="1" cap="none" dirty="0">
                                <a:solidFill>
                                  <a:srgbClr val="FF0000"/>
                                </a:solidFill>
                                <a:latin typeface="Cambria Math" panose="02040503050406030204" pitchFamily="18" charset="0"/>
                              </a:rPr>
                              <m:t>2</m:t>
                            </m:r>
                          </m:sup>
                        </m:sSup>
                      </m:e>
                    </m:nary>
                  </m:oMath>
                </a14:m>
                <a:endParaRPr lang="en-US" cap="none" dirty="0">
                  <a:cs typeface="Times New Roman" panose="02020603050405020304" pitchFamily="18" charset="0"/>
                </a:endParaRPr>
              </a:p>
              <a:p>
                <a:pPr marL="0" indent="0">
                  <a:buNone/>
                </a:pPr>
                <a:r>
                  <a:rPr lang="vi-VN" cap="none" dirty="0"/>
                  <a:t>Với:  </a:t>
                </a:r>
                <a14:m>
                  <m:oMath xmlns:m="http://schemas.openxmlformats.org/officeDocument/2006/math">
                    <m:sSub>
                      <m:sSubPr>
                        <m:ctrlPr>
                          <a:rPr lang="vi-VN" i="1" cap="none" dirty="0" smtClean="0">
                            <a:solidFill>
                              <a:srgbClr val="FF0000"/>
                            </a:solidFill>
                            <a:latin typeface="Cambria Math" panose="02040503050406030204" pitchFamily="18" charset="0"/>
                          </a:rPr>
                        </m:ctrlPr>
                      </m:sSubPr>
                      <m:e>
                        <m:acc>
                          <m:accPr>
                            <m:chr m:val="̂"/>
                            <m:ctrlPr>
                              <a:rPr lang="vi-VN" i="1" cap="none" dirty="0">
                                <a:solidFill>
                                  <a:srgbClr val="FF0000"/>
                                </a:solidFill>
                                <a:latin typeface="Cambria Math" panose="02040503050406030204" pitchFamily="18" charset="0"/>
                              </a:rPr>
                            </m:ctrlPr>
                          </m:accPr>
                          <m:e>
                            <m:r>
                              <a:rPr lang="vi-VN" i="1" cap="none" dirty="0">
                                <a:solidFill>
                                  <a:srgbClr val="FF0000"/>
                                </a:solidFill>
                                <a:latin typeface="Cambria Math" panose="02040503050406030204" pitchFamily="18" charset="0"/>
                              </a:rPr>
                              <m:t>𝑦</m:t>
                            </m:r>
                          </m:e>
                        </m:acc>
                      </m:e>
                      <m:sub>
                        <m:r>
                          <a:rPr lang="vi-VN" i="1" cap="none" dirty="0">
                            <a:solidFill>
                              <a:srgbClr val="FF0000"/>
                            </a:solidFill>
                            <a:latin typeface="Cambria Math" panose="02040503050406030204" pitchFamily="18" charset="0"/>
                          </a:rPr>
                          <m:t>𝑖</m:t>
                        </m:r>
                      </m:sub>
                    </m:sSub>
                  </m:oMath>
                </a14:m>
                <a:r>
                  <a:rPr lang="vi-VN" cap="none" dirty="0"/>
                  <a:t> là giá trị ước lượng( giá trị dự đoán ). </a:t>
                </a:r>
                <a14:m>
                  <m:oMath xmlns:m="http://schemas.openxmlformats.org/officeDocument/2006/math">
                    <m:sSub>
                      <m:sSubPr>
                        <m:ctrlPr>
                          <a:rPr lang="vi-VN" i="1" cap="none" dirty="0" smtClean="0">
                            <a:solidFill>
                              <a:srgbClr val="FF0000"/>
                            </a:solidFill>
                            <a:latin typeface="Cambria Math" panose="02040503050406030204" pitchFamily="18" charset="0"/>
                          </a:rPr>
                        </m:ctrlPr>
                      </m:sSubPr>
                      <m:e>
                        <m:r>
                          <a:rPr lang="vi-VN" i="1" cap="none" dirty="0">
                            <a:solidFill>
                              <a:srgbClr val="FF0000"/>
                            </a:solidFill>
                            <a:latin typeface="Cambria Math" panose="02040503050406030204" pitchFamily="18" charset="0"/>
                          </a:rPr>
                          <m:t>𝑦</m:t>
                        </m:r>
                      </m:e>
                      <m:sub>
                        <m:r>
                          <a:rPr lang="vi-VN" i="1" cap="none" dirty="0">
                            <a:solidFill>
                              <a:srgbClr val="FF0000"/>
                            </a:solidFill>
                            <a:latin typeface="Cambria Math" panose="02040503050406030204" pitchFamily="18" charset="0"/>
                          </a:rPr>
                          <m:t>𝑖</m:t>
                        </m:r>
                      </m:sub>
                    </m:sSub>
                  </m:oMath>
                </a14:m>
                <a:r>
                  <a:rPr lang="vi-VN" cap="none" dirty="0"/>
                  <a:t> là biến độc lập (giá trị thực tế). n là tổng số biến quan sát</a:t>
                </a:r>
                <a:r>
                  <a:rPr lang="vi-VN" cap="none" dirty="0" smtClean="0"/>
                  <a:t>.</a:t>
                </a:r>
                <a:endParaRPr lang="vi-VN" cap="none"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542475"/>
                <a:ext cx="10363826" cy="4535052"/>
              </a:xfrm>
              <a:blipFill>
                <a:blip r:embed="rId2"/>
                <a:stretch>
                  <a:fillRect l="-941" r="-706" b="-672"/>
                </a:stretch>
              </a:blipFill>
            </p:spPr>
            <p:txBody>
              <a:bodyPr/>
              <a:lstStyle/>
              <a:p>
                <a:r>
                  <a:rPr lang="vi-VN">
                    <a:noFill/>
                  </a:rPr>
                  <a:t> </a:t>
                </a:r>
              </a:p>
            </p:txBody>
          </p:sp>
        </mc:Fallback>
      </mc:AlternateContent>
    </p:spTree>
    <p:extLst>
      <p:ext uri="{BB962C8B-B14F-4D97-AF65-F5344CB8AC3E}">
        <p14:creationId xmlns:p14="http://schemas.microsoft.com/office/powerpoint/2010/main" val="3689670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5452</TotalTime>
  <Words>1381</Words>
  <Application>Microsoft Office PowerPoint</Application>
  <PresentationFormat>Widescreen</PresentationFormat>
  <Paragraphs>144</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Cambria Math</vt:lpstr>
      <vt:lpstr>Times New Roman</vt:lpstr>
      <vt:lpstr>Tw Cen MT</vt:lpstr>
      <vt:lpstr>Droplet</vt:lpstr>
      <vt:lpstr>Macro-Enabled Worksheet</vt:lpstr>
      <vt:lpstr>BÀI TOÁN DỰ ĐOÁN SỐ  chi phí y tế cá nhân</vt:lpstr>
      <vt:lpstr>I. Giới thiệu bài toán và dữ liệu</vt:lpstr>
      <vt:lpstr> 2. Cơ sở dữ liệu</vt:lpstr>
      <vt:lpstr>PowerPoint Presentation</vt:lpstr>
      <vt:lpstr>II. Tiền xử lý dữ liệu</vt:lpstr>
      <vt:lpstr>PowerPoint Presentation</vt:lpstr>
      <vt:lpstr>III. Cơ sở  toán học của mô hình Linear Regession và mô hình Polynomial Regression</vt:lpstr>
      <vt:lpstr>PowerPoint Presentation</vt:lpstr>
      <vt:lpstr>iV. Công thức toán học của các độ đo</vt:lpstr>
      <vt:lpstr>PowerPoint Presentation</vt:lpstr>
      <vt:lpstr>PowerPoint Presentation</vt:lpstr>
      <vt:lpstr>PowerPoint Presentation</vt:lpstr>
      <vt:lpstr>v. Giải thích sourse code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 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TOÁN DỰ ĐOÁN SỐ CA NHIỄM COVID </dc:title>
  <dc:creator>MSI_</dc:creator>
  <cp:lastModifiedBy>MSI_</cp:lastModifiedBy>
  <cp:revision>170</cp:revision>
  <dcterms:created xsi:type="dcterms:W3CDTF">2021-11-01T00:20:03Z</dcterms:created>
  <dcterms:modified xsi:type="dcterms:W3CDTF">2021-11-20T01:29:00Z</dcterms:modified>
</cp:coreProperties>
</file>