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8" r:id="rId3"/>
    <p:sldId id="270" r:id="rId4"/>
    <p:sldId id="274" r:id="rId5"/>
    <p:sldId id="275" r:id="rId6"/>
    <p:sldId id="276" r:id="rId7"/>
    <p:sldId id="281" r:id="rId8"/>
    <p:sldId id="284" r:id="rId9"/>
    <p:sldId id="285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579-A799-4698-BAF8-D26FE805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C4F1E-C665-40E7-BF05-73C056EEF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BAA6-4780-48B4-B158-F0D8DC4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B5F5-7907-4135-B8FD-5D9C4A8C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8351-0E50-48F3-9D14-A1879FC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9640-7FDD-4415-B45C-60AF384E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31A8-4970-43F4-8078-2D82156E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454A-B95F-4CBE-8B4E-B691FAC1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DB98-A92E-4B45-9883-CF09AF71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E760-82B0-4FF9-962E-4333F49F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A19A2-7C56-4C90-88DE-D75715570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E754-1974-4BD7-9601-4F6AAE06B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8E7E-746F-4887-8D00-8CF87A26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F33A-C41A-4136-A85A-27CC7C9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29CA-ACF9-4B03-969A-7F2B73E4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83F-97CC-4862-9638-A761FA96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364A-FC2B-419A-B276-C0C19E6E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7C0A-C27D-4713-BFDB-BCD2577F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82CF-D28C-49AF-ABE8-E4084997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144A-9196-4FFE-BE91-29499E3A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57CC-E03C-4E4F-A66E-91F83973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FA39-A8F1-45D6-B20A-B51831D9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9C69-67D0-4252-9C27-5D1909CF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D9AD-5EE1-406B-896D-98FB2B3A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179E-F493-428A-B66D-CAF342F4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C5E-A0F6-4213-9396-367C43EB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97F-D8A4-46E9-9AC9-CDDCF3BE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F2F1-B6FD-48B0-AAB4-4842A86D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D333-0366-42FB-B766-FA557B3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7F2A-E477-4D6F-B217-00B0E3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07A6-5E78-4697-AF2D-BD6DECD7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C89D-FEAF-454A-8E3A-A6D14544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C80A-ED74-441E-9C35-BB2FE84F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FCC03-D015-4AF0-98B0-C48862A3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7E89A-DBB1-432C-BDA3-9623D9F9E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1909-2302-4286-B51C-1C089DDC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40B27-6392-424A-AF93-978AE55F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86EAB-61DF-4CDB-96BF-75B2480B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99DEA-E015-4EF7-9E15-81512730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A860-79F4-4D02-A330-FD3A098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E8AD7-ABF1-4418-B121-B76F3997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CF118-F3A2-4C23-9934-AE89CF36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D84D1-4C87-447D-AB31-C01655F2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4581C-1EBA-4D0F-9E9A-E7796B84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8EF1E-CBFA-43F4-B5AF-4712644E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738F-2C6F-40BD-8738-FE404F48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7DA-0755-4078-8E02-1FCCF0BA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27F8-C97C-4CB8-B4A7-66C12436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1FE6-CE68-48AB-B9BE-47180E57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5769-2AB5-4079-B561-1DB59020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5901-11FB-4B00-B1DF-25FC1C7F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96D-E042-41C3-8965-A58F3A19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E012-0D7E-445F-BC52-134A0623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68A0B-E7A4-4863-8044-2AD9AA810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D8BA-133F-47AF-9A12-4C218A00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F9810-4BC7-4ABF-8B15-3DCBB927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62D-6A68-4C49-80F8-2728DADF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1409-35CD-4566-B637-9741227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DEF41-5686-4FC5-8E90-660725D4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713A-E08B-4451-8ED4-861FC6CB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348B-6A80-4952-A16C-17F761B20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6A1F-5561-4EBA-90FB-72FBB6934B7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8761-FA1E-42D7-81EE-98B5E71E6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8F30-50F4-4BAE-9C0D-B326158B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72BC-1707-4BD0-891E-BEB53D1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rmv.2092?casa_token=Wt5LxYH2EuMAAAAA%3AdmyPR9A2w03h8UtqpH3029L3yIJkwmOCGBNam9n4jImM3cOGEPLOCNjmA5wNZDklTk1Rf2GuinkRQ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>
            <a:extLst>
              <a:ext uri="{FF2B5EF4-FFF2-40B4-BE49-F238E27FC236}">
                <a16:creationId xmlns:a16="http://schemas.microsoft.com/office/drawing/2014/main" id="{B0228714-7EB6-462C-A4B4-DB7D478F3C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2545" y="0"/>
            <a:ext cx="7915275" cy="6857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F9A68C-8E8F-4782-B667-37211A3DE51A}"/>
              </a:ext>
            </a:extLst>
          </p:cNvPr>
          <p:cNvSpPr txBox="1">
            <a:spLocks/>
          </p:cNvSpPr>
          <p:nvPr/>
        </p:nvSpPr>
        <p:spPr>
          <a:xfrm>
            <a:off x="390311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Zammit</a:t>
            </a:r>
            <a:br>
              <a:rPr lang="en-US" dirty="0"/>
            </a:br>
            <a:r>
              <a:rPr lang="en-US" dirty="0"/>
              <a:t>descriptors</a:t>
            </a:r>
          </a:p>
        </p:txBody>
      </p:sp>
    </p:spTree>
    <p:extLst>
      <p:ext uri="{BB962C8B-B14F-4D97-AF65-F5344CB8AC3E}">
        <p14:creationId xmlns:p14="http://schemas.microsoft.com/office/powerpoint/2010/main" val="47722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8A27D-123F-4D6E-A266-6F2045F2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" y="323850"/>
            <a:ext cx="6592124" cy="5619750"/>
          </a:xfrm>
          <a:prstGeom prst="rect">
            <a:avLst/>
          </a:prstGeom>
        </p:spPr>
      </p:pic>
      <p:pic>
        <p:nvPicPr>
          <p:cNvPr id="4" name="New picture">
            <a:extLst>
              <a:ext uri="{FF2B5EF4-FFF2-40B4-BE49-F238E27FC236}">
                <a16:creationId xmlns:a16="http://schemas.microsoft.com/office/drawing/2014/main" id="{96283CCE-3071-4990-80B3-DC39C6722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06" r="26595" b="9722"/>
          <a:stretch/>
        </p:blipFill>
        <p:spPr>
          <a:xfrm>
            <a:off x="5504155" y="4791075"/>
            <a:ext cx="6430670" cy="19431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3A94D2-9DCD-427A-A125-D971A8D8EAB9}"/>
              </a:ext>
            </a:extLst>
          </p:cNvPr>
          <p:cNvSpPr/>
          <p:nvPr/>
        </p:nvSpPr>
        <p:spPr>
          <a:xfrm>
            <a:off x="2127631" y="2083960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6420ED-0B0E-421D-A03F-15713622997E}"/>
              </a:ext>
            </a:extLst>
          </p:cNvPr>
          <p:cNvSpPr/>
          <p:nvPr/>
        </p:nvSpPr>
        <p:spPr>
          <a:xfrm>
            <a:off x="180778" y="1129888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EAE96D-A1FC-4BEB-81F2-98287FE96DA8}"/>
              </a:ext>
            </a:extLst>
          </p:cNvPr>
          <p:cNvSpPr/>
          <p:nvPr/>
        </p:nvSpPr>
        <p:spPr>
          <a:xfrm>
            <a:off x="409575" y="4186950"/>
            <a:ext cx="1242354" cy="604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  <a:p>
            <a:r>
              <a:rPr lang="en-US" sz="1100" dirty="0">
                <a:solidFill>
                  <a:schemeClr val="tx1"/>
                </a:solidFill>
              </a:rPr>
              <a:t>Allow inner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E8121-453A-4D69-B5DC-099DED022A3B}"/>
              </a:ext>
            </a:extLst>
          </p:cNvPr>
          <p:cNvSpPr/>
          <p:nvPr/>
        </p:nvSpPr>
        <p:spPr>
          <a:xfrm>
            <a:off x="8686800" y="6130586"/>
            <a:ext cx="326902" cy="22258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D5D3E4-D16C-4CCC-9C44-5E7F9F25B54A}"/>
              </a:ext>
            </a:extLst>
          </p:cNvPr>
          <p:cNvSpPr/>
          <p:nvPr/>
        </p:nvSpPr>
        <p:spPr>
          <a:xfrm>
            <a:off x="5551780" y="6130586"/>
            <a:ext cx="326902" cy="22258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2CB9F-351F-4378-BA14-25C012D4BEB7}"/>
              </a:ext>
            </a:extLst>
          </p:cNvPr>
          <p:cNvSpPr/>
          <p:nvPr/>
        </p:nvSpPr>
        <p:spPr>
          <a:xfrm>
            <a:off x="7743824" y="6130586"/>
            <a:ext cx="946027" cy="222589"/>
          </a:xfrm>
          <a:prstGeom prst="rect">
            <a:avLst/>
          </a:prstGeom>
          <a:solidFill>
            <a:schemeClr val="accent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06BA2-7F2E-4749-8B97-E0E895755784}"/>
              </a:ext>
            </a:extLst>
          </p:cNvPr>
          <p:cNvSpPr/>
          <p:nvPr/>
        </p:nvSpPr>
        <p:spPr>
          <a:xfrm>
            <a:off x="5878682" y="6130587"/>
            <a:ext cx="834686" cy="220284"/>
          </a:xfrm>
          <a:prstGeom prst="rect">
            <a:avLst/>
          </a:prstGeom>
          <a:solidFill>
            <a:schemeClr val="accent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C1EF8-25F2-46EC-A474-608A7B715D02}"/>
              </a:ext>
            </a:extLst>
          </p:cNvPr>
          <p:cNvSpPr/>
          <p:nvPr/>
        </p:nvSpPr>
        <p:spPr>
          <a:xfrm>
            <a:off x="3487264" y="5884400"/>
            <a:ext cx="741836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Min: 7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E8EE4-AFF1-4A51-871B-952211E25322}"/>
              </a:ext>
            </a:extLst>
          </p:cNvPr>
          <p:cNvSpPr/>
          <p:nvPr/>
        </p:nvSpPr>
        <p:spPr>
          <a:xfrm>
            <a:off x="5342701" y="5884400"/>
            <a:ext cx="6592124" cy="686055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C1EF8-25F2-46EC-A474-608A7B715D02}"/>
              </a:ext>
            </a:extLst>
          </p:cNvPr>
          <p:cNvSpPr/>
          <p:nvPr/>
        </p:nvSpPr>
        <p:spPr>
          <a:xfrm>
            <a:off x="3858182" y="291869"/>
            <a:ext cx="741836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Min: 5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C1EF8-25F2-46EC-A474-608A7B715D02}"/>
              </a:ext>
            </a:extLst>
          </p:cNvPr>
          <p:cNvSpPr/>
          <p:nvPr/>
        </p:nvSpPr>
        <p:spPr>
          <a:xfrm>
            <a:off x="3933240" y="2633647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C1EF8-25F2-46EC-A474-608A7B715D02}"/>
              </a:ext>
            </a:extLst>
          </p:cNvPr>
          <p:cNvSpPr/>
          <p:nvPr/>
        </p:nvSpPr>
        <p:spPr>
          <a:xfrm>
            <a:off x="6270122" y="3268431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A289FE-001C-4F6C-B13D-A22772621025}"/>
              </a:ext>
            </a:extLst>
          </p:cNvPr>
          <p:cNvSpPr/>
          <p:nvPr/>
        </p:nvSpPr>
        <p:spPr>
          <a:xfrm rot="3600000">
            <a:off x="1654823" y="1259680"/>
            <a:ext cx="672889" cy="1046054"/>
          </a:xfrm>
          <a:prstGeom prst="roundRect">
            <a:avLst/>
          </a:prstGeom>
          <a:solidFill>
            <a:schemeClr val="accent1">
              <a:alpha val="33000"/>
            </a:scheme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CA4F16-B87A-4B68-A450-492A9BBC64AC}"/>
              </a:ext>
            </a:extLst>
          </p:cNvPr>
          <p:cNvSpPr/>
          <p:nvPr/>
        </p:nvSpPr>
        <p:spPr>
          <a:xfrm rot="19243825">
            <a:off x="1169086" y="1337659"/>
            <a:ext cx="1372338" cy="3900550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90045-EA1A-46DE-A443-388D57E1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4" y="0"/>
            <a:ext cx="5986732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852155-B0BE-4323-97D9-DECFC3651A2B}"/>
              </a:ext>
            </a:extLst>
          </p:cNvPr>
          <p:cNvSpPr/>
          <p:nvPr/>
        </p:nvSpPr>
        <p:spPr>
          <a:xfrm>
            <a:off x="6823199" y="3881120"/>
            <a:ext cx="2291596" cy="616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6 (compensation adj.)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4477F-61A8-462B-8074-981A34FB838B}"/>
              </a:ext>
            </a:extLst>
          </p:cNvPr>
          <p:cNvSpPr/>
          <p:nvPr/>
        </p:nvSpPr>
        <p:spPr>
          <a:xfrm>
            <a:off x="5555173" y="6061970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72BEA6-A782-416F-B6A5-563E1BAAC23A}"/>
              </a:ext>
            </a:extLst>
          </p:cNvPr>
          <p:cNvSpPr/>
          <p:nvPr/>
        </p:nvSpPr>
        <p:spPr>
          <a:xfrm>
            <a:off x="3309121" y="4950781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39CFD0-3B6D-40C7-B912-CFF70DF530F5}"/>
              </a:ext>
            </a:extLst>
          </p:cNvPr>
          <p:cNvSpPr/>
          <p:nvPr/>
        </p:nvSpPr>
        <p:spPr>
          <a:xfrm>
            <a:off x="5189324" y="4471387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1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A039E-70FC-488F-BD48-B7EBF61645EE}"/>
              </a:ext>
            </a:extLst>
          </p:cNvPr>
          <p:cNvSpPr/>
          <p:nvPr/>
        </p:nvSpPr>
        <p:spPr>
          <a:xfrm>
            <a:off x="4193218" y="3173767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1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D725F3-A3E6-4C82-8594-81013935C349}"/>
              </a:ext>
            </a:extLst>
          </p:cNvPr>
          <p:cNvSpPr/>
          <p:nvPr/>
        </p:nvSpPr>
        <p:spPr>
          <a:xfrm>
            <a:off x="3102635" y="1987114"/>
            <a:ext cx="1703144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  <a:p>
            <a:r>
              <a:rPr lang="en-US" sz="1100" dirty="0">
                <a:solidFill>
                  <a:schemeClr val="tx1"/>
                </a:solidFill>
              </a:rPr>
              <a:t>Allow 2 bulges and loops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83DD16-AC89-42DC-AB5C-DB472E63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964"/>
            <a:ext cx="4074081" cy="69615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209AB5-8A3B-434A-A736-D89FCC870C4E}"/>
              </a:ext>
            </a:extLst>
          </p:cNvPr>
          <p:cNvSpPr/>
          <p:nvPr/>
        </p:nvSpPr>
        <p:spPr>
          <a:xfrm>
            <a:off x="5469381" y="167914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724C2B-3243-4832-9CED-0E9AD96B4DC6}"/>
              </a:ext>
            </a:extLst>
          </p:cNvPr>
          <p:cNvSpPr/>
          <p:nvPr/>
        </p:nvSpPr>
        <p:spPr>
          <a:xfrm>
            <a:off x="6374877" y="2928889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E8237E-76BF-4548-ADF1-D0F1E28F8E03}"/>
              </a:ext>
            </a:extLst>
          </p:cNvPr>
          <p:cNvSpPr/>
          <p:nvPr/>
        </p:nvSpPr>
        <p:spPr>
          <a:xfrm>
            <a:off x="8383098" y="5178638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B09EEB-F5F4-4BBC-A2ED-320A42370422}"/>
              </a:ext>
            </a:extLst>
          </p:cNvPr>
          <p:cNvSpPr/>
          <p:nvPr/>
        </p:nvSpPr>
        <p:spPr>
          <a:xfrm>
            <a:off x="6285692" y="167914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16</a:t>
            </a:r>
          </a:p>
        </p:txBody>
      </p:sp>
    </p:spTree>
    <p:extLst>
      <p:ext uri="{BB962C8B-B14F-4D97-AF65-F5344CB8AC3E}">
        <p14:creationId xmlns:p14="http://schemas.microsoft.com/office/powerpoint/2010/main" val="29068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A6DB90-F295-4920-B05B-758B3CC9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74" y="0"/>
            <a:ext cx="6337251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1DDC3E-6E3F-452B-9BB5-B8B36F84E9D3}"/>
              </a:ext>
            </a:extLst>
          </p:cNvPr>
          <p:cNvSpPr/>
          <p:nvPr/>
        </p:nvSpPr>
        <p:spPr>
          <a:xfrm>
            <a:off x="2082800" y="4993042"/>
            <a:ext cx="1946765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7 (DENV SLI - 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 (DENV SLII - 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D5BAFE-37FD-42D1-B825-A9C535AAD142}"/>
              </a:ext>
            </a:extLst>
          </p:cNvPr>
          <p:cNvSpPr/>
          <p:nvPr/>
        </p:nvSpPr>
        <p:spPr>
          <a:xfrm>
            <a:off x="4945693" y="325792"/>
            <a:ext cx="198850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 DENV SL II Liu/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Max: 9 DENV SL I  Liu/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1E4D-BF79-43FC-B71F-206189B13865}"/>
              </a:ext>
            </a:extLst>
          </p:cNvPr>
          <p:cNvSpPr/>
          <p:nvPr/>
        </p:nvSpPr>
        <p:spPr>
          <a:xfrm>
            <a:off x="4945693" y="2373666"/>
            <a:ext cx="2074867" cy="597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DENV SL I  Liu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 DENV SL II 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Allow 2 left bulges (SLII 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B0AAE4-212C-4B2A-8918-E4B3BA388D16}"/>
              </a:ext>
            </a:extLst>
          </p:cNvPr>
          <p:cNvSpPr/>
          <p:nvPr/>
        </p:nvSpPr>
        <p:spPr>
          <a:xfrm>
            <a:off x="8831893" y="4126267"/>
            <a:ext cx="2179007" cy="719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   Liu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10  </a:t>
            </a:r>
            <a:r>
              <a:rPr lang="en-US" sz="1100" dirty="0" err="1">
                <a:solidFill>
                  <a:schemeClr val="tx1"/>
                </a:solidFill>
              </a:rPr>
              <a:t>Villrodo</a:t>
            </a:r>
            <a:r>
              <a:rPr lang="en-US" sz="1100" dirty="0">
                <a:solidFill>
                  <a:schemeClr val="tx1"/>
                </a:solidFill>
              </a:rPr>
              <a:t> DENV SL I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(minimum/maximum distance covering pseudoknot)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04F18-6961-4394-B006-AC95F09D49DE}"/>
              </a:ext>
            </a:extLst>
          </p:cNvPr>
          <p:cNvSpPr/>
          <p:nvPr/>
        </p:nvSpPr>
        <p:spPr>
          <a:xfrm>
            <a:off x="5517193" y="3646873"/>
            <a:ext cx="115030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 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Max: 2  Liu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5AB48-4F79-44F9-A76C-CCF4CE3D337D}"/>
              </a:ext>
            </a:extLst>
          </p:cNvPr>
          <p:cNvSpPr/>
          <p:nvPr/>
        </p:nvSpPr>
        <p:spPr>
          <a:xfrm>
            <a:off x="6421099" y="4280571"/>
            <a:ext cx="1988507" cy="521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 Liu/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Max: 5 Liu/</a:t>
            </a:r>
            <a:r>
              <a:rPr lang="en-US" sz="1100" dirty="0" err="1">
                <a:solidFill>
                  <a:schemeClr val="tx1"/>
                </a:solidFill>
              </a:rPr>
              <a:t>Villordo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6 </a:t>
            </a:r>
            <a:r>
              <a:rPr lang="en-US" sz="1100" b="1" dirty="0">
                <a:solidFill>
                  <a:schemeClr val="tx1"/>
                </a:solidFill>
              </a:rPr>
              <a:t>patch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B80155-3058-40C0-90AE-38CB06B0238A}"/>
              </a:ext>
            </a:extLst>
          </p:cNvPr>
          <p:cNvSpPr/>
          <p:nvPr/>
        </p:nvSpPr>
        <p:spPr>
          <a:xfrm>
            <a:off x="6202993" y="6292511"/>
            <a:ext cx="731697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</a:t>
            </a:r>
          </a:p>
        </p:txBody>
      </p:sp>
    </p:spTree>
    <p:extLst>
      <p:ext uri="{BB962C8B-B14F-4D97-AF65-F5344CB8AC3E}">
        <p14:creationId xmlns:p14="http://schemas.microsoft.com/office/powerpoint/2010/main" val="397893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08434-40A3-490D-991C-00D918DD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2" y="0"/>
            <a:ext cx="5407522" cy="3271520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5088F35E-2824-4ABD-B97D-59E450C99EBE}"/>
              </a:ext>
            </a:extLst>
          </p:cNvPr>
          <p:cNvSpPr/>
          <p:nvPr/>
        </p:nvSpPr>
        <p:spPr>
          <a:xfrm rot="-4320000">
            <a:off x="2498354" y="1173224"/>
            <a:ext cx="365760" cy="233106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09173B3-6D9B-4D5E-86E2-BB310D93BCC7}"/>
              </a:ext>
            </a:extLst>
          </p:cNvPr>
          <p:cNvSpPr/>
          <p:nvPr/>
        </p:nvSpPr>
        <p:spPr>
          <a:xfrm>
            <a:off x="3952240" y="1916416"/>
            <a:ext cx="203200" cy="1968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D0644F2-259F-4E80-9FD6-80E9B863B729}"/>
              </a:ext>
            </a:extLst>
          </p:cNvPr>
          <p:cNvSpPr/>
          <p:nvPr/>
        </p:nvSpPr>
        <p:spPr>
          <a:xfrm>
            <a:off x="4003040" y="2180576"/>
            <a:ext cx="203200" cy="1968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537225-5360-40DD-82ED-3893D63A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72" y="1"/>
            <a:ext cx="5520346" cy="3271520"/>
          </a:xfrm>
          <a:prstGeom prst="rect">
            <a:avLst/>
          </a:prstGeom>
        </p:spPr>
      </p:pic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A2E86E-CC74-4A42-82F1-5CE1D1834D43}"/>
              </a:ext>
            </a:extLst>
          </p:cNvPr>
          <p:cNvSpPr/>
          <p:nvPr/>
        </p:nvSpPr>
        <p:spPr>
          <a:xfrm rot="16003133">
            <a:off x="9020331" y="568480"/>
            <a:ext cx="365760" cy="2472351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CE79EF0-6CBB-4B52-AEB9-5EC88C740331}"/>
              </a:ext>
            </a:extLst>
          </p:cNvPr>
          <p:cNvSpPr/>
          <p:nvPr/>
        </p:nvSpPr>
        <p:spPr>
          <a:xfrm>
            <a:off x="10434320" y="991856"/>
            <a:ext cx="203200" cy="1968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BE2CA98-EB72-4C88-8C89-92AE558468EF}"/>
              </a:ext>
            </a:extLst>
          </p:cNvPr>
          <p:cNvSpPr/>
          <p:nvPr/>
        </p:nvSpPr>
        <p:spPr>
          <a:xfrm>
            <a:off x="10459048" y="1230949"/>
            <a:ext cx="203200" cy="1968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A454-9F89-4A82-84A5-9F40EE841BFE}"/>
              </a:ext>
            </a:extLst>
          </p:cNvPr>
          <p:cNvSpPr txBox="1"/>
          <p:nvPr/>
        </p:nvSpPr>
        <p:spPr>
          <a:xfrm>
            <a:off x="1046480" y="3520634"/>
            <a:ext cx="7480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Ntaya</a:t>
            </a:r>
            <a:r>
              <a:rPr lang="en-US" dirty="0"/>
              <a:t> virus SLII and SLI </a:t>
            </a:r>
            <a:br>
              <a:rPr lang="en-US" dirty="0"/>
            </a:br>
            <a:r>
              <a:rPr lang="en-US" dirty="0"/>
              <a:t>(misfolded base stem 6nt instead of 5nt and disrupted tertiary AU interaction)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Reason to increase the base stem range of the NA2D query to 6</a:t>
            </a:r>
          </a:p>
        </p:txBody>
      </p:sp>
    </p:spTree>
    <p:extLst>
      <p:ext uri="{BB962C8B-B14F-4D97-AF65-F5344CB8AC3E}">
        <p14:creationId xmlns:p14="http://schemas.microsoft.com/office/powerpoint/2010/main" val="38207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595F8E-47BE-4A1B-9A2E-93F747E6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9" y="541538"/>
            <a:ext cx="4875470" cy="530884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03F93-FD1C-4204-AAA1-2B39C3044512}"/>
              </a:ext>
            </a:extLst>
          </p:cNvPr>
          <p:cNvSpPr/>
          <p:nvPr/>
        </p:nvSpPr>
        <p:spPr>
          <a:xfrm>
            <a:off x="2887902" y="3429000"/>
            <a:ext cx="708990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3E7EFD-9AD7-47E7-957F-013D434D4670}"/>
              </a:ext>
            </a:extLst>
          </p:cNvPr>
          <p:cNvSpPr/>
          <p:nvPr/>
        </p:nvSpPr>
        <p:spPr>
          <a:xfrm>
            <a:off x="2963471" y="5045886"/>
            <a:ext cx="1266843" cy="554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6</a:t>
            </a:r>
          </a:p>
          <a:p>
            <a:r>
              <a:rPr lang="en-US" sz="1100" dirty="0">
                <a:solidFill>
                  <a:schemeClr val="tx1"/>
                </a:solidFill>
              </a:rPr>
              <a:t>Allow inner loop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4EF0A-B160-47A4-AD90-8EC94825136F}"/>
              </a:ext>
            </a:extLst>
          </p:cNvPr>
          <p:cNvSpPr/>
          <p:nvPr/>
        </p:nvSpPr>
        <p:spPr>
          <a:xfrm>
            <a:off x="6545800" y="297404"/>
            <a:ext cx="64511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69B831-F19F-4FBB-8E5B-649DF16FE5C0}"/>
              </a:ext>
            </a:extLst>
          </p:cNvPr>
          <p:cNvSpPr/>
          <p:nvPr/>
        </p:nvSpPr>
        <p:spPr>
          <a:xfrm>
            <a:off x="8319719" y="4271002"/>
            <a:ext cx="735504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14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470024-1D32-452A-A139-9AADB6C0C52D}"/>
              </a:ext>
            </a:extLst>
          </p:cNvPr>
          <p:cNvSpPr/>
          <p:nvPr/>
        </p:nvSpPr>
        <p:spPr>
          <a:xfrm>
            <a:off x="4294543" y="1565357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9C1838-B5FD-42F7-A6FC-C0249C22CD51}"/>
              </a:ext>
            </a:extLst>
          </p:cNvPr>
          <p:cNvSpPr/>
          <p:nvPr/>
        </p:nvSpPr>
        <p:spPr>
          <a:xfrm>
            <a:off x="6891905" y="2330060"/>
            <a:ext cx="1162916" cy="602199"/>
          </a:xfrm>
          <a:prstGeom prst="roundRect">
            <a:avLst>
              <a:gd name="adj" fmla="val 92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 </a:t>
            </a:r>
          </a:p>
          <a:p>
            <a:r>
              <a:rPr lang="en-US" sz="1100" dirty="0">
                <a:solidFill>
                  <a:schemeClr val="tx1"/>
                </a:solidFill>
              </a:rPr>
              <a:t>Allow inner loop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8C7731-3563-4785-803E-251E1779063C}"/>
              </a:ext>
            </a:extLst>
          </p:cNvPr>
          <p:cNvSpPr/>
          <p:nvPr/>
        </p:nvSpPr>
        <p:spPr>
          <a:xfrm>
            <a:off x="5257534" y="4470748"/>
            <a:ext cx="656896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2990B-FCDB-4B84-9142-AB029A05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82" y="5322980"/>
            <a:ext cx="6592983" cy="113993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3BE27B-1CAC-47C1-AA90-AB10D53611B7}"/>
              </a:ext>
            </a:extLst>
          </p:cNvPr>
          <p:cNvSpPr/>
          <p:nvPr/>
        </p:nvSpPr>
        <p:spPr>
          <a:xfrm>
            <a:off x="5692093" y="2905217"/>
            <a:ext cx="630255" cy="479394"/>
          </a:xfrm>
          <a:prstGeom prst="roundRect">
            <a:avLst>
              <a:gd name="adj" fmla="val 92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Max: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71E64F-3C5B-4585-AC26-1C5D188466F8}"/>
              </a:ext>
            </a:extLst>
          </p:cNvPr>
          <p:cNvCxnSpPr>
            <a:stCxn id="11" idx="1"/>
          </p:cNvCxnSpPr>
          <p:nvPr/>
        </p:nvCxnSpPr>
        <p:spPr>
          <a:xfrm flipH="1">
            <a:off x="6322348" y="2631160"/>
            <a:ext cx="569557" cy="100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5B99A0-64A7-4CE3-966F-26A71A1D750E}"/>
              </a:ext>
            </a:extLst>
          </p:cNvPr>
          <p:cNvSpPr txBox="1"/>
          <p:nvPr/>
        </p:nvSpPr>
        <p:spPr>
          <a:xfrm>
            <a:off x="8509402" y="2335830"/>
            <a:ext cx="34798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Structure and function of cis‐acting RNA elements of flavivirus - Liu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100" dirty="0"/>
              <a:t>(inner loop - slide 12)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F1038A-B2D4-4527-84AE-58626BA984DB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>
            <a:off x="8054821" y="2620524"/>
            <a:ext cx="454581" cy="1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312375A-3B37-4CE5-B657-D4CEAAF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TBFV Y-SL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A59A6E-8E26-410F-94B1-7C482835A594}"/>
              </a:ext>
            </a:extLst>
          </p:cNvPr>
          <p:cNvSpPr/>
          <p:nvPr/>
        </p:nvSpPr>
        <p:spPr>
          <a:xfrm>
            <a:off x="5534902" y="5897443"/>
            <a:ext cx="6592984" cy="686055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4C0D4-29A0-4D95-AD89-E75C3E62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9" y="0"/>
            <a:ext cx="7079036" cy="559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9683D-14C7-49B0-AB52-E0EDC93A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63" y="5595088"/>
            <a:ext cx="7103542" cy="9888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8C236-3EDD-435A-AF35-72AC9B4B295B}"/>
              </a:ext>
            </a:extLst>
          </p:cNvPr>
          <p:cNvSpPr/>
          <p:nvPr/>
        </p:nvSpPr>
        <p:spPr>
          <a:xfrm>
            <a:off x="1045086" y="2142406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7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88818-3C06-4FA0-8948-D46AF238D77A}"/>
              </a:ext>
            </a:extLst>
          </p:cNvPr>
          <p:cNvSpPr/>
          <p:nvPr/>
        </p:nvSpPr>
        <p:spPr>
          <a:xfrm>
            <a:off x="4584604" y="2834196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C02B52-C3FE-4539-9028-4A6396D92F8D}"/>
              </a:ext>
            </a:extLst>
          </p:cNvPr>
          <p:cNvSpPr/>
          <p:nvPr/>
        </p:nvSpPr>
        <p:spPr>
          <a:xfrm>
            <a:off x="7304074" y="4032650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EEBDCD-5D2B-4B0C-85FA-1D0F42EEB646}"/>
              </a:ext>
            </a:extLst>
          </p:cNvPr>
          <p:cNvSpPr/>
          <p:nvPr/>
        </p:nvSpPr>
        <p:spPr>
          <a:xfrm>
            <a:off x="7660305" y="2470212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D5BCAE-9E07-42DF-9FAD-48DF73A6D3F7}"/>
              </a:ext>
            </a:extLst>
          </p:cNvPr>
          <p:cNvSpPr/>
          <p:nvPr/>
        </p:nvSpPr>
        <p:spPr>
          <a:xfrm>
            <a:off x="5901401" y="926165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3F5CAC-8892-4B5F-94D3-EABFE8ABA9D6}"/>
              </a:ext>
            </a:extLst>
          </p:cNvPr>
          <p:cNvSpPr/>
          <p:nvPr/>
        </p:nvSpPr>
        <p:spPr>
          <a:xfrm>
            <a:off x="7907755" y="1776628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0218C-FD85-4057-A9E2-9639B7102E35}"/>
              </a:ext>
            </a:extLst>
          </p:cNvPr>
          <p:cNvSpPr/>
          <p:nvPr/>
        </p:nvSpPr>
        <p:spPr>
          <a:xfrm>
            <a:off x="8832558" y="249637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</p:spTree>
    <p:extLst>
      <p:ext uri="{BB962C8B-B14F-4D97-AF65-F5344CB8AC3E}">
        <p14:creationId xmlns:p14="http://schemas.microsoft.com/office/powerpoint/2010/main" val="40397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157ED-DD59-445F-8152-C6FBBE31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561575"/>
            <a:ext cx="9364382" cy="57348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8C236-3EDD-435A-AF35-72AC9B4B295B}"/>
              </a:ext>
            </a:extLst>
          </p:cNvPr>
          <p:cNvSpPr/>
          <p:nvPr/>
        </p:nvSpPr>
        <p:spPr>
          <a:xfrm>
            <a:off x="3811146" y="3796430"/>
            <a:ext cx="1426679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7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14 (</a:t>
            </a:r>
            <a:r>
              <a:rPr lang="en-US" sz="1100" dirty="0" err="1">
                <a:solidFill>
                  <a:schemeClr val="tx1"/>
                </a:solidFill>
              </a:rPr>
              <a:t>Yokose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Allow right bulge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88818-3C06-4FA0-8948-D46AF238D77A}"/>
              </a:ext>
            </a:extLst>
          </p:cNvPr>
          <p:cNvSpPr/>
          <p:nvPr/>
        </p:nvSpPr>
        <p:spPr>
          <a:xfrm>
            <a:off x="5095144" y="2589383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C02B52-C3FE-4539-9028-4A6396D92F8D}"/>
              </a:ext>
            </a:extLst>
          </p:cNvPr>
          <p:cNvSpPr/>
          <p:nvPr/>
        </p:nvSpPr>
        <p:spPr>
          <a:xfrm>
            <a:off x="7410754" y="3796430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EEBDCD-5D2B-4B0C-85FA-1D0F42EEB646}"/>
              </a:ext>
            </a:extLst>
          </p:cNvPr>
          <p:cNvSpPr/>
          <p:nvPr/>
        </p:nvSpPr>
        <p:spPr>
          <a:xfrm>
            <a:off x="7766985" y="2729292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D5BCAE-9E07-42DF-9FAD-48DF73A6D3F7}"/>
              </a:ext>
            </a:extLst>
          </p:cNvPr>
          <p:cNvSpPr/>
          <p:nvPr/>
        </p:nvSpPr>
        <p:spPr>
          <a:xfrm>
            <a:off x="6675431" y="384344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3F5CAC-8892-4B5F-94D3-EABFE8ABA9D6}"/>
              </a:ext>
            </a:extLst>
          </p:cNvPr>
          <p:cNvSpPr/>
          <p:nvPr/>
        </p:nvSpPr>
        <p:spPr>
          <a:xfrm>
            <a:off x="8305801" y="1049752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0218C-FD85-4057-A9E2-9639B7102E35}"/>
              </a:ext>
            </a:extLst>
          </p:cNvPr>
          <p:cNvSpPr/>
          <p:nvPr/>
        </p:nvSpPr>
        <p:spPr>
          <a:xfrm>
            <a:off x="10707078" y="1743157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BE390C-B588-4A2D-93F2-BBBA6B2B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16" y="5211388"/>
            <a:ext cx="7606784" cy="137211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CEB29-BABA-431C-A2D8-89B180621FBC}"/>
              </a:ext>
            </a:extLst>
          </p:cNvPr>
          <p:cNvSpPr/>
          <p:nvPr/>
        </p:nvSpPr>
        <p:spPr>
          <a:xfrm>
            <a:off x="946027" y="5672847"/>
            <a:ext cx="692274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16DDE9-73DC-4AD1-8468-575473A3ADD8}"/>
              </a:ext>
            </a:extLst>
          </p:cNvPr>
          <p:cNvSpPr/>
          <p:nvPr/>
        </p:nvSpPr>
        <p:spPr>
          <a:xfrm>
            <a:off x="3143127" y="825569"/>
            <a:ext cx="692274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5008BB-630E-447C-9027-03566ADAE018}"/>
              </a:ext>
            </a:extLst>
          </p:cNvPr>
          <p:cNvSpPr/>
          <p:nvPr/>
        </p:nvSpPr>
        <p:spPr>
          <a:xfrm>
            <a:off x="4585216" y="5190093"/>
            <a:ext cx="7525504" cy="686055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0DF8A4-B9CE-454B-B3D0-C5FAF4D0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DB2</a:t>
            </a:r>
          </a:p>
        </p:txBody>
      </p:sp>
    </p:spTree>
    <p:extLst>
      <p:ext uri="{BB962C8B-B14F-4D97-AF65-F5344CB8AC3E}">
        <p14:creationId xmlns:p14="http://schemas.microsoft.com/office/powerpoint/2010/main" val="29812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055722-3DDD-436E-9CCA-5A2B8382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7" y="825624"/>
            <a:ext cx="9069066" cy="41534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8C236-3EDD-435A-AF35-72AC9B4B295B}"/>
              </a:ext>
            </a:extLst>
          </p:cNvPr>
          <p:cNvSpPr/>
          <p:nvPr/>
        </p:nvSpPr>
        <p:spPr>
          <a:xfrm>
            <a:off x="3054862" y="3552590"/>
            <a:ext cx="1530354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14?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Allow all modifications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88818-3C06-4FA0-8948-D46AF238D77A}"/>
              </a:ext>
            </a:extLst>
          </p:cNvPr>
          <p:cNvSpPr/>
          <p:nvPr/>
        </p:nvSpPr>
        <p:spPr>
          <a:xfrm>
            <a:off x="5774524" y="2928782"/>
            <a:ext cx="620392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C02B52-C3FE-4539-9028-4A6396D92F8D}"/>
              </a:ext>
            </a:extLst>
          </p:cNvPr>
          <p:cNvSpPr/>
          <p:nvPr/>
        </p:nvSpPr>
        <p:spPr>
          <a:xfrm>
            <a:off x="7410754" y="3796430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5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D5BCAE-9E07-42DF-9FAD-48DF73A6D3F7}"/>
              </a:ext>
            </a:extLst>
          </p:cNvPr>
          <p:cNvSpPr/>
          <p:nvPr/>
        </p:nvSpPr>
        <p:spPr>
          <a:xfrm>
            <a:off x="6675431" y="546904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3F5CAC-8892-4B5F-94D3-EABFE8ABA9D6}"/>
              </a:ext>
            </a:extLst>
          </p:cNvPr>
          <p:cNvSpPr/>
          <p:nvPr/>
        </p:nvSpPr>
        <p:spPr>
          <a:xfrm>
            <a:off x="8550269" y="2249898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0218C-FD85-4057-A9E2-9639B7102E35}"/>
              </a:ext>
            </a:extLst>
          </p:cNvPr>
          <p:cNvSpPr/>
          <p:nvPr/>
        </p:nvSpPr>
        <p:spPr>
          <a:xfrm>
            <a:off x="9938724" y="3873263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BE390C-B588-4A2D-93F2-BBBA6B2B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16" y="5211388"/>
            <a:ext cx="7606784" cy="1372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71DC5C-2BD7-47D4-9A16-3022429E59F2}"/>
              </a:ext>
            </a:extLst>
          </p:cNvPr>
          <p:cNvSpPr/>
          <p:nvPr/>
        </p:nvSpPr>
        <p:spPr>
          <a:xfrm>
            <a:off x="4450080" y="5897443"/>
            <a:ext cx="7606784" cy="686055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CEB29-BABA-431C-A2D8-89B180621FBC}"/>
              </a:ext>
            </a:extLst>
          </p:cNvPr>
          <p:cNvSpPr/>
          <p:nvPr/>
        </p:nvSpPr>
        <p:spPr>
          <a:xfrm>
            <a:off x="498705" y="4270767"/>
            <a:ext cx="692274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20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16DDE9-73DC-4AD1-8468-575473A3ADD8}"/>
              </a:ext>
            </a:extLst>
          </p:cNvPr>
          <p:cNvSpPr/>
          <p:nvPr/>
        </p:nvSpPr>
        <p:spPr>
          <a:xfrm>
            <a:off x="3468283" y="1154057"/>
            <a:ext cx="692274" cy="508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216E93-E6F4-4E8A-9225-A598AD964AC4}"/>
              </a:ext>
            </a:extLst>
          </p:cNvPr>
          <p:cNvSpPr/>
          <p:nvPr/>
        </p:nvSpPr>
        <p:spPr>
          <a:xfrm>
            <a:off x="4666615" y="3411487"/>
            <a:ext cx="712463" cy="479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11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Bagaza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B44D67-B083-4F07-8326-AD7B6840D67A}"/>
              </a:ext>
            </a:extLst>
          </p:cNvPr>
          <p:cNvSpPr/>
          <p:nvPr/>
        </p:nvSpPr>
        <p:spPr>
          <a:xfrm>
            <a:off x="4935981" y="825624"/>
            <a:ext cx="1242875" cy="642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2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9</a:t>
            </a:r>
          </a:p>
          <a:p>
            <a:r>
              <a:rPr lang="en-US" sz="1100" dirty="0">
                <a:solidFill>
                  <a:schemeClr val="tx1"/>
                </a:solidFill>
              </a:rPr>
              <a:t>Allow right bulge</a:t>
            </a:r>
          </a:p>
        </p:txBody>
      </p:sp>
    </p:spTree>
    <p:extLst>
      <p:ext uri="{BB962C8B-B14F-4D97-AF65-F5344CB8AC3E}">
        <p14:creationId xmlns:p14="http://schemas.microsoft.com/office/powerpoint/2010/main" val="125669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8388E-3966-4CFB-896A-3FEE494B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45387"/>
            <a:ext cx="8735058" cy="65145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DFD054-17C9-4B92-B7D7-B85B1A83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9" y="1688469"/>
            <a:ext cx="3376390" cy="1448943"/>
          </a:xfrm>
        </p:spPr>
        <p:txBody>
          <a:bodyPr>
            <a:normAutofit/>
          </a:bodyPr>
          <a:lstStyle/>
          <a:p>
            <a:r>
              <a:rPr lang="en-US" dirty="0"/>
              <a:t>DB1 (no PK)</a:t>
            </a:r>
          </a:p>
        </p:txBody>
      </p:sp>
      <p:pic>
        <p:nvPicPr>
          <p:cNvPr id="3" name="New picture">
            <a:extLst>
              <a:ext uri="{FF2B5EF4-FFF2-40B4-BE49-F238E27FC236}">
                <a16:creationId xmlns:a16="http://schemas.microsoft.com/office/drawing/2014/main" id="{62E6F170-77FE-4C18-A61B-576AD9875306}"/>
              </a:ext>
            </a:extLst>
          </p:cNvPr>
          <p:cNvPicPr/>
          <p:nvPr/>
        </p:nvPicPr>
        <p:blipFill rotWithShape="1">
          <a:blip r:embed="rId3"/>
          <a:srcRect t="12224" r="33483" b="78055"/>
          <a:stretch/>
        </p:blipFill>
        <p:spPr>
          <a:xfrm>
            <a:off x="6329679" y="5857876"/>
            <a:ext cx="5633721" cy="7239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3C1EF8-25F2-46EC-A474-608A7B715D02}"/>
              </a:ext>
            </a:extLst>
          </p:cNvPr>
          <p:cNvSpPr/>
          <p:nvPr/>
        </p:nvSpPr>
        <p:spPr>
          <a:xfrm>
            <a:off x="2921627" y="985441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ECC492-F83F-42FE-9D35-AE767FE4BE36}"/>
              </a:ext>
            </a:extLst>
          </p:cNvPr>
          <p:cNvSpPr/>
          <p:nvPr/>
        </p:nvSpPr>
        <p:spPr>
          <a:xfrm>
            <a:off x="7341878" y="3332514"/>
            <a:ext cx="735321" cy="454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4FDEB1-5036-426C-97EC-83F47E13C17C}"/>
              </a:ext>
            </a:extLst>
          </p:cNvPr>
          <p:cNvSpPr/>
          <p:nvPr/>
        </p:nvSpPr>
        <p:spPr>
          <a:xfrm>
            <a:off x="5662901" y="2337312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DD3FB-5589-4B08-950D-EA0F09523E33}"/>
              </a:ext>
            </a:extLst>
          </p:cNvPr>
          <p:cNvSpPr/>
          <p:nvPr/>
        </p:nvSpPr>
        <p:spPr>
          <a:xfrm>
            <a:off x="4794284" y="2634476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0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5504CA-6141-4C2C-9793-32F36BCA3BA1}"/>
              </a:ext>
            </a:extLst>
          </p:cNvPr>
          <p:cNvSpPr/>
          <p:nvPr/>
        </p:nvSpPr>
        <p:spPr>
          <a:xfrm>
            <a:off x="4025619" y="4165706"/>
            <a:ext cx="2304060" cy="615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11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Allow all structural modifications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994877-2206-4ABC-A079-BE06CF2B4C08}"/>
              </a:ext>
            </a:extLst>
          </p:cNvPr>
          <p:cNvSpPr/>
          <p:nvPr/>
        </p:nvSpPr>
        <p:spPr>
          <a:xfrm>
            <a:off x="3667487" y="6354531"/>
            <a:ext cx="754995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3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16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019659-6DF6-4357-BDA4-A476244E7FD0}"/>
              </a:ext>
            </a:extLst>
          </p:cNvPr>
          <p:cNvSpPr/>
          <p:nvPr/>
        </p:nvSpPr>
        <p:spPr>
          <a:xfrm>
            <a:off x="4981203" y="756048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1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96B363-DE27-4633-A9FD-3D8CDF2B5C55}"/>
              </a:ext>
            </a:extLst>
          </p:cNvPr>
          <p:cNvSpPr/>
          <p:nvPr/>
        </p:nvSpPr>
        <p:spPr>
          <a:xfrm>
            <a:off x="7747988" y="98560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E75E68-1AA8-41FE-A01E-3745788BD3CE}"/>
              </a:ext>
            </a:extLst>
          </p:cNvPr>
          <p:cNvSpPr/>
          <p:nvPr/>
        </p:nvSpPr>
        <p:spPr>
          <a:xfrm>
            <a:off x="8618229" y="871638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4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4EEA96-1B6A-41DC-8516-10393C27D128}"/>
              </a:ext>
            </a:extLst>
          </p:cNvPr>
          <p:cNvSpPr/>
          <p:nvPr/>
        </p:nvSpPr>
        <p:spPr>
          <a:xfrm>
            <a:off x="10630533" y="2110068"/>
            <a:ext cx="666778" cy="454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Min: 6 </a:t>
            </a:r>
          </a:p>
          <a:p>
            <a:r>
              <a:rPr lang="en-US" sz="1100" dirty="0">
                <a:solidFill>
                  <a:schemeClr val="tx1"/>
                </a:solidFill>
              </a:rPr>
              <a:t>Max: 6</a:t>
            </a:r>
          </a:p>
        </p:txBody>
      </p:sp>
    </p:spTree>
    <p:extLst>
      <p:ext uri="{BB962C8B-B14F-4D97-AF65-F5344CB8AC3E}">
        <p14:creationId xmlns:p14="http://schemas.microsoft.com/office/powerpoint/2010/main" val="38510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39780</TotalTime>
  <Words>593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TBFV Y-SL</vt:lpstr>
      <vt:lpstr>PowerPoint Presentation</vt:lpstr>
      <vt:lpstr>DB2</vt:lpstr>
      <vt:lpstr>PowerPoint Presentation</vt:lpstr>
      <vt:lpstr>DB1 (no PK)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vu</dc:creator>
  <cp:lastModifiedBy>Anh vu</cp:lastModifiedBy>
  <cp:revision>98</cp:revision>
  <dcterms:created xsi:type="dcterms:W3CDTF">2021-06-06T08:40:27Z</dcterms:created>
  <dcterms:modified xsi:type="dcterms:W3CDTF">2022-03-04T15:37:37Z</dcterms:modified>
</cp:coreProperties>
</file>