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6"/>
  </p:notesMasterIdLst>
  <p:sldIdLst>
    <p:sldId id="288" r:id="rId2"/>
    <p:sldId id="257" r:id="rId3"/>
    <p:sldId id="296" r:id="rId4"/>
    <p:sldId id="259" r:id="rId5"/>
    <p:sldId id="297" r:id="rId6"/>
    <p:sldId id="298" r:id="rId7"/>
    <p:sldId id="299" r:id="rId8"/>
    <p:sldId id="301" r:id="rId9"/>
    <p:sldId id="260" r:id="rId10"/>
    <p:sldId id="261" r:id="rId11"/>
    <p:sldId id="302" r:id="rId12"/>
    <p:sldId id="263" r:id="rId13"/>
    <p:sldId id="264" r:id="rId14"/>
    <p:sldId id="303" r:id="rId15"/>
    <p:sldId id="304" r:id="rId16"/>
    <p:sldId id="307" r:id="rId17"/>
    <p:sldId id="311" r:id="rId18"/>
    <p:sldId id="308" r:id="rId19"/>
    <p:sldId id="265" r:id="rId20"/>
    <p:sldId id="266" r:id="rId21"/>
    <p:sldId id="305" r:id="rId22"/>
    <p:sldId id="309" r:id="rId23"/>
    <p:sldId id="310" r:id="rId24"/>
    <p:sldId id="306" r:id="rId25"/>
  </p:sldIdLst>
  <p:sldSz cx="9144000" cy="5143500" type="screen16x9"/>
  <p:notesSz cx="6858000" cy="9144000"/>
  <p:embeddedFontLst>
    <p:embeddedFont>
      <p:font typeface="Trebuchet MS" panose="020B0603020202020204" pitchFamily="34" charset="0"/>
      <p:regular r:id="rId27"/>
      <p:bold r:id="rId28"/>
      <p:italic r:id="rId29"/>
      <p:boldItalic r:id="rId30"/>
    </p:embeddedFont>
    <p:embeddedFont>
      <p:font typeface="Barlow" panose="020B0604020202020204" charset="0"/>
      <p:regular r:id="rId31"/>
      <p:bold r:id="rId32"/>
      <p:italic r:id="rId33"/>
      <p:boldItalic r:id="rId34"/>
    </p:embeddedFont>
    <p:embeddedFont>
      <p:font typeface="Wingdings 3" panose="05040102010807070707" pitchFamily="18" charset="2"/>
      <p:regular r:id="rId35"/>
    </p:embeddedFont>
    <p:embeddedFont>
      <p:font typeface="Bahnschrift SemiBold SemiConden" panose="020B0502040204020203" pitchFamily="34" charset="0"/>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5D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EA8336-9F33-4FCD-93D4-2A51421C2D6C}">
  <a:tblStyle styleId="{08EA8336-9F33-4FCD-93D4-2A51421C2D6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E7187FA-7256-4BFF-9557-5E6140F1897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8" d="100"/>
          <a:sy n="98"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542759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dcac64e18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dcac64e18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222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177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473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9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47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7074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688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062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741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073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43437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77590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45707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7243708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033339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932420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348131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114110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003401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Tree>
    <p:extLst>
      <p:ext uri="{BB962C8B-B14F-4D97-AF65-F5344CB8AC3E}">
        <p14:creationId xmlns:p14="http://schemas.microsoft.com/office/powerpoint/2010/main" val="2297105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232"/>
        <p:cNvGrpSpPr/>
        <p:nvPr/>
      </p:nvGrpSpPr>
      <p:grpSpPr>
        <a:xfrm>
          <a:off x="0" y="0"/>
          <a:ext cx="0" cy="0"/>
          <a:chOff x="0" y="0"/>
          <a:chExt cx="0" cy="0"/>
        </a:xfrm>
      </p:grpSpPr>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79930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11"/>
        <p:cNvGrpSpPr/>
        <p:nvPr/>
      </p:nvGrpSpPr>
      <p:grpSpPr>
        <a:xfrm>
          <a:off x="0" y="0"/>
          <a:ext cx="0" cy="0"/>
          <a:chOff x="0" y="0"/>
          <a:chExt cx="0" cy="0"/>
        </a:xfrm>
      </p:grpSpPr>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055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711615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83"/>
        <p:cNvGrpSpPr/>
        <p:nvPr/>
      </p:nvGrpSpPr>
      <p:grpSpPr>
        <a:xfrm>
          <a:off x="0" y="0"/>
          <a:ext cx="0" cy="0"/>
          <a:chOff x="0" y="0"/>
          <a:chExt cx="0" cy="0"/>
        </a:xfrm>
      </p:grpSpPr>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extLst>
      <p:ext uri="{BB962C8B-B14F-4D97-AF65-F5344CB8AC3E}">
        <p14:creationId xmlns:p14="http://schemas.microsoft.com/office/powerpoint/2010/main" val="500549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7"/>
        <p:cNvGrpSpPr/>
        <p:nvPr/>
      </p:nvGrpSpPr>
      <p:grpSpPr>
        <a:xfrm>
          <a:off x="0" y="0"/>
          <a:ext cx="0" cy="0"/>
          <a:chOff x="0" y="0"/>
          <a:chExt cx="0" cy="0"/>
        </a:xfrm>
      </p:grpSpPr>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spTree>
    <p:extLst>
      <p:ext uri="{BB962C8B-B14F-4D97-AF65-F5344CB8AC3E}">
        <p14:creationId xmlns:p14="http://schemas.microsoft.com/office/powerpoint/2010/main" val="3448171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9"/>
        <p:cNvGrpSpPr/>
        <p:nvPr/>
      </p:nvGrpSpPr>
      <p:grpSpPr>
        <a:xfrm>
          <a:off x="0" y="0"/>
          <a:ext cx="0" cy="0"/>
          <a:chOff x="0" y="0"/>
          <a:chExt cx="0" cy="0"/>
        </a:xfrm>
      </p:grpSpPr>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513850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42"/>
        <p:cNvGrpSpPr/>
        <p:nvPr/>
      </p:nvGrpSpPr>
      <p:grpSpPr>
        <a:xfrm>
          <a:off x="0" y="0"/>
          <a:ext cx="0" cy="0"/>
          <a:chOff x="0" y="0"/>
          <a:chExt cx="0" cy="0"/>
        </a:xfrm>
      </p:grpSpPr>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959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725571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707670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02092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7429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84086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037325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285269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t="-6000" b="-6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10/24/2022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2358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4" r:id="rId23"/>
  </p:sldLayoutIdLst>
  <p:transition>
    <p:fade thruBlk="1"/>
  </p:transition>
  <p:timing>
    <p:tnLst>
      <p:par>
        <p:cTn id="1" dur="indefinite" restart="never" nodeType="tmRoot"/>
      </p:par>
    </p:tnLst>
  </p:timing>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1" name="Google Shape;701;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700" name="Google Shape;700;p45"/>
          <p:cNvSpPr txBox="1">
            <a:spLocks noGrp="1"/>
          </p:cNvSpPr>
          <p:nvPr>
            <p:ph type="title" idx="4294967295"/>
          </p:nvPr>
        </p:nvSpPr>
        <p:spPr>
          <a:xfrm>
            <a:off x="2854654" y="1544491"/>
            <a:ext cx="3423201" cy="6238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smtClean="0">
                <a:solidFill>
                  <a:srgbClr val="002060"/>
                </a:solidFill>
                <a:latin typeface="Barlow" panose="020B0604020202020204" charset="0"/>
              </a:rPr>
              <a:t>Thành viên nhóm</a:t>
            </a:r>
            <a:endParaRPr b="1">
              <a:solidFill>
                <a:srgbClr val="002060"/>
              </a:solidFill>
              <a:latin typeface="Barlow" panose="020B0604020202020204" charset="0"/>
            </a:endParaRPr>
          </a:p>
        </p:txBody>
      </p:sp>
      <p:sp>
        <p:nvSpPr>
          <p:cNvPr id="703" name="Google Shape;703;p45"/>
          <p:cNvSpPr txBox="1"/>
          <p:nvPr/>
        </p:nvSpPr>
        <p:spPr>
          <a:xfrm>
            <a:off x="768415" y="4241275"/>
            <a:ext cx="1489200" cy="566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smtClean="0">
                <a:solidFill>
                  <a:schemeClr val="dk1"/>
                </a:solidFill>
                <a:latin typeface="Barlow"/>
                <a:ea typeface="Barlow"/>
                <a:cs typeface="Barlow"/>
                <a:sym typeface="Barlow"/>
              </a:rPr>
              <a:t>N</a:t>
            </a:r>
            <a:r>
              <a:rPr lang="en-US" sz="1200" b="1" smtClean="0">
                <a:latin typeface="Barlow"/>
                <a:ea typeface="Barlow"/>
                <a:cs typeface="Barlow"/>
                <a:sym typeface="Barlow"/>
              </a:rPr>
              <a:t>guyễn Ngọc Minh</a:t>
            </a:r>
          </a:p>
          <a:p>
            <a:pPr marL="0" lvl="0" indent="0" algn="ctr" rtl="0">
              <a:spcBef>
                <a:spcPts val="0"/>
              </a:spcBef>
              <a:spcAft>
                <a:spcPts val="0"/>
              </a:spcAft>
              <a:buNone/>
            </a:pPr>
            <a:r>
              <a:rPr lang="en-US" sz="1200" b="1" smtClean="0">
                <a:latin typeface="Barlow"/>
                <a:ea typeface="Barlow"/>
                <a:cs typeface="Barlow"/>
                <a:sym typeface="Barlow"/>
              </a:rPr>
              <a:t>20211084</a:t>
            </a:r>
            <a:endParaRPr sz="1200" b="1">
              <a:latin typeface="Barlow"/>
              <a:ea typeface="Barlow"/>
              <a:cs typeface="Barlow"/>
              <a:sym typeface="Barlow"/>
            </a:endParaRPr>
          </a:p>
        </p:txBody>
      </p:sp>
      <p:sp>
        <p:nvSpPr>
          <p:cNvPr id="705" name="Google Shape;705;p45"/>
          <p:cNvSpPr txBox="1"/>
          <p:nvPr/>
        </p:nvSpPr>
        <p:spPr>
          <a:xfrm>
            <a:off x="3625250" y="4241275"/>
            <a:ext cx="1645091" cy="566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sz="1200" b="1" smtClean="0">
                <a:latin typeface="Barlow" panose="020B0604020202020204" charset="0"/>
                <a:ea typeface="Barlow"/>
                <a:cs typeface="Barlow"/>
                <a:sym typeface="Barlow"/>
              </a:rPr>
              <a:t>Nguyễn Hồng Nam</a:t>
            </a:r>
          </a:p>
          <a:p>
            <a:pPr marL="0" lvl="0" indent="0" algn="ctr" rtl="0">
              <a:spcBef>
                <a:spcPts val="400"/>
              </a:spcBef>
              <a:spcAft>
                <a:spcPts val="400"/>
              </a:spcAft>
              <a:buNone/>
            </a:pPr>
            <a:r>
              <a:rPr lang="en-US" sz="1200" b="1" smtClean="0">
                <a:latin typeface="Barlow" panose="020B0604020202020204" charset="0"/>
              </a:rPr>
              <a:t>20210932</a:t>
            </a:r>
            <a:endParaRPr sz="1200" b="1">
              <a:latin typeface="Barlow" panose="020B0604020202020204" charset="0"/>
              <a:ea typeface="Barlow"/>
              <a:cs typeface="Barlow"/>
              <a:sym typeface="Barlow"/>
            </a:endParaRPr>
          </a:p>
        </p:txBody>
      </p:sp>
      <p:sp>
        <p:nvSpPr>
          <p:cNvPr id="707" name="Google Shape;707;p45"/>
          <p:cNvSpPr txBox="1"/>
          <p:nvPr/>
        </p:nvSpPr>
        <p:spPr>
          <a:xfrm>
            <a:off x="6637976" y="4241275"/>
            <a:ext cx="1489200"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sz="1200" b="1" smtClean="0">
                <a:latin typeface="Barlow" panose="020B0604020202020204" charset="0"/>
                <a:ea typeface="Barlow"/>
                <a:cs typeface="Barlow"/>
                <a:sym typeface="Barlow"/>
              </a:rPr>
              <a:t>Lê Quý Mùi</a:t>
            </a:r>
          </a:p>
          <a:p>
            <a:pPr lvl="0" algn="ctr">
              <a:spcBef>
                <a:spcPts val="400"/>
              </a:spcBef>
              <a:spcAft>
                <a:spcPts val="400"/>
              </a:spcAft>
            </a:pPr>
            <a:r>
              <a:rPr lang="en-US" sz="1200" b="1">
                <a:latin typeface="Barlow" panose="020B0604020202020204" charset="0"/>
              </a:rPr>
              <a:t>20211133</a:t>
            </a:r>
            <a:endParaRPr sz="1200" b="1">
              <a:latin typeface="Barlow" panose="020B0604020202020204" charset="0"/>
              <a:ea typeface="Barlow"/>
              <a:cs typeface="Barlow"/>
              <a:sym typeface="Barlow"/>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06" y="2451415"/>
            <a:ext cx="1673017" cy="1673017"/>
          </a:xfrm>
          <a:prstGeom prst="ellipse">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1654" y="2451415"/>
            <a:ext cx="1638736" cy="1664423"/>
          </a:xfrm>
          <a:prstGeom prst="ellipse">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5251" y="2451415"/>
            <a:ext cx="1645091" cy="1673017"/>
          </a:xfrm>
          <a:prstGeom prst="ellipse">
            <a:avLst/>
          </a:prstGeom>
        </p:spPr>
      </p:pic>
      <p:sp>
        <p:nvSpPr>
          <p:cNvPr id="3" name="TextBox 2"/>
          <p:cNvSpPr txBox="1"/>
          <p:nvPr/>
        </p:nvSpPr>
        <p:spPr>
          <a:xfrm>
            <a:off x="2449303" y="419944"/>
            <a:ext cx="4233902" cy="707886"/>
          </a:xfrm>
          <a:prstGeom prst="rect">
            <a:avLst/>
          </a:prstGeom>
          <a:noFill/>
        </p:spPr>
        <p:txBody>
          <a:bodyPr wrap="square" rtlCol="0">
            <a:spAutoFit/>
          </a:bodyPr>
          <a:lstStyle/>
          <a:p>
            <a:pPr algn="ctr"/>
            <a:r>
              <a:rPr lang="en-US" sz="4000" smtClean="0">
                <a:latin typeface="Bahnschrift SemiBold SemiConden" panose="020B0502040204020203" pitchFamily="34" charset="0"/>
              </a:rPr>
              <a:t>Wellcome team 9</a:t>
            </a:r>
            <a:endParaRPr lang="en-US" sz="4000">
              <a:latin typeface="Bahnschrift SemiBold SemiConden"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10</a:t>
            </a:fld>
            <a:endParaRPr>
              <a:latin typeface="Times New Roman" panose="02020603050405020304" pitchFamily="18" charset="0"/>
              <a:cs typeface="Times New Roman" panose="02020603050405020304" pitchFamily="18" charset="0"/>
            </a:endParaRPr>
          </a:p>
        </p:txBody>
      </p:sp>
      <p:sp>
        <p:nvSpPr>
          <p:cNvPr id="3" name="TextBox 2"/>
          <p:cNvSpPr txBox="1"/>
          <p:nvPr/>
        </p:nvSpPr>
        <p:spPr>
          <a:xfrm>
            <a:off x="1063083" y="275062"/>
            <a:ext cx="4534829" cy="542693"/>
          </a:xfrm>
          <a:prstGeom prst="rect">
            <a:avLst/>
          </a:prstGeom>
          <a:noFill/>
        </p:spPr>
        <p:txBody>
          <a:bodyPr wrap="square" rtlCol="0">
            <a:spAutoFit/>
          </a:bodyPr>
          <a:lstStyle/>
          <a:p>
            <a:r>
              <a:rPr lang="en-US" sz="2800" smtClean="0">
                <a:solidFill>
                  <a:srgbClr val="002060"/>
                </a:solidFill>
                <a:latin typeface="Times New Roman" panose="02020603050405020304" pitchFamily="18" charset="0"/>
                <a:cs typeface="Times New Roman" panose="02020603050405020304" pitchFamily="18" charset="0"/>
              </a:rPr>
              <a:t>8. Quy trình làm phần mềm</a:t>
            </a:r>
            <a:endParaRPr lang="en-US" sz="2800">
              <a:solidFill>
                <a:srgbClr val="002060"/>
              </a:solidFill>
              <a:latin typeface="Times New Roman" panose="02020603050405020304" pitchFamily="18" charset="0"/>
              <a:cs typeface="Times New Roman" panose="02020603050405020304" pitchFamily="18" charset="0"/>
            </a:endParaRPr>
          </a:p>
        </p:txBody>
      </p:sp>
      <p:sp>
        <p:nvSpPr>
          <p:cNvPr id="4" name="Rounded Rectangle 3"/>
          <p:cNvSpPr/>
          <p:nvPr/>
        </p:nvSpPr>
        <p:spPr>
          <a:xfrm>
            <a:off x="1323278" y="1087792"/>
            <a:ext cx="5701990" cy="3806283"/>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bject 8"/>
          <p:cNvSpPr txBox="1"/>
          <p:nvPr/>
        </p:nvSpPr>
        <p:spPr>
          <a:xfrm>
            <a:off x="1590907" y="1055191"/>
            <a:ext cx="5337718" cy="3752309"/>
          </a:xfrm>
          <a:prstGeom prst="rect">
            <a:avLst/>
          </a:prstGeom>
        </p:spPr>
        <p:txBody>
          <a:bodyPr vert="horz" wrap="square" lIns="0" tIns="22606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76250" indent="-464184">
              <a:lnSpc>
                <a:spcPct val="100000"/>
              </a:lnSpc>
              <a:spcBef>
                <a:spcPts val="1780"/>
              </a:spcBef>
              <a:buFont typeface="Wingdings"/>
              <a:buChar char=""/>
              <a:tabLst>
                <a:tab pos="476250" algn="l"/>
                <a:tab pos="476884" algn="l"/>
                <a:tab pos="1924050" algn="l"/>
              </a:tabLst>
            </a:pPr>
            <a:r>
              <a:rPr sz="1600" i="1" u="heavy" spc="5" dirty="0">
                <a:uFill>
                  <a:solidFill>
                    <a:srgbClr val="000000"/>
                  </a:solidFill>
                </a:uFill>
                <a:latin typeface="Times New Roman" panose="02020603050405020304" pitchFamily="18" charset="0"/>
                <a:cs typeface="Times New Roman" panose="02020603050405020304" pitchFamily="18" charset="0"/>
              </a:rPr>
              <a:t>Bước</a:t>
            </a:r>
            <a:r>
              <a:rPr sz="1600" i="1" u="heavy" spc="-20" dirty="0">
                <a:uFill>
                  <a:solidFill>
                    <a:srgbClr val="000000"/>
                  </a:solidFill>
                </a:uFill>
                <a:latin typeface="Times New Roman" panose="02020603050405020304" pitchFamily="18" charset="0"/>
                <a:cs typeface="Times New Roman" panose="02020603050405020304" pitchFamily="18" charset="0"/>
              </a:rPr>
              <a:t> </a:t>
            </a:r>
            <a:r>
              <a:rPr sz="1600" i="1" u="heavy" dirty="0">
                <a:uFill>
                  <a:solidFill>
                    <a:srgbClr val="000000"/>
                  </a:solidFill>
                </a:uFill>
                <a:latin typeface="Times New Roman" panose="02020603050405020304" pitchFamily="18" charset="0"/>
                <a:cs typeface="Times New Roman" panose="02020603050405020304" pitchFamily="18" charset="0"/>
              </a:rPr>
              <a:t>0</a:t>
            </a:r>
            <a:r>
              <a:rPr sz="1600" i="1"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Ý </a:t>
            </a:r>
            <a:r>
              <a:rPr sz="1600" dirty="0">
                <a:latin typeface="Times New Roman" panose="02020603050405020304" pitchFamily="18" charset="0"/>
                <a:cs typeface="Times New Roman" panose="02020603050405020304" pitchFamily="18" charset="0"/>
              </a:rPr>
              <a:t>tưởng</a:t>
            </a:r>
            <a:r>
              <a:rPr sz="1600" spc="-7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(concept).</a:t>
            </a:r>
            <a:endParaRPr sz="1600">
              <a:latin typeface="Times New Roman" panose="02020603050405020304" pitchFamily="18" charset="0"/>
              <a:cs typeface="Times New Roman" panose="02020603050405020304" pitchFamily="18" charset="0"/>
            </a:endParaRPr>
          </a:p>
          <a:p>
            <a:pPr marL="476250" marR="163195" indent="-464184">
              <a:lnSpc>
                <a:spcPct val="100000"/>
              </a:lnSpc>
              <a:spcBef>
                <a:spcPts val="1680"/>
              </a:spcBef>
              <a:buFont typeface="Wingdings"/>
              <a:buChar char=""/>
              <a:tabLst>
                <a:tab pos="476250" algn="l"/>
                <a:tab pos="476884" algn="l"/>
                <a:tab pos="1924050" algn="l"/>
              </a:tabLst>
            </a:pPr>
            <a:r>
              <a:rPr sz="1600" i="1" u="heavy" spc="5" dirty="0">
                <a:uFill>
                  <a:solidFill>
                    <a:srgbClr val="000000"/>
                  </a:solidFill>
                </a:uFill>
                <a:latin typeface="Times New Roman" panose="02020603050405020304" pitchFamily="18" charset="0"/>
                <a:cs typeface="Times New Roman" panose="02020603050405020304" pitchFamily="18" charset="0"/>
              </a:rPr>
              <a:t>Bước</a:t>
            </a:r>
            <a:r>
              <a:rPr sz="1600" i="1" u="heavy" spc="-20" dirty="0">
                <a:uFill>
                  <a:solidFill>
                    <a:srgbClr val="000000"/>
                  </a:solidFill>
                </a:uFill>
                <a:latin typeface="Times New Roman" panose="02020603050405020304" pitchFamily="18" charset="0"/>
                <a:cs typeface="Times New Roman" panose="02020603050405020304" pitchFamily="18" charset="0"/>
              </a:rPr>
              <a:t> </a:t>
            </a:r>
            <a:r>
              <a:rPr sz="1600" i="1" u="heavy" dirty="0">
                <a:uFill>
                  <a:solidFill>
                    <a:srgbClr val="000000"/>
                  </a:solidFill>
                </a:uFill>
                <a:latin typeface="Times New Roman" panose="02020603050405020304" pitchFamily="18" charset="0"/>
                <a:cs typeface="Times New Roman" panose="02020603050405020304" pitchFamily="18" charset="0"/>
              </a:rPr>
              <a:t>1</a:t>
            </a:r>
            <a:r>
              <a:rPr sz="1600" i="1"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Xác </a:t>
            </a:r>
            <a:r>
              <a:rPr sz="1600" dirty="0">
                <a:latin typeface="Times New Roman" panose="02020603050405020304" pitchFamily="18" charset="0"/>
                <a:cs typeface="Times New Roman" panose="02020603050405020304" pitchFamily="18" charset="0"/>
              </a:rPr>
              <a:t>định </a:t>
            </a:r>
            <a:r>
              <a:rPr sz="1600" spc="-10" dirty="0">
                <a:latin typeface="Times New Roman" panose="02020603050405020304" pitchFamily="18" charset="0"/>
                <a:cs typeface="Times New Roman" panose="02020603050405020304" pitchFamily="18" charset="0"/>
              </a:rPr>
              <a:t>yêu </a:t>
            </a:r>
            <a:r>
              <a:rPr sz="1600" spc="5" dirty="0">
                <a:latin typeface="Times New Roman" panose="02020603050405020304" pitchFamily="18" charset="0"/>
                <a:cs typeface="Times New Roman" panose="02020603050405020304" pitchFamily="18" charset="0"/>
              </a:rPr>
              <a:t>cầu</a:t>
            </a:r>
            <a:r>
              <a:rPr sz="1600" spc="-9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(Requirements  </a:t>
            </a:r>
            <a:r>
              <a:rPr sz="1600" dirty="0">
                <a:latin typeface="Times New Roman" panose="02020603050405020304" pitchFamily="18" charset="0"/>
                <a:cs typeface="Times New Roman" panose="02020603050405020304" pitchFamily="18" charset="0"/>
              </a:rPr>
              <a:t>Specification).</a:t>
            </a:r>
            <a:endParaRPr sz="1600">
              <a:latin typeface="Times New Roman" panose="02020603050405020304" pitchFamily="18" charset="0"/>
              <a:cs typeface="Times New Roman" panose="02020603050405020304" pitchFamily="18" charset="0"/>
            </a:endParaRPr>
          </a:p>
          <a:p>
            <a:pPr marL="476250" indent="-464184">
              <a:lnSpc>
                <a:spcPct val="100000"/>
              </a:lnSpc>
              <a:spcBef>
                <a:spcPts val="1685"/>
              </a:spcBef>
              <a:buFont typeface="Wingdings"/>
              <a:buChar char=""/>
              <a:tabLst>
                <a:tab pos="476250" algn="l"/>
                <a:tab pos="476884" algn="l"/>
                <a:tab pos="1924050" algn="l"/>
              </a:tabLst>
            </a:pPr>
            <a:r>
              <a:rPr sz="1600" i="1" u="heavy" dirty="0">
                <a:uFill>
                  <a:solidFill>
                    <a:srgbClr val="000000"/>
                  </a:solidFill>
                </a:uFill>
                <a:latin typeface="Times New Roman" panose="02020603050405020304" pitchFamily="18" charset="0"/>
                <a:cs typeface="Times New Roman" panose="02020603050405020304" pitchFamily="18" charset="0"/>
              </a:rPr>
              <a:t>Bước</a:t>
            </a:r>
            <a:r>
              <a:rPr sz="1600" i="1" u="heavy" spc="-5" dirty="0">
                <a:uFill>
                  <a:solidFill>
                    <a:srgbClr val="000000"/>
                  </a:solidFill>
                </a:uFill>
                <a:latin typeface="Times New Roman" panose="02020603050405020304" pitchFamily="18" charset="0"/>
                <a:cs typeface="Times New Roman" panose="02020603050405020304" pitchFamily="18" charset="0"/>
              </a:rPr>
              <a:t> </a:t>
            </a:r>
            <a:r>
              <a:rPr sz="1600" i="1" u="heavy" dirty="0">
                <a:uFill>
                  <a:solidFill>
                    <a:srgbClr val="000000"/>
                  </a:solidFill>
                </a:uFill>
                <a:latin typeface="Times New Roman" panose="02020603050405020304" pitchFamily="18" charset="0"/>
                <a:cs typeface="Times New Roman" panose="02020603050405020304" pitchFamily="18" charset="0"/>
              </a:rPr>
              <a:t>2</a:t>
            </a:r>
            <a:r>
              <a:rPr sz="1600" i="1"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Phân </a:t>
            </a:r>
            <a:r>
              <a:rPr sz="1600" spc="5" dirty="0">
                <a:latin typeface="Times New Roman" panose="02020603050405020304" pitchFamily="18" charset="0"/>
                <a:cs typeface="Times New Roman" panose="02020603050405020304" pitchFamily="18" charset="0"/>
              </a:rPr>
              <a:t>tích</a:t>
            </a:r>
            <a:r>
              <a:rPr sz="1600" spc="-8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(Analysis).</a:t>
            </a:r>
            <a:endParaRPr sz="1600">
              <a:latin typeface="Times New Roman" panose="02020603050405020304" pitchFamily="18" charset="0"/>
              <a:cs typeface="Times New Roman" panose="02020603050405020304" pitchFamily="18" charset="0"/>
            </a:endParaRPr>
          </a:p>
          <a:p>
            <a:pPr marL="476250" indent="-464184">
              <a:lnSpc>
                <a:spcPct val="100000"/>
              </a:lnSpc>
              <a:spcBef>
                <a:spcPts val="1685"/>
              </a:spcBef>
              <a:buFont typeface="Wingdings"/>
              <a:buChar char=""/>
              <a:tabLst>
                <a:tab pos="476250" algn="l"/>
                <a:tab pos="476884" algn="l"/>
                <a:tab pos="1924050" algn="l"/>
              </a:tabLst>
            </a:pPr>
            <a:r>
              <a:rPr sz="1600" i="1" u="heavy" dirty="0">
                <a:uFill>
                  <a:solidFill>
                    <a:srgbClr val="000000"/>
                  </a:solidFill>
                </a:uFill>
                <a:latin typeface="Times New Roman" panose="02020603050405020304" pitchFamily="18" charset="0"/>
                <a:cs typeface="Times New Roman" panose="02020603050405020304" pitchFamily="18" charset="0"/>
              </a:rPr>
              <a:t>Bước</a:t>
            </a:r>
            <a:r>
              <a:rPr sz="1600" i="1" u="heavy" spc="-5" dirty="0">
                <a:uFill>
                  <a:solidFill>
                    <a:srgbClr val="000000"/>
                  </a:solidFill>
                </a:uFill>
                <a:latin typeface="Times New Roman" panose="02020603050405020304" pitchFamily="18" charset="0"/>
                <a:cs typeface="Times New Roman" panose="02020603050405020304" pitchFamily="18" charset="0"/>
              </a:rPr>
              <a:t> </a:t>
            </a:r>
            <a:r>
              <a:rPr sz="1600" i="1" u="heavy" dirty="0">
                <a:uFill>
                  <a:solidFill>
                    <a:srgbClr val="000000"/>
                  </a:solidFill>
                </a:uFill>
                <a:latin typeface="Times New Roman" panose="02020603050405020304" pitchFamily="18" charset="0"/>
                <a:cs typeface="Times New Roman" panose="02020603050405020304" pitchFamily="18" charset="0"/>
              </a:rPr>
              <a:t>3</a:t>
            </a:r>
            <a:r>
              <a:rPr sz="1600" i="1"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Thiết </a:t>
            </a:r>
            <a:r>
              <a:rPr sz="1600" spc="5" dirty="0">
                <a:latin typeface="Times New Roman" panose="02020603050405020304" pitchFamily="18" charset="0"/>
                <a:cs typeface="Times New Roman" panose="02020603050405020304" pitchFamily="18" charset="0"/>
              </a:rPr>
              <a:t>kế</a:t>
            </a:r>
            <a:r>
              <a:rPr sz="1600" spc="-4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(Design).</a:t>
            </a:r>
            <a:endParaRPr sz="1600">
              <a:latin typeface="Times New Roman" panose="02020603050405020304" pitchFamily="18" charset="0"/>
              <a:cs typeface="Times New Roman" panose="02020603050405020304" pitchFamily="18" charset="0"/>
            </a:endParaRPr>
          </a:p>
          <a:p>
            <a:pPr marL="476250" indent="-464184">
              <a:lnSpc>
                <a:spcPct val="100000"/>
              </a:lnSpc>
              <a:spcBef>
                <a:spcPts val="1680"/>
              </a:spcBef>
              <a:buFont typeface="Wingdings"/>
              <a:buChar char=""/>
              <a:tabLst>
                <a:tab pos="476250" algn="l"/>
                <a:tab pos="476884" algn="l"/>
                <a:tab pos="1924050" algn="l"/>
              </a:tabLst>
            </a:pPr>
            <a:r>
              <a:rPr sz="1600" i="1" u="heavy" dirty="0">
                <a:uFill>
                  <a:solidFill>
                    <a:srgbClr val="000000"/>
                  </a:solidFill>
                </a:uFill>
                <a:latin typeface="Times New Roman" panose="02020603050405020304" pitchFamily="18" charset="0"/>
                <a:cs typeface="Times New Roman" panose="02020603050405020304" pitchFamily="18" charset="0"/>
              </a:rPr>
              <a:t>Bước</a:t>
            </a:r>
            <a:r>
              <a:rPr sz="1600" i="1" u="heavy" spc="-5" dirty="0">
                <a:uFill>
                  <a:solidFill>
                    <a:srgbClr val="000000"/>
                  </a:solidFill>
                </a:uFill>
                <a:latin typeface="Times New Roman" panose="02020603050405020304" pitchFamily="18" charset="0"/>
                <a:cs typeface="Times New Roman" panose="02020603050405020304" pitchFamily="18" charset="0"/>
              </a:rPr>
              <a:t> </a:t>
            </a:r>
            <a:r>
              <a:rPr sz="1600" i="1" u="heavy" dirty="0">
                <a:uFill>
                  <a:solidFill>
                    <a:srgbClr val="000000"/>
                  </a:solidFill>
                </a:uFill>
                <a:latin typeface="Times New Roman" panose="02020603050405020304" pitchFamily="18" charset="0"/>
                <a:cs typeface="Times New Roman" panose="02020603050405020304" pitchFamily="18" charset="0"/>
              </a:rPr>
              <a:t>4</a:t>
            </a:r>
            <a:r>
              <a:rPr sz="1600" i="1"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Cài </a:t>
            </a:r>
            <a:r>
              <a:rPr sz="1600" dirty="0">
                <a:latin typeface="Times New Roman" panose="02020603050405020304" pitchFamily="18" charset="0"/>
                <a:cs typeface="Times New Roman" panose="02020603050405020304" pitchFamily="18" charset="0"/>
              </a:rPr>
              <a:t>đặt</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(Implementation).</a:t>
            </a:r>
            <a:endParaRPr sz="1600">
              <a:latin typeface="Times New Roman" panose="02020603050405020304" pitchFamily="18" charset="0"/>
              <a:cs typeface="Times New Roman" panose="02020603050405020304" pitchFamily="18" charset="0"/>
            </a:endParaRPr>
          </a:p>
          <a:p>
            <a:pPr marL="476250" indent="-464184">
              <a:lnSpc>
                <a:spcPct val="100000"/>
              </a:lnSpc>
              <a:spcBef>
                <a:spcPts val="1680"/>
              </a:spcBef>
              <a:buFont typeface="Wingdings"/>
              <a:buChar char=""/>
              <a:tabLst>
                <a:tab pos="476250" algn="l"/>
                <a:tab pos="476884" algn="l"/>
                <a:tab pos="1924050" algn="l"/>
              </a:tabLst>
            </a:pPr>
            <a:r>
              <a:rPr sz="1600" i="1" u="heavy" dirty="0">
                <a:uFill>
                  <a:solidFill>
                    <a:srgbClr val="000000"/>
                  </a:solidFill>
                </a:uFill>
                <a:latin typeface="Times New Roman" panose="02020603050405020304" pitchFamily="18" charset="0"/>
                <a:cs typeface="Times New Roman" panose="02020603050405020304" pitchFamily="18" charset="0"/>
              </a:rPr>
              <a:t>Bước</a:t>
            </a:r>
            <a:r>
              <a:rPr sz="1600" i="1" u="heavy" spc="-5" dirty="0">
                <a:uFill>
                  <a:solidFill>
                    <a:srgbClr val="000000"/>
                  </a:solidFill>
                </a:uFill>
                <a:latin typeface="Times New Roman" panose="02020603050405020304" pitchFamily="18" charset="0"/>
                <a:cs typeface="Times New Roman" panose="02020603050405020304" pitchFamily="18" charset="0"/>
              </a:rPr>
              <a:t> </a:t>
            </a:r>
            <a:r>
              <a:rPr sz="1600" i="1" u="heavy" dirty="0">
                <a:uFill>
                  <a:solidFill>
                    <a:srgbClr val="000000"/>
                  </a:solidFill>
                </a:uFill>
                <a:latin typeface="Times New Roman" panose="02020603050405020304" pitchFamily="18" charset="0"/>
                <a:cs typeface="Times New Roman" panose="02020603050405020304" pitchFamily="18" charset="0"/>
              </a:rPr>
              <a:t>5</a:t>
            </a:r>
            <a:r>
              <a:rPr sz="1600" i="1"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Thử </a:t>
            </a:r>
            <a:r>
              <a:rPr sz="1600" dirty="0">
                <a:latin typeface="Times New Roman" panose="02020603050405020304" pitchFamily="18" charset="0"/>
                <a:cs typeface="Times New Roman" panose="02020603050405020304" pitchFamily="18" charset="0"/>
              </a:rPr>
              <a:t>nghiệm </a:t>
            </a:r>
            <a:r>
              <a:rPr sz="1600" spc="-5" dirty="0">
                <a:latin typeface="Times New Roman" panose="02020603050405020304" pitchFamily="18" charset="0"/>
                <a:cs typeface="Times New Roman" panose="02020603050405020304" pitchFamily="18" charset="0"/>
              </a:rPr>
              <a:t>(Testing).</a:t>
            </a:r>
            <a:endParaRPr sz="1600">
              <a:latin typeface="Times New Roman" panose="02020603050405020304" pitchFamily="18" charset="0"/>
              <a:cs typeface="Times New Roman" panose="02020603050405020304" pitchFamily="18" charset="0"/>
            </a:endParaRPr>
          </a:p>
          <a:p>
            <a:pPr marL="476250" marR="5080" indent="-464184">
              <a:lnSpc>
                <a:spcPct val="100000"/>
              </a:lnSpc>
              <a:spcBef>
                <a:spcPts val="1685"/>
              </a:spcBef>
              <a:buFont typeface="Wingdings"/>
              <a:buChar char=""/>
              <a:tabLst>
                <a:tab pos="476250" algn="l"/>
                <a:tab pos="476884" algn="l"/>
                <a:tab pos="1924050" algn="l"/>
              </a:tabLst>
            </a:pPr>
            <a:r>
              <a:rPr sz="1600" i="1" u="heavy" dirty="0">
                <a:uFill>
                  <a:solidFill>
                    <a:srgbClr val="000000"/>
                  </a:solidFill>
                </a:uFill>
                <a:latin typeface="Times New Roman" panose="02020603050405020304" pitchFamily="18" charset="0"/>
                <a:cs typeface="Times New Roman" panose="02020603050405020304" pitchFamily="18" charset="0"/>
              </a:rPr>
              <a:t>Bước</a:t>
            </a:r>
            <a:r>
              <a:rPr sz="1600" i="1" u="heavy" spc="-5" dirty="0">
                <a:uFill>
                  <a:solidFill>
                    <a:srgbClr val="000000"/>
                  </a:solidFill>
                </a:uFill>
                <a:latin typeface="Times New Roman" panose="02020603050405020304" pitchFamily="18" charset="0"/>
                <a:cs typeface="Times New Roman" panose="02020603050405020304" pitchFamily="18" charset="0"/>
              </a:rPr>
              <a:t> </a:t>
            </a:r>
            <a:r>
              <a:rPr sz="1600" i="1" u="heavy" dirty="0">
                <a:uFill>
                  <a:solidFill>
                    <a:srgbClr val="000000"/>
                  </a:solidFill>
                </a:uFill>
                <a:latin typeface="Times New Roman" panose="02020603050405020304" pitchFamily="18" charset="0"/>
                <a:cs typeface="Times New Roman" panose="02020603050405020304" pitchFamily="18" charset="0"/>
              </a:rPr>
              <a:t>6</a:t>
            </a:r>
            <a:r>
              <a:rPr sz="1600" i="1"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Vận hành, theo dõi </a:t>
            </a:r>
            <a:r>
              <a:rPr sz="1600" spc="-20" dirty="0">
                <a:latin typeface="Times New Roman" panose="02020603050405020304" pitchFamily="18" charset="0"/>
                <a:cs typeface="Times New Roman" panose="02020603050405020304" pitchFamily="18" charset="0"/>
              </a:rPr>
              <a:t>và </a:t>
            </a:r>
            <a:r>
              <a:rPr sz="1600" dirty="0">
                <a:latin typeface="Times New Roman" panose="02020603050405020304" pitchFamily="18" charset="0"/>
                <a:cs typeface="Times New Roman" panose="02020603050405020304" pitchFamily="18" charset="0"/>
              </a:rPr>
              <a:t>bảo </a:t>
            </a:r>
            <a:r>
              <a:rPr sz="1600" spc="-5" dirty="0">
                <a:latin typeface="Times New Roman" panose="02020603050405020304" pitchFamily="18" charset="0"/>
                <a:cs typeface="Times New Roman" panose="02020603050405020304" pitchFamily="18" charset="0"/>
              </a:rPr>
              <a:t>dưỡng  </a:t>
            </a:r>
            <a:r>
              <a:rPr sz="1600" dirty="0">
                <a:latin typeface="Times New Roman" panose="02020603050405020304" pitchFamily="18" charset="0"/>
                <a:cs typeface="Times New Roman" panose="02020603050405020304" pitchFamily="18" charset="0"/>
              </a:rPr>
              <a:t>(Operation, </a:t>
            </a:r>
            <a:r>
              <a:rPr sz="1600" spc="-5" dirty="0">
                <a:latin typeface="Times New Roman" panose="02020603050405020304" pitchFamily="18" charset="0"/>
                <a:cs typeface="Times New Roman" panose="02020603050405020304" pitchFamily="18" charset="0"/>
              </a:rPr>
              <a:t>follow-up </a:t>
            </a:r>
            <a:r>
              <a:rPr sz="1600" dirty="0">
                <a:latin typeface="Times New Roman" panose="02020603050405020304" pitchFamily="18" charset="0"/>
                <a:cs typeface="Times New Roman" panose="02020603050405020304" pitchFamily="18" charset="0"/>
              </a:rPr>
              <a:t>and</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Maintenance).</a:t>
            </a:r>
            <a:endParaRPr sz="1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8273" y="646771"/>
            <a:ext cx="4932530" cy="1174142"/>
          </a:xfrm>
        </p:spPr>
        <p:txBody>
          <a:bodyPr/>
          <a:lstStyle/>
          <a:p>
            <a:r>
              <a:rPr lang="en-US" smtClean="0">
                <a:solidFill>
                  <a:srgbClr val="002060"/>
                </a:solidFill>
                <a:latin typeface="Times New Roman" panose="02020603050405020304" pitchFamily="18" charset="0"/>
                <a:cs typeface="Times New Roman" panose="02020603050405020304" pitchFamily="18" charset="0"/>
              </a:rPr>
              <a:t>Chương II: Kết quả thực hiện</a:t>
            </a:r>
            <a:endParaRPr lang="en-US">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328625" y="2765502"/>
            <a:ext cx="2051825" cy="738664"/>
          </a:xfrm>
          <a:prstGeom prst="rect">
            <a:avLst/>
          </a:prstGeom>
          <a:solidFill>
            <a:srgbClr val="92D050"/>
          </a:solidFill>
        </p:spPr>
        <p:txBody>
          <a:bodyPr wrap="square" rtlCol="0">
            <a:spAutoFit/>
          </a:bodyPr>
          <a:lstStyle/>
          <a:p>
            <a:pPr algn="ctr"/>
            <a:r>
              <a:rPr lang="en-US" u="sng" smtClean="0">
                <a:latin typeface="Times New Roman" panose="02020603050405020304" pitchFamily="18" charset="0"/>
                <a:cs typeface="Times New Roman" panose="02020603050405020304" pitchFamily="18" charset="0"/>
              </a:rPr>
              <a:t>Nội dung</a:t>
            </a:r>
          </a:p>
          <a:p>
            <a:pPr marL="342900" indent="-342900">
              <a:buAutoNum type="arabicPeriod"/>
            </a:pPr>
            <a:r>
              <a:rPr lang="en-US" smtClean="0">
                <a:latin typeface="Times New Roman" panose="02020603050405020304" pitchFamily="18" charset="0"/>
                <a:cs typeface="Times New Roman" panose="02020603050405020304" pitchFamily="18" charset="0"/>
              </a:rPr>
              <a:t>Cài đặt</a:t>
            </a:r>
          </a:p>
          <a:p>
            <a:pPr marL="342900" indent="-342900">
              <a:buAutoNum type="arabicPeriod"/>
            </a:pPr>
            <a:r>
              <a:rPr lang="en-US" smtClean="0">
                <a:latin typeface="Times New Roman" panose="02020603050405020304" pitchFamily="18" charset="0"/>
                <a:cs typeface="Times New Roman" panose="02020603050405020304" pitchFamily="18" charset="0"/>
              </a:rPr>
              <a:t>Vận hành</a:t>
            </a:r>
          </a:p>
        </p:txBody>
      </p:sp>
    </p:spTree>
    <p:extLst>
      <p:ext uri="{BB962C8B-B14F-4D97-AF65-F5344CB8AC3E}">
        <p14:creationId xmlns:p14="http://schemas.microsoft.com/office/powerpoint/2010/main" val="2263110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D5D0"/>
        </a:solidFill>
        <a:effectLst/>
      </p:bgPr>
    </p:bg>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57200" y="170985"/>
            <a:ext cx="5008602" cy="5374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solidFill>
                  <a:srgbClr val="002060"/>
                </a:solidFill>
                <a:latin typeface="Times New Roman" panose="02020603050405020304" pitchFamily="18" charset="0"/>
                <a:cs typeface="Times New Roman" panose="02020603050405020304" pitchFamily="18" charset="0"/>
              </a:rPr>
              <a:t>1. </a:t>
            </a:r>
            <a:r>
              <a:rPr lang="en-US" smtClean="0">
                <a:solidFill>
                  <a:srgbClr val="002060"/>
                </a:solidFill>
                <a:latin typeface="Times New Roman" panose="02020603050405020304" pitchFamily="18" charset="0"/>
                <a:cs typeface="Times New Roman" panose="02020603050405020304" pitchFamily="18" charset="0"/>
              </a:rPr>
              <a:t>C</a:t>
            </a:r>
            <a:r>
              <a:rPr lang="en" smtClean="0">
                <a:solidFill>
                  <a:srgbClr val="002060"/>
                </a:solidFill>
                <a:latin typeface="Times New Roman" panose="02020603050405020304" pitchFamily="18" charset="0"/>
                <a:cs typeface="Times New Roman" panose="02020603050405020304" pitchFamily="18" charset="0"/>
              </a:rPr>
              <a:t>ài đặt</a:t>
            </a:r>
            <a:endParaRPr>
              <a:solidFill>
                <a:srgbClr val="002060"/>
              </a:solidFill>
              <a:latin typeface="Times New Roman" panose="02020603050405020304" pitchFamily="18" charset="0"/>
              <a:cs typeface="Times New Roman" panose="02020603050405020304" pitchFamily="18" charset="0"/>
            </a:endParaRPr>
          </a:p>
        </p:txBody>
      </p:sp>
      <p:sp>
        <p:nvSpPr>
          <p:cNvPr id="299" name="Google Shape;299;p20"/>
          <p:cNvSpPr txBox="1">
            <a:spLocks noGrp="1"/>
          </p:cNvSpPr>
          <p:nvPr>
            <p:ph type="body" idx="1"/>
          </p:nvPr>
        </p:nvSpPr>
        <p:spPr>
          <a:xfrm>
            <a:off x="1615905" y="439689"/>
            <a:ext cx="5685335" cy="4930471"/>
          </a:xfrm>
          <a:prstGeom prst="rect">
            <a:avLst/>
          </a:prstGeom>
        </p:spPr>
        <p:txBody>
          <a:bodyPr spcFirstLastPara="1" wrap="square" lIns="91425" tIns="91425" rIns="91425" bIns="91425" anchor="t" anchorCtr="0">
            <a:noAutofit/>
          </a:bodyPr>
          <a:lstStyle/>
          <a:p>
            <a:pPr marL="0" lvl="0" indent="0">
              <a:buNone/>
            </a:pPr>
            <a:r>
              <a:rPr lang="en-US" sz="1200" smtClean="0"/>
              <a:t> #</a:t>
            </a:r>
            <a:r>
              <a:rPr lang="en-US" sz="1200"/>
              <a:t>include&lt;bits/stdc++.h&gt;</a:t>
            </a:r>
          </a:p>
          <a:p>
            <a:pPr marL="0" lvl="0" indent="0">
              <a:buNone/>
            </a:pPr>
            <a:r>
              <a:rPr lang="en-US" sz="1200"/>
              <a:t>using namespace </a:t>
            </a:r>
            <a:r>
              <a:rPr lang="en-US" sz="1200" smtClean="0"/>
              <a:t>std; </a:t>
            </a:r>
          </a:p>
          <a:p>
            <a:pPr marL="0" lvl="0" indent="0">
              <a:buNone/>
            </a:pPr>
            <a:r>
              <a:rPr lang="en-US" sz="1200" smtClean="0"/>
              <a:t>void </a:t>
            </a:r>
            <a:r>
              <a:rPr lang="en-US" sz="1200"/>
              <a:t>intro(){</a:t>
            </a:r>
          </a:p>
          <a:p>
            <a:pPr marL="0" lvl="0" indent="0">
              <a:buNone/>
            </a:pPr>
            <a:r>
              <a:rPr lang="en-US" sz="1200"/>
              <a:t>    printf("\n====================================================");</a:t>
            </a:r>
          </a:p>
          <a:p>
            <a:pPr marL="0" lvl="0" indent="0">
              <a:buNone/>
            </a:pPr>
            <a:r>
              <a:rPr lang="en-US" sz="1200"/>
              <a:t>    printf("\n=                    Nhom 9                        </a:t>
            </a:r>
            <a:r>
              <a:rPr lang="en-US" sz="1200" smtClean="0"/>
              <a:t>                               =");</a:t>
            </a:r>
            <a:endParaRPr lang="en-US" sz="1200"/>
          </a:p>
          <a:p>
            <a:pPr marL="0" lvl="0" indent="0">
              <a:buNone/>
            </a:pPr>
            <a:r>
              <a:rPr lang="en-US" sz="1200" smtClean="0"/>
              <a:t>    printf</a:t>
            </a:r>
            <a:r>
              <a:rPr lang="en-US" sz="1200"/>
              <a:t>("\n= </a:t>
            </a:r>
            <a:r>
              <a:rPr lang="en-US" sz="1200" smtClean="0"/>
              <a:t>  De </a:t>
            </a:r>
            <a:r>
              <a:rPr lang="en-US" sz="1200"/>
              <a:t>tai: CHUONG TRINH QUAN LY DANH SACH SINH VIEN </a:t>
            </a:r>
            <a:r>
              <a:rPr lang="en-US" sz="1200" smtClean="0"/>
              <a:t> =");</a:t>
            </a:r>
            <a:endParaRPr lang="en-US" sz="1200"/>
          </a:p>
          <a:p>
            <a:pPr marL="0" lvl="0" indent="0">
              <a:buNone/>
            </a:pPr>
            <a:r>
              <a:rPr lang="en-US" sz="1200" smtClean="0"/>
              <a:t>    printf</a:t>
            </a:r>
            <a:r>
              <a:rPr lang="en-US" sz="1200"/>
              <a:t>("\n====================================================");</a:t>
            </a:r>
          </a:p>
          <a:p>
            <a:pPr marL="0" lvl="0" indent="0">
              <a:buNone/>
            </a:pPr>
            <a:r>
              <a:rPr lang="en-US" sz="1200"/>
              <a:t>    printf("\n=                            </a:t>
            </a:r>
            <a:r>
              <a:rPr lang="en-US" sz="1200" smtClean="0"/>
              <a:t>                                                          </a:t>
            </a:r>
            <a:r>
              <a:rPr lang="en-US" sz="1200"/>
              <a:t>=");</a:t>
            </a:r>
          </a:p>
          <a:p>
            <a:pPr marL="0" lvl="0" indent="0">
              <a:buNone/>
            </a:pPr>
            <a:r>
              <a:rPr lang="en-US" sz="1200" smtClean="0"/>
              <a:t>    printf</a:t>
            </a:r>
            <a:r>
              <a:rPr lang="en-US" sz="1200"/>
              <a:t>("\n=             THANH VIEN TRONG NHOM:           </a:t>
            </a:r>
            <a:r>
              <a:rPr lang="en-US" sz="1200" smtClean="0"/>
              <a:t>                      </a:t>
            </a:r>
            <a:r>
              <a:rPr lang="en-US" sz="1200"/>
              <a:t>=");</a:t>
            </a:r>
          </a:p>
          <a:p>
            <a:pPr marL="0" lvl="0" indent="0">
              <a:buNone/>
            </a:pPr>
            <a:r>
              <a:rPr lang="en-US" sz="1200"/>
              <a:t>    printf("\n=                                                  </a:t>
            </a:r>
            <a:r>
              <a:rPr lang="en-US" sz="1200" smtClean="0"/>
              <a:t>                                    =");</a:t>
            </a:r>
            <a:endParaRPr lang="en-US" sz="1200"/>
          </a:p>
          <a:p>
            <a:pPr marL="0" lvl="0" indent="0">
              <a:buNone/>
            </a:pPr>
            <a:r>
              <a:rPr lang="en-US" sz="1200" smtClean="0"/>
              <a:t>    printf</a:t>
            </a:r>
            <a:r>
              <a:rPr lang="en-US" sz="1200"/>
              <a:t>("\n=          1. Le Quy Mui msv: 20211133           </a:t>
            </a:r>
            <a:r>
              <a:rPr lang="en-US" sz="1200" smtClean="0"/>
              <a:t>                      </a:t>
            </a:r>
            <a:r>
              <a:rPr lang="en-US" sz="1200"/>
              <a:t>=");</a:t>
            </a:r>
          </a:p>
          <a:p>
            <a:pPr marL="0" lvl="0" indent="0">
              <a:buNone/>
            </a:pPr>
            <a:r>
              <a:rPr lang="en-US" sz="1200"/>
              <a:t>    printf("\n=                                               </a:t>
            </a:r>
            <a:r>
              <a:rPr lang="en-US" sz="1200" smtClean="0"/>
              <a:t>                                        </a:t>
            </a:r>
            <a:r>
              <a:rPr lang="en-US" sz="1200"/>
              <a:t>=");</a:t>
            </a:r>
          </a:p>
          <a:p>
            <a:pPr marL="0" lvl="0" indent="0">
              <a:buNone/>
            </a:pPr>
            <a:r>
              <a:rPr lang="en-US" sz="1200"/>
              <a:t>    printf("\n=          2. Nguyen Ngoc Minh msv: 20211084 </a:t>
            </a:r>
            <a:r>
              <a:rPr lang="en-US" sz="1200" smtClean="0"/>
              <a:t>                      </a:t>
            </a:r>
            <a:r>
              <a:rPr lang="en-US" sz="1200"/>
              <a:t>=");</a:t>
            </a:r>
          </a:p>
          <a:p>
            <a:pPr marL="0" lvl="0" indent="0">
              <a:buNone/>
            </a:pPr>
            <a:r>
              <a:rPr lang="en-US" sz="1200"/>
              <a:t>    printf("\n=                                                </a:t>
            </a:r>
            <a:r>
              <a:rPr lang="en-US" sz="1200" smtClean="0"/>
              <a:t>                                       </a:t>
            </a:r>
            <a:r>
              <a:rPr lang="en-US" sz="1200"/>
              <a:t>="); </a:t>
            </a:r>
          </a:p>
          <a:p>
            <a:pPr marL="0" lvl="0" indent="0">
              <a:buNone/>
            </a:pPr>
            <a:r>
              <a:rPr lang="en-US" sz="1200"/>
              <a:t>    printf("\n=          3. Nguyen Hong Nam msv: 20210932    </a:t>
            </a:r>
            <a:r>
              <a:rPr lang="en-US" sz="1200" smtClean="0"/>
              <a:t>                    =");</a:t>
            </a:r>
          </a:p>
          <a:p>
            <a:pPr marL="0" lvl="0" indent="0">
              <a:buNone/>
            </a:pPr>
            <a:r>
              <a:rPr lang="en-US" sz="1200" smtClean="0"/>
              <a:t>    printf("\n=                                                                                       =");</a:t>
            </a:r>
          </a:p>
          <a:p>
            <a:pPr marL="0" lvl="0" indent="0">
              <a:buNone/>
            </a:pPr>
            <a:r>
              <a:rPr lang="en-US" sz="1200" smtClean="0"/>
              <a:t>    printf</a:t>
            </a:r>
            <a:r>
              <a:rPr lang="en-US" sz="1200"/>
              <a:t>("\n==================================================\n</a:t>
            </a:r>
            <a:r>
              <a:rPr lang="en-US" sz="1200" smtClean="0"/>
              <a:t>");      }</a:t>
            </a:r>
            <a:endParaRPr sz="1200"/>
          </a:p>
        </p:txBody>
      </p:sp>
      <p:sp>
        <p:nvSpPr>
          <p:cNvPr id="302" name="Google Shape;30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8D5D0"/>
        </a:solidFill>
        <a:effectLst/>
      </p:bgPr>
    </p:bg>
    <p:spTree>
      <p:nvGrpSpPr>
        <p:cNvPr id="1" name="Shape 306"/>
        <p:cNvGrpSpPr/>
        <p:nvPr/>
      </p:nvGrpSpPr>
      <p:grpSpPr>
        <a:xfrm>
          <a:off x="0" y="0"/>
          <a:ext cx="0" cy="0"/>
          <a:chOff x="0" y="0"/>
          <a:chExt cx="0" cy="0"/>
        </a:xfrm>
      </p:grpSpPr>
      <p:sp>
        <p:nvSpPr>
          <p:cNvPr id="6" name="TextBox 5"/>
          <p:cNvSpPr txBox="1"/>
          <p:nvPr/>
        </p:nvSpPr>
        <p:spPr>
          <a:xfrm>
            <a:off x="78373" y="406148"/>
            <a:ext cx="4229972" cy="5078313"/>
          </a:xfrm>
          <a:prstGeom prst="rect">
            <a:avLst/>
          </a:prstGeom>
          <a:noFill/>
        </p:spPr>
        <p:txBody>
          <a:bodyPr wrap="square" rtlCol="0">
            <a:spAutoFit/>
          </a:bodyPr>
          <a:lstStyle/>
          <a:p>
            <a:r>
              <a:rPr lang="en-US" sz="1200">
                <a:latin typeface="+mn-lt"/>
              </a:rPr>
              <a:t>#include&lt;bits/stdc++.h&gt;</a:t>
            </a:r>
          </a:p>
          <a:p>
            <a:r>
              <a:rPr lang="en-US" sz="1200">
                <a:latin typeface="+mn-lt"/>
              </a:rPr>
              <a:t>#include"intro-2.c"</a:t>
            </a:r>
          </a:p>
          <a:p>
            <a:r>
              <a:rPr lang="en-US" sz="1200">
                <a:latin typeface="+mn-lt"/>
              </a:rPr>
              <a:t>using namespace std;</a:t>
            </a:r>
          </a:p>
          <a:p>
            <a:endParaRPr lang="en-US" sz="1200">
              <a:latin typeface="+mn-lt"/>
            </a:endParaRPr>
          </a:p>
          <a:p>
            <a:r>
              <a:rPr lang="en-US" sz="1200">
                <a:latin typeface="+mn-lt"/>
              </a:rPr>
              <a:t>struct SinhVien{</a:t>
            </a:r>
          </a:p>
          <a:p>
            <a:r>
              <a:rPr lang="en-US" sz="1200">
                <a:latin typeface="+mn-lt"/>
              </a:rPr>
              <a:t>	int ma;</a:t>
            </a:r>
          </a:p>
          <a:p>
            <a:r>
              <a:rPr lang="en-US" sz="1200">
                <a:latin typeface="+mn-lt"/>
              </a:rPr>
              <a:t>	char ho[40];</a:t>
            </a:r>
          </a:p>
          <a:p>
            <a:r>
              <a:rPr lang="en-US" sz="1200">
                <a:latin typeface="+mn-lt"/>
              </a:rPr>
              <a:t>	char dem[40];</a:t>
            </a:r>
          </a:p>
          <a:p>
            <a:r>
              <a:rPr lang="en-US" sz="1200">
                <a:latin typeface="+mn-lt"/>
              </a:rPr>
              <a:t>	char ten[40];	</a:t>
            </a:r>
          </a:p>
          <a:p>
            <a:r>
              <a:rPr lang="en-US" sz="1200">
                <a:latin typeface="+mn-lt"/>
              </a:rPr>
              <a:t>	char tenlop[30];		</a:t>
            </a:r>
          </a:p>
          <a:p>
            <a:r>
              <a:rPr lang="en-US" sz="1200">
                <a:latin typeface="+mn-lt"/>
              </a:rPr>
              <a:t>	float dtb;</a:t>
            </a:r>
          </a:p>
          <a:p>
            <a:r>
              <a:rPr lang="en-US" sz="1200">
                <a:latin typeface="+mn-lt"/>
              </a:rPr>
              <a:t>};</a:t>
            </a:r>
          </a:p>
          <a:p>
            <a:endParaRPr lang="en-US" sz="1200">
              <a:latin typeface="+mn-lt"/>
            </a:endParaRPr>
          </a:p>
          <a:p>
            <a:r>
              <a:rPr lang="en-US" sz="1200">
                <a:latin typeface="+mn-lt"/>
              </a:rPr>
              <a:t>struct SV{</a:t>
            </a:r>
          </a:p>
          <a:p>
            <a:r>
              <a:rPr lang="en-US" sz="1200">
                <a:latin typeface="+mn-lt"/>
              </a:rPr>
              <a:t>	SinhVien s;</a:t>
            </a:r>
          </a:p>
          <a:p>
            <a:r>
              <a:rPr lang="en-US" sz="1200">
                <a:latin typeface="+mn-lt"/>
              </a:rPr>
              <a:t>	SV *next;</a:t>
            </a:r>
          </a:p>
          <a:p>
            <a:r>
              <a:rPr lang="en-US" sz="1200">
                <a:latin typeface="+mn-lt"/>
              </a:rPr>
              <a:t>};</a:t>
            </a:r>
          </a:p>
          <a:p>
            <a:endParaRPr lang="en-US" sz="1200">
              <a:latin typeface="+mn-lt"/>
            </a:endParaRPr>
          </a:p>
          <a:p>
            <a:r>
              <a:rPr lang="en-US" sz="1200">
                <a:latin typeface="+mn-lt"/>
              </a:rPr>
              <a:t>typedef struct SV* sv</a:t>
            </a:r>
            <a:r>
              <a:rPr lang="en-US" sz="1200" smtClean="0">
                <a:latin typeface="+mn-lt"/>
              </a:rPr>
              <a:t>;</a:t>
            </a:r>
          </a:p>
          <a:p>
            <a:r>
              <a:rPr lang="en-US" sz="1200"/>
              <a:t>sv makeNode(){</a:t>
            </a:r>
          </a:p>
          <a:p>
            <a:r>
              <a:rPr lang="en-US" sz="1200"/>
              <a:t>	SinhVien s; 	printf("Nhap ma : ");</a:t>
            </a:r>
          </a:p>
          <a:p>
            <a:r>
              <a:rPr lang="en-US" sz="1200"/>
              <a:t>	cout&lt;&lt;"Nhap thong tin sinh vien:\n";</a:t>
            </a:r>
          </a:p>
          <a:p>
            <a:endParaRPr lang="en-US" sz="1200"/>
          </a:p>
          <a:p>
            <a:r>
              <a:rPr lang="en-US" sz="1200"/>
              <a:t>	scanf("%d",&amp;s.ma);</a:t>
            </a:r>
          </a:p>
          <a:p>
            <a:endParaRPr lang="en-US" sz="1200">
              <a:latin typeface="+mn-lt"/>
            </a:endParaRPr>
          </a:p>
          <a:p>
            <a:endParaRPr lang="en-US" sz="1200">
              <a:latin typeface="+mn-lt"/>
            </a:endParaRPr>
          </a:p>
          <a:p>
            <a:endParaRPr lang="en-US" sz="1200">
              <a:latin typeface="+mn-lt"/>
            </a:endParaRPr>
          </a:p>
        </p:txBody>
      </p:sp>
      <p:sp>
        <p:nvSpPr>
          <p:cNvPr id="7" name="TextBox 6"/>
          <p:cNvSpPr txBox="1"/>
          <p:nvPr/>
        </p:nvSpPr>
        <p:spPr>
          <a:xfrm>
            <a:off x="4419235" y="406148"/>
            <a:ext cx="5917580" cy="4339650"/>
          </a:xfrm>
          <a:prstGeom prst="rect">
            <a:avLst/>
          </a:prstGeom>
          <a:noFill/>
          <a:ln>
            <a:noFill/>
          </a:ln>
        </p:spPr>
        <p:txBody>
          <a:bodyPr wrap="square" rtlCol="0">
            <a:spAutoFit/>
          </a:bodyPr>
          <a:lstStyle/>
          <a:p>
            <a:r>
              <a:rPr lang="en-US" sz="1200"/>
              <a:t>	if(s.ma &lt;= 0) return 0;</a:t>
            </a:r>
          </a:p>
          <a:p>
            <a:r>
              <a:rPr lang="en-US" sz="1200"/>
              <a:t>	fflush(stdin);</a:t>
            </a:r>
          </a:p>
          <a:p>
            <a:r>
              <a:rPr lang="en-US" sz="1200"/>
              <a:t>	printf("Nhap ho : ");</a:t>
            </a:r>
          </a:p>
          <a:p>
            <a:r>
              <a:rPr lang="en-US" sz="1200"/>
              <a:t>	gets(s.ho);</a:t>
            </a:r>
          </a:p>
          <a:p>
            <a:r>
              <a:rPr lang="en-US" sz="1200"/>
              <a:t>	printf("Nhap dem : ");</a:t>
            </a:r>
          </a:p>
          <a:p>
            <a:r>
              <a:rPr lang="en-US" sz="1200"/>
              <a:t>	gets(s.dem);</a:t>
            </a:r>
          </a:p>
          <a:p>
            <a:r>
              <a:rPr lang="en-US" sz="1200"/>
              <a:t>	printf("Nhap ten : ");</a:t>
            </a:r>
          </a:p>
          <a:p>
            <a:r>
              <a:rPr lang="en-US" sz="1200"/>
              <a:t>	gets(s.ten);</a:t>
            </a:r>
          </a:p>
          <a:p>
            <a:r>
              <a:rPr lang="en-US" sz="1200"/>
              <a:t>	printf("Nhap lop: ");</a:t>
            </a:r>
          </a:p>
          <a:p>
            <a:r>
              <a:rPr lang="en-US" sz="1200"/>
              <a:t>	gets(s.tenlop);</a:t>
            </a:r>
          </a:p>
          <a:p>
            <a:r>
              <a:rPr lang="en-US" sz="1200"/>
              <a:t>	printf("Nhap diem trung binh: ");</a:t>
            </a:r>
          </a:p>
          <a:p>
            <a:r>
              <a:rPr lang="en-US" sz="1200"/>
              <a:t>    scanf("%f",&amp;s.dtb);</a:t>
            </a:r>
          </a:p>
          <a:p>
            <a:r>
              <a:rPr lang="en-US" sz="1200"/>
              <a:t>	sv tmp = new SV();</a:t>
            </a:r>
          </a:p>
          <a:p>
            <a:r>
              <a:rPr lang="en-US" sz="1200"/>
              <a:t>	tmp-&gt;s = s;</a:t>
            </a:r>
          </a:p>
          <a:p>
            <a:r>
              <a:rPr lang="en-US" sz="1200"/>
              <a:t>	tmp-&gt;next = NULL;</a:t>
            </a:r>
          </a:p>
          <a:p>
            <a:r>
              <a:rPr lang="en-US" sz="1200"/>
              <a:t>	return tmp;</a:t>
            </a:r>
          </a:p>
          <a:p>
            <a:r>
              <a:rPr lang="en-US" sz="1200"/>
              <a:t>}</a:t>
            </a:r>
          </a:p>
          <a:p>
            <a:r>
              <a:rPr lang="en-US" sz="1200"/>
              <a:t>bool empty(sv a){</a:t>
            </a:r>
          </a:p>
          <a:p>
            <a:r>
              <a:rPr lang="en-US" sz="1200"/>
              <a:t>	return a == NULL;</a:t>
            </a:r>
          </a:p>
          <a:p>
            <a:r>
              <a:rPr lang="en-US" sz="1200"/>
              <a:t>}</a:t>
            </a:r>
          </a:p>
          <a:p>
            <a:endParaRPr lang="en-US" sz="1200"/>
          </a:p>
          <a:p>
            <a:r>
              <a:rPr lang="en-US" sz="1200"/>
              <a:t>int Size(sv a){</a:t>
            </a:r>
          </a:p>
          <a:p>
            <a:r>
              <a:rPr lang="en-US" sz="1200"/>
              <a:t>	int cnt = 0;</a:t>
            </a:r>
          </a:p>
        </p:txBody>
      </p:sp>
      <p:cxnSp>
        <p:nvCxnSpPr>
          <p:cNvPr id="5" name="Straight Connector 4"/>
          <p:cNvCxnSpPr/>
          <p:nvPr/>
        </p:nvCxnSpPr>
        <p:spPr>
          <a:xfrm>
            <a:off x="4308345" y="168164"/>
            <a:ext cx="0" cy="46537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8D5D0"/>
        </a:solidFill>
        <a:effectLst/>
      </p:bgPr>
    </p:bg>
    <p:spTree>
      <p:nvGrpSpPr>
        <p:cNvPr id="1" name=""/>
        <p:cNvGrpSpPr/>
        <p:nvPr/>
      </p:nvGrpSpPr>
      <p:grpSpPr>
        <a:xfrm>
          <a:off x="0" y="0"/>
          <a:ext cx="0" cy="0"/>
          <a:chOff x="0" y="0"/>
          <a:chExt cx="0" cy="0"/>
        </a:xfrm>
      </p:grpSpPr>
      <p:sp>
        <p:nvSpPr>
          <p:cNvPr id="7" name="TextBox 6"/>
          <p:cNvSpPr txBox="1"/>
          <p:nvPr/>
        </p:nvSpPr>
        <p:spPr>
          <a:xfrm>
            <a:off x="0" y="74341"/>
            <a:ext cx="3795281" cy="4893647"/>
          </a:xfrm>
          <a:prstGeom prst="rect">
            <a:avLst/>
          </a:prstGeom>
          <a:noFill/>
        </p:spPr>
        <p:txBody>
          <a:bodyPr wrap="square" rtlCol="0">
            <a:spAutoFit/>
          </a:bodyPr>
          <a:lstStyle/>
          <a:p>
            <a:r>
              <a:rPr lang="en-US" sz="1200">
                <a:latin typeface="+mn-lt"/>
              </a:rPr>
              <a:t>while(a != NULL){</a:t>
            </a:r>
          </a:p>
          <a:p>
            <a:r>
              <a:rPr lang="en-US" sz="1200">
                <a:latin typeface="+mn-lt"/>
              </a:rPr>
              <a:t>		++cnt;</a:t>
            </a:r>
          </a:p>
          <a:p>
            <a:r>
              <a:rPr lang="en-US" sz="1200">
                <a:latin typeface="+mn-lt"/>
              </a:rPr>
              <a:t>		a = a-&gt;next;</a:t>
            </a:r>
          </a:p>
          <a:p>
            <a:r>
              <a:rPr lang="en-US" sz="1200">
                <a:latin typeface="+mn-lt"/>
              </a:rPr>
              <a:t>	}</a:t>
            </a:r>
          </a:p>
          <a:p>
            <a:r>
              <a:rPr lang="en-US" sz="1200">
                <a:latin typeface="+mn-lt"/>
              </a:rPr>
              <a:t>	return cnt;</a:t>
            </a:r>
          </a:p>
          <a:p>
            <a:r>
              <a:rPr lang="en-US" sz="1200">
                <a:latin typeface="+mn-lt"/>
              </a:rPr>
              <a:t>}</a:t>
            </a:r>
          </a:p>
          <a:p>
            <a:endParaRPr lang="en-US" sz="1200">
              <a:latin typeface="+mn-lt"/>
            </a:endParaRPr>
          </a:p>
          <a:p>
            <a:r>
              <a:rPr lang="en-US" sz="1200">
                <a:latin typeface="+mn-lt"/>
              </a:rPr>
              <a:t>void insertFirst(sv &amp;a){</a:t>
            </a:r>
          </a:p>
          <a:p>
            <a:r>
              <a:rPr lang="en-US" sz="1200">
                <a:latin typeface="+mn-lt"/>
              </a:rPr>
              <a:t>	sv tmp = makeNode();</a:t>
            </a:r>
          </a:p>
          <a:p>
            <a:r>
              <a:rPr lang="en-US" sz="1200">
                <a:latin typeface="+mn-lt"/>
              </a:rPr>
              <a:t>	if(a == NULL){</a:t>
            </a:r>
          </a:p>
          <a:p>
            <a:r>
              <a:rPr lang="en-US" sz="1200">
                <a:latin typeface="+mn-lt"/>
              </a:rPr>
              <a:t>		a = tmp;</a:t>
            </a:r>
          </a:p>
          <a:p>
            <a:r>
              <a:rPr lang="en-US" sz="1200">
                <a:latin typeface="+mn-lt"/>
              </a:rPr>
              <a:t>	}</a:t>
            </a:r>
          </a:p>
          <a:p>
            <a:r>
              <a:rPr lang="en-US" sz="1200">
                <a:latin typeface="+mn-lt"/>
              </a:rPr>
              <a:t>	else{</a:t>
            </a:r>
          </a:p>
          <a:p>
            <a:r>
              <a:rPr lang="en-US" sz="1200">
                <a:latin typeface="+mn-lt"/>
              </a:rPr>
              <a:t>		tmp-&gt;next = a;</a:t>
            </a:r>
          </a:p>
          <a:p>
            <a:r>
              <a:rPr lang="en-US" sz="1200">
                <a:latin typeface="+mn-lt"/>
              </a:rPr>
              <a:t>		a = tmp;</a:t>
            </a:r>
          </a:p>
          <a:p>
            <a:r>
              <a:rPr lang="en-US" sz="1200">
                <a:latin typeface="+mn-lt"/>
              </a:rPr>
              <a:t>	}</a:t>
            </a:r>
          </a:p>
          <a:p>
            <a:r>
              <a:rPr lang="en-US" sz="1200">
                <a:latin typeface="+mn-lt"/>
              </a:rPr>
              <a:t>}</a:t>
            </a:r>
          </a:p>
          <a:p>
            <a:endParaRPr lang="en-US" sz="1200">
              <a:latin typeface="+mn-lt"/>
            </a:endParaRPr>
          </a:p>
          <a:p>
            <a:r>
              <a:rPr lang="en-US" sz="1200">
                <a:latin typeface="+mn-lt"/>
              </a:rPr>
              <a:t>void insertLast(sv &amp;a){</a:t>
            </a:r>
          </a:p>
          <a:p>
            <a:r>
              <a:rPr lang="en-US" sz="1200">
                <a:latin typeface="+mn-lt"/>
              </a:rPr>
              <a:t>	sv tmp = makeNode();</a:t>
            </a:r>
          </a:p>
          <a:p>
            <a:r>
              <a:rPr lang="en-US" sz="1200">
                <a:latin typeface="+mn-lt"/>
              </a:rPr>
              <a:t>	if(a == NULL){</a:t>
            </a:r>
          </a:p>
          <a:p>
            <a:r>
              <a:rPr lang="en-US" sz="1200">
                <a:latin typeface="+mn-lt"/>
              </a:rPr>
              <a:t>		a = tmp;</a:t>
            </a:r>
          </a:p>
          <a:p>
            <a:r>
              <a:rPr lang="en-US" sz="1200">
                <a:latin typeface="+mn-lt"/>
              </a:rPr>
              <a:t>	</a:t>
            </a:r>
            <a:r>
              <a:rPr lang="en-US" sz="1200" smtClean="0">
                <a:latin typeface="+mn-lt"/>
              </a:rPr>
              <a:t>}</a:t>
            </a:r>
          </a:p>
          <a:p>
            <a:r>
              <a:rPr lang="en-US" sz="1200"/>
              <a:t>else{</a:t>
            </a:r>
          </a:p>
          <a:p>
            <a:r>
              <a:rPr lang="en-US" sz="1200"/>
              <a:t>	sv p = a;</a:t>
            </a:r>
          </a:p>
          <a:p>
            <a:endParaRPr lang="en-US" sz="1200">
              <a:latin typeface="+mn-lt"/>
            </a:endParaRPr>
          </a:p>
        </p:txBody>
      </p:sp>
      <p:sp>
        <p:nvSpPr>
          <p:cNvPr id="9" name="TextBox 8"/>
          <p:cNvSpPr txBox="1"/>
          <p:nvPr/>
        </p:nvSpPr>
        <p:spPr>
          <a:xfrm>
            <a:off x="3795282" y="74341"/>
            <a:ext cx="5348718" cy="4708981"/>
          </a:xfrm>
          <a:prstGeom prst="rect">
            <a:avLst/>
          </a:prstGeom>
          <a:noFill/>
          <a:ln>
            <a:noFill/>
          </a:ln>
        </p:spPr>
        <p:txBody>
          <a:bodyPr wrap="square" rtlCol="0">
            <a:spAutoFit/>
          </a:bodyPr>
          <a:lstStyle/>
          <a:p>
            <a:r>
              <a:rPr lang="en-US" sz="1200"/>
              <a:t>	</a:t>
            </a:r>
            <a:r>
              <a:rPr lang="en-US" sz="1200" smtClean="0"/>
              <a:t>while(p-</a:t>
            </a:r>
            <a:r>
              <a:rPr lang="en-US" sz="1200"/>
              <a:t>&gt;next != NULL){</a:t>
            </a:r>
          </a:p>
          <a:p>
            <a:r>
              <a:rPr lang="en-US" sz="1200"/>
              <a:t>	</a:t>
            </a:r>
            <a:r>
              <a:rPr lang="en-US" sz="1200" smtClean="0"/>
              <a:t>p </a:t>
            </a:r>
            <a:r>
              <a:rPr lang="en-US" sz="1200"/>
              <a:t>= p-&gt;next;</a:t>
            </a:r>
          </a:p>
          <a:p>
            <a:r>
              <a:rPr lang="en-US" sz="1200"/>
              <a:t>		}</a:t>
            </a:r>
          </a:p>
          <a:p>
            <a:r>
              <a:rPr lang="en-US" sz="1200"/>
              <a:t>	</a:t>
            </a:r>
            <a:r>
              <a:rPr lang="en-US" sz="1200" smtClean="0"/>
              <a:t>p-</a:t>
            </a:r>
            <a:r>
              <a:rPr lang="en-US" sz="1200"/>
              <a:t>&gt;next = tmp;</a:t>
            </a:r>
          </a:p>
          <a:p>
            <a:r>
              <a:rPr lang="en-US" sz="1200"/>
              <a:t>	}</a:t>
            </a:r>
          </a:p>
          <a:p>
            <a:r>
              <a:rPr lang="en-US" sz="1200"/>
              <a:t>}</a:t>
            </a:r>
          </a:p>
          <a:p>
            <a:endParaRPr lang="en-US" sz="1200"/>
          </a:p>
          <a:p>
            <a:endParaRPr lang="en-US" sz="1200"/>
          </a:p>
          <a:p>
            <a:r>
              <a:rPr lang="en-US" sz="1200"/>
              <a:t>void insertMiddle(sv &amp;a, int pos){</a:t>
            </a:r>
          </a:p>
          <a:p>
            <a:r>
              <a:rPr lang="en-US" sz="1200"/>
              <a:t>	int n = Size(a);</a:t>
            </a:r>
          </a:p>
          <a:p>
            <a:r>
              <a:rPr lang="en-US" sz="1200"/>
              <a:t>	if(pos &lt;= 0 || pos &gt; n+1){</a:t>
            </a:r>
          </a:p>
          <a:p>
            <a:r>
              <a:rPr lang="en-US" sz="1200"/>
              <a:t>	</a:t>
            </a:r>
            <a:r>
              <a:rPr lang="en-US" sz="1200" smtClean="0"/>
              <a:t>cout</a:t>
            </a:r>
            <a:r>
              <a:rPr lang="en-US" sz="1200"/>
              <a:t>&lt;&lt;"Vi tri chen khong hop le!\n"; return;</a:t>
            </a:r>
          </a:p>
          <a:p>
            <a:r>
              <a:rPr lang="en-US" sz="1200" smtClean="0"/>
              <a:t>}</a:t>
            </a:r>
            <a:endParaRPr lang="en-US" sz="1200"/>
          </a:p>
          <a:p>
            <a:r>
              <a:rPr lang="en-US" sz="1200"/>
              <a:t>	if(pos == 1){</a:t>
            </a:r>
          </a:p>
          <a:p>
            <a:r>
              <a:rPr lang="en-US" sz="1200"/>
              <a:t>		insertFirst(a); return;</a:t>
            </a:r>
          </a:p>
          <a:p>
            <a:r>
              <a:rPr lang="en-US" sz="1200" smtClean="0"/>
              <a:t>}</a:t>
            </a:r>
            <a:endParaRPr lang="en-US" sz="1200"/>
          </a:p>
          <a:p>
            <a:r>
              <a:rPr lang="en-US" sz="1200"/>
              <a:t>	else if(pos == n + 1){</a:t>
            </a:r>
          </a:p>
          <a:p>
            <a:r>
              <a:rPr lang="en-US" sz="1200"/>
              <a:t>	insertLast(a); return;</a:t>
            </a:r>
          </a:p>
          <a:p>
            <a:r>
              <a:rPr lang="en-US" sz="1200" smtClean="0"/>
              <a:t>}</a:t>
            </a:r>
            <a:endParaRPr lang="en-US" sz="1200"/>
          </a:p>
          <a:p>
            <a:r>
              <a:rPr lang="en-US" sz="1200"/>
              <a:t>	sv p = a;</a:t>
            </a:r>
          </a:p>
          <a:p>
            <a:r>
              <a:rPr lang="en-US" sz="1200"/>
              <a:t>	for(int i = 1; i &lt; pos - 1; i++){</a:t>
            </a:r>
          </a:p>
          <a:p>
            <a:r>
              <a:rPr lang="en-US" sz="1200"/>
              <a:t>		p = p-&gt;next;</a:t>
            </a:r>
          </a:p>
          <a:p>
            <a:r>
              <a:rPr lang="en-US" sz="1200" smtClean="0"/>
              <a:t>}</a:t>
            </a:r>
            <a:endParaRPr lang="en-US" sz="1200"/>
          </a:p>
          <a:p>
            <a:r>
              <a:rPr lang="en-US" sz="1200"/>
              <a:t>	sv tmp = makeNode();</a:t>
            </a:r>
          </a:p>
          <a:p>
            <a:r>
              <a:rPr lang="en-US" sz="1200"/>
              <a:t>	tmp-&gt;next = p-&gt;next;</a:t>
            </a:r>
          </a:p>
        </p:txBody>
      </p:sp>
      <p:cxnSp>
        <p:nvCxnSpPr>
          <p:cNvPr id="10" name="Straight Connector 9"/>
          <p:cNvCxnSpPr/>
          <p:nvPr/>
        </p:nvCxnSpPr>
        <p:spPr>
          <a:xfrm>
            <a:off x="3795282" y="132011"/>
            <a:ext cx="0" cy="46537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773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8D5D0"/>
        </a:solidFill>
        <a:effectLst/>
      </p:bgPr>
    </p:bg>
    <p:spTree>
      <p:nvGrpSpPr>
        <p:cNvPr id="1" name=""/>
        <p:cNvGrpSpPr/>
        <p:nvPr/>
      </p:nvGrpSpPr>
      <p:grpSpPr>
        <a:xfrm>
          <a:off x="0" y="0"/>
          <a:ext cx="0" cy="0"/>
          <a:chOff x="0" y="0"/>
          <a:chExt cx="0" cy="0"/>
        </a:xfrm>
      </p:grpSpPr>
      <p:sp>
        <p:nvSpPr>
          <p:cNvPr id="7" name="TextBox 6"/>
          <p:cNvSpPr txBox="1"/>
          <p:nvPr/>
        </p:nvSpPr>
        <p:spPr>
          <a:xfrm>
            <a:off x="0" y="0"/>
            <a:ext cx="4402261" cy="5078313"/>
          </a:xfrm>
          <a:prstGeom prst="rect">
            <a:avLst/>
          </a:prstGeom>
          <a:noFill/>
        </p:spPr>
        <p:txBody>
          <a:bodyPr wrap="square" rtlCol="0">
            <a:spAutoFit/>
          </a:bodyPr>
          <a:lstStyle/>
          <a:p>
            <a:r>
              <a:rPr lang="en-US" sz="1200">
                <a:latin typeface="+mn-lt"/>
              </a:rPr>
              <a:t>	p-&gt;next = tmp;</a:t>
            </a:r>
          </a:p>
          <a:p>
            <a:r>
              <a:rPr lang="en-US" sz="1200" smtClean="0">
                <a:latin typeface="+mn-lt"/>
              </a:rPr>
              <a:t>}</a:t>
            </a:r>
            <a:endParaRPr lang="en-US" sz="1200">
              <a:latin typeface="+mn-lt"/>
            </a:endParaRPr>
          </a:p>
          <a:p>
            <a:r>
              <a:rPr lang="en-US" sz="1200">
                <a:latin typeface="+mn-lt"/>
              </a:rPr>
              <a:t>void in(SinhVien s){</a:t>
            </a:r>
          </a:p>
          <a:p>
            <a:r>
              <a:rPr lang="en-US" sz="1200">
                <a:latin typeface="+mn-lt"/>
              </a:rPr>
              <a:t>	printf("| %-10d ",s.ma);</a:t>
            </a:r>
          </a:p>
          <a:p>
            <a:r>
              <a:rPr lang="en-US" sz="1200">
                <a:latin typeface="+mn-lt"/>
              </a:rPr>
              <a:t>	printf("| %-20s ",s.ho);</a:t>
            </a:r>
          </a:p>
          <a:p>
            <a:r>
              <a:rPr lang="en-US" sz="1200">
                <a:latin typeface="+mn-lt"/>
              </a:rPr>
              <a:t>	printf("| %-20s ",s.dem);</a:t>
            </a:r>
          </a:p>
          <a:p>
            <a:r>
              <a:rPr lang="en-US" sz="1200">
                <a:latin typeface="+mn-lt"/>
              </a:rPr>
              <a:t>	printf("| %-20s ",s.ten);</a:t>
            </a:r>
          </a:p>
          <a:p>
            <a:r>
              <a:rPr lang="en-US" sz="1200">
                <a:latin typeface="+mn-lt"/>
              </a:rPr>
              <a:t>	printf("| %-25s ",s.tenlop);</a:t>
            </a:r>
          </a:p>
          <a:p>
            <a:r>
              <a:rPr lang="en-US" sz="1200">
                <a:latin typeface="+mn-lt"/>
              </a:rPr>
              <a:t>	printf("| %-25.2f\n",s.dtb);	</a:t>
            </a:r>
          </a:p>
          <a:p>
            <a:r>
              <a:rPr lang="en-US" sz="1200" smtClean="0">
                <a:latin typeface="+mn-lt"/>
              </a:rPr>
              <a:t>}</a:t>
            </a:r>
            <a:endParaRPr lang="en-US" sz="1200">
              <a:latin typeface="+mn-lt"/>
            </a:endParaRPr>
          </a:p>
          <a:p>
            <a:r>
              <a:rPr lang="en-US" sz="1200">
                <a:latin typeface="+mn-lt"/>
              </a:rPr>
              <a:t>void findHSG(sv a){</a:t>
            </a:r>
          </a:p>
          <a:p>
            <a:r>
              <a:rPr lang="en-US" sz="1200">
                <a:latin typeface="+mn-lt"/>
              </a:rPr>
              <a:t>	cout&lt;&lt;"DANH SACH SINH VIEN :\n";</a:t>
            </a:r>
          </a:p>
          <a:p>
            <a:r>
              <a:rPr lang="en-US" sz="1200">
                <a:latin typeface="+mn-lt"/>
              </a:rPr>
              <a:t>	printf("+----------------------------------------------------------------------------------------------------------------------+\n");</a:t>
            </a:r>
          </a:p>
          <a:p>
            <a:r>
              <a:rPr lang="en-US" sz="1200">
                <a:latin typeface="+mn-lt"/>
              </a:rPr>
              <a:t>	printf("| %-10s | %-20s | %-20s | %-20s | %-25s | %-25s \n", "MaSv", "Ho", "Dem","Ten", "Lop", "DTB");</a:t>
            </a:r>
          </a:p>
          <a:p>
            <a:r>
              <a:rPr lang="en-US" sz="1200">
                <a:latin typeface="+mn-lt"/>
              </a:rPr>
              <a:t>	float DTB=8.0;</a:t>
            </a:r>
          </a:p>
          <a:p>
            <a:r>
              <a:rPr lang="en-US" sz="1200">
                <a:latin typeface="+mn-lt"/>
              </a:rPr>
              <a:t>	while(a != NULL){</a:t>
            </a:r>
          </a:p>
          <a:p>
            <a:r>
              <a:rPr lang="en-US" sz="1200">
                <a:latin typeface="+mn-lt"/>
              </a:rPr>
              <a:t>	</a:t>
            </a:r>
            <a:r>
              <a:rPr lang="en-US" sz="1200" smtClean="0">
                <a:latin typeface="+mn-lt"/>
              </a:rPr>
              <a:t>if(DTB </a:t>
            </a:r>
            <a:r>
              <a:rPr lang="en-US" sz="1200">
                <a:latin typeface="+mn-lt"/>
              </a:rPr>
              <a:t>&lt;= a-&gt;s.dtb){ </a:t>
            </a:r>
          </a:p>
          <a:p>
            <a:r>
              <a:rPr lang="en-US" sz="1200">
                <a:latin typeface="+mn-lt"/>
              </a:rPr>
              <a:t>	</a:t>
            </a:r>
            <a:r>
              <a:rPr lang="en-US" sz="1200" smtClean="0">
                <a:latin typeface="+mn-lt"/>
              </a:rPr>
              <a:t>in(a-</a:t>
            </a:r>
            <a:r>
              <a:rPr lang="en-US" sz="1200">
                <a:latin typeface="+mn-lt"/>
              </a:rPr>
              <a:t>&gt;s);</a:t>
            </a:r>
          </a:p>
          <a:p>
            <a:r>
              <a:rPr lang="en-US" sz="1200">
                <a:latin typeface="+mn-lt"/>
              </a:rPr>
              <a:t>	</a:t>
            </a:r>
            <a:r>
              <a:rPr lang="en-US" sz="1200" smtClean="0">
                <a:latin typeface="+mn-lt"/>
              </a:rPr>
              <a:t>}</a:t>
            </a:r>
            <a:endParaRPr lang="en-US" sz="1200">
              <a:latin typeface="+mn-lt"/>
            </a:endParaRPr>
          </a:p>
          <a:p>
            <a:r>
              <a:rPr lang="en-US" sz="1200">
                <a:latin typeface="+mn-lt"/>
              </a:rPr>
              <a:t>	</a:t>
            </a:r>
            <a:r>
              <a:rPr lang="en-US" sz="1200" smtClean="0">
                <a:latin typeface="+mn-lt"/>
              </a:rPr>
              <a:t>a </a:t>
            </a:r>
            <a:r>
              <a:rPr lang="en-US" sz="1200">
                <a:latin typeface="+mn-lt"/>
              </a:rPr>
              <a:t>= a-&gt;next;</a:t>
            </a:r>
          </a:p>
          <a:p>
            <a:r>
              <a:rPr lang="en-US" sz="1200">
                <a:latin typeface="+mn-lt"/>
              </a:rPr>
              <a:t>	}</a:t>
            </a:r>
          </a:p>
          <a:p>
            <a:r>
              <a:rPr lang="en-US" sz="1200">
                <a:latin typeface="+mn-lt"/>
              </a:rPr>
              <a:t>	cout&lt;&lt;endl;</a:t>
            </a:r>
          </a:p>
          <a:p>
            <a:r>
              <a:rPr lang="en-US" sz="1200">
                <a:latin typeface="+mn-lt"/>
              </a:rPr>
              <a:t>	printf("+----------------------------------------------------------------------------------------------------------------------+\n");</a:t>
            </a:r>
          </a:p>
          <a:p>
            <a:r>
              <a:rPr lang="en-US" sz="1200">
                <a:latin typeface="+mn-lt"/>
              </a:rPr>
              <a:t>}</a:t>
            </a:r>
          </a:p>
        </p:txBody>
      </p:sp>
      <p:sp>
        <p:nvSpPr>
          <p:cNvPr id="8" name="TextBox 7"/>
          <p:cNvSpPr txBox="1"/>
          <p:nvPr/>
        </p:nvSpPr>
        <p:spPr>
          <a:xfrm>
            <a:off x="4402261" y="111682"/>
            <a:ext cx="4741738" cy="5078313"/>
          </a:xfrm>
          <a:prstGeom prst="rect">
            <a:avLst/>
          </a:prstGeom>
          <a:noFill/>
        </p:spPr>
        <p:txBody>
          <a:bodyPr wrap="square" rtlCol="0">
            <a:spAutoFit/>
          </a:bodyPr>
          <a:lstStyle/>
          <a:p>
            <a:r>
              <a:rPr lang="en-US" sz="1200">
                <a:latin typeface="+mn-lt"/>
              </a:rPr>
              <a:t>void inds(sv a){</a:t>
            </a:r>
          </a:p>
          <a:p>
            <a:r>
              <a:rPr lang="en-US" sz="1200">
                <a:latin typeface="+mn-lt"/>
              </a:rPr>
              <a:t>	cout&lt;&lt;"DANH SACH SINH VIEN :\n";</a:t>
            </a:r>
          </a:p>
          <a:p>
            <a:r>
              <a:rPr lang="en-US" sz="1200" smtClean="0">
                <a:latin typeface="+mn-lt"/>
              </a:rPr>
              <a:t>printf</a:t>
            </a:r>
            <a:r>
              <a:rPr lang="en-US" sz="1200">
                <a:latin typeface="+mn-lt"/>
              </a:rPr>
              <a:t>("+----------------------------------------------------------------------------------------------------------------------+\n");</a:t>
            </a:r>
          </a:p>
          <a:p>
            <a:r>
              <a:rPr lang="en-US" sz="1200" smtClean="0">
                <a:latin typeface="+mn-lt"/>
              </a:rPr>
              <a:t>printf</a:t>
            </a:r>
            <a:r>
              <a:rPr lang="en-US" sz="1200">
                <a:latin typeface="+mn-lt"/>
              </a:rPr>
              <a:t>("| %-10s | %-20s | %-20s | %-20s | %-25s | %-25s \n", "MaSv", "Ho", "Dem","Ten", "Lop", "DTB");</a:t>
            </a:r>
          </a:p>
          <a:p>
            <a:r>
              <a:rPr lang="en-US" sz="1200">
                <a:latin typeface="+mn-lt"/>
              </a:rPr>
              <a:t>	while(a != NULL){</a:t>
            </a:r>
          </a:p>
          <a:p>
            <a:r>
              <a:rPr lang="en-US" sz="1200">
                <a:latin typeface="+mn-lt"/>
              </a:rPr>
              <a:t>	</a:t>
            </a:r>
            <a:r>
              <a:rPr lang="en-US" sz="1200" smtClean="0">
                <a:latin typeface="+mn-lt"/>
              </a:rPr>
              <a:t>in(a-</a:t>
            </a:r>
            <a:r>
              <a:rPr lang="en-US" sz="1200">
                <a:latin typeface="+mn-lt"/>
              </a:rPr>
              <a:t>&gt;s);</a:t>
            </a:r>
          </a:p>
          <a:p>
            <a:r>
              <a:rPr lang="en-US" sz="1200">
                <a:latin typeface="+mn-lt"/>
              </a:rPr>
              <a:t>	</a:t>
            </a:r>
            <a:r>
              <a:rPr lang="en-US" sz="1200" smtClean="0">
                <a:latin typeface="+mn-lt"/>
              </a:rPr>
              <a:t>a </a:t>
            </a:r>
            <a:r>
              <a:rPr lang="en-US" sz="1200">
                <a:latin typeface="+mn-lt"/>
              </a:rPr>
              <a:t>= a-&gt;next;</a:t>
            </a:r>
          </a:p>
          <a:p>
            <a:r>
              <a:rPr lang="en-US" sz="1200" smtClean="0">
                <a:latin typeface="+mn-lt"/>
              </a:rPr>
              <a:t>}</a:t>
            </a:r>
            <a:endParaRPr lang="en-US" sz="1200">
              <a:latin typeface="+mn-lt"/>
            </a:endParaRPr>
          </a:p>
          <a:p>
            <a:r>
              <a:rPr lang="en-US" sz="1200">
                <a:latin typeface="+mn-lt"/>
              </a:rPr>
              <a:t>	cout&lt;&lt;endl;</a:t>
            </a:r>
          </a:p>
          <a:p>
            <a:r>
              <a:rPr lang="en-US" sz="1200" smtClean="0">
                <a:latin typeface="+mn-lt"/>
              </a:rPr>
              <a:t>printf</a:t>
            </a:r>
            <a:r>
              <a:rPr lang="en-US" sz="1200">
                <a:latin typeface="+mn-lt"/>
              </a:rPr>
              <a:t>("+----------------------------------------------------------------------------------------------------------------------+\n");</a:t>
            </a:r>
          </a:p>
          <a:p>
            <a:r>
              <a:rPr lang="en-US" sz="1200">
                <a:latin typeface="+mn-lt"/>
              </a:rPr>
              <a:t>}</a:t>
            </a:r>
          </a:p>
          <a:p>
            <a:endParaRPr lang="en-US" sz="1200">
              <a:latin typeface="+mn-lt"/>
            </a:endParaRPr>
          </a:p>
          <a:p>
            <a:r>
              <a:rPr lang="en-US" sz="1200">
                <a:latin typeface="+mn-lt"/>
              </a:rPr>
              <a:t>void findSv(sv a, char s[]){</a:t>
            </a:r>
          </a:p>
          <a:p>
            <a:r>
              <a:rPr lang="en-US" sz="1200">
                <a:latin typeface="+mn-lt"/>
              </a:rPr>
              <a:t>	cout&lt;&lt;"DANH SACH SINH VIEN :\n";</a:t>
            </a:r>
          </a:p>
          <a:p>
            <a:r>
              <a:rPr lang="en-US" sz="1200" smtClean="0">
                <a:latin typeface="+mn-lt"/>
              </a:rPr>
              <a:t>printf</a:t>
            </a:r>
            <a:r>
              <a:rPr lang="en-US" sz="1200">
                <a:latin typeface="+mn-lt"/>
              </a:rPr>
              <a:t>("+----------------------------------------------------------------------------------------------------------------------+\n");</a:t>
            </a:r>
          </a:p>
          <a:p>
            <a:r>
              <a:rPr lang="en-US" sz="1200" smtClean="0">
                <a:latin typeface="+mn-lt"/>
              </a:rPr>
              <a:t>printf</a:t>
            </a:r>
            <a:r>
              <a:rPr lang="en-US" sz="1200">
                <a:latin typeface="+mn-lt"/>
              </a:rPr>
              <a:t>("| %-10s | %-20s | %-20s | %-20s | %-25s | %-25s \n", "MaSv", "Ho", "Dem","Ten", "Lop", "DTB");</a:t>
            </a:r>
          </a:p>
          <a:p>
            <a:r>
              <a:rPr lang="en-US" sz="1200">
                <a:latin typeface="+mn-lt"/>
              </a:rPr>
              <a:t>	int check = 0;</a:t>
            </a:r>
          </a:p>
          <a:p>
            <a:r>
              <a:rPr lang="en-US" sz="1200">
                <a:latin typeface="+mn-lt"/>
              </a:rPr>
              <a:t>	while(a != NULL){</a:t>
            </a:r>
          </a:p>
          <a:p>
            <a:r>
              <a:rPr lang="en-US" sz="1200">
                <a:latin typeface="+mn-lt"/>
              </a:rPr>
              <a:t>	if(strcmp(a-&gt;s.tenlop,s) == 0) {</a:t>
            </a:r>
          </a:p>
          <a:p>
            <a:r>
              <a:rPr lang="en-US" sz="1200">
                <a:latin typeface="+mn-lt"/>
              </a:rPr>
              <a:t>	</a:t>
            </a:r>
            <a:r>
              <a:rPr lang="en-US" sz="1200" smtClean="0">
                <a:latin typeface="+mn-lt"/>
              </a:rPr>
              <a:t>check  </a:t>
            </a:r>
            <a:r>
              <a:rPr lang="en-US" sz="1200">
                <a:latin typeface="+mn-lt"/>
              </a:rPr>
              <a:t>= 1;</a:t>
            </a:r>
          </a:p>
          <a:p>
            <a:r>
              <a:rPr lang="en-US" sz="1200">
                <a:latin typeface="+mn-lt"/>
              </a:rPr>
              <a:t>	</a:t>
            </a:r>
            <a:r>
              <a:rPr lang="en-US" sz="1200" smtClean="0">
                <a:latin typeface="+mn-lt"/>
              </a:rPr>
              <a:t>in(a-</a:t>
            </a:r>
            <a:r>
              <a:rPr lang="en-US" sz="1200">
                <a:latin typeface="+mn-lt"/>
              </a:rPr>
              <a:t>&gt;s</a:t>
            </a:r>
            <a:r>
              <a:rPr lang="en-US" sz="1200" smtClean="0">
                <a:latin typeface="+mn-lt"/>
              </a:rPr>
              <a:t>);</a:t>
            </a:r>
          </a:p>
          <a:p>
            <a:r>
              <a:rPr lang="en-US" sz="1200">
                <a:latin typeface="+mn-lt"/>
              </a:rPr>
              <a:t>}</a:t>
            </a:r>
          </a:p>
        </p:txBody>
      </p:sp>
      <p:cxnSp>
        <p:nvCxnSpPr>
          <p:cNvPr id="9" name="Straight Connector 8"/>
          <p:cNvCxnSpPr/>
          <p:nvPr/>
        </p:nvCxnSpPr>
        <p:spPr>
          <a:xfrm>
            <a:off x="4402262" y="265886"/>
            <a:ext cx="0" cy="46537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466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8D5D0"/>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mn-lt"/>
              </a:rPr>
              <a:t>16</a:t>
            </a:fld>
            <a:endParaRPr lang="en">
              <a:latin typeface="+mn-lt"/>
            </a:endParaRPr>
          </a:p>
        </p:txBody>
      </p:sp>
      <p:sp>
        <p:nvSpPr>
          <p:cNvPr id="7" name="TextBox 6"/>
          <p:cNvSpPr txBox="1"/>
          <p:nvPr/>
        </p:nvSpPr>
        <p:spPr>
          <a:xfrm>
            <a:off x="166820" y="249853"/>
            <a:ext cx="4331096" cy="5816977"/>
          </a:xfrm>
          <a:prstGeom prst="rect">
            <a:avLst/>
          </a:prstGeom>
          <a:noFill/>
        </p:spPr>
        <p:txBody>
          <a:bodyPr wrap="square" rtlCol="0">
            <a:spAutoFit/>
          </a:bodyPr>
          <a:lstStyle/>
          <a:p>
            <a:r>
              <a:rPr lang="en-US" sz="1200" dirty="0">
                <a:latin typeface="+mn-lt"/>
              </a:rPr>
              <a:t>	a = a-&gt;next;</a:t>
            </a:r>
          </a:p>
          <a:p>
            <a:r>
              <a:rPr lang="en-US" sz="1200" dirty="0">
                <a:latin typeface="+mn-lt"/>
              </a:rPr>
              <a:t>	}</a:t>
            </a:r>
          </a:p>
          <a:p>
            <a:r>
              <a:rPr lang="en-US" sz="1200" dirty="0">
                <a:latin typeface="+mn-lt"/>
              </a:rPr>
              <a:t>	</a:t>
            </a:r>
            <a:r>
              <a:rPr lang="en-US" sz="1200" dirty="0" err="1">
                <a:latin typeface="+mn-lt"/>
              </a:rPr>
              <a:t>cout</a:t>
            </a:r>
            <a:r>
              <a:rPr lang="en-US" sz="1200" dirty="0">
                <a:latin typeface="+mn-lt"/>
              </a:rPr>
              <a:t>&lt;&lt;</a:t>
            </a:r>
            <a:r>
              <a:rPr lang="en-US" sz="1200" dirty="0" err="1">
                <a:latin typeface="+mn-lt"/>
              </a:rPr>
              <a:t>endl</a:t>
            </a:r>
            <a:r>
              <a:rPr lang="en-US" sz="1200" dirty="0">
                <a:latin typeface="+mn-lt"/>
              </a:rPr>
              <a:t>;</a:t>
            </a:r>
          </a:p>
          <a:p>
            <a:r>
              <a:rPr lang="en-US" sz="1200" dirty="0" err="1" smtClean="0">
                <a:latin typeface="+mn-lt"/>
              </a:rPr>
              <a:t>printf</a:t>
            </a:r>
            <a:r>
              <a:rPr lang="en-US" sz="1200" dirty="0">
                <a:latin typeface="+mn-lt"/>
              </a:rPr>
              <a:t>("+----------------------------------------------------------------------------------------------------------------------+\n");</a:t>
            </a:r>
          </a:p>
          <a:p>
            <a:r>
              <a:rPr lang="en-US" sz="1200" dirty="0">
                <a:latin typeface="+mn-lt"/>
              </a:rPr>
              <a:t>}</a:t>
            </a:r>
          </a:p>
          <a:p>
            <a:r>
              <a:rPr lang="en-US" sz="1200" dirty="0" smtClean="0">
                <a:latin typeface="+mn-lt"/>
              </a:rPr>
              <a:t>void </a:t>
            </a:r>
            <a:r>
              <a:rPr lang="en-US" sz="1200" dirty="0" err="1">
                <a:latin typeface="+mn-lt"/>
              </a:rPr>
              <a:t>sapxep</a:t>
            </a:r>
            <a:r>
              <a:rPr lang="en-US" sz="1200" dirty="0">
                <a:latin typeface="+mn-lt"/>
              </a:rPr>
              <a:t>(</a:t>
            </a:r>
            <a:r>
              <a:rPr lang="en-US" sz="1200" dirty="0" err="1">
                <a:latin typeface="+mn-lt"/>
              </a:rPr>
              <a:t>sv</a:t>
            </a:r>
            <a:r>
              <a:rPr lang="en-US" sz="1200" dirty="0">
                <a:latin typeface="+mn-lt"/>
              </a:rPr>
              <a:t> &amp;a){</a:t>
            </a:r>
          </a:p>
          <a:p>
            <a:r>
              <a:rPr lang="en-US" sz="1200" dirty="0">
                <a:latin typeface="+mn-lt"/>
              </a:rPr>
              <a:t>	for(</a:t>
            </a:r>
            <a:r>
              <a:rPr lang="en-US" sz="1200" dirty="0" err="1">
                <a:latin typeface="+mn-lt"/>
              </a:rPr>
              <a:t>sv</a:t>
            </a:r>
            <a:r>
              <a:rPr lang="en-US" sz="1200" dirty="0">
                <a:latin typeface="+mn-lt"/>
              </a:rPr>
              <a:t> p = a; p-&gt;next != NULL; p= p-&gt;next){</a:t>
            </a:r>
          </a:p>
          <a:p>
            <a:r>
              <a:rPr lang="en-US" sz="1200" dirty="0">
                <a:latin typeface="+mn-lt"/>
              </a:rPr>
              <a:t>		</a:t>
            </a:r>
            <a:r>
              <a:rPr lang="en-US" sz="1200" dirty="0" err="1">
                <a:latin typeface="+mn-lt"/>
              </a:rPr>
              <a:t>sv</a:t>
            </a:r>
            <a:r>
              <a:rPr lang="en-US" sz="1200" dirty="0">
                <a:latin typeface="+mn-lt"/>
              </a:rPr>
              <a:t> min = p;</a:t>
            </a:r>
          </a:p>
          <a:p>
            <a:r>
              <a:rPr lang="en-US" sz="1200" dirty="0">
                <a:latin typeface="+mn-lt"/>
              </a:rPr>
              <a:t>	</a:t>
            </a:r>
            <a:r>
              <a:rPr lang="en-US" sz="1200" dirty="0" smtClean="0">
                <a:latin typeface="+mn-lt"/>
              </a:rPr>
              <a:t>for(</a:t>
            </a:r>
            <a:r>
              <a:rPr lang="en-US" sz="1200" dirty="0" err="1" smtClean="0">
                <a:latin typeface="+mn-lt"/>
              </a:rPr>
              <a:t>sv</a:t>
            </a:r>
            <a:r>
              <a:rPr lang="en-US" sz="1200" dirty="0" smtClean="0">
                <a:latin typeface="+mn-lt"/>
              </a:rPr>
              <a:t> </a:t>
            </a:r>
            <a:r>
              <a:rPr lang="en-US" sz="1200" dirty="0">
                <a:latin typeface="+mn-lt"/>
              </a:rPr>
              <a:t>q = p-&gt;next; q != NULL; q = q-&gt;next){</a:t>
            </a:r>
          </a:p>
          <a:p>
            <a:r>
              <a:rPr lang="en-US" sz="1200" dirty="0" smtClean="0">
                <a:latin typeface="+mn-lt"/>
              </a:rPr>
              <a:t>	if(q-</a:t>
            </a:r>
            <a:r>
              <a:rPr lang="en-US" sz="1200" dirty="0">
                <a:latin typeface="+mn-lt"/>
              </a:rPr>
              <a:t>&gt;</a:t>
            </a:r>
            <a:r>
              <a:rPr lang="en-US" sz="1200" dirty="0" err="1">
                <a:latin typeface="+mn-lt"/>
              </a:rPr>
              <a:t>s.dtb</a:t>
            </a:r>
            <a:r>
              <a:rPr lang="en-US" sz="1200" dirty="0">
                <a:latin typeface="+mn-lt"/>
              </a:rPr>
              <a:t> &gt; min-&gt;</a:t>
            </a:r>
            <a:r>
              <a:rPr lang="en-US" sz="1200" dirty="0" err="1">
                <a:latin typeface="+mn-lt"/>
              </a:rPr>
              <a:t>s.dtb</a:t>
            </a:r>
            <a:r>
              <a:rPr lang="en-US" sz="1200" dirty="0">
                <a:latin typeface="+mn-lt"/>
              </a:rPr>
              <a:t>){</a:t>
            </a:r>
          </a:p>
          <a:p>
            <a:r>
              <a:rPr lang="en-US" sz="1200" dirty="0">
                <a:latin typeface="+mn-lt"/>
              </a:rPr>
              <a:t>	</a:t>
            </a:r>
            <a:r>
              <a:rPr lang="en-US" sz="1200" dirty="0" smtClean="0">
                <a:latin typeface="+mn-lt"/>
              </a:rPr>
              <a:t>min</a:t>
            </a:r>
            <a:r>
              <a:rPr lang="en-US" sz="1200" dirty="0">
                <a:latin typeface="+mn-lt"/>
              </a:rPr>
              <a:t>= q;</a:t>
            </a:r>
          </a:p>
          <a:p>
            <a:r>
              <a:rPr lang="en-US" sz="1200" dirty="0">
                <a:latin typeface="+mn-lt"/>
              </a:rPr>
              <a:t>	</a:t>
            </a:r>
            <a:r>
              <a:rPr lang="en-US" sz="1200" dirty="0" smtClean="0">
                <a:latin typeface="+mn-lt"/>
              </a:rPr>
              <a:t>}</a:t>
            </a:r>
            <a:endParaRPr lang="en-US" sz="1200" dirty="0">
              <a:latin typeface="+mn-lt"/>
            </a:endParaRPr>
          </a:p>
          <a:p>
            <a:r>
              <a:rPr lang="en-US" sz="1200" dirty="0" smtClean="0">
                <a:latin typeface="+mn-lt"/>
              </a:rPr>
              <a:t>}</a:t>
            </a:r>
            <a:endParaRPr lang="en-US" sz="1200" dirty="0">
              <a:latin typeface="+mn-lt"/>
            </a:endParaRPr>
          </a:p>
          <a:p>
            <a:r>
              <a:rPr lang="en-US" sz="1200" dirty="0">
                <a:latin typeface="+mn-lt"/>
              </a:rPr>
              <a:t>	</a:t>
            </a:r>
            <a:r>
              <a:rPr lang="en-US" sz="1200" dirty="0" err="1" smtClean="0">
                <a:latin typeface="+mn-lt"/>
              </a:rPr>
              <a:t>SinhVien</a:t>
            </a:r>
            <a:r>
              <a:rPr lang="en-US" sz="1200" dirty="0" smtClean="0">
                <a:latin typeface="+mn-lt"/>
              </a:rPr>
              <a:t> </a:t>
            </a:r>
            <a:r>
              <a:rPr lang="en-US" sz="1200" dirty="0" err="1">
                <a:latin typeface="+mn-lt"/>
              </a:rPr>
              <a:t>tmp</a:t>
            </a:r>
            <a:r>
              <a:rPr lang="en-US" sz="1200" dirty="0">
                <a:latin typeface="+mn-lt"/>
              </a:rPr>
              <a:t> = min-&gt;s;</a:t>
            </a:r>
          </a:p>
          <a:p>
            <a:r>
              <a:rPr lang="en-US" sz="1200" dirty="0">
                <a:latin typeface="+mn-lt"/>
              </a:rPr>
              <a:t>	</a:t>
            </a:r>
            <a:r>
              <a:rPr lang="en-US" sz="1200" dirty="0" smtClean="0">
                <a:latin typeface="+mn-lt"/>
              </a:rPr>
              <a:t>min-</a:t>
            </a:r>
            <a:r>
              <a:rPr lang="en-US" sz="1200" dirty="0">
                <a:latin typeface="+mn-lt"/>
              </a:rPr>
              <a:t>&gt;s = p-&gt;s;</a:t>
            </a:r>
          </a:p>
          <a:p>
            <a:r>
              <a:rPr lang="en-US" sz="1200" dirty="0">
                <a:latin typeface="+mn-lt"/>
              </a:rPr>
              <a:t>	</a:t>
            </a:r>
            <a:r>
              <a:rPr lang="en-US" sz="1200" dirty="0" smtClean="0">
                <a:latin typeface="+mn-lt"/>
              </a:rPr>
              <a:t>p-</a:t>
            </a:r>
            <a:r>
              <a:rPr lang="en-US" sz="1200" dirty="0">
                <a:latin typeface="+mn-lt"/>
              </a:rPr>
              <a:t>&gt;s = </a:t>
            </a:r>
            <a:r>
              <a:rPr lang="en-US" sz="1200" dirty="0" err="1">
                <a:latin typeface="+mn-lt"/>
              </a:rPr>
              <a:t>tmp</a:t>
            </a:r>
            <a:r>
              <a:rPr lang="en-US" sz="1200" dirty="0">
                <a:latin typeface="+mn-lt"/>
              </a:rPr>
              <a:t>;</a:t>
            </a:r>
          </a:p>
          <a:p>
            <a:r>
              <a:rPr lang="en-US" sz="1200" dirty="0">
                <a:latin typeface="+mn-lt"/>
              </a:rPr>
              <a:t>	}</a:t>
            </a:r>
          </a:p>
          <a:p>
            <a:r>
              <a:rPr lang="en-US" sz="1200" dirty="0" smtClean="0">
                <a:latin typeface="+mn-lt"/>
              </a:rPr>
              <a:t>}</a:t>
            </a:r>
          </a:p>
          <a:p>
            <a:r>
              <a:rPr lang="en-US" sz="1200" dirty="0"/>
              <a:t>void Lmao(</a:t>
            </a:r>
            <a:r>
              <a:rPr lang="en-US" sz="1200" dirty="0" err="1"/>
              <a:t>sv</a:t>
            </a:r>
            <a:r>
              <a:rPr lang="en-US" sz="1200" dirty="0"/>
              <a:t> &amp;m){</a:t>
            </a:r>
          </a:p>
          <a:p>
            <a:r>
              <a:rPr lang="en-US" sz="1200" dirty="0"/>
              <a:t>	</a:t>
            </a:r>
            <a:r>
              <a:rPr lang="en-US" sz="1200" dirty="0" err="1"/>
              <a:t>int</a:t>
            </a:r>
            <a:r>
              <a:rPr lang="en-US" sz="1200" dirty="0"/>
              <a:t> a;</a:t>
            </a:r>
          </a:p>
          <a:p>
            <a:r>
              <a:rPr lang="en-US" sz="1200" dirty="0"/>
              <a:t>	</a:t>
            </a:r>
            <a:r>
              <a:rPr lang="en-US" sz="1200" dirty="0" err="1"/>
              <a:t>int</a:t>
            </a:r>
            <a:r>
              <a:rPr lang="en-US" sz="1200" dirty="0"/>
              <a:t> b;</a:t>
            </a:r>
          </a:p>
          <a:p>
            <a:r>
              <a:rPr lang="en-US" sz="1200" dirty="0"/>
              <a:t>	</a:t>
            </a:r>
            <a:r>
              <a:rPr lang="en-US" sz="1200" dirty="0" err="1"/>
              <a:t>cout</a:t>
            </a:r>
            <a:r>
              <a:rPr lang="en-US" sz="1200" dirty="0"/>
              <a:t> &lt;&lt; "Diem A :";</a:t>
            </a:r>
          </a:p>
          <a:p>
            <a:r>
              <a:rPr lang="en-US" sz="1200" dirty="0"/>
              <a:t>	</a:t>
            </a:r>
            <a:r>
              <a:rPr lang="en-US" sz="1200" dirty="0" err="1"/>
              <a:t>cin</a:t>
            </a:r>
            <a:r>
              <a:rPr lang="en-US" sz="1200" dirty="0"/>
              <a:t> &gt;&gt; a;</a:t>
            </a:r>
          </a:p>
          <a:p>
            <a:r>
              <a:rPr lang="en-US" sz="1200" dirty="0"/>
              <a:t>	</a:t>
            </a:r>
            <a:r>
              <a:rPr lang="en-US" sz="1200" dirty="0" err="1"/>
              <a:t>cout</a:t>
            </a:r>
            <a:r>
              <a:rPr lang="en-US" sz="1200" dirty="0"/>
              <a:t> &lt;&lt; "</a:t>
            </a:r>
            <a:r>
              <a:rPr lang="en-US" sz="1200" dirty="0" err="1"/>
              <a:t>Nhap</a:t>
            </a:r>
            <a:r>
              <a:rPr lang="en-US" sz="1200" dirty="0"/>
              <a:t> diem B bat </a:t>
            </a:r>
            <a:r>
              <a:rPr lang="en-US" sz="1200" dirty="0" err="1"/>
              <a:t>dau</a:t>
            </a:r>
            <a:r>
              <a:rPr lang="en-US" sz="1200" dirty="0"/>
              <a:t> &lt;= 10: ";</a:t>
            </a:r>
          </a:p>
          <a:p>
            <a:r>
              <a:rPr lang="en-US" sz="1200" dirty="0"/>
              <a:t>	</a:t>
            </a:r>
            <a:r>
              <a:rPr lang="en-US" sz="1200" dirty="0" err="1"/>
              <a:t>cin</a:t>
            </a:r>
            <a:r>
              <a:rPr lang="en-US" sz="1200" dirty="0"/>
              <a:t> &gt;&gt; b;</a:t>
            </a:r>
          </a:p>
          <a:p>
            <a:endParaRPr lang="en-US" sz="1200" dirty="0" smtClean="0">
              <a:latin typeface="+mn-lt"/>
            </a:endParaRPr>
          </a:p>
          <a:p>
            <a:endParaRPr lang="en-US" sz="1200" dirty="0">
              <a:latin typeface="+mn-lt"/>
            </a:endParaRPr>
          </a:p>
          <a:p>
            <a:endParaRPr lang="en-US" sz="1200" dirty="0">
              <a:latin typeface="+mn-lt"/>
            </a:endParaRPr>
          </a:p>
          <a:p>
            <a:endParaRPr lang="en-US" sz="1200" dirty="0">
              <a:latin typeface="+mn-lt"/>
            </a:endParaRPr>
          </a:p>
        </p:txBody>
      </p:sp>
      <p:sp>
        <p:nvSpPr>
          <p:cNvPr id="8" name="TextBox 7"/>
          <p:cNvSpPr txBox="1"/>
          <p:nvPr/>
        </p:nvSpPr>
        <p:spPr>
          <a:xfrm>
            <a:off x="4914028" y="188464"/>
            <a:ext cx="4229972" cy="4339650"/>
          </a:xfrm>
          <a:prstGeom prst="rect">
            <a:avLst/>
          </a:prstGeom>
          <a:noFill/>
        </p:spPr>
        <p:txBody>
          <a:bodyPr wrap="square" rtlCol="0">
            <a:spAutoFit/>
          </a:bodyPr>
          <a:lstStyle/>
          <a:p>
            <a:r>
              <a:rPr lang="en-US" sz="1200" dirty="0" err="1" smtClean="0"/>
              <a:t>printf</a:t>
            </a:r>
            <a:r>
              <a:rPr lang="en-US" sz="1200" dirty="0"/>
              <a:t>("+----------------------------------------------------------------------------------------------------------------------+\n");</a:t>
            </a:r>
          </a:p>
          <a:p>
            <a:r>
              <a:rPr lang="en-US" sz="1200" dirty="0"/>
              <a:t>	</a:t>
            </a:r>
            <a:r>
              <a:rPr lang="en-US" sz="1200" dirty="0" err="1"/>
              <a:t>printf</a:t>
            </a:r>
            <a:r>
              <a:rPr lang="en-US" sz="1200" dirty="0"/>
              <a:t>("| %-10s | %-20s | %-20s | %-20s | %-25s | %-25s \n", "</a:t>
            </a:r>
            <a:r>
              <a:rPr lang="en-US" sz="1200" dirty="0" err="1"/>
              <a:t>MaSv</a:t>
            </a:r>
            <a:r>
              <a:rPr lang="en-US" sz="1200" dirty="0"/>
              <a:t>", "Ho", "</a:t>
            </a:r>
            <a:r>
              <a:rPr lang="en-US" sz="1200" dirty="0" err="1"/>
              <a:t>Dem","Ten</a:t>
            </a:r>
            <a:r>
              <a:rPr lang="en-US" sz="1200" dirty="0"/>
              <a:t>", "Lop", "DTB");</a:t>
            </a:r>
          </a:p>
          <a:p>
            <a:r>
              <a:rPr lang="en-US" sz="1200" dirty="0"/>
              <a:t>	for(</a:t>
            </a:r>
            <a:r>
              <a:rPr lang="en-US" sz="1200" dirty="0" err="1"/>
              <a:t>sv</a:t>
            </a:r>
            <a:r>
              <a:rPr lang="en-US" sz="1200" dirty="0"/>
              <a:t> p = m; p != NULL; p = p-&gt;next){	</a:t>
            </a:r>
          </a:p>
          <a:p>
            <a:r>
              <a:rPr lang="en-US" sz="1200" dirty="0"/>
              <a:t>		if(p-&gt;</a:t>
            </a:r>
            <a:r>
              <a:rPr lang="en-US" sz="1200" dirty="0" err="1"/>
              <a:t>s.dtb</a:t>
            </a:r>
            <a:r>
              <a:rPr lang="en-US" sz="1200" dirty="0"/>
              <a:t> &gt;= a &amp;&amp; p-&gt;</a:t>
            </a:r>
            <a:r>
              <a:rPr lang="en-US" sz="1200" dirty="0" err="1"/>
              <a:t>s.dtb</a:t>
            </a:r>
            <a:r>
              <a:rPr lang="en-US" sz="1200" dirty="0"/>
              <a:t> &lt;= b){</a:t>
            </a:r>
          </a:p>
          <a:p>
            <a:r>
              <a:rPr lang="en-US" sz="1200" dirty="0"/>
              <a:t>			</a:t>
            </a:r>
            <a:r>
              <a:rPr lang="en-US" sz="1200" dirty="0" err="1"/>
              <a:t>printf</a:t>
            </a:r>
            <a:r>
              <a:rPr lang="en-US" sz="1200" dirty="0"/>
              <a:t>("| %-10d ",p-&gt;s.ma);</a:t>
            </a:r>
          </a:p>
          <a:p>
            <a:r>
              <a:rPr lang="en-US" sz="1200" dirty="0"/>
              <a:t>			</a:t>
            </a:r>
            <a:r>
              <a:rPr lang="en-US" sz="1200" dirty="0" err="1"/>
              <a:t>printf</a:t>
            </a:r>
            <a:r>
              <a:rPr lang="en-US" sz="1200" dirty="0"/>
              <a:t>("| %-20s ",p-&gt;</a:t>
            </a:r>
            <a:r>
              <a:rPr lang="en-US" sz="1200" dirty="0" err="1"/>
              <a:t>s.ho</a:t>
            </a:r>
            <a:r>
              <a:rPr lang="en-US" sz="1200" dirty="0"/>
              <a:t>);</a:t>
            </a:r>
          </a:p>
          <a:p>
            <a:r>
              <a:rPr lang="en-US" sz="1200" dirty="0"/>
              <a:t>			</a:t>
            </a:r>
            <a:r>
              <a:rPr lang="en-US" sz="1200" dirty="0" err="1"/>
              <a:t>printf</a:t>
            </a:r>
            <a:r>
              <a:rPr lang="en-US" sz="1200" dirty="0"/>
              <a:t>("| %-20s ",p-&gt;</a:t>
            </a:r>
            <a:r>
              <a:rPr lang="en-US" sz="1200" dirty="0" err="1"/>
              <a:t>s.dem</a:t>
            </a:r>
            <a:r>
              <a:rPr lang="en-US" sz="1200" dirty="0"/>
              <a:t>);</a:t>
            </a:r>
          </a:p>
          <a:p>
            <a:r>
              <a:rPr lang="en-US" sz="1200" dirty="0"/>
              <a:t>			</a:t>
            </a:r>
            <a:r>
              <a:rPr lang="en-US" sz="1200" dirty="0" err="1"/>
              <a:t>printf</a:t>
            </a:r>
            <a:r>
              <a:rPr lang="en-US" sz="1200" dirty="0"/>
              <a:t>("| %-20s ",p-&gt;</a:t>
            </a:r>
            <a:r>
              <a:rPr lang="en-US" sz="1200" dirty="0" err="1"/>
              <a:t>s.ten</a:t>
            </a:r>
            <a:r>
              <a:rPr lang="en-US" sz="1200" dirty="0"/>
              <a:t>);</a:t>
            </a:r>
          </a:p>
          <a:p>
            <a:r>
              <a:rPr lang="en-US" sz="1200" dirty="0"/>
              <a:t>			</a:t>
            </a:r>
            <a:r>
              <a:rPr lang="en-US" sz="1200" dirty="0" err="1"/>
              <a:t>printf</a:t>
            </a:r>
            <a:r>
              <a:rPr lang="en-US" sz="1200" dirty="0"/>
              <a:t>("| %-25s ",p-&gt;</a:t>
            </a:r>
            <a:r>
              <a:rPr lang="en-US" sz="1200" dirty="0" err="1"/>
              <a:t>s.tenlop</a:t>
            </a:r>
            <a:r>
              <a:rPr lang="en-US" sz="1200" dirty="0"/>
              <a:t>);</a:t>
            </a:r>
          </a:p>
          <a:p>
            <a:r>
              <a:rPr lang="en-US" sz="1200" dirty="0"/>
              <a:t>			</a:t>
            </a:r>
            <a:r>
              <a:rPr lang="en-US" sz="1200" dirty="0" err="1"/>
              <a:t>printf</a:t>
            </a:r>
            <a:r>
              <a:rPr lang="en-US" sz="1200" dirty="0"/>
              <a:t>("| %-25.2f\</a:t>
            </a:r>
            <a:r>
              <a:rPr lang="en-US" sz="1200" dirty="0" err="1"/>
              <a:t>n",p</a:t>
            </a:r>
            <a:r>
              <a:rPr lang="en-US" sz="1200" dirty="0"/>
              <a:t>-&gt;</a:t>
            </a:r>
            <a:r>
              <a:rPr lang="en-US" sz="1200" dirty="0" err="1"/>
              <a:t>s.dtb</a:t>
            </a:r>
            <a:r>
              <a:rPr lang="en-US" sz="1200" dirty="0"/>
              <a:t>);</a:t>
            </a:r>
          </a:p>
          <a:p>
            <a:r>
              <a:rPr lang="en-US" sz="1200" dirty="0"/>
              <a:t>		}</a:t>
            </a:r>
          </a:p>
          <a:p>
            <a:r>
              <a:rPr lang="en-US" sz="1200" dirty="0"/>
              <a:t>	}</a:t>
            </a:r>
            <a:r>
              <a:rPr lang="en-US" sz="1200" dirty="0" err="1"/>
              <a:t>printf</a:t>
            </a:r>
            <a:r>
              <a:rPr lang="en-US" sz="1200" dirty="0"/>
              <a:t>("+----------------------------------------------------------------------------------------------------------------------+\n");</a:t>
            </a:r>
          </a:p>
          <a:p>
            <a:r>
              <a:rPr lang="en-US" sz="1200" dirty="0"/>
              <a:t>}</a:t>
            </a:r>
            <a:r>
              <a:rPr lang="en-US" sz="1200" dirty="0"/>
              <a:t>	</a:t>
            </a:r>
          </a:p>
        </p:txBody>
      </p:sp>
      <p:cxnSp>
        <p:nvCxnSpPr>
          <p:cNvPr id="9" name="Straight Connector 8"/>
          <p:cNvCxnSpPr/>
          <p:nvPr/>
        </p:nvCxnSpPr>
        <p:spPr>
          <a:xfrm>
            <a:off x="4732676" y="188464"/>
            <a:ext cx="0" cy="46537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185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mn-lt"/>
              </a:rPr>
              <a:t>17</a:t>
            </a:fld>
            <a:endParaRPr lang="en">
              <a:latin typeface="+mn-lt"/>
            </a:endParaRPr>
          </a:p>
        </p:txBody>
      </p:sp>
      <p:sp>
        <p:nvSpPr>
          <p:cNvPr id="7" name="TextBox 6"/>
          <p:cNvSpPr txBox="1"/>
          <p:nvPr/>
        </p:nvSpPr>
        <p:spPr>
          <a:xfrm>
            <a:off x="166820" y="249853"/>
            <a:ext cx="8802082" cy="3785652"/>
          </a:xfrm>
          <a:prstGeom prst="rect">
            <a:avLst/>
          </a:prstGeom>
          <a:noFill/>
        </p:spPr>
        <p:txBody>
          <a:bodyPr wrap="square" rtlCol="0">
            <a:spAutoFit/>
          </a:bodyPr>
          <a:lstStyle/>
          <a:p>
            <a:r>
              <a:rPr lang="en-US" sz="1200" dirty="0" err="1">
                <a:latin typeface="+mn-lt"/>
              </a:rPr>
              <a:t>int</a:t>
            </a:r>
            <a:r>
              <a:rPr lang="en-US" sz="1200" dirty="0">
                <a:latin typeface="+mn-lt"/>
              </a:rPr>
              <a:t> main(){</a:t>
            </a:r>
          </a:p>
          <a:p>
            <a:r>
              <a:rPr lang="en-US" sz="1200" dirty="0">
                <a:latin typeface="+mn-lt"/>
              </a:rPr>
              <a:t>	</a:t>
            </a:r>
            <a:r>
              <a:rPr lang="en-US" sz="1200" dirty="0" err="1">
                <a:latin typeface="+mn-lt"/>
              </a:rPr>
              <a:t>sv</a:t>
            </a:r>
            <a:r>
              <a:rPr lang="en-US" sz="1200" dirty="0">
                <a:latin typeface="+mn-lt"/>
              </a:rPr>
              <a:t> head = NULL;</a:t>
            </a:r>
          </a:p>
          <a:p>
            <a:r>
              <a:rPr lang="en-US" sz="1200" dirty="0">
                <a:latin typeface="+mn-lt"/>
              </a:rPr>
              <a:t>	</a:t>
            </a:r>
            <a:r>
              <a:rPr lang="en-US" sz="1200" dirty="0" err="1">
                <a:latin typeface="+mn-lt"/>
              </a:rPr>
              <a:t>int</a:t>
            </a:r>
            <a:r>
              <a:rPr lang="en-US" sz="1200" dirty="0">
                <a:latin typeface="+mn-lt"/>
              </a:rPr>
              <a:t> </a:t>
            </a:r>
            <a:r>
              <a:rPr lang="en-US" sz="1200" dirty="0" err="1">
                <a:latin typeface="+mn-lt"/>
              </a:rPr>
              <a:t>luaChon</a:t>
            </a:r>
            <a:r>
              <a:rPr lang="en-US" sz="1200" dirty="0">
                <a:latin typeface="+mn-lt"/>
              </a:rPr>
              <a:t>;</a:t>
            </a:r>
          </a:p>
          <a:p>
            <a:r>
              <a:rPr lang="en-US" sz="1200" dirty="0">
                <a:latin typeface="+mn-lt"/>
              </a:rPr>
              <a:t>	intro();</a:t>
            </a:r>
          </a:p>
          <a:p>
            <a:r>
              <a:rPr lang="en-US" sz="1200" dirty="0">
                <a:latin typeface="+mn-lt"/>
              </a:rPr>
              <a:t>    </a:t>
            </a:r>
            <a:r>
              <a:rPr lang="en-US" sz="1200" dirty="0" err="1">
                <a:latin typeface="+mn-lt"/>
              </a:rPr>
              <a:t>printf</a:t>
            </a:r>
            <a:r>
              <a:rPr lang="en-US" sz="1200" dirty="0">
                <a:latin typeface="+mn-lt"/>
              </a:rPr>
              <a:t>(" Chon mot </a:t>
            </a:r>
            <a:r>
              <a:rPr lang="en-US" sz="1200" dirty="0" err="1">
                <a:latin typeface="+mn-lt"/>
              </a:rPr>
              <a:t>phim</a:t>
            </a:r>
            <a:r>
              <a:rPr lang="en-US" sz="1200" dirty="0">
                <a:latin typeface="+mn-lt"/>
              </a:rPr>
              <a:t> bat </a:t>
            </a:r>
            <a:r>
              <a:rPr lang="en-US" sz="1200" dirty="0" err="1">
                <a:latin typeface="+mn-lt"/>
              </a:rPr>
              <a:t>ky</a:t>
            </a:r>
            <a:r>
              <a:rPr lang="en-US" sz="1200" dirty="0">
                <a:latin typeface="+mn-lt"/>
              </a:rPr>
              <a:t> de bat </a:t>
            </a:r>
            <a:r>
              <a:rPr lang="en-US" sz="1200" dirty="0" err="1">
                <a:latin typeface="+mn-lt"/>
              </a:rPr>
              <a:t>dau</a:t>
            </a:r>
            <a:r>
              <a:rPr lang="en-US" sz="1200" dirty="0">
                <a:latin typeface="+mn-lt"/>
              </a:rPr>
              <a:t> </a:t>
            </a:r>
            <a:r>
              <a:rPr lang="en-US" sz="1200" dirty="0" err="1">
                <a:latin typeface="+mn-lt"/>
              </a:rPr>
              <a:t>chuong</a:t>
            </a:r>
            <a:r>
              <a:rPr lang="en-US" sz="1200" dirty="0">
                <a:latin typeface="+mn-lt"/>
              </a:rPr>
              <a:t> </a:t>
            </a:r>
            <a:r>
              <a:rPr lang="en-US" sz="1200" dirty="0" err="1">
                <a:latin typeface="+mn-lt"/>
              </a:rPr>
              <a:t>trinh</a:t>
            </a:r>
            <a:r>
              <a:rPr lang="en-US" sz="1200" dirty="0">
                <a:latin typeface="+mn-lt"/>
              </a:rPr>
              <a:t> </a:t>
            </a:r>
            <a:r>
              <a:rPr lang="en-US" sz="1200" dirty="0" err="1">
                <a:latin typeface="+mn-lt"/>
              </a:rPr>
              <a:t>nao</a:t>
            </a:r>
            <a:r>
              <a:rPr lang="en-US" sz="1200" dirty="0">
                <a:latin typeface="+mn-lt"/>
              </a:rPr>
              <a:t>\n\n");</a:t>
            </a:r>
          </a:p>
          <a:p>
            <a:r>
              <a:rPr lang="en-US" sz="1200" dirty="0">
                <a:latin typeface="+mn-lt"/>
              </a:rPr>
              <a:t>    </a:t>
            </a:r>
            <a:r>
              <a:rPr lang="en-US" sz="1200" dirty="0" err="1">
                <a:latin typeface="+mn-lt"/>
              </a:rPr>
              <a:t>getch</a:t>
            </a:r>
            <a:r>
              <a:rPr lang="en-US" sz="1200" dirty="0">
                <a:latin typeface="+mn-lt"/>
              </a:rPr>
              <a:t>();</a:t>
            </a:r>
          </a:p>
          <a:p>
            <a:r>
              <a:rPr lang="en-US" sz="1200" dirty="0">
                <a:latin typeface="+mn-lt"/>
              </a:rPr>
              <a:t>    </a:t>
            </a:r>
            <a:r>
              <a:rPr lang="en-US" sz="1200" dirty="0" err="1">
                <a:latin typeface="+mn-lt"/>
              </a:rPr>
              <a:t>int</a:t>
            </a:r>
            <a:r>
              <a:rPr lang="en-US" sz="1200" dirty="0">
                <a:latin typeface="+mn-lt"/>
              </a:rPr>
              <a:t> </a:t>
            </a:r>
            <a:r>
              <a:rPr lang="en-US" sz="1200" dirty="0" err="1">
                <a:latin typeface="+mn-lt"/>
              </a:rPr>
              <a:t>i</a:t>
            </a:r>
            <a:r>
              <a:rPr lang="en-US" sz="1200" dirty="0">
                <a:latin typeface="+mn-lt"/>
              </a:rPr>
              <a:t>;</a:t>
            </a:r>
          </a:p>
          <a:p>
            <a:r>
              <a:rPr lang="en-US" sz="1200" dirty="0">
                <a:latin typeface="+mn-lt"/>
              </a:rPr>
              <a:t>    </a:t>
            </a:r>
          </a:p>
          <a:p>
            <a:r>
              <a:rPr lang="en-US" sz="1200" dirty="0">
                <a:latin typeface="+mn-lt"/>
              </a:rPr>
              <a:t>	while(true){</a:t>
            </a:r>
          </a:p>
          <a:p>
            <a:r>
              <a:rPr lang="en-US" sz="1200" dirty="0">
                <a:latin typeface="+mn-lt"/>
              </a:rPr>
              <a:t> 	    </a:t>
            </a:r>
            <a:r>
              <a:rPr lang="en-US" sz="1200" dirty="0" err="1">
                <a:latin typeface="+mn-lt"/>
              </a:rPr>
              <a:t>printf</a:t>
            </a:r>
            <a:r>
              <a:rPr lang="en-US" sz="1200" dirty="0">
                <a:latin typeface="+mn-lt"/>
              </a:rPr>
              <a:t>("+-+-+-+-+-+-+-+-+-+-+-+-+-+-+-+-+-+-+-+-+-+-+-+-+-+-+-+-+\n");</a:t>
            </a:r>
          </a:p>
          <a:p>
            <a:r>
              <a:rPr lang="en-US" sz="1200" dirty="0">
                <a:latin typeface="+mn-lt"/>
              </a:rPr>
              <a:t>        </a:t>
            </a:r>
            <a:r>
              <a:rPr lang="en-US" sz="1200" dirty="0" err="1">
                <a:latin typeface="+mn-lt"/>
              </a:rPr>
              <a:t>printf</a:t>
            </a:r>
            <a:r>
              <a:rPr lang="en-US" sz="1200" dirty="0">
                <a:latin typeface="+mn-lt"/>
              </a:rPr>
              <a:t>("+-      CHUONG TRINH QUAN LY DANH SACH SINH VIEN       -+\n");</a:t>
            </a:r>
          </a:p>
          <a:p>
            <a:r>
              <a:rPr lang="en-US" sz="1200" dirty="0">
                <a:latin typeface="+mn-lt"/>
              </a:rPr>
              <a:t>        </a:t>
            </a:r>
            <a:r>
              <a:rPr lang="en-US" sz="1200" dirty="0" err="1">
                <a:latin typeface="+mn-lt"/>
              </a:rPr>
              <a:t>printf</a:t>
            </a:r>
            <a:r>
              <a:rPr lang="en-US" sz="1200" dirty="0">
                <a:latin typeface="+mn-lt"/>
              </a:rPr>
              <a:t>("+-   1. Them </a:t>
            </a:r>
            <a:r>
              <a:rPr lang="en-US" sz="1200" dirty="0" err="1">
                <a:latin typeface="+mn-lt"/>
              </a:rPr>
              <a:t>sinh</a:t>
            </a:r>
            <a:r>
              <a:rPr lang="en-US" sz="1200" dirty="0">
                <a:latin typeface="+mn-lt"/>
              </a:rPr>
              <a:t> </a:t>
            </a:r>
            <a:r>
              <a:rPr lang="en-US" sz="1200" dirty="0" err="1">
                <a:latin typeface="+mn-lt"/>
              </a:rPr>
              <a:t>vien</a:t>
            </a:r>
            <a:r>
              <a:rPr lang="en-US" sz="1200" dirty="0">
                <a:latin typeface="+mn-lt"/>
              </a:rPr>
              <a:t> </a:t>
            </a:r>
            <a:r>
              <a:rPr lang="en-US" sz="1200" dirty="0" err="1">
                <a:latin typeface="+mn-lt"/>
              </a:rPr>
              <a:t>vao</a:t>
            </a:r>
            <a:r>
              <a:rPr lang="en-US" sz="1200" dirty="0">
                <a:latin typeface="+mn-lt"/>
              </a:rPr>
              <a:t> DS                          -+\n");</a:t>
            </a:r>
          </a:p>
          <a:p>
            <a:r>
              <a:rPr lang="en-US" sz="1200" dirty="0">
                <a:latin typeface="+mn-lt"/>
              </a:rPr>
              <a:t>        </a:t>
            </a:r>
            <a:r>
              <a:rPr lang="en-US" sz="1200" dirty="0" err="1">
                <a:latin typeface="+mn-lt"/>
              </a:rPr>
              <a:t>printf</a:t>
            </a:r>
            <a:r>
              <a:rPr lang="en-US" sz="1200" dirty="0">
                <a:latin typeface="+mn-lt"/>
              </a:rPr>
              <a:t>("+-   2. </a:t>
            </a:r>
            <a:r>
              <a:rPr lang="en-US" sz="1200" dirty="0" err="1">
                <a:latin typeface="+mn-lt"/>
              </a:rPr>
              <a:t>Duyet</a:t>
            </a:r>
            <a:r>
              <a:rPr lang="en-US" sz="1200" dirty="0">
                <a:latin typeface="+mn-lt"/>
              </a:rPr>
              <a:t> </a:t>
            </a:r>
            <a:r>
              <a:rPr lang="en-US" sz="1200" dirty="0" err="1">
                <a:latin typeface="+mn-lt"/>
              </a:rPr>
              <a:t>danh</a:t>
            </a:r>
            <a:r>
              <a:rPr lang="en-US" sz="1200" dirty="0">
                <a:latin typeface="+mn-lt"/>
              </a:rPr>
              <a:t> </a:t>
            </a:r>
            <a:r>
              <a:rPr lang="en-US" sz="1200" dirty="0" err="1">
                <a:latin typeface="+mn-lt"/>
              </a:rPr>
              <a:t>sach</a:t>
            </a:r>
            <a:r>
              <a:rPr lang="en-US" sz="1200" dirty="0">
                <a:latin typeface="+mn-lt"/>
              </a:rPr>
              <a:t> lien </a:t>
            </a:r>
            <a:r>
              <a:rPr lang="en-US" sz="1200" dirty="0" err="1">
                <a:latin typeface="+mn-lt"/>
              </a:rPr>
              <a:t>ket</a:t>
            </a:r>
            <a:r>
              <a:rPr lang="en-US" sz="1200" dirty="0">
                <a:latin typeface="+mn-lt"/>
              </a:rPr>
              <a:t>                       -+\n");</a:t>
            </a:r>
          </a:p>
          <a:p>
            <a:r>
              <a:rPr lang="en-US" sz="1200" dirty="0">
                <a:latin typeface="+mn-lt"/>
              </a:rPr>
              <a:t>        </a:t>
            </a:r>
            <a:r>
              <a:rPr lang="en-US" sz="1200" dirty="0" err="1">
                <a:latin typeface="+mn-lt"/>
              </a:rPr>
              <a:t>printf</a:t>
            </a:r>
            <a:r>
              <a:rPr lang="en-US" sz="1200" dirty="0">
                <a:latin typeface="+mn-lt"/>
              </a:rPr>
              <a:t>("+-   3. Sap </a:t>
            </a:r>
            <a:r>
              <a:rPr lang="en-US" sz="1200" dirty="0" err="1">
                <a:latin typeface="+mn-lt"/>
              </a:rPr>
              <a:t>xep</a:t>
            </a:r>
            <a:r>
              <a:rPr lang="en-US" sz="1200" dirty="0">
                <a:latin typeface="+mn-lt"/>
              </a:rPr>
              <a:t> </a:t>
            </a:r>
            <a:r>
              <a:rPr lang="en-US" sz="1200" dirty="0" err="1">
                <a:latin typeface="+mn-lt"/>
              </a:rPr>
              <a:t>sinh</a:t>
            </a:r>
            <a:r>
              <a:rPr lang="en-US" sz="1200" dirty="0">
                <a:latin typeface="+mn-lt"/>
              </a:rPr>
              <a:t> </a:t>
            </a:r>
            <a:r>
              <a:rPr lang="en-US" sz="1200" dirty="0" err="1">
                <a:latin typeface="+mn-lt"/>
              </a:rPr>
              <a:t>vien</a:t>
            </a:r>
            <a:r>
              <a:rPr lang="en-US" sz="1200" dirty="0">
                <a:latin typeface="+mn-lt"/>
              </a:rPr>
              <a:t> </a:t>
            </a:r>
            <a:r>
              <a:rPr lang="en-US" sz="1200" dirty="0" err="1">
                <a:latin typeface="+mn-lt"/>
              </a:rPr>
              <a:t>giam</a:t>
            </a:r>
            <a:r>
              <a:rPr lang="en-US" sz="1200" dirty="0">
                <a:latin typeface="+mn-lt"/>
              </a:rPr>
              <a:t> </a:t>
            </a:r>
            <a:r>
              <a:rPr lang="en-US" sz="1200" dirty="0" err="1">
                <a:latin typeface="+mn-lt"/>
              </a:rPr>
              <a:t>dan</a:t>
            </a:r>
            <a:r>
              <a:rPr lang="en-US" sz="1200" dirty="0">
                <a:latin typeface="+mn-lt"/>
              </a:rPr>
              <a:t> </a:t>
            </a:r>
            <a:r>
              <a:rPr lang="en-US" sz="1200" dirty="0" err="1">
                <a:latin typeface="+mn-lt"/>
              </a:rPr>
              <a:t>theo</a:t>
            </a:r>
            <a:r>
              <a:rPr lang="en-US" sz="1200" dirty="0">
                <a:latin typeface="+mn-lt"/>
              </a:rPr>
              <a:t> DTB            -+\n");</a:t>
            </a:r>
          </a:p>
          <a:p>
            <a:r>
              <a:rPr lang="en-US" sz="1200" dirty="0">
                <a:latin typeface="+mn-lt"/>
              </a:rPr>
              <a:t>        </a:t>
            </a:r>
            <a:r>
              <a:rPr lang="en-US" sz="1200" dirty="0" err="1">
                <a:latin typeface="+mn-lt"/>
              </a:rPr>
              <a:t>printf</a:t>
            </a:r>
            <a:r>
              <a:rPr lang="en-US" sz="1200" dirty="0">
                <a:latin typeface="+mn-lt"/>
              </a:rPr>
              <a:t>("+-   4. Tim </a:t>
            </a:r>
            <a:r>
              <a:rPr lang="en-US" sz="1200" dirty="0" err="1">
                <a:latin typeface="+mn-lt"/>
              </a:rPr>
              <a:t>sinh</a:t>
            </a:r>
            <a:r>
              <a:rPr lang="en-US" sz="1200" dirty="0">
                <a:latin typeface="+mn-lt"/>
              </a:rPr>
              <a:t> </a:t>
            </a:r>
            <a:r>
              <a:rPr lang="en-US" sz="1200" dirty="0" err="1">
                <a:latin typeface="+mn-lt"/>
              </a:rPr>
              <a:t>vien</a:t>
            </a:r>
            <a:r>
              <a:rPr lang="en-US" sz="1200" dirty="0">
                <a:latin typeface="+mn-lt"/>
              </a:rPr>
              <a:t> </a:t>
            </a:r>
            <a:r>
              <a:rPr lang="en-US" sz="1200" dirty="0" err="1">
                <a:latin typeface="+mn-lt"/>
              </a:rPr>
              <a:t>loai</a:t>
            </a:r>
            <a:r>
              <a:rPr lang="en-US" sz="1200" dirty="0">
                <a:latin typeface="+mn-lt"/>
              </a:rPr>
              <a:t> </a:t>
            </a:r>
            <a:r>
              <a:rPr lang="en-US" sz="1200" dirty="0" err="1">
                <a:latin typeface="+mn-lt"/>
              </a:rPr>
              <a:t>gioi</a:t>
            </a:r>
            <a:r>
              <a:rPr lang="en-US" sz="1200" dirty="0">
                <a:latin typeface="+mn-lt"/>
              </a:rPr>
              <a:t>(DTB&gt;=8)                -+\n");</a:t>
            </a:r>
          </a:p>
          <a:p>
            <a:r>
              <a:rPr lang="en-US" sz="1200" dirty="0">
                <a:latin typeface="+mn-lt"/>
              </a:rPr>
              <a:t>        </a:t>
            </a:r>
            <a:r>
              <a:rPr lang="en-US" sz="1200" dirty="0" err="1">
                <a:latin typeface="+mn-lt"/>
              </a:rPr>
              <a:t>printf</a:t>
            </a:r>
            <a:r>
              <a:rPr lang="en-US" sz="1200" dirty="0">
                <a:latin typeface="+mn-lt"/>
              </a:rPr>
              <a:t>("+-   5. Tim </a:t>
            </a:r>
            <a:r>
              <a:rPr lang="en-US" sz="1200" dirty="0" err="1">
                <a:latin typeface="+mn-lt"/>
              </a:rPr>
              <a:t>sinh</a:t>
            </a:r>
            <a:r>
              <a:rPr lang="en-US" sz="1200" dirty="0">
                <a:latin typeface="+mn-lt"/>
              </a:rPr>
              <a:t> </a:t>
            </a:r>
            <a:r>
              <a:rPr lang="en-US" sz="1200" dirty="0" err="1">
                <a:latin typeface="+mn-lt"/>
              </a:rPr>
              <a:t>vien</a:t>
            </a:r>
            <a:r>
              <a:rPr lang="en-US" sz="1200" dirty="0">
                <a:latin typeface="+mn-lt"/>
              </a:rPr>
              <a:t> </a:t>
            </a:r>
            <a:r>
              <a:rPr lang="en-US" sz="1200" dirty="0" err="1">
                <a:latin typeface="+mn-lt"/>
              </a:rPr>
              <a:t>theo</a:t>
            </a:r>
            <a:r>
              <a:rPr lang="en-US" sz="1200" dirty="0">
                <a:latin typeface="+mn-lt"/>
              </a:rPr>
              <a:t> ten lop                     -+\n");</a:t>
            </a:r>
          </a:p>
          <a:p>
            <a:r>
              <a:rPr lang="en-US" sz="1200" dirty="0">
                <a:latin typeface="+mn-lt"/>
              </a:rPr>
              <a:t>        </a:t>
            </a:r>
            <a:r>
              <a:rPr lang="en-US" sz="1200" dirty="0" err="1">
                <a:latin typeface="+mn-lt"/>
              </a:rPr>
              <a:t>printf</a:t>
            </a:r>
            <a:r>
              <a:rPr lang="en-US" sz="1200" dirty="0">
                <a:latin typeface="+mn-lt"/>
              </a:rPr>
              <a:t>("+-   6. </a:t>
            </a:r>
            <a:r>
              <a:rPr lang="en-US" sz="1200" dirty="0" err="1">
                <a:latin typeface="+mn-lt"/>
              </a:rPr>
              <a:t>Liet</a:t>
            </a:r>
            <a:r>
              <a:rPr lang="en-US" sz="1200" dirty="0">
                <a:latin typeface="+mn-lt"/>
              </a:rPr>
              <a:t> </a:t>
            </a:r>
            <a:r>
              <a:rPr lang="en-US" sz="1200" dirty="0" err="1">
                <a:latin typeface="+mn-lt"/>
              </a:rPr>
              <a:t>ke</a:t>
            </a:r>
            <a:r>
              <a:rPr lang="en-US" sz="1200" dirty="0">
                <a:latin typeface="+mn-lt"/>
              </a:rPr>
              <a:t> </a:t>
            </a:r>
            <a:r>
              <a:rPr lang="en-US" sz="1200" dirty="0" err="1">
                <a:latin typeface="+mn-lt"/>
              </a:rPr>
              <a:t>sv</a:t>
            </a:r>
            <a:r>
              <a:rPr lang="en-US" sz="1200" dirty="0">
                <a:latin typeface="+mn-lt"/>
              </a:rPr>
              <a:t> co DTB </a:t>
            </a:r>
            <a:r>
              <a:rPr lang="en-US" sz="1200" dirty="0" err="1">
                <a:latin typeface="+mn-lt"/>
              </a:rPr>
              <a:t>tu</a:t>
            </a:r>
            <a:r>
              <a:rPr lang="en-US" sz="1200" dirty="0">
                <a:latin typeface="+mn-lt"/>
              </a:rPr>
              <a:t> a den b </a:t>
            </a:r>
            <a:r>
              <a:rPr lang="en-US" sz="1200" dirty="0" err="1">
                <a:latin typeface="+mn-lt"/>
              </a:rPr>
              <a:t>nhap</a:t>
            </a:r>
            <a:r>
              <a:rPr lang="en-US" sz="1200" dirty="0">
                <a:latin typeface="+mn-lt"/>
              </a:rPr>
              <a:t> </a:t>
            </a:r>
            <a:r>
              <a:rPr lang="en-US" sz="1200" dirty="0" err="1">
                <a:latin typeface="+mn-lt"/>
              </a:rPr>
              <a:t>tu</a:t>
            </a:r>
            <a:r>
              <a:rPr lang="en-US" sz="1200" dirty="0">
                <a:latin typeface="+mn-lt"/>
              </a:rPr>
              <a:t> ban </a:t>
            </a:r>
            <a:r>
              <a:rPr lang="en-US" sz="1200" dirty="0" err="1">
                <a:latin typeface="+mn-lt"/>
              </a:rPr>
              <a:t>phim</a:t>
            </a:r>
            <a:r>
              <a:rPr lang="en-US" sz="1200" dirty="0">
                <a:latin typeface="+mn-lt"/>
              </a:rPr>
              <a:t>  -+\n");</a:t>
            </a:r>
          </a:p>
          <a:p>
            <a:r>
              <a:rPr lang="en-US" sz="1200" dirty="0">
                <a:latin typeface="+mn-lt"/>
              </a:rPr>
              <a:t>        </a:t>
            </a:r>
            <a:r>
              <a:rPr lang="en-US" sz="1200" dirty="0" err="1">
                <a:latin typeface="+mn-lt"/>
              </a:rPr>
              <a:t>printf</a:t>
            </a:r>
            <a:r>
              <a:rPr lang="en-US" sz="1200" dirty="0">
                <a:latin typeface="+mn-lt"/>
              </a:rPr>
              <a:t>("+-   0. </a:t>
            </a:r>
            <a:r>
              <a:rPr lang="en-US" sz="1200" dirty="0" err="1">
                <a:latin typeface="+mn-lt"/>
              </a:rPr>
              <a:t>Thoat</a:t>
            </a:r>
            <a:r>
              <a:rPr lang="en-US" sz="1200" dirty="0">
                <a:latin typeface="+mn-lt"/>
              </a:rPr>
              <a:t>                                          -+\n");</a:t>
            </a:r>
          </a:p>
          <a:p>
            <a:r>
              <a:rPr lang="en-US" sz="1200" dirty="0">
                <a:latin typeface="+mn-lt"/>
              </a:rPr>
              <a:t>        </a:t>
            </a:r>
            <a:r>
              <a:rPr lang="en-US" sz="1200" dirty="0" err="1">
                <a:latin typeface="+mn-lt"/>
              </a:rPr>
              <a:t>printf</a:t>
            </a:r>
            <a:r>
              <a:rPr lang="en-US" sz="1200" dirty="0">
                <a:latin typeface="+mn-lt"/>
              </a:rPr>
              <a:t>("+-+-+-+-+-+-+-+-+-+-+-+-+-+-+-+-+-+-+-+-+-+-+-+-+-+-+-+-+\n");</a:t>
            </a:r>
          </a:p>
          <a:p>
            <a:r>
              <a:rPr lang="en-US" sz="1200" dirty="0">
                <a:latin typeface="+mn-lt"/>
              </a:rPr>
              <a:t>        </a:t>
            </a:r>
            <a:r>
              <a:rPr lang="en-US" sz="1200" dirty="0" err="1">
                <a:latin typeface="+mn-lt"/>
              </a:rPr>
              <a:t>printf</a:t>
            </a:r>
            <a:r>
              <a:rPr lang="en-US" sz="1200" dirty="0">
                <a:latin typeface="+mn-lt"/>
              </a:rPr>
              <a:t>("++             </a:t>
            </a:r>
            <a:r>
              <a:rPr lang="en-US" sz="1200" dirty="0" err="1">
                <a:latin typeface="+mn-lt"/>
              </a:rPr>
              <a:t>Nhap</a:t>
            </a:r>
            <a:r>
              <a:rPr lang="en-US" sz="1200" dirty="0">
                <a:latin typeface="+mn-lt"/>
              </a:rPr>
              <a:t> </a:t>
            </a:r>
            <a:r>
              <a:rPr lang="en-US" sz="1200" dirty="0" err="1">
                <a:latin typeface="+mn-lt"/>
              </a:rPr>
              <a:t>lua</a:t>
            </a:r>
            <a:r>
              <a:rPr lang="en-US" sz="1200" dirty="0">
                <a:latin typeface="+mn-lt"/>
              </a:rPr>
              <a:t> chon </a:t>
            </a:r>
            <a:r>
              <a:rPr lang="en-US" sz="1200" dirty="0" err="1">
                <a:latin typeface="+mn-lt"/>
              </a:rPr>
              <a:t>cua</a:t>
            </a:r>
            <a:r>
              <a:rPr lang="en-US" sz="1200" dirty="0">
                <a:latin typeface="+mn-lt"/>
              </a:rPr>
              <a:t> ban                   ++\n");</a:t>
            </a:r>
            <a:endParaRPr lang="en-US" sz="1200" dirty="0">
              <a:latin typeface="+mn-lt"/>
            </a:endParaRPr>
          </a:p>
        </p:txBody>
      </p:sp>
      <p:cxnSp>
        <p:nvCxnSpPr>
          <p:cNvPr id="9" name="Straight Connector 8"/>
          <p:cNvCxnSpPr/>
          <p:nvPr/>
        </p:nvCxnSpPr>
        <p:spPr>
          <a:xfrm>
            <a:off x="4732676" y="188464"/>
            <a:ext cx="0" cy="46537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362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8D5D0"/>
        </a:solidFill>
        <a:effectLst/>
      </p:bgPr>
    </p:bg>
    <p:spTree>
      <p:nvGrpSpPr>
        <p:cNvPr id="1" name=""/>
        <p:cNvGrpSpPr/>
        <p:nvPr/>
      </p:nvGrpSpPr>
      <p:grpSpPr>
        <a:xfrm>
          <a:off x="0" y="0"/>
          <a:ext cx="0" cy="0"/>
          <a:chOff x="0" y="0"/>
          <a:chExt cx="0" cy="0"/>
        </a:xfrm>
      </p:grpSpPr>
      <p:sp>
        <p:nvSpPr>
          <p:cNvPr id="7" name="TextBox 6"/>
          <p:cNvSpPr txBox="1"/>
          <p:nvPr/>
        </p:nvSpPr>
        <p:spPr>
          <a:xfrm>
            <a:off x="146583" y="691035"/>
            <a:ext cx="3825124" cy="3600986"/>
          </a:xfrm>
          <a:prstGeom prst="rect">
            <a:avLst/>
          </a:prstGeom>
          <a:noFill/>
        </p:spPr>
        <p:txBody>
          <a:bodyPr wrap="square" rtlCol="0">
            <a:spAutoFit/>
          </a:bodyPr>
          <a:lstStyle/>
          <a:p>
            <a:r>
              <a:rPr lang="en-US" sz="1200"/>
              <a:t>scanf("%d", &amp;luaChon);</a:t>
            </a:r>
          </a:p>
          <a:p>
            <a:r>
              <a:rPr lang="en-US" sz="1200"/>
              <a:t> 	struct SinhVien sv;</a:t>
            </a:r>
          </a:p>
          <a:p>
            <a:r>
              <a:rPr lang="en-US" sz="1200"/>
              <a:t> 	int i;</a:t>
            </a:r>
          </a:p>
          <a:p>
            <a:r>
              <a:rPr lang="en-US" sz="1200"/>
              <a:t> 	switch(luaChon){</a:t>
            </a:r>
          </a:p>
          <a:p>
            <a:r>
              <a:rPr lang="en-US" sz="1200"/>
              <a:t> 		case 0:</a:t>
            </a:r>
          </a:p>
          <a:p>
            <a:r>
              <a:rPr lang="en-US" sz="1200"/>
              <a:t> 			break</a:t>
            </a:r>
            <a:r>
              <a:rPr lang="en-US" sz="1200" smtClean="0"/>
              <a:t>;</a:t>
            </a:r>
          </a:p>
          <a:p>
            <a:r>
              <a:rPr lang="en-US" sz="1200"/>
              <a:t>case 1:</a:t>
            </a:r>
          </a:p>
          <a:p>
            <a:r>
              <a:rPr lang="en-US" sz="1200"/>
              <a:t>        	</a:t>
            </a:r>
          </a:p>
          <a:p>
            <a:r>
              <a:rPr lang="en-US" sz="1200"/>
              <a:t>        	int pos; cout&lt;&lt;"Nhap vi tri can chen:"; cin &gt;&gt; pos;</a:t>
            </a:r>
          </a:p>
          <a:p>
            <a:r>
              <a:rPr lang="en-US" sz="1200"/>
              <a:t>			insertMiddle(head, pos);</a:t>
            </a:r>
          </a:p>
          <a:p>
            <a:r>
              <a:rPr lang="en-US" sz="1200"/>
              <a:t>        	break;</a:t>
            </a:r>
          </a:p>
          <a:p>
            <a:r>
              <a:rPr lang="en-US" sz="1200"/>
              <a:t>        case 2:</a:t>
            </a:r>
          </a:p>
          <a:p>
            <a:r>
              <a:rPr lang="en-US" sz="1200"/>
              <a:t>        	inds(head);</a:t>
            </a:r>
          </a:p>
          <a:p>
            <a:r>
              <a:rPr lang="en-US" sz="1200"/>
              <a:t>        	break;</a:t>
            </a:r>
          </a:p>
          <a:p>
            <a:r>
              <a:rPr lang="en-US" sz="1200"/>
              <a:t>        case 3:</a:t>
            </a:r>
          </a:p>
          <a:p>
            <a:r>
              <a:rPr lang="en-US" sz="1200"/>
              <a:t>        	sapxep(head);</a:t>
            </a:r>
          </a:p>
          <a:p>
            <a:r>
              <a:rPr lang="en-US" sz="1200"/>
              <a:t>        	break</a:t>
            </a:r>
            <a:r>
              <a:rPr lang="en-US" sz="1200" smtClean="0"/>
              <a:t>;</a:t>
            </a:r>
            <a:endParaRPr lang="en-US" sz="1200"/>
          </a:p>
        </p:txBody>
      </p:sp>
      <p:sp>
        <p:nvSpPr>
          <p:cNvPr id="8" name="TextBox 7"/>
          <p:cNvSpPr txBox="1"/>
          <p:nvPr/>
        </p:nvSpPr>
        <p:spPr>
          <a:xfrm>
            <a:off x="3971707" y="691035"/>
            <a:ext cx="5172293" cy="3785652"/>
          </a:xfrm>
          <a:prstGeom prst="rect">
            <a:avLst/>
          </a:prstGeom>
          <a:noFill/>
          <a:ln>
            <a:noFill/>
          </a:ln>
        </p:spPr>
        <p:txBody>
          <a:bodyPr wrap="square" rtlCol="0">
            <a:spAutoFit/>
          </a:bodyPr>
          <a:lstStyle/>
          <a:p>
            <a:r>
              <a:rPr lang="en-US" sz="1200"/>
              <a:t> case 4:</a:t>
            </a:r>
          </a:p>
          <a:p>
            <a:r>
              <a:rPr lang="en-US" sz="1200"/>
              <a:t>        	findHSG(head);</a:t>
            </a:r>
          </a:p>
          <a:p>
            <a:r>
              <a:rPr lang="en-US" sz="1200"/>
              <a:t>        	break;</a:t>
            </a:r>
          </a:p>
          <a:p>
            <a:r>
              <a:rPr lang="en-US" sz="1200"/>
              <a:t>        case 5:</a:t>
            </a:r>
          </a:p>
          <a:p>
            <a:r>
              <a:rPr lang="en-US" sz="1200"/>
              <a:t>        	char s[50];</a:t>
            </a:r>
          </a:p>
          <a:p>
            <a:r>
              <a:rPr lang="en-US" sz="1200" smtClean="0"/>
              <a:t>	printf</a:t>
            </a:r>
            <a:r>
              <a:rPr lang="en-US" sz="1200"/>
              <a:t>("Nhap ten lop can thong ke: ");</a:t>
            </a:r>
          </a:p>
          <a:p>
            <a:r>
              <a:rPr lang="en-US" sz="1200"/>
              <a:t>	</a:t>
            </a:r>
            <a:r>
              <a:rPr lang="en-US" sz="1200" smtClean="0"/>
              <a:t>fflush(stdin</a:t>
            </a:r>
            <a:r>
              <a:rPr lang="en-US" sz="1200"/>
              <a:t>);</a:t>
            </a:r>
          </a:p>
          <a:p>
            <a:r>
              <a:rPr lang="en-US" sz="1200"/>
              <a:t>	</a:t>
            </a:r>
            <a:r>
              <a:rPr lang="en-US" sz="1200" smtClean="0"/>
              <a:t>gets(s</a:t>
            </a:r>
            <a:r>
              <a:rPr lang="en-US" sz="1200"/>
              <a:t>);</a:t>
            </a:r>
          </a:p>
          <a:p>
            <a:r>
              <a:rPr lang="en-US" sz="1200"/>
              <a:t>        	findSv(head, s);</a:t>
            </a:r>
          </a:p>
          <a:p>
            <a:r>
              <a:rPr lang="en-US" sz="1200"/>
              <a:t>        	break;</a:t>
            </a:r>
          </a:p>
          <a:p>
            <a:r>
              <a:rPr lang="en-US" sz="1200"/>
              <a:t>        default:</a:t>
            </a:r>
          </a:p>
          <a:p>
            <a:r>
              <a:rPr lang="en-US" sz="1200"/>
              <a:t>        	printf("Sai chuc nang vui long ban chon dung chuc nang\n");</a:t>
            </a:r>
          </a:p>
          <a:p>
            <a:r>
              <a:rPr lang="en-US" sz="1200"/>
              <a:t>        	break;</a:t>
            </a:r>
          </a:p>
          <a:p>
            <a:r>
              <a:rPr lang="en-US" sz="1200"/>
              <a:t>        	</a:t>
            </a:r>
          </a:p>
          <a:p>
            <a:r>
              <a:rPr lang="en-US" sz="1200"/>
              <a:t>	 }</a:t>
            </a:r>
          </a:p>
          <a:p>
            <a:r>
              <a:rPr lang="en-US" sz="1200"/>
              <a:t> 	</a:t>
            </a:r>
          </a:p>
          <a:p>
            <a:r>
              <a:rPr lang="en-US" sz="1200"/>
              <a:t> }</a:t>
            </a:r>
          </a:p>
          <a:p>
            <a:r>
              <a:rPr lang="en-US" sz="1200"/>
              <a:t> </a:t>
            </a:r>
          </a:p>
          <a:p>
            <a:r>
              <a:rPr lang="en-US" sz="1200"/>
              <a:t>return 0;</a:t>
            </a:r>
          </a:p>
          <a:p>
            <a:r>
              <a:rPr lang="en-US" sz="1200"/>
              <a:t>}</a:t>
            </a:r>
            <a:endParaRPr lang="en-US" sz="1200">
              <a:latin typeface="+mn-lt"/>
            </a:endParaRPr>
          </a:p>
        </p:txBody>
      </p:sp>
      <p:cxnSp>
        <p:nvCxnSpPr>
          <p:cNvPr id="9" name="Straight Connector 8"/>
          <p:cNvCxnSpPr/>
          <p:nvPr/>
        </p:nvCxnSpPr>
        <p:spPr>
          <a:xfrm>
            <a:off x="3971707" y="244305"/>
            <a:ext cx="0" cy="46537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46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65000"/>
            <a:alpha val="50000"/>
          </a:schemeClr>
        </a:solidFill>
        <a:effectLst/>
      </p:bgPr>
    </p:bg>
    <p:spTree>
      <p:nvGrpSpPr>
        <p:cNvPr id="1" name="Shape 315"/>
        <p:cNvGrpSpPr/>
        <p:nvPr/>
      </p:nvGrpSpPr>
      <p:grpSpPr>
        <a:xfrm>
          <a:off x="0" y="0"/>
          <a:ext cx="0" cy="0"/>
          <a:chOff x="0" y="0"/>
          <a:chExt cx="0" cy="0"/>
        </a:xfrm>
      </p:grpSpPr>
      <p:sp>
        <p:nvSpPr>
          <p:cNvPr id="318" name="Google Shape;318;p22"/>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2" name="TextBox 1"/>
          <p:cNvSpPr txBox="1"/>
          <p:nvPr/>
        </p:nvSpPr>
        <p:spPr>
          <a:xfrm flipH="1">
            <a:off x="539123" y="95947"/>
            <a:ext cx="2481942" cy="523220"/>
          </a:xfrm>
          <a:prstGeom prst="rect">
            <a:avLst/>
          </a:prstGeom>
          <a:noFill/>
        </p:spPr>
        <p:txBody>
          <a:bodyPr wrap="square" rtlCol="0">
            <a:spAutoFit/>
          </a:bodyPr>
          <a:lstStyle/>
          <a:p>
            <a:r>
              <a:rPr lang="en-US" sz="2800" smtClean="0">
                <a:solidFill>
                  <a:srgbClr val="002060"/>
                </a:solidFill>
                <a:latin typeface="Times New Roman" panose="02020603050405020304" pitchFamily="18" charset="0"/>
                <a:cs typeface="Times New Roman" panose="02020603050405020304" pitchFamily="18" charset="0"/>
              </a:rPr>
              <a:t>2. vận hành</a:t>
            </a:r>
            <a:endParaRPr lang="en-US" sz="2800">
              <a:solidFill>
                <a:srgbClr val="002060"/>
              </a:solidFill>
              <a:latin typeface="Times New Roman" panose="02020603050405020304" pitchFamily="18" charset="0"/>
              <a:cs typeface="Times New Roman" panose="02020603050405020304" pitchFamily="18" charset="0"/>
            </a:endParaRPr>
          </a:p>
        </p:txBody>
      </p:sp>
      <p:sp useBgFill="1">
        <p:nvSpPr>
          <p:cNvPr id="8" name="TextBox 7"/>
          <p:cNvSpPr txBox="1"/>
          <p:nvPr/>
        </p:nvSpPr>
        <p:spPr>
          <a:xfrm>
            <a:off x="645801" y="2618674"/>
            <a:ext cx="1491369" cy="523220"/>
          </a:xfrm>
          <a:prstGeom prst="rect">
            <a:avLst/>
          </a:prstGeom>
        </p:spPr>
        <p:txBody>
          <a:bodyPr wrap="square" rtlCol="0">
            <a:spAutoFit/>
          </a:bodyPr>
          <a:lstStyle/>
          <a:p>
            <a:r>
              <a:rPr lang="en-US" dirty="0" err="1" smtClean="0"/>
              <a:t>Giao</a:t>
            </a:r>
            <a:r>
              <a:rPr lang="en-US" dirty="0" smtClean="0"/>
              <a:t> </a:t>
            </a:r>
            <a:r>
              <a:rPr lang="en-US" dirty="0" err="1" smtClean="0"/>
              <a:t>diện</a:t>
            </a:r>
            <a:r>
              <a:rPr lang="en-US" dirty="0" smtClean="0"/>
              <a:t> </a:t>
            </a:r>
            <a:r>
              <a:rPr lang="en-US" dirty="0" err="1" smtClean="0"/>
              <a:t>chính</a:t>
            </a:r>
            <a:r>
              <a:rPr lang="en-US" dirty="0" smtClean="0"/>
              <a:t> (home)</a:t>
            </a:r>
            <a:endParaRPr lang="en-US" dirty="0"/>
          </a:p>
        </p:txBody>
      </p:sp>
      <p:sp useBgFill="1">
        <p:nvSpPr>
          <p:cNvPr id="4" name="TextBox 3"/>
          <p:cNvSpPr txBox="1"/>
          <p:nvPr/>
        </p:nvSpPr>
        <p:spPr>
          <a:xfrm>
            <a:off x="1562438" y="1244537"/>
            <a:ext cx="1928692" cy="738664"/>
          </a:xfrm>
          <a:prstGeom prst="rect">
            <a:avLst/>
          </a:prstGeom>
        </p:spPr>
        <p:txBody>
          <a:bodyPr wrap="square" rtlCol="0">
            <a:spAutoFit/>
          </a:bodyPr>
          <a:lstStyle/>
          <a:p>
            <a:r>
              <a:rPr lang="en-US" smtClean="0"/>
              <a:t>Giao diện tên nhóm, đề tài và thành viên nhóm</a:t>
            </a:r>
            <a:endParaRPr lang="en-US"/>
          </a:p>
        </p:txBody>
      </p:sp>
      <p:pic>
        <p:nvPicPr>
          <p:cNvPr id="6" name="Picture 5"/>
          <p:cNvPicPr>
            <a:picLocks noChangeAspect="1"/>
          </p:cNvPicPr>
          <p:nvPr/>
        </p:nvPicPr>
        <p:blipFill>
          <a:blip r:embed="rId3"/>
          <a:stretch>
            <a:fillRect/>
          </a:stretch>
        </p:blipFill>
        <p:spPr>
          <a:xfrm>
            <a:off x="3491130" y="396614"/>
            <a:ext cx="3689540" cy="2343270"/>
          </a:xfrm>
          <a:prstGeom prst="rect">
            <a:avLst/>
          </a:prstGeom>
        </p:spPr>
      </p:pic>
      <p:pic>
        <p:nvPicPr>
          <p:cNvPr id="3" name="Picture 2"/>
          <p:cNvPicPr>
            <a:picLocks noChangeAspect="1"/>
          </p:cNvPicPr>
          <p:nvPr/>
        </p:nvPicPr>
        <p:blipFill>
          <a:blip r:embed="rId4"/>
          <a:stretch>
            <a:fillRect/>
          </a:stretch>
        </p:blipFill>
        <p:spPr>
          <a:xfrm>
            <a:off x="586401" y="3141894"/>
            <a:ext cx="3880766" cy="203620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1869688" y="577077"/>
            <a:ext cx="515558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mtClean="0">
                <a:solidFill>
                  <a:srgbClr val="002060"/>
                </a:solidFill>
                <a:latin typeface="Times New Roman" panose="02020603050405020304" pitchFamily="18" charset="0"/>
                <a:cs typeface="Times New Roman" panose="02020603050405020304" pitchFamily="18" charset="0"/>
              </a:rPr>
              <a:t>Chương 1: Tổng quan về cấu trúc dữ liệu và giải thuật</a:t>
            </a:r>
            <a:endParaRPr>
              <a:solidFill>
                <a:srgbClr val="002060"/>
              </a:solidFill>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10220488" y="2408897"/>
            <a:ext cx="337104"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pPr marL="0" lvl="0" indent="0" algn="ctr" rtl="0">
                <a:spcBef>
                  <a:spcPts val="0"/>
                </a:spcBef>
                <a:spcAft>
                  <a:spcPts val="0"/>
                </a:spcAft>
                <a:buNone/>
              </a:pPr>
              <a:t>2</a:t>
            </a:fld>
            <a:endParaRPr>
              <a:latin typeface="Times New Roman" panose="02020603050405020304" pitchFamily="18" charset="0"/>
              <a:cs typeface="Times New Roman" panose="02020603050405020304" pitchFamily="18" charset="0"/>
            </a:endParaRPr>
          </a:p>
        </p:txBody>
      </p:sp>
      <p:sp>
        <p:nvSpPr>
          <p:cNvPr id="5" name="TextBox 4"/>
          <p:cNvSpPr txBox="1"/>
          <p:nvPr/>
        </p:nvSpPr>
        <p:spPr>
          <a:xfrm>
            <a:off x="2194931" y="1553737"/>
            <a:ext cx="4505093" cy="280076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800" u="sng" smtClean="0">
                <a:latin typeface="Times New Roman" panose="02020603050405020304" pitchFamily="18" charset="0"/>
                <a:cs typeface="Times New Roman" panose="02020603050405020304" pitchFamily="18" charset="0"/>
              </a:rPr>
              <a:t>Nội dung</a:t>
            </a:r>
          </a:p>
          <a:p>
            <a:pPr marL="342900" indent="-342900">
              <a:buAutoNum type="arabicPeriod"/>
            </a:pPr>
            <a:r>
              <a:rPr lang="en-US" sz="1800" smtClean="0">
                <a:latin typeface="Times New Roman" panose="02020603050405020304" pitchFamily="18" charset="0"/>
                <a:cs typeface="Times New Roman" panose="02020603050405020304" pitchFamily="18" charset="0"/>
              </a:rPr>
              <a:t>Khái niệm</a:t>
            </a:r>
          </a:p>
          <a:p>
            <a:r>
              <a:rPr lang="en-US" sz="1800" smtClean="0">
                <a:latin typeface="Times New Roman" panose="02020603050405020304" pitchFamily="18" charset="0"/>
                <a:cs typeface="Times New Roman" panose="02020603050405020304" pitchFamily="18" charset="0"/>
              </a:rPr>
              <a:t>2. Các tiêu chuẩn của cấu trúc dữ liệu</a:t>
            </a:r>
          </a:p>
          <a:p>
            <a:r>
              <a:rPr lang="en-US" sz="1800" smtClean="0">
                <a:latin typeface="Times New Roman" panose="02020603050405020304" pitchFamily="18" charset="0"/>
                <a:cs typeface="Times New Roman" panose="02020603050405020304" pitchFamily="18" charset="0"/>
              </a:rPr>
              <a:t>3. Vai trò của cấu trúc dữ liệu và giải thuật</a:t>
            </a:r>
          </a:p>
          <a:p>
            <a:r>
              <a:rPr lang="en-US" sz="1800" smtClean="0">
                <a:latin typeface="Times New Roman" panose="02020603050405020304" pitchFamily="18" charset="0"/>
                <a:cs typeface="Times New Roman" panose="02020603050405020304" pitchFamily="18" charset="0"/>
              </a:rPr>
              <a:t>4. độ phức tạp của thuật toán</a:t>
            </a:r>
          </a:p>
          <a:p>
            <a:r>
              <a:rPr lang="en-US" sz="1800" smtClean="0">
                <a:latin typeface="Times New Roman" panose="02020603050405020304" pitchFamily="18" charset="0"/>
                <a:cs typeface="Times New Roman" panose="02020603050405020304" pitchFamily="18" charset="0"/>
              </a:rPr>
              <a:t>5. thực hiện và hiệu chỉnh chương trình</a:t>
            </a:r>
          </a:p>
          <a:p>
            <a:r>
              <a:rPr lang="en-US" sz="1800" smtClean="0">
                <a:latin typeface="Times New Roman" panose="02020603050405020304" pitchFamily="18" charset="0"/>
                <a:cs typeface="Times New Roman" panose="02020603050405020304" pitchFamily="18" charset="0"/>
              </a:rPr>
              <a:t>6. Tiêu chuẩn của chương trình</a:t>
            </a:r>
          </a:p>
          <a:p>
            <a:r>
              <a:rPr lang="en-US" sz="1800" smtClean="0">
                <a:latin typeface="Times New Roman" panose="02020603050405020304" pitchFamily="18" charset="0"/>
                <a:cs typeface="Times New Roman" panose="02020603050405020304" pitchFamily="18" charset="0"/>
              </a:rPr>
              <a:t>7. Lưu đồ</a:t>
            </a:r>
          </a:p>
          <a:p>
            <a:r>
              <a:rPr lang="en-US" sz="1800" smtClean="0">
                <a:latin typeface="Times New Roman" panose="02020603050405020304" pitchFamily="18" charset="0"/>
                <a:cs typeface="Times New Roman" panose="02020603050405020304" pitchFamily="18" charset="0"/>
              </a:rPr>
              <a:t>8. Quy trình làm phần mềm</a:t>
            </a:r>
          </a:p>
          <a:p>
            <a:pPr marL="342900" indent="-342900">
              <a:buAutoNum type="arabicPeriod"/>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65000"/>
            <a:alpha val="50000"/>
          </a:schemeClr>
        </a:solidFill>
        <a:effectLst/>
      </p:bgPr>
    </p:bg>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6" name="TextBox 5"/>
          <p:cNvSpPr txBox="1"/>
          <p:nvPr/>
        </p:nvSpPr>
        <p:spPr>
          <a:xfrm>
            <a:off x="364859" y="-341"/>
            <a:ext cx="2594090" cy="523220"/>
          </a:xfrm>
          <a:prstGeom prst="rect">
            <a:avLst/>
          </a:prstGeom>
          <a:noFill/>
        </p:spPr>
        <p:txBody>
          <a:bodyPr wrap="square" rtlCol="0">
            <a:spAutoFit/>
          </a:bodyPr>
          <a:lstStyle/>
          <a:p>
            <a:r>
              <a:rPr lang="en-US" sz="2800" smtClean="0">
                <a:solidFill>
                  <a:srgbClr val="002060"/>
                </a:solidFill>
                <a:latin typeface="Times New Roman" panose="02020603050405020304" pitchFamily="18" charset="0"/>
                <a:cs typeface="Times New Roman" panose="02020603050405020304" pitchFamily="18" charset="0"/>
              </a:rPr>
              <a:t>2. vận hành</a:t>
            </a:r>
            <a:endParaRPr lang="en-US" sz="2800">
              <a:solidFill>
                <a:srgbClr val="002060"/>
              </a:solidFill>
              <a:latin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364859" y="2484933"/>
            <a:ext cx="61821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46973" y="950621"/>
            <a:ext cx="0" cy="1534312"/>
          </a:xfrm>
          <a:prstGeom prst="line">
            <a:avLst/>
          </a:prstGeom>
        </p:spPr>
        <p:style>
          <a:lnRef idx="1">
            <a:schemeClr val="accent1"/>
          </a:lnRef>
          <a:fillRef idx="0">
            <a:schemeClr val="accent1"/>
          </a:fillRef>
          <a:effectRef idx="0">
            <a:schemeClr val="accent1"/>
          </a:effectRef>
          <a:fontRef idx="minor">
            <a:schemeClr val="tx1"/>
          </a:fontRef>
        </p:style>
      </p:cxnSp>
      <p:sp useBgFill="1">
        <p:nvSpPr>
          <p:cNvPr id="21" name="TextBox 20"/>
          <p:cNvSpPr txBox="1"/>
          <p:nvPr/>
        </p:nvSpPr>
        <p:spPr>
          <a:xfrm>
            <a:off x="7080982" y="1400248"/>
            <a:ext cx="1821116" cy="523220"/>
          </a:xfrm>
          <a:prstGeom prst="rect">
            <a:avLst/>
          </a:prstGeom>
        </p:spPr>
        <p:txBody>
          <a:bodyPr wrap="square" rtlCol="0">
            <a:spAutoFit/>
          </a:bodyPr>
          <a:lstStyle/>
          <a:p>
            <a:r>
              <a:rPr lang="en-US" smtClean="0"/>
              <a:t>Thêm sinh viên vào danh sách</a:t>
            </a:r>
            <a:endParaRPr lang="en-US"/>
          </a:p>
        </p:txBody>
      </p:sp>
      <p:sp useBgFill="1">
        <p:nvSpPr>
          <p:cNvPr id="23" name="TextBox 22"/>
          <p:cNvSpPr txBox="1"/>
          <p:nvPr/>
        </p:nvSpPr>
        <p:spPr>
          <a:xfrm>
            <a:off x="3273741" y="4646691"/>
            <a:ext cx="2420471" cy="307777"/>
          </a:xfrm>
          <a:prstGeom prst="rect">
            <a:avLst/>
          </a:prstGeom>
        </p:spPr>
        <p:txBody>
          <a:bodyPr wrap="square" rtlCol="0">
            <a:spAutoFit/>
          </a:bodyPr>
          <a:lstStyle/>
          <a:p>
            <a:r>
              <a:rPr lang="en-US" smtClean="0"/>
              <a:t>Duyệt danh sách sinh viên</a:t>
            </a:r>
            <a:endParaRPr lang="en-US"/>
          </a:p>
        </p:txBody>
      </p:sp>
      <p:cxnSp>
        <p:nvCxnSpPr>
          <p:cNvPr id="15" name="Elbow Connector 14"/>
          <p:cNvCxnSpPr/>
          <p:nvPr/>
        </p:nvCxnSpPr>
        <p:spPr>
          <a:xfrm rot="5400000" flipH="1" flipV="1">
            <a:off x="5643060" y="-11210"/>
            <a:ext cx="515774" cy="12920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useBgFill="1">
        <p:nvSpPr>
          <p:cNvPr id="16" name="TextBox 15"/>
          <p:cNvSpPr txBox="1"/>
          <p:nvPr/>
        </p:nvSpPr>
        <p:spPr>
          <a:xfrm>
            <a:off x="6546973" y="146337"/>
            <a:ext cx="2471384" cy="523220"/>
          </a:xfrm>
          <a:prstGeom prst="rect">
            <a:avLst/>
          </a:prstGeom>
        </p:spPr>
        <p:txBody>
          <a:bodyPr wrap="square" rtlCol="0">
            <a:spAutoFit/>
          </a:bodyPr>
          <a:lstStyle/>
          <a:p>
            <a:r>
              <a:rPr lang="en-US"/>
              <a:t>thêm sv thứ 3 </a:t>
            </a:r>
            <a:r>
              <a:rPr lang="en-US" smtClean="0"/>
              <a:t>vào </a:t>
            </a:r>
            <a:r>
              <a:rPr lang="en-US"/>
              <a:t>vị trí thứ 2 thì sv thứ 2 sẽ ở vị trí thứ 3</a:t>
            </a:r>
          </a:p>
        </p:txBody>
      </p:sp>
      <p:pic>
        <p:nvPicPr>
          <p:cNvPr id="18" name="Picture 17"/>
          <p:cNvPicPr/>
          <p:nvPr/>
        </p:nvPicPr>
        <p:blipFill rotWithShape="1">
          <a:blip r:embed="rId3"/>
          <a:srcRect l="180" t="53191" r="78663" b="-21"/>
          <a:stretch/>
        </p:blipFill>
        <p:spPr>
          <a:xfrm>
            <a:off x="389312" y="892703"/>
            <a:ext cx="1857777" cy="1431546"/>
          </a:xfrm>
          <a:prstGeom prst="rect">
            <a:avLst/>
          </a:prstGeom>
        </p:spPr>
      </p:pic>
      <p:pic>
        <p:nvPicPr>
          <p:cNvPr id="19" name="Picture 18"/>
          <p:cNvPicPr/>
          <p:nvPr/>
        </p:nvPicPr>
        <p:blipFill rotWithShape="1">
          <a:blip r:embed="rId4"/>
          <a:srcRect t="53257" r="78969" b="-492"/>
          <a:stretch/>
        </p:blipFill>
        <p:spPr>
          <a:xfrm>
            <a:off x="2395769" y="892703"/>
            <a:ext cx="2059499" cy="1431546"/>
          </a:xfrm>
          <a:prstGeom prst="rect">
            <a:avLst/>
          </a:prstGeom>
        </p:spPr>
      </p:pic>
      <p:pic>
        <p:nvPicPr>
          <p:cNvPr id="20" name="Picture 19"/>
          <p:cNvPicPr/>
          <p:nvPr/>
        </p:nvPicPr>
        <p:blipFill rotWithShape="1">
          <a:blip r:embed="rId5"/>
          <a:srcRect t="53775" r="77987"/>
          <a:stretch/>
        </p:blipFill>
        <p:spPr>
          <a:xfrm>
            <a:off x="4603947" y="892702"/>
            <a:ext cx="1835763" cy="1402455"/>
          </a:xfrm>
          <a:prstGeom prst="rect">
            <a:avLst/>
          </a:prstGeom>
        </p:spPr>
      </p:pic>
      <p:pic>
        <p:nvPicPr>
          <p:cNvPr id="22" name="Picture 21"/>
          <p:cNvPicPr/>
          <p:nvPr/>
        </p:nvPicPr>
        <p:blipFill rotWithShape="1">
          <a:blip r:embed="rId6"/>
          <a:srcRect t="8245"/>
          <a:stretch/>
        </p:blipFill>
        <p:spPr>
          <a:xfrm>
            <a:off x="661481" y="2674709"/>
            <a:ext cx="7587574" cy="190005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65000"/>
            <a:alpha val="5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7" name="TextBox 6"/>
          <p:cNvSpPr txBox="1"/>
          <p:nvPr/>
        </p:nvSpPr>
        <p:spPr>
          <a:xfrm>
            <a:off x="389864" y="0"/>
            <a:ext cx="2133600" cy="523220"/>
          </a:xfrm>
          <a:prstGeom prst="rect">
            <a:avLst/>
          </a:prstGeom>
          <a:noFill/>
        </p:spPr>
        <p:txBody>
          <a:bodyPr wrap="square" rtlCol="0">
            <a:spAutoFit/>
          </a:bodyPr>
          <a:lstStyle/>
          <a:p>
            <a:r>
              <a:rPr lang="en-US" sz="2800" smtClean="0">
                <a:solidFill>
                  <a:srgbClr val="002060"/>
                </a:solidFill>
                <a:latin typeface="Times New Roman" panose="02020603050405020304" pitchFamily="18" charset="0"/>
                <a:cs typeface="Times New Roman" panose="02020603050405020304" pitchFamily="18" charset="0"/>
              </a:rPr>
              <a:t>2. Vận hành</a:t>
            </a:r>
            <a:endParaRPr lang="en-US" sz="2800">
              <a:solidFill>
                <a:srgbClr val="002060"/>
              </a:solidFill>
              <a:latin typeface="Times New Roman" panose="02020603050405020304" pitchFamily="18" charset="0"/>
              <a:cs typeface="Times New Roman" panose="02020603050405020304" pitchFamily="18" charset="0"/>
            </a:endParaRPr>
          </a:p>
        </p:txBody>
      </p:sp>
      <p:sp useBgFill="1">
        <p:nvSpPr>
          <p:cNvPr id="11" name="TextBox 10"/>
          <p:cNvSpPr txBox="1"/>
          <p:nvPr/>
        </p:nvSpPr>
        <p:spPr>
          <a:xfrm>
            <a:off x="2764716" y="2292839"/>
            <a:ext cx="2228369" cy="523220"/>
          </a:xfrm>
          <a:prstGeom prst="rect">
            <a:avLst/>
          </a:prstGeom>
        </p:spPr>
        <p:txBody>
          <a:bodyPr wrap="square" rtlCol="0">
            <a:spAutoFit/>
          </a:bodyPr>
          <a:lstStyle/>
          <a:p>
            <a:pPr algn="ctr"/>
            <a:r>
              <a:rPr lang="en-US" smtClean="0"/>
              <a:t>Sắp xếp sinh viên giảm dần theo điểm trung bình</a:t>
            </a:r>
            <a:endParaRPr lang="en-US"/>
          </a:p>
        </p:txBody>
      </p:sp>
      <p:sp useBgFill="1">
        <p:nvSpPr>
          <p:cNvPr id="6" name="TextBox 5"/>
          <p:cNvSpPr txBox="1"/>
          <p:nvPr/>
        </p:nvSpPr>
        <p:spPr>
          <a:xfrm>
            <a:off x="7460644" y="3566858"/>
            <a:ext cx="1403011" cy="523220"/>
          </a:xfrm>
          <a:prstGeom prst="rect">
            <a:avLst/>
          </a:prstGeom>
        </p:spPr>
        <p:txBody>
          <a:bodyPr wrap="square" rtlCol="0">
            <a:spAutoFit/>
          </a:bodyPr>
          <a:lstStyle/>
          <a:p>
            <a:r>
              <a:rPr lang="en-US" smtClean="0"/>
              <a:t>Tìm sinh viên loại giỏi</a:t>
            </a:r>
            <a:endParaRPr lang="en-US"/>
          </a:p>
        </p:txBody>
      </p:sp>
      <p:pic>
        <p:nvPicPr>
          <p:cNvPr id="8" name="Picture 7"/>
          <p:cNvPicPr/>
          <p:nvPr/>
        </p:nvPicPr>
        <p:blipFill rotWithShape="1">
          <a:blip r:embed="rId2"/>
          <a:srcRect t="53741"/>
          <a:stretch/>
        </p:blipFill>
        <p:spPr>
          <a:xfrm>
            <a:off x="549612" y="690663"/>
            <a:ext cx="7427069" cy="1438779"/>
          </a:xfrm>
          <a:prstGeom prst="rect">
            <a:avLst/>
          </a:prstGeom>
        </p:spPr>
      </p:pic>
      <p:pic>
        <p:nvPicPr>
          <p:cNvPr id="9" name="Picture 8"/>
          <p:cNvPicPr/>
          <p:nvPr/>
        </p:nvPicPr>
        <p:blipFill rotWithShape="1">
          <a:blip r:embed="rId3"/>
          <a:srcRect t="43315"/>
          <a:stretch/>
        </p:blipFill>
        <p:spPr>
          <a:xfrm>
            <a:off x="549612" y="3083668"/>
            <a:ext cx="6684503" cy="1451338"/>
          </a:xfrm>
          <a:prstGeom prst="rect">
            <a:avLst/>
          </a:prstGeom>
        </p:spPr>
      </p:pic>
    </p:spTree>
    <p:extLst>
      <p:ext uri="{BB962C8B-B14F-4D97-AF65-F5344CB8AC3E}">
        <p14:creationId xmlns:p14="http://schemas.microsoft.com/office/powerpoint/2010/main" val="85227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9" name="TextBox 8"/>
          <p:cNvSpPr txBox="1"/>
          <p:nvPr/>
        </p:nvSpPr>
        <p:spPr>
          <a:xfrm>
            <a:off x="434711" y="62953"/>
            <a:ext cx="2528047" cy="523220"/>
          </a:xfrm>
          <a:prstGeom prst="rect">
            <a:avLst/>
          </a:prstGeom>
          <a:noFill/>
        </p:spPr>
        <p:txBody>
          <a:bodyPr wrap="square" rtlCol="0">
            <a:spAutoFit/>
          </a:bodyPr>
          <a:lstStyle/>
          <a:p>
            <a:r>
              <a:rPr lang="en-US" sz="2800" smtClean="0">
                <a:solidFill>
                  <a:srgbClr val="002060"/>
                </a:solidFill>
                <a:latin typeface="Times New Roman" panose="02020603050405020304" pitchFamily="18" charset="0"/>
                <a:cs typeface="Times New Roman" panose="02020603050405020304" pitchFamily="18" charset="0"/>
              </a:rPr>
              <a:t>2. vận hành</a:t>
            </a:r>
            <a:endParaRPr lang="en-US" sz="2800">
              <a:solidFill>
                <a:srgbClr val="00206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018929" y="3995126"/>
            <a:ext cx="2240630" cy="307777"/>
          </a:xfrm>
          <a:prstGeom prst="rect">
            <a:avLst/>
          </a:prstGeom>
          <a:solidFill>
            <a:schemeClr val="bg1">
              <a:lumMod val="75000"/>
            </a:schemeClr>
          </a:solidFill>
        </p:spPr>
        <p:txBody>
          <a:bodyPr wrap="square" rtlCol="0">
            <a:spAutoFit/>
          </a:bodyPr>
          <a:lstStyle/>
          <a:p>
            <a:r>
              <a:rPr lang="en-US" smtClean="0"/>
              <a:t>Tìm sinh viên theo tên lớp</a:t>
            </a:r>
            <a:endParaRPr lang="en-US"/>
          </a:p>
        </p:txBody>
      </p:sp>
      <p:pic>
        <p:nvPicPr>
          <p:cNvPr id="7" name="Picture 6"/>
          <p:cNvPicPr/>
          <p:nvPr/>
        </p:nvPicPr>
        <p:blipFill rotWithShape="1">
          <a:blip r:embed="rId2"/>
          <a:srcRect t="38710"/>
          <a:stretch/>
        </p:blipFill>
        <p:spPr>
          <a:xfrm>
            <a:off x="454095" y="1090645"/>
            <a:ext cx="8628434" cy="2780963"/>
          </a:xfrm>
          <a:prstGeom prst="rect">
            <a:avLst/>
          </a:prstGeom>
        </p:spPr>
      </p:pic>
    </p:spTree>
    <p:extLst>
      <p:ext uri="{BB962C8B-B14F-4D97-AF65-F5344CB8AC3E}">
        <p14:creationId xmlns:p14="http://schemas.microsoft.com/office/powerpoint/2010/main" val="28708571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9" name="TextBox 8"/>
          <p:cNvSpPr txBox="1"/>
          <p:nvPr/>
        </p:nvSpPr>
        <p:spPr>
          <a:xfrm>
            <a:off x="434711" y="62953"/>
            <a:ext cx="2528047" cy="523220"/>
          </a:xfrm>
          <a:prstGeom prst="rect">
            <a:avLst/>
          </a:prstGeom>
          <a:noFill/>
        </p:spPr>
        <p:txBody>
          <a:bodyPr wrap="square" rtlCol="0">
            <a:spAutoFit/>
          </a:bodyPr>
          <a:lstStyle/>
          <a:p>
            <a:r>
              <a:rPr lang="en-US" sz="2800" smtClean="0">
                <a:solidFill>
                  <a:srgbClr val="002060"/>
                </a:solidFill>
                <a:latin typeface="Times New Roman" panose="02020603050405020304" pitchFamily="18" charset="0"/>
                <a:cs typeface="Times New Roman" panose="02020603050405020304" pitchFamily="18" charset="0"/>
              </a:rPr>
              <a:t>2. vận hành</a:t>
            </a:r>
            <a:endParaRPr lang="en-US" sz="2800">
              <a:solidFill>
                <a:srgbClr val="00206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964987" y="3995126"/>
            <a:ext cx="4902740" cy="307777"/>
          </a:xfrm>
          <a:prstGeom prst="rect">
            <a:avLst/>
          </a:prstGeom>
          <a:solidFill>
            <a:schemeClr val="bg1">
              <a:lumMod val="75000"/>
            </a:schemeClr>
          </a:solidFill>
        </p:spPr>
        <p:txBody>
          <a:bodyPr wrap="square" rtlCol="0">
            <a:spAutoFit/>
          </a:bodyPr>
          <a:lstStyle/>
          <a:p>
            <a:pPr lvl="0"/>
            <a:r>
              <a:rPr lang="vi-VN" b="1"/>
              <a:t>Liệt kê sinh viên có DTB từ a đến b nhập từ bàn phím</a:t>
            </a:r>
            <a:endParaRPr lang="en-US"/>
          </a:p>
        </p:txBody>
      </p:sp>
      <p:pic>
        <p:nvPicPr>
          <p:cNvPr id="6" name="Picture 5"/>
          <p:cNvPicPr/>
          <p:nvPr/>
        </p:nvPicPr>
        <p:blipFill rotWithShape="1">
          <a:blip r:embed="rId2"/>
          <a:srcRect t="33269"/>
          <a:stretch/>
        </p:blipFill>
        <p:spPr>
          <a:xfrm>
            <a:off x="584165" y="1090645"/>
            <a:ext cx="7927537" cy="2400009"/>
          </a:xfrm>
          <a:prstGeom prst="rect">
            <a:avLst/>
          </a:prstGeom>
        </p:spPr>
      </p:pic>
    </p:spTree>
    <p:extLst>
      <p:ext uri="{BB962C8B-B14F-4D97-AF65-F5344CB8AC3E}">
        <p14:creationId xmlns:p14="http://schemas.microsoft.com/office/powerpoint/2010/main" val="1959952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3" name="TextBox 2"/>
          <p:cNvSpPr txBox="1"/>
          <p:nvPr/>
        </p:nvSpPr>
        <p:spPr>
          <a:xfrm>
            <a:off x="2356549" y="1837545"/>
            <a:ext cx="4430801" cy="1323439"/>
          </a:xfrm>
          <a:prstGeom prst="rect">
            <a:avLst/>
          </a:prstGeom>
          <a:noFill/>
        </p:spPr>
        <p:txBody>
          <a:bodyPr wrap="square" rtlCol="0">
            <a:spAutoFit/>
          </a:bodyPr>
          <a:lstStyle/>
          <a:p>
            <a:pPr algn="ctr"/>
            <a:r>
              <a:rPr lang="en-US" sz="4000" smtClean="0">
                <a:solidFill>
                  <a:srgbClr val="002060"/>
                </a:solidFill>
              </a:rPr>
              <a:t>Thank you for watching</a:t>
            </a:r>
            <a:endParaRPr lang="en-US" sz="4000">
              <a:solidFill>
                <a:srgbClr val="002060"/>
              </a:solidFill>
            </a:endParaRPr>
          </a:p>
        </p:txBody>
      </p:sp>
    </p:spTree>
    <p:extLst>
      <p:ext uri="{BB962C8B-B14F-4D97-AF65-F5344CB8AC3E}">
        <p14:creationId xmlns:p14="http://schemas.microsoft.com/office/powerpoint/2010/main" val="3904909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3</a:t>
            </a:fld>
            <a:endParaRPr lang="en">
              <a:latin typeface="Times New Roman" panose="02020603050405020304" pitchFamily="18" charset="0"/>
              <a:cs typeface="Times New Roman" panose="02020603050405020304" pitchFamily="18" charset="0"/>
            </a:endParaRPr>
          </a:p>
        </p:txBody>
      </p:sp>
      <p:sp>
        <p:nvSpPr>
          <p:cNvPr id="3" name="TextBox 2"/>
          <p:cNvSpPr txBox="1"/>
          <p:nvPr/>
        </p:nvSpPr>
        <p:spPr>
          <a:xfrm>
            <a:off x="599079" y="394010"/>
            <a:ext cx="3174380" cy="523220"/>
          </a:xfrm>
          <a:prstGeom prst="rect">
            <a:avLst/>
          </a:prstGeom>
          <a:noFill/>
        </p:spPr>
        <p:txBody>
          <a:bodyPr wrap="square" rtlCol="0">
            <a:spAutoFit/>
          </a:bodyPr>
          <a:lstStyle/>
          <a:p>
            <a:r>
              <a:rPr lang="en-US" sz="2800" smtClean="0">
                <a:solidFill>
                  <a:srgbClr val="002060"/>
                </a:solidFill>
                <a:latin typeface="Times New Roman" panose="02020603050405020304" pitchFamily="18" charset="0"/>
                <a:cs typeface="Times New Roman" panose="02020603050405020304" pitchFamily="18" charset="0"/>
              </a:rPr>
              <a:t>1. Khái niệm</a:t>
            </a:r>
            <a:endParaRPr lang="en-US" sz="280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51838" y="1245863"/>
            <a:ext cx="2921621" cy="147732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18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Cấu trúc dữ liệu là cách lưu trữ, tổ chức dữ liệu có thứ tự, có hệ thống để dữ liệu có thể được sử dụng một cách hiệu quả.</a:t>
            </a:r>
            <a:endParaRPr lang="en-US" sz="18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4560842" y="917230"/>
            <a:ext cx="3080370" cy="313932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wrap="square" rtlCol="0">
            <a:spAutoFit/>
          </a:bodyPr>
          <a:lstStyle/>
          <a:p>
            <a:r>
              <a:rPr lang="vi-VN" sz="18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Giải thuật Algorithms (hay còn gọi là thuật toán) là một tập hợp hữu hạn các chỉ thị để được thực thi theo một thứ tự nào đó để thu được kết quả mong muốn. Nói chung thì giải thuật là độc lập với các ngôn ngữ lập trình, tức là một giải thuật có thể được triển khai trong nhiều ngôn ngữ lập trình khác nhau.</a:t>
            </a:r>
            <a:endParaRPr lang="en-US" sz="18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80" y="2869366"/>
            <a:ext cx="1659078" cy="165907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017595">
            <a:off x="2331219" y="3514276"/>
            <a:ext cx="1964186" cy="1544545"/>
          </a:xfrm>
          <a:prstGeom prst="rect">
            <a:avLst/>
          </a:prstGeom>
        </p:spPr>
      </p:pic>
    </p:spTree>
    <p:extLst>
      <p:ext uri="{BB962C8B-B14F-4D97-AF65-F5344CB8AC3E}">
        <p14:creationId xmlns:p14="http://schemas.microsoft.com/office/powerpoint/2010/main" val="192657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3" name="Google Shape;263;p16"/>
          <p:cNvSpPr txBox="1">
            <a:spLocks noGrp="1"/>
          </p:cNvSpPr>
          <p:nvPr>
            <p:ph type="sldNum" idx="12"/>
          </p:nvPr>
        </p:nvSpPr>
        <p:spPr>
          <a:xfrm>
            <a:off x="8808000" y="2208279"/>
            <a:ext cx="401268" cy="3766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4</a:t>
            </a:fld>
            <a:endParaRPr>
              <a:latin typeface="Times New Roman" panose="02020603050405020304" pitchFamily="18" charset="0"/>
              <a:cs typeface="Times New Roman" panose="02020603050405020304" pitchFamily="18" charset="0"/>
            </a:endParaRPr>
          </a:p>
        </p:txBody>
      </p:sp>
      <p:sp>
        <p:nvSpPr>
          <p:cNvPr id="261" name="Google Shape;261;p16"/>
          <p:cNvSpPr txBox="1">
            <a:spLocks noGrp="1"/>
          </p:cNvSpPr>
          <p:nvPr>
            <p:ph type="title"/>
          </p:nvPr>
        </p:nvSpPr>
        <p:spPr>
          <a:xfrm>
            <a:off x="442332" y="304800"/>
            <a:ext cx="6136888" cy="535259"/>
          </a:xfrm>
          <a:prstGeom prst="rect">
            <a:avLst/>
          </a:prstGeom>
        </p:spPr>
        <p:txBody>
          <a:bodyPr spcFirstLastPara="1" wrap="square" lIns="91425" tIns="91425" rIns="91425" bIns="91425" anchor="b" anchorCtr="0">
            <a:noAutofit/>
          </a:bodyPr>
          <a:lstStyle/>
          <a:p>
            <a:r>
              <a:rPr lang="en" sz="2800" smtClean="0">
                <a:solidFill>
                  <a:srgbClr val="002060"/>
                </a:solidFill>
                <a:latin typeface="Times New Roman" panose="02020603050405020304" pitchFamily="18" charset="0"/>
                <a:cs typeface="Times New Roman" panose="02020603050405020304" pitchFamily="18" charset="0"/>
              </a:rPr>
              <a:t/>
            </a:r>
            <a:br>
              <a:rPr lang="en" sz="2800" smtClean="0">
                <a:solidFill>
                  <a:srgbClr val="002060"/>
                </a:solidFill>
                <a:latin typeface="Times New Roman" panose="02020603050405020304" pitchFamily="18" charset="0"/>
                <a:cs typeface="Times New Roman" panose="02020603050405020304" pitchFamily="18" charset="0"/>
              </a:rPr>
            </a:br>
            <a:r>
              <a:rPr lang="en" sz="2800">
                <a:solidFill>
                  <a:srgbClr val="002060"/>
                </a:solidFill>
                <a:latin typeface="Times New Roman" panose="02020603050405020304" pitchFamily="18" charset="0"/>
                <a:cs typeface="Times New Roman" panose="02020603050405020304" pitchFamily="18" charset="0"/>
              </a:rPr>
              <a:t/>
            </a:r>
            <a:br>
              <a:rPr lang="en" sz="2800">
                <a:solidFill>
                  <a:srgbClr val="002060"/>
                </a:solidFill>
                <a:latin typeface="Times New Roman" panose="02020603050405020304" pitchFamily="18" charset="0"/>
                <a:cs typeface="Times New Roman" panose="02020603050405020304" pitchFamily="18" charset="0"/>
              </a:rPr>
            </a:br>
            <a:r>
              <a:rPr lang="en" sz="2800" smtClean="0">
                <a:solidFill>
                  <a:srgbClr val="002060"/>
                </a:solidFill>
                <a:latin typeface="Times New Roman" panose="02020603050405020304" pitchFamily="18" charset="0"/>
                <a:cs typeface="Times New Roman" panose="02020603050405020304" pitchFamily="18" charset="0"/>
              </a:rPr>
              <a:t>2. </a:t>
            </a:r>
            <a:r>
              <a:rPr lang="en-US" sz="2800">
                <a:solidFill>
                  <a:srgbClr val="002060"/>
                </a:solidFill>
                <a:latin typeface="Times New Roman" panose="02020603050405020304" pitchFamily="18" charset="0"/>
                <a:cs typeface="Times New Roman" panose="02020603050405020304" pitchFamily="18" charset="0"/>
              </a:rPr>
              <a:t>Các tiêu chuẩn của cấu trúc dữ </a:t>
            </a:r>
            <a:r>
              <a:rPr lang="en-US" sz="2800" smtClean="0">
                <a:solidFill>
                  <a:srgbClr val="002060"/>
                </a:solidFill>
                <a:latin typeface="Times New Roman" panose="02020603050405020304" pitchFamily="18" charset="0"/>
                <a:cs typeface="Times New Roman" panose="02020603050405020304" pitchFamily="18" charset="0"/>
              </a:rPr>
              <a:t>liệu</a:t>
            </a:r>
            <a:endParaRPr sz="2800">
              <a:solidFill>
                <a:srgbClr val="002060"/>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579862" y="1291417"/>
            <a:ext cx="3409237" cy="1293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latin typeface="Times New Roman" panose="02020603050405020304" pitchFamily="18" charset="0"/>
                <a:cs typeface="Times New Roman" panose="02020603050405020304" pitchFamily="18" charset="0"/>
              </a:rPr>
              <a:t>Cấu trúc dữ liệu phải tiết kiệm tài nguyên</a:t>
            </a:r>
            <a:endParaRPr lang="en-US" sz="1800">
              <a:latin typeface="Times New Roman" panose="02020603050405020304" pitchFamily="18" charset="0"/>
              <a:cs typeface="Times New Roman" panose="02020603050405020304" pitchFamily="18" charset="0"/>
            </a:endParaRPr>
          </a:p>
        </p:txBody>
      </p:sp>
      <p:sp>
        <p:nvSpPr>
          <p:cNvPr id="4" name="Rounded Rectangle 3"/>
          <p:cNvSpPr/>
          <p:nvPr/>
        </p:nvSpPr>
        <p:spPr>
          <a:xfrm>
            <a:off x="566543" y="3293326"/>
            <a:ext cx="3422556" cy="1315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latin typeface="Times New Roman" panose="02020603050405020304" pitchFamily="18" charset="0"/>
                <a:cs typeface="Times New Roman" panose="02020603050405020304" pitchFamily="18" charset="0"/>
              </a:rPr>
              <a:t>Cấu trúc dữ liệu phải phản ánh đúng thực tế bài toán</a:t>
            </a:r>
            <a:endParaRPr lang="en-US" sz="1800">
              <a:latin typeface="Times New Roman" panose="02020603050405020304" pitchFamily="18" charset="0"/>
              <a:cs typeface="Times New Roman" panose="02020603050405020304" pitchFamily="18" charset="0"/>
            </a:endParaRPr>
          </a:p>
        </p:txBody>
      </p:sp>
      <p:sp>
        <p:nvSpPr>
          <p:cNvPr id="5" name="Rounded Rectangle 4"/>
          <p:cNvSpPr/>
          <p:nvPr/>
        </p:nvSpPr>
        <p:spPr>
          <a:xfrm>
            <a:off x="5003181" y="2584959"/>
            <a:ext cx="2379363" cy="1290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latin typeface="Times New Roman" panose="02020603050405020304" pitchFamily="18" charset="0"/>
                <a:cs typeface="Times New Roman" panose="02020603050405020304" pitchFamily="18" charset="0"/>
              </a:rPr>
              <a:t>Cấu trúc dữ liệu phải dễ dàng trong việc thao tác dữ liệu</a:t>
            </a:r>
            <a:endParaRPr lang="en-US" sz="18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503" y="840059"/>
            <a:ext cx="1368320" cy="1368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5</a:t>
            </a:fld>
            <a:endParaRPr lang="en">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97365"/>
            <a:ext cx="6486293" cy="656355"/>
          </a:xfrm>
        </p:spPr>
        <p:txBody>
          <a:bodyPr/>
          <a:lstStyle/>
          <a:p>
            <a:r>
              <a:rPr lang="en-US" sz="2800" smtClean="0">
                <a:solidFill>
                  <a:srgbClr val="002060"/>
                </a:solidFill>
                <a:latin typeface="Times New Roman" panose="02020603050405020304" pitchFamily="18" charset="0"/>
                <a:cs typeface="Times New Roman" panose="02020603050405020304" pitchFamily="18" charset="0"/>
              </a:rPr>
              <a:t>3. Vai trò của cấu trúc dữ liệu và giải thuật </a:t>
            </a:r>
            <a:endParaRPr lang="en-US" sz="2800">
              <a:solidFill>
                <a:srgbClr val="002060"/>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457200" y="1211300"/>
            <a:ext cx="5252224" cy="1916911"/>
          </a:xfrm>
        </p:spPr>
        <p:style>
          <a:lnRef idx="0">
            <a:schemeClr val="accent1"/>
          </a:lnRef>
          <a:fillRef idx="3">
            <a:schemeClr val="accent1"/>
          </a:fillRef>
          <a:effectRef idx="3">
            <a:schemeClr val="accent1"/>
          </a:effectRef>
          <a:fontRef idx="minor">
            <a:schemeClr val="lt1"/>
          </a:fontRef>
        </p:style>
        <p:txBody>
          <a:bodyPr/>
          <a:lstStyle/>
          <a:p>
            <a:r>
              <a:rPr lang="vi-VN" sz="1800">
                <a:latin typeface="Times New Roman" panose="02020603050405020304" pitchFamily="18" charset="0"/>
                <a:cs typeface="Times New Roman" panose="02020603050405020304" pitchFamily="18" charset="0"/>
              </a:rPr>
              <a:t>Cấu trúc dữ liệu đóng vai trò quan trọng trong việc kết hợp và đưa ra cách giải quyết bài toán</a:t>
            </a:r>
            <a:r>
              <a:rPr lang="vi-VN" sz="1800" smtClean="0">
                <a:latin typeface="Times New Roman" panose="02020603050405020304" pitchFamily="18" charset="0"/>
                <a:cs typeface="Times New Roman" panose="02020603050405020304" pitchFamily="18" charset="0"/>
              </a:rPr>
              <a:t>.</a:t>
            </a:r>
            <a:endParaRPr lang="en-US" sz="1800" smtClean="0">
              <a:latin typeface="Times New Roman" panose="02020603050405020304" pitchFamily="18" charset="0"/>
              <a:cs typeface="Times New Roman" panose="02020603050405020304" pitchFamily="18" charset="0"/>
            </a:endParaRPr>
          </a:p>
          <a:p>
            <a:pPr marL="76200" indent="0">
              <a:buNone/>
            </a:pPr>
            <a:endParaRPr lang="en-US" sz="1800" smtClean="0">
              <a:latin typeface="Times New Roman" panose="02020603050405020304" pitchFamily="18" charset="0"/>
              <a:cs typeface="Times New Roman" panose="02020603050405020304" pitchFamily="18" charset="0"/>
            </a:endParaRPr>
          </a:p>
          <a:p>
            <a:r>
              <a:rPr lang="vi-VN" sz="1800" smtClean="0">
                <a:latin typeface="Times New Roman" panose="02020603050405020304" pitchFamily="18" charset="0"/>
                <a:cs typeface="Times New Roman" panose="02020603050405020304" pitchFamily="18" charset="0"/>
              </a:rPr>
              <a:t> CTDL </a:t>
            </a:r>
            <a:r>
              <a:rPr lang="vi-VN" sz="1800">
                <a:latin typeface="Times New Roman" panose="02020603050405020304" pitchFamily="18" charset="0"/>
                <a:cs typeface="Times New Roman" panose="02020603050405020304" pitchFamily="18" charset="0"/>
              </a:rPr>
              <a:t>hỗ trợ cho các thuật toán thao tác trên đối tượng được hiệu quả hơn</a:t>
            </a:r>
            <a:endParaRPr lang="en-US" sz="18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334436">
            <a:off x="7340303" y="-31073"/>
            <a:ext cx="1969584" cy="196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905" y="3128211"/>
            <a:ext cx="2358814" cy="2060715"/>
          </a:xfrm>
          <a:prstGeom prst="rect">
            <a:avLst/>
          </a:prstGeom>
        </p:spPr>
      </p:pic>
    </p:spTree>
    <p:extLst>
      <p:ext uri="{BB962C8B-B14F-4D97-AF65-F5344CB8AC3E}">
        <p14:creationId xmlns:p14="http://schemas.microsoft.com/office/powerpoint/2010/main" val="36836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6</a:t>
            </a:fld>
            <a:endParaRPr lang="en">
              <a:latin typeface="Times New Roman" panose="02020603050405020304" pitchFamily="18" charset="0"/>
              <a:cs typeface="Times New Roman" panose="02020603050405020304" pitchFamily="18" charset="0"/>
            </a:endParaRPr>
          </a:p>
        </p:txBody>
      </p:sp>
      <p:sp>
        <p:nvSpPr>
          <p:cNvPr id="3" name="TextBox 2"/>
          <p:cNvSpPr txBox="1"/>
          <p:nvPr/>
        </p:nvSpPr>
        <p:spPr>
          <a:xfrm>
            <a:off x="617029" y="115027"/>
            <a:ext cx="5018048" cy="523220"/>
          </a:xfrm>
          <a:prstGeom prst="rect">
            <a:avLst/>
          </a:prstGeom>
          <a:noFill/>
        </p:spPr>
        <p:txBody>
          <a:bodyPr wrap="square" rtlCol="0">
            <a:spAutoFit/>
          </a:bodyPr>
          <a:lstStyle/>
          <a:p>
            <a:r>
              <a:rPr lang="en-US" sz="2800" smtClean="0">
                <a:solidFill>
                  <a:srgbClr val="002060"/>
                </a:solidFill>
                <a:latin typeface="Times New Roman" panose="02020603050405020304" pitchFamily="18" charset="0"/>
                <a:cs typeface="Times New Roman" panose="02020603050405020304" pitchFamily="18" charset="0"/>
              </a:rPr>
              <a:t>4. độ phức tạp của thuật toán</a:t>
            </a:r>
            <a:endParaRPr lang="en-US" sz="280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17027" y="1330712"/>
            <a:ext cx="3256161" cy="2585323"/>
          </a:xfrm>
          <a:prstGeom prst="rect">
            <a:avLst/>
          </a:prstGeom>
          <a:ln>
            <a:solidFill>
              <a:schemeClr val="bg1"/>
            </a:solidFill>
          </a:ln>
          <a:effectLst>
            <a:softEdge rad="63500"/>
          </a:effectLst>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vi-VN" sz="1800">
                <a:latin typeface="Times New Roman" panose="02020603050405020304" pitchFamily="18" charset="0"/>
                <a:cs typeface="Times New Roman" panose="02020603050405020304" pitchFamily="18" charset="0"/>
              </a:rPr>
              <a:t>Độ phức tạp của thuât toán coi như một hàm có ký hiệu là Big-O. </a:t>
            </a:r>
            <a:endParaRPr lang="en-US" sz="1800" smtClean="0">
              <a:latin typeface="Times New Roman" panose="02020603050405020304" pitchFamily="18" charset="0"/>
              <a:cs typeface="Times New Roman" panose="02020603050405020304" pitchFamily="18" charset="0"/>
            </a:endParaRPr>
          </a:p>
          <a:p>
            <a:r>
              <a:rPr lang="vi-VN" sz="1800" smtClean="0">
                <a:latin typeface="Times New Roman" panose="02020603050405020304" pitchFamily="18" charset="0"/>
                <a:cs typeface="Times New Roman" panose="02020603050405020304" pitchFamily="18" charset="0"/>
              </a:rPr>
              <a:t>Với </a:t>
            </a:r>
            <a:r>
              <a:rPr lang="vi-VN" sz="1800">
                <a:latin typeface="Times New Roman" panose="02020603050405020304" pitchFamily="18" charset="0"/>
                <a:cs typeface="Times New Roman" panose="02020603050405020304" pitchFamily="18" charset="0"/>
              </a:rPr>
              <a:t>tham số n là kích thước đầu vào, O là kịch bản trong trường hợp tăng trưởng xấu nhất. </a:t>
            </a:r>
            <a:endParaRPr lang="en-US" sz="1800" smtClean="0">
              <a:latin typeface="Times New Roman" panose="02020603050405020304" pitchFamily="18" charset="0"/>
              <a:cs typeface="Times New Roman" panose="02020603050405020304" pitchFamily="18" charset="0"/>
            </a:endParaRPr>
          </a:p>
          <a:p>
            <a:r>
              <a:rPr lang="vi-VN" sz="1800" smtClean="0">
                <a:latin typeface="Times New Roman" panose="02020603050405020304" pitchFamily="18" charset="0"/>
                <a:cs typeface="Times New Roman" panose="02020603050405020304" pitchFamily="18" charset="0"/>
              </a:rPr>
              <a:t>Hay </a:t>
            </a:r>
            <a:r>
              <a:rPr lang="vi-VN" sz="1800">
                <a:latin typeface="Times New Roman" panose="02020603050405020304" pitchFamily="18" charset="0"/>
                <a:cs typeface="Times New Roman" panose="02020603050405020304" pitchFamily="18" charset="0"/>
              </a:rPr>
              <a:t>nói cách khác, Big-O là tính toán thời gian chạy lâu nhất của một thuật toán.</a:t>
            </a:r>
            <a:endParaRPr lang="en-US" sz="1800">
              <a:latin typeface="Times New Roman" panose="02020603050405020304" pitchFamily="18" charset="0"/>
              <a:cs typeface="Times New Roman" panose="02020603050405020304" pitchFamily="18" charset="0"/>
            </a:endParaRPr>
          </a:p>
        </p:txBody>
      </p:sp>
      <p:sp>
        <p:nvSpPr>
          <p:cNvPr id="6" name="Rounded Rectangle 5"/>
          <p:cNvSpPr/>
          <p:nvPr/>
        </p:nvSpPr>
        <p:spPr>
          <a:xfrm>
            <a:off x="5032917" y="728186"/>
            <a:ext cx="3731942" cy="3483197"/>
          </a:xfrm>
          <a:prstGeom prst="roundRect">
            <a:avLst/>
          </a:prstGeom>
          <a:effectLst>
            <a:softEdge rad="63500"/>
          </a:effectLst>
        </p:spPr>
        <p:style>
          <a:lnRef idx="1">
            <a:schemeClr val="accent1"/>
          </a:lnRef>
          <a:fillRef idx="2">
            <a:schemeClr val="accent1"/>
          </a:fillRef>
          <a:effectRef idx="1">
            <a:schemeClr val="accent1"/>
          </a:effectRef>
          <a:fontRef idx="minor">
            <a:schemeClr val="dk1"/>
          </a:fontRef>
        </p:style>
        <p:txBody>
          <a:bodyPr rtlCol="0" anchor="ctr"/>
          <a:lstStyle/>
          <a:p>
            <a:r>
              <a:rPr lang="en-US" smtClean="0">
                <a:latin typeface="Times New Roman" panose="02020603050405020304" pitchFamily="18" charset="0"/>
                <a:cs typeface="Times New Roman" panose="02020603050405020304" pitchFamily="18" charset="0"/>
              </a:rPr>
              <a:t>Sử dụng ký hiệu bigO</a:t>
            </a:r>
          </a:p>
          <a:p>
            <a:r>
              <a:rPr lang="pt-BR" smtClean="0">
                <a:latin typeface="Times New Roman" panose="02020603050405020304" pitchFamily="18" charset="0"/>
                <a:cs typeface="Times New Roman" panose="02020603050405020304" pitchFamily="18" charset="0"/>
              </a:rPr>
              <a:t> Hằng số : O(c) </a:t>
            </a:r>
          </a:p>
          <a:p>
            <a:r>
              <a:rPr lang="pt-BR" smtClean="0">
                <a:latin typeface="Times New Roman" panose="02020603050405020304" pitchFamily="18" charset="0"/>
                <a:cs typeface="Times New Roman" panose="02020603050405020304" pitchFamily="18" charset="0"/>
              </a:rPr>
              <a:t> </a:t>
            </a:r>
            <a:r>
              <a:rPr lang="pt-BR">
                <a:latin typeface="Times New Roman" panose="02020603050405020304" pitchFamily="18" charset="0"/>
                <a:cs typeface="Times New Roman" panose="02020603050405020304" pitchFamily="18" charset="0"/>
              </a:rPr>
              <a:t>logN : O(logN) </a:t>
            </a:r>
            <a:endParaRPr lang="pt-BR" smtClean="0">
              <a:latin typeface="Times New Roman" panose="02020603050405020304" pitchFamily="18" charset="0"/>
              <a:cs typeface="Times New Roman" panose="02020603050405020304" pitchFamily="18" charset="0"/>
            </a:endParaRPr>
          </a:p>
          <a:p>
            <a:r>
              <a:rPr lang="pt-BR" smtClean="0">
                <a:latin typeface="Times New Roman" panose="02020603050405020304" pitchFamily="18" charset="0"/>
                <a:cs typeface="Times New Roman" panose="02020603050405020304" pitchFamily="18" charset="0"/>
              </a:rPr>
              <a:t> </a:t>
            </a:r>
            <a:r>
              <a:rPr lang="pt-BR">
                <a:latin typeface="Times New Roman" panose="02020603050405020304" pitchFamily="18" charset="0"/>
                <a:cs typeface="Times New Roman" panose="02020603050405020304" pitchFamily="18" charset="0"/>
              </a:rPr>
              <a:t>N : O(N) </a:t>
            </a:r>
            <a:endParaRPr lang="pt-BR" smtClean="0">
              <a:latin typeface="Times New Roman" panose="02020603050405020304" pitchFamily="18" charset="0"/>
              <a:cs typeface="Times New Roman" panose="02020603050405020304" pitchFamily="18" charset="0"/>
            </a:endParaRPr>
          </a:p>
          <a:p>
            <a:r>
              <a:rPr lang="pt-BR" smtClean="0">
                <a:latin typeface="Times New Roman" panose="02020603050405020304" pitchFamily="18" charset="0"/>
                <a:cs typeface="Times New Roman" panose="02020603050405020304" pitchFamily="18" charset="0"/>
              </a:rPr>
              <a:t> </a:t>
            </a:r>
            <a:r>
              <a:rPr lang="pt-BR">
                <a:latin typeface="Times New Roman" panose="02020603050405020304" pitchFamily="18" charset="0"/>
                <a:cs typeface="Times New Roman" panose="02020603050405020304" pitchFamily="18" charset="0"/>
              </a:rPr>
              <a:t>NlogN : O(NlogN) </a:t>
            </a:r>
            <a:endParaRPr lang="pt-BR" smtClean="0">
              <a:latin typeface="Times New Roman" panose="02020603050405020304" pitchFamily="18" charset="0"/>
              <a:cs typeface="Times New Roman" panose="02020603050405020304" pitchFamily="18" charset="0"/>
            </a:endParaRPr>
          </a:p>
          <a:p>
            <a:r>
              <a:rPr lang="pt-BR" smtClean="0">
                <a:latin typeface="Times New Roman" panose="02020603050405020304" pitchFamily="18" charset="0"/>
                <a:cs typeface="Times New Roman" panose="02020603050405020304" pitchFamily="18" charset="0"/>
              </a:rPr>
              <a:t> </a:t>
            </a:r>
            <a:r>
              <a:rPr lang="pt-BR">
                <a:latin typeface="Times New Roman" panose="02020603050405020304" pitchFamily="18" charset="0"/>
                <a:cs typeface="Times New Roman" panose="02020603050405020304" pitchFamily="18" charset="0"/>
              </a:rPr>
              <a:t>N2 : O(N2 ) </a:t>
            </a:r>
            <a:endParaRPr lang="pt-BR" smtClean="0">
              <a:latin typeface="Times New Roman" panose="02020603050405020304" pitchFamily="18" charset="0"/>
              <a:cs typeface="Times New Roman" panose="02020603050405020304" pitchFamily="18" charset="0"/>
            </a:endParaRPr>
          </a:p>
          <a:p>
            <a:r>
              <a:rPr lang="pt-BR" smtClean="0">
                <a:latin typeface="Times New Roman" panose="02020603050405020304" pitchFamily="18" charset="0"/>
                <a:cs typeface="Times New Roman" panose="02020603050405020304" pitchFamily="18" charset="0"/>
              </a:rPr>
              <a:t> </a:t>
            </a:r>
            <a:r>
              <a:rPr lang="pt-BR">
                <a:latin typeface="Times New Roman" panose="02020603050405020304" pitchFamily="18" charset="0"/>
                <a:cs typeface="Times New Roman" panose="02020603050405020304" pitchFamily="18" charset="0"/>
              </a:rPr>
              <a:t>N3 : O(N3 ) </a:t>
            </a:r>
            <a:endParaRPr lang="pt-BR" smtClean="0">
              <a:latin typeface="Times New Roman" panose="02020603050405020304" pitchFamily="18" charset="0"/>
              <a:cs typeface="Times New Roman" panose="02020603050405020304" pitchFamily="18" charset="0"/>
            </a:endParaRPr>
          </a:p>
          <a:p>
            <a:r>
              <a:rPr lang="pt-BR" smtClean="0">
                <a:latin typeface="Times New Roman" panose="02020603050405020304" pitchFamily="18" charset="0"/>
                <a:cs typeface="Times New Roman" panose="02020603050405020304" pitchFamily="18" charset="0"/>
              </a:rPr>
              <a:t> 2 N : O(2N </a:t>
            </a:r>
          </a:p>
          <a:p>
            <a:r>
              <a:rPr lang="pt-BR" smtClean="0">
                <a:latin typeface="Times New Roman" panose="02020603050405020304" pitchFamily="18" charset="0"/>
                <a:cs typeface="Times New Roman" panose="02020603050405020304" pitchFamily="18" charset="0"/>
              </a:rPr>
              <a:t> </a:t>
            </a:r>
            <a:r>
              <a:rPr lang="pt-BR">
                <a:latin typeface="Times New Roman" panose="02020603050405020304" pitchFamily="18" charset="0"/>
                <a:cs typeface="Times New Roman" panose="02020603050405020304" pitchFamily="18" charset="0"/>
              </a:rPr>
              <a:t>N! :O(N</a:t>
            </a:r>
            <a:r>
              <a:rPr lang="pt-BR"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7" name="Down Arrow 6"/>
          <p:cNvSpPr/>
          <p:nvPr/>
        </p:nvSpPr>
        <p:spPr>
          <a:xfrm>
            <a:off x="7114478" y="1918010"/>
            <a:ext cx="289932" cy="171165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7404410" y="2208175"/>
            <a:ext cx="1271239" cy="523220"/>
          </a:xfrm>
          <a:prstGeom prst="rect">
            <a:avLst/>
          </a:prstGeom>
          <a:noFill/>
        </p:spPr>
        <p:txBody>
          <a:bodyPr wrap="square" rtlCol="0">
            <a:spAutoFit/>
          </a:bodyPr>
          <a:lstStyle/>
          <a:p>
            <a:r>
              <a:rPr lang="en-US" smtClean="0">
                <a:latin typeface="Times New Roman" panose="02020603050405020304" pitchFamily="18" charset="0"/>
                <a:cs typeface="Times New Roman" panose="02020603050405020304" pitchFamily="18" charset="0"/>
              </a:rPr>
              <a:t>Độ phức tạp tang dần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938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7</a:t>
            </a:fld>
            <a:endParaRPr lang="en">
              <a:latin typeface="Times New Roman" panose="02020603050405020304" pitchFamily="18" charset="0"/>
              <a:cs typeface="Times New Roman" panose="02020603050405020304" pitchFamily="18" charset="0"/>
            </a:endParaRPr>
          </a:p>
        </p:txBody>
      </p:sp>
      <p:sp>
        <p:nvSpPr>
          <p:cNvPr id="3" name="TextBox 2"/>
          <p:cNvSpPr txBox="1"/>
          <p:nvPr/>
        </p:nvSpPr>
        <p:spPr>
          <a:xfrm>
            <a:off x="884663" y="320556"/>
            <a:ext cx="6571785" cy="523220"/>
          </a:xfrm>
          <a:prstGeom prst="rect">
            <a:avLst/>
          </a:prstGeom>
          <a:noFill/>
        </p:spPr>
        <p:txBody>
          <a:bodyPr wrap="square" rtlCol="0">
            <a:spAutoFit/>
          </a:bodyPr>
          <a:lstStyle/>
          <a:p>
            <a:r>
              <a:rPr lang="en-US" sz="2800" smtClean="0">
                <a:solidFill>
                  <a:srgbClr val="002060"/>
                </a:solidFill>
                <a:latin typeface="Times New Roman" panose="02020603050405020304" pitchFamily="18" charset="0"/>
                <a:cs typeface="Times New Roman" panose="02020603050405020304" pitchFamily="18" charset="0"/>
              </a:rPr>
              <a:t>5. thực hiện và hiệu chỉnh chương trình</a:t>
            </a:r>
            <a:endParaRPr lang="en-US" sz="280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84663" y="1501698"/>
            <a:ext cx="3672469" cy="307777"/>
          </a:xfrm>
          <a:prstGeom prst="rect">
            <a:avLst/>
          </a:prstGeom>
          <a:noFill/>
        </p:spPr>
        <p:txBody>
          <a:bodyPr wrap="square" rtlCol="0">
            <a:spAutoFit/>
          </a:bodyPr>
          <a:lstStyle/>
          <a:p>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1025911" y="1063083"/>
            <a:ext cx="4839630"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vi-VN" sz="1800">
                <a:latin typeface="Times New Roman" panose="02020603050405020304" pitchFamily="18" charset="0"/>
                <a:cs typeface="Times New Roman" panose="02020603050405020304" pitchFamily="18" charset="0"/>
              </a:rPr>
              <a:t>➢ Chạy thử. </a:t>
            </a:r>
            <a:endParaRPr lang="en-US" sz="1800" smtClean="0">
              <a:latin typeface="Times New Roman" panose="02020603050405020304" pitchFamily="18" charset="0"/>
              <a:cs typeface="Times New Roman" panose="02020603050405020304" pitchFamily="18" charset="0"/>
            </a:endParaRPr>
          </a:p>
          <a:p>
            <a:endParaRPr lang="en-US" sz="1800" smtClean="0">
              <a:latin typeface="Times New Roman" panose="02020603050405020304" pitchFamily="18" charset="0"/>
              <a:cs typeface="Times New Roman" panose="02020603050405020304" pitchFamily="18" charset="0"/>
            </a:endParaRPr>
          </a:p>
          <a:p>
            <a:r>
              <a:rPr lang="vi-VN" sz="1800" smtClean="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Lỗi và cách sửa</a:t>
            </a:r>
            <a:r>
              <a:rPr lang="vi-VN" sz="1800" smtClean="0">
                <a:latin typeface="Times New Roman" panose="02020603050405020304" pitchFamily="18" charset="0"/>
                <a:cs typeface="Times New Roman" panose="02020603050405020304" pitchFamily="18" charset="0"/>
              </a:rPr>
              <a:t>:</a:t>
            </a:r>
            <a:endParaRPr lang="en-US" sz="1800" smtClean="0">
              <a:latin typeface="Times New Roman" panose="02020603050405020304" pitchFamily="18" charset="0"/>
              <a:cs typeface="Times New Roman" panose="02020603050405020304" pitchFamily="18" charset="0"/>
            </a:endParaRPr>
          </a:p>
          <a:p>
            <a:r>
              <a:rPr lang="vi-VN" sz="1800" smtClean="0">
                <a:latin typeface="Times New Roman" panose="02020603050405020304" pitchFamily="18" charset="0"/>
                <a:cs typeface="Times New Roman" panose="02020603050405020304" pitchFamily="18" charset="0"/>
              </a:rPr>
              <a:t> </a:t>
            </a:r>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	</a:t>
            </a:r>
            <a:r>
              <a:rPr lang="vi-VN" sz="1800" smtClean="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Lỗi thuật toán. </a:t>
            </a:r>
            <a:endParaRPr lang="en-US" sz="1800" smtClean="0">
              <a:latin typeface="Times New Roman" panose="02020603050405020304" pitchFamily="18" charset="0"/>
              <a:cs typeface="Times New Roman" panose="02020603050405020304" pitchFamily="18" charset="0"/>
            </a:endParaRPr>
          </a:p>
          <a:p>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	</a:t>
            </a:r>
            <a:r>
              <a:rPr lang="vi-VN" sz="1800" smtClean="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Lỗi trình tự. </a:t>
            </a:r>
            <a:endParaRPr lang="en-US" sz="1800" smtClean="0">
              <a:latin typeface="Times New Roman" panose="02020603050405020304" pitchFamily="18" charset="0"/>
              <a:cs typeface="Times New Roman" panose="02020603050405020304" pitchFamily="18" charset="0"/>
            </a:endParaRPr>
          </a:p>
          <a:p>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	</a:t>
            </a:r>
            <a:r>
              <a:rPr lang="vi-VN" sz="1800" smtClean="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Lỗi cú pháp. </a:t>
            </a:r>
            <a:endParaRPr lang="en-US" sz="1800" smtClean="0">
              <a:latin typeface="Times New Roman" panose="02020603050405020304" pitchFamily="18" charset="0"/>
              <a:cs typeface="Times New Roman" panose="02020603050405020304" pitchFamily="18" charset="0"/>
            </a:endParaRPr>
          </a:p>
          <a:p>
            <a:endParaRPr lang="en-US" sz="1800" smtClean="0">
              <a:latin typeface="Times New Roman" panose="02020603050405020304" pitchFamily="18" charset="0"/>
              <a:cs typeface="Times New Roman" panose="02020603050405020304" pitchFamily="18" charset="0"/>
            </a:endParaRPr>
          </a:p>
          <a:p>
            <a:r>
              <a:rPr lang="vi-VN" sz="1800" smtClean="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Xây dựng bộ test</a:t>
            </a:r>
            <a:r>
              <a:rPr lang="vi-VN" sz="1800" smtClean="0">
                <a:latin typeface="Times New Roman" panose="02020603050405020304" pitchFamily="18" charset="0"/>
                <a:cs typeface="Times New Roman" panose="02020603050405020304" pitchFamily="18" charset="0"/>
              </a:rPr>
              <a:t>.</a:t>
            </a:r>
            <a:endParaRPr lang="en-US" sz="1800" smtClean="0">
              <a:latin typeface="Times New Roman" panose="02020603050405020304" pitchFamily="18" charset="0"/>
              <a:cs typeface="Times New Roman" panose="02020603050405020304" pitchFamily="18" charset="0"/>
            </a:endParaRPr>
          </a:p>
          <a:p>
            <a:r>
              <a:rPr lang="vi-VN" sz="1800" smtClean="0">
                <a:latin typeface="Times New Roman" panose="02020603050405020304" pitchFamily="18" charset="0"/>
                <a:cs typeface="Times New Roman" panose="02020603050405020304" pitchFamily="18" charset="0"/>
              </a:rPr>
              <a:t> </a:t>
            </a:r>
            <a:endParaRPr lang="en-US" sz="1800" smtClean="0">
              <a:latin typeface="Times New Roman" panose="02020603050405020304" pitchFamily="18" charset="0"/>
              <a:cs typeface="Times New Roman" panose="02020603050405020304" pitchFamily="18" charset="0"/>
            </a:endParaRPr>
          </a:p>
          <a:p>
            <a:r>
              <a:rPr lang="vi-VN" sz="1800" smtClean="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Cập nhật, thay đổi chương trình theo yêu cầu (mới).</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778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413215" y="4339083"/>
            <a:ext cx="559902" cy="465783"/>
          </a:xfrm>
        </p:spPr>
        <p:txBody>
          <a:bodyPr/>
          <a:lstStyle/>
          <a:p>
            <a:pPr marL="0" lvl="0" indent="0" algn="ctr" rtl="0">
              <a:spcBef>
                <a:spcPts val="0"/>
              </a:spcBef>
              <a:spcAft>
                <a:spcPts val="0"/>
              </a:spcAft>
              <a:buNone/>
            </a:pPr>
            <a:fld id="{00000000-1234-1234-1234-123412341234}" type="slidenum">
              <a:rPr lang="en" sz="1800" smtClean="0">
                <a:latin typeface="Times New Roman" panose="02020603050405020304" pitchFamily="18" charset="0"/>
                <a:cs typeface="Times New Roman" panose="02020603050405020304" pitchFamily="18" charset="0"/>
              </a:rPr>
              <a:t>8</a:t>
            </a:fld>
            <a:endParaRPr lang="en" sz="180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xmlns="" id="{530F75B0-EFA6-47AC-A86C-636711842691}"/>
              </a:ext>
            </a:extLst>
          </p:cNvPr>
          <p:cNvGrpSpPr/>
          <p:nvPr/>
        </p:nvGrpSpPr>
        <p:grpSpPr>
          <a:xfrm>
            <a:off x="6041843" y="3616979"/>
            <a:ext cx="2207940" cy="1114674"/>
            <a:chOff x="5938157" y="2023976"/>
            <a:chExt cx="2569464" cy="551054"/>
          </a:xfrm>
          <a:solidFill>
            <a:schemeClr val="accent4"/>
          </a:solidFill>
        </p:grpSpPr>
        <p:sp>
          <p:nvSpPr>
            <p:cNvPr id="4" name="Rectangle 3">
              <a:extLst>
                <a:ext uri="{FF2B5EF4-FFF2-40B4-BE49-F238E27FC236}">
                  <a16:creationId xmlns:a16="http://schemas.microsoft.com/office/drawing/2014/main" xmlns="" id="{E8787FE8-6251-459A-8F8A-DEF2499F76B4}"/>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1">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xmlns="" id="{B2054200-A436-4C5E-9C5C-FDB345D545BE}"/>
                </a:ext>
              </a:extLst>
            </p:cNvPr>
            <p:cNvGrpSpPr/>
            <p:nvPr/>
          </p:nvGrpSpPr>
          <p:grpSpPr>
            <a:xfrm>
              <a:off x="5938157" y="2023976"/>
              <a:ext cx="2569464" cy="551054"/>
              <a:chOff x="5921828" y="3617002"/>
              <a:chExt cx="2569464" cy="551054"/>
            </a:xfrm>
            <a:grpFill/>
            <a:effectLst/>
          </p:grpSpPr>
          <p:sp>
            <p:nvSpPr>
              <p:cNvPr id="6" name="Rectangle 5">
                <a:extLst>
                  <a:ext uri="{FF2B5EF4-FFF2-40B4-BE49-F238E27FC236}">
                    <a16:creationId xmlns:a16="http://schemas.microsoft.com/office/drawing/2014/main" xmlns="" id="{7A3E35A4-864E-4038-885F-779426E123E9}"/>
                  </a:ext>
                </a:extLst>
              </p:cNvPr>
              <p:cNvSpPr/>
              <p:nvPr/>
            </p:nvSpPr>
            <p:spPr>
              <a:xfrm>
                <a:off x="5921828"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800">
                    <a:latin typeface="Times New Roman" panose="02020603050405020304" pitchFamily="18" charset="0"/>
                    <a:cs typeface="Times New Roman" panose="02020603050405020304" pitchFamily="18" charset="0"/>
                  </a:rPr>
                  <a:t>➢ Tính hữu hiệu. </a:t>
                </a:r>
              </a:p>
              <a:p>
                <a:r>
                  <a:rPr lang="en-US" sz="1800">
                    <a:latin typeface="Times New Roman" panose="02020603050405020304" pitchFamily="18" charset="0"/>
                    <a:cs typeface="Times New Roman" panose="02020603050405020304" pitchFamily="18" charset="0"/>
                  </a:rPr>
                  <a:t>▪ Tài nguyên + giải thuật</a:t>
                </a:r>
              </a:p>
            </p:txBody>
          </p:sp>
          <p:sp>
            <p:nvSpPr>
              <p:cNvPr id="7" name="Rectangle 6">
                <a:extLst>
                  <a:ext uri="{FF2B5EF4-FFF2-40B4-BE49-F238E27FC236}">
                    <a16:creationId xmlns:a16="http://schemas.microsoft.com/office/drawing/2014/main" xmlns="" id="{3E7D7B48-3074-4586-828A-0EFE293829DC}"/>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1">
                  <a:latin typeface="Times New Roman" panose="02020603050405020304" pitchFamily="18" charset="0"/>
                  <a:cs typeface="Times New Roman" panose="02020603050405020304" pitchFamily="18" charset="0"/>
                </a:endParaRPr>
              </a:p>
            </p:txBody>
          </p:sp>
        </p:grpSp>
      </p:grpSp>
      <p:sp>
        <p:nvSpPr>
          <p:cNvPr id="21" name="Rectangle 20">
            <a:extLst>
              <a:ext uri="{FF2B5EF4-FFF2-40B4-BE49-F238E27FC236}">
                <a16:creationId xmlns:a16="http://schemas.microsoft.com/office/drawing/2014/main" xmlns="" id="{001D4989-8354-41E3-B660-E01821EFE4F4}"/>
              </a:ext>
            </a:extLst>
          </p:cNvPr>
          <p:cNvSpPr/>
          <p:nvPr/>
        </p:nvSpPr>
        <p:spPr>
          <a:xfrm>
            <a:off x="323736" y="3383134"/>
            <a:ext cx="2207940" cy="1348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800">
                <a:latin typeface="Times New Roman" panose="02020603050405020304" pitchFamily="18" charset="0"/>
                <a:cs typeface="Times New Roman" panose="02020603050405020304" pitchFamily="18" charset="0"/>
              </a:rPr>
              <a:t>➢ Tính uyển chuyển </a:t>
            </a:r>
          </a:p>
          <a:p>
            <a:r>
              <a:rPr lang="en-US" sz="1800">
                <a:latin typeface="Times New Roman" panose="02020603050405020304" pitchFamily="18" charset="0"/>
                <a:cs typeface="Times New Roman" panose="02020603050405020304" pitchFamily="18" charset="0"/>
              </a:rPr>
              <a:t>▪ Đáp ứng quy trình làm phần mềm. </a:t>
            </a:r>
          </a:p>
        </p:txBody>
      </p:sp>
      <p:sp>
        <p:nvSpPr>
          <p:cNvPr id="31" name="Rectangle 30">
            <a:extLst>
              <a:ext uri="{FF2B5EF4-FFF2-40B4-BE49-F238E27FC236}">
                <a16:creationId xmlns:a16="http://schemas.microsoft.com/office/drawing/2014/main" xmlns="" id="{B9876016-16B6-47E7-9CB2-9141C7508092}"/>
              </a:ext>
            </a:extLst>
          </p:cNvPr>
          <p:cNvSpPr/>
          <p:nvPr/>
        </p:nvSpPr>
        <p:spPr>
          <a:xfrm>
            <a:off x="386577" y="371707"/>
            <a:ext cx="2207940" cy="127123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800">
                <a:latin typeface="Times New Roman" panose="02020603050405020304" pitchFamily="18" charset="0"/>
                <a:cs typeface="Times New Roman" panose="02020603050405020304" pitchFamily="18" charset="0"/>
              </a:rPr>
              <a:t>➢ Tính tin cậy </a:t>
            </a:r>
          </a:p>
          <a:p>
            <a:r>
              <a:rPr lang="en-US" sz="1800">
                <a:latin typeface="Times New Roman" panose="02020603050405020304" pitchFamily="18" charset="0"/>
                <a:cs typeface="Times New Roman" panose="02020603050405020304" pitchFamily="18" charset="0"/>
              </a:rPr>
              <a:t>▪ Giải thuật + Kiểm tra cài đặt </a:t>
            </a:r>
          </a:p>
        </p:txBody>
      </p:sp>
      <p:sp>
        <p:nvSpPr>
          <p:cNvPr id="36" name="Rectangle 35">
            <a:extLst>
              <a:ext uri="{FF2B5EF4-FFF2-40B4-BE49-F238E27FC236}">
                <a16:creationId xmlns:a16="http://schemas.microsoft.com/office/drawing/2014/main" xmlns="" id="{28646221-B6CD-482D-9227-0F8C79255BD1}"/>
              </a:ext>
            </a:extLst>
          </p:cNvPr>
          <p:cNvSpPr/>
          <p:nvPr/>
        </p:nvSpPr>
        <p:spPr>
          <a:xfrm>
            <a:off x="6041844" y="291283"/>
            <a:ext cx="2207940" cy="12461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800">
                <a:latin typeface="Times New Roman" panose="02020603050405020304" pitchFamily="18" charset="0"/>
                <a:cs typeface="Times New Roman" panose="02020603050405020304" pitchFamily="18" charset="0"/>
              </a:rPr>
              <a:t>➢ Tính trong sáng </a:t>
            </a:r>
          </a:p>
          <a:p>
            <a:r>
              <a:rPr lang="en-US" sz="1800">
                <a:latin typeface="Times New Roman" panose="02020603050405020304" pitchFamily="18" charset="0"/>
                <a:cs typeface="Times New Roman" panose="02020603050405020304" pitchFamily="18" charset="0"/>
              </a:rPr>
              <a:t>▪ Dễ hiểu và dễ chỉnh sửa </a:t>
            </a:r>
          </a:p>
        </p:txBody>
      </p:sp>
      <p:grpSp>
        <p:nvGrpSpPr>
          <p:cNvPr id="43" name="Group 42">
            <a:extLst>
              <a:ext uri="{FF2B5EF4-FFF2-40B4-BE49-F238E27FC236}">
                <a16:creationId xmlns:a16="http://schemas.microsoft.com/office/drawing/2014/main" xmlns="" id="{A2774AEF-B9EB-472B-95DF-9B0078605672}"/>
              </a:ext>
            </a:extLst>
          </p:cNvPr>
          <p:cNvGrpSpPr/>
          <p:nvPr/>
        </p:nvGrpSpPr>
        <p:grpSpPr>
          <a:xfrm>
            <a:off x="2892465" y="1209881"/>
            <a:ext cx="2614602" cy="1613500"/>
            <a:chOff x="6550457" y="1144013"/>
            <a:chExt cx="2569464" cy="948610"/>
          </a:xfrm>
        </p:grpSpPr>
        <p:sp>
          <p:nvSpPr>
            <p:cNvPr id="44" name="Rectangle 43">
              <a:extLst>
                <a:ext uri="{FF2B5EF4-FFF2-40B4-BE49-F238E27FC236}">
                  <a16:creationId xmlns:a16="http://schemas.microsoft.com/office/drawing/2014/main" xmlns="" id="{DD968C6E-E336-464E-8B46-B103A520A870}"/>
                </a:ext>
              </a:extLst>
            </p:cNvPr>
            <p:cNvSpPr/>
            <p:nvPr/>
          </p:nvSpPr>
          <p:spPr>
            <a:xfrm>
              <a:off x="7437466" y="1861909"/>
              <a:ext cx="1536108" cy="163312"/>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cap="all" noProof="1">
                <a:latin typeface="Times New Roman" panose="02020603050405020304" pitchFamily="18" charset="0"/>
                <a:cs typeface="Times New Roman" panose="02020603050405020304" pitchFamily="18" charset="0"/>
              </a:endParaRPr>
            </a:p>
          </p:txBody>
        </p:sp>
        <p:grpSp>
          <p:nvGrpSpPr>
            <p:cNvPr id="45" name="Group 44">
              <a:extLst>
                <a:ext uri="{FF2B5EF4-FFF2-40B4-BE49-F238E27FC236}">
                  <a16:creationId xmlns:a16="http://schemas.microsoft.com/office/drawing/2014/main" xmlns="" id="{6C2FBAF8-19E1-4015-B8B4-1778DF24E7D7}"/>
                </a:ext>
              </a:extLst>
            </p:cNvPr>
            <p:cNvGrpSpPr/>
            <p:nvPr/>
          </p:nvGrpSpPr>
          <p:grpSpPr>
            <a:xfrm>
              <a:off x="6550457" y="1144013"/>
              <a:ext cx="2569464" cy="948610"/>
              <a:chOff x="6534128" y="2737039"/>
              <a:chExt cx="2569464" cy="948610"/>
            </a:xfrm>
            <a:effectLst/>
          </p:grpSpPr>
          <p:sp>
            <p:nvSpPr>
              <p:cNvPr id="46" name="Rectangle 45">
                <a:extLst>
                  <a:ext uri="{FF2B5EF4-FFF2-40B4-BE49-F238E27FC236}">
                    <a16:creationId xmlns:a16="http://schemas.microsoft.com/office/drawing/2014/main" xmlns="" id="{9F6DABB4-60A2-46DC-9F66-382B29C24783}"/>
                  </a:ext>
                </a:extLst>
              </p:cNvPr>
              <p:cNvSpPr/>
              <p:nvPr/>
            </p:nvSpPr>
            <p:spPr>
              <a:xfrm>
                <a:off x="6534128" y="2737039"/>
                <a:ext cx="2569464" cy="9486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latin typeface="Times New Roman" panose="02020603050405020304" pitchFamily="18" charset="0"/>
                    <a:cs typeface="Times New Roman" panose="02020603050405020304" pitchFamily="18" charset="0"/>
                  </a:rPr>
                  <a:t>6. Tiêu chuẩn của một chương trình</a:t>
                </a:r>
              </a:p>
            </p:txBody>
          </p:sp>
          <p:sp>
            <p:nvSpPr>
              <p:cNvPr id="47" name="Rectangle 46">
                <a:extLst>
                  <a:ext uri="{FF2B5EF4-FFF2-40B4-BE49-F238E27FC236}">
                    <a16:creationId xmlns:a16="http://schemas.microsoft.com/office/drawing/2014/main" xmlns="" id="{8BE43649-A2F9-4268-8E52-7E8BEDA0B0FA}"/>
                  </a:ext>
                </a:extLst>
              </p:cNvPr>
              <p:cNvSpPr/>
              <p:nvPr/>
            </p:nvSpPr>
            <p:spPr>
              <a:xfrm>
                <a:off x="6534128" y="2737039"/>
                <a:ext cx="740663" cy="94861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cap="all" noProof="1">
                  <a:latin typeface="Times New Roman" panose="02020603050405020304" pitchFamily="18" charset="0"/>
                  <a:cs typeface="Times New Roman" panose="02020603050405020304" pitchFamily="18" charset="0"/>
                </a:endParaRPr>
              </a:p>
            </p:txBody>
          </p:sp>
        </p:grpSp>
      </p:grpSp>
      <p:cxnSp>
        <p:nvCxnSpPr>
          <p:cNvPr id="48" name="Connector: Curved 255">
            <a:extLst>
              <a:ext uri="{FF2B5EF4-FFF2-40B4-BE49-F238E27FC236}">
                <a16:creationId xmlns:a16="http://schemas.microsoft.com/office/drawing/2014/main" xmlns="" id="{A1BD7A2A-58E3-4DAA-BE99-80E722CA087C}"/>
              </a:ext>
            </a:extLst>
          </p:cNvPr>
          <p:cNvCxnSpPr>
            <a:cxnSpLocks/>
            <a:stCxn id="46" idx="2"/>
            <a:endCxn id="21" idx="3"/>
          </p:cNvCxnSpPr>
          <p:nvPr/>
        </p:nvCxnSpPr>
        <p:spPr>
          <a:xfrm rot="5400000">
            <a:off x="2748715" y="2606342"/>
            <a:ext cx="1234013" cy="166809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Connector: Curved 256">
            <a:extLst>
              <a:ext uri="{FF2B5EF4-FFF2-40B4-BE49-F238E27FC236}">
                <a16:creationId xmlns:a16="http://schemas.microsoft.com/office/drawing/2014/main" xmlns="" id="{E974C77B-B0F8-4D67-811E-E4F45826E108}"/>
              </a:ext>
            </a:extLst>
          </p:cNvPr>
          <p:cNvCxnSpPr>
            <a:cxnSpLocks/>
            <a:endCxn id="7" idx="1"/>
          </p:cNvCxnSpPr>
          <p:nvPr/>
        </p:nvCxnSpPr>
        <p:spPr>
          <a:xfrm>
            <a:off x="3999571" y="2823381"/>
            <a:ext cx="2042272" cy="135093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Connector: Curved 257">
            <a:extLst>
              <a:ext uri="{FF2B5EF4-FFF2-40B4-BE49-F238E27FC236}">
                <a16:creationId xmlns:a16="http://schemas.microsoft.com/office/drawing/2014/main" xmlns="" id="{1AAD8B87-D12B-478B-AF62-26B3E4CE473D}"/>
              </a:ext>
            </a:extLst>
          </p:cNvPr>
          <p:cNvCxnSpPr>
            <a:cxnSpLocks/>
            <a:stCxn id="46" idx="0"/>
            <a:endCxn id="31" idx="3"/>
          </p:cNvCxnSpPr>
          <p:nvPr/>
        </p:nvCxnSpPr>
        <p:spPr>
          <a:xfrm rot="16200000" flipV="1">
            <a:off x="3295865" y="305979"/>
            <a:ext cx="202554" cy="160524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onnector: Curved 258">
            <a:extLst>
              <a:ext uri="{FF2B5EF4-FFF2-40B4-BE49-F238E27FC236}">
                <a16:creationId xmlns:a16="http://schemas.microsoft.com/office/drawing/2014/main" xmlns="" id="{5BC28790-E711-4905-AEF5-A8A316DC6AE2}"/>
              </a:ext>
            </a:extLst>
          </p:cNvPr>
          <p:cNvCxnSpPr>
            <a:cxnSpLocks/>
            <a:stCxn id="46" idx="0"/>
            <a:endCxn id="36" idx="1"/>
          </p:cNvCxnSpPr>
          <p:nvPr/>
        </p:nvCxnSpPr>
        <p:spPr>
          <a:xfrm rot="5400000" flipH="1" flipV="1">
            <a:off x="4973033" y="141070"/>
            <a:ext cx="295544" cy="184207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618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 name="TextBox 1"/>
          <p:cNvSpPr txBox="1"/>
          <p:nvPr/>
        </p:nvSpPr>
        <p:spPr>
          <a:xfrm>
            <a:off x="592734" y="253892"/>
            <a:ext cx="3300760" cy="523220"/>
          </a:xfrm>
          <a:prstGeom prst="rect">
            <a:avLst/>
          </a:prstGeom>
          <a:noFill/>
        </p:spPr>
        <p:txBody>
          <a:bodyPr wrap="square" rtlCol="0">
            <a:spAutoFit/>
          </a:bodyPr>
          <a:lstStyle/>
          <a:p>
            <a:r>
              <a:rPr lang="en-US" sz="2800" smtClean="0">
                <a:solidFill>
                  <a:srgbClr val="002060"/>
                </a:solidFill>
                <a:latin typeface="Times New Roman" panose="02020603050405020304" pitchFamily="18" charset="0"/>
                <a:cs typeface="Times New Roman" panose="02020603050405020304" pitchFamily="18" charset="0"/>
              </a:rPr>
              <a:t>7. Lưu đồ</a:t>
            </a:r>
            <a:endParaRPr lang="en-US" sz="2800">
              <a:solidFill>
                <a:srgbClr val="002060"/>
              </a:solidFill>
              <a:latin typeface="Times New Roman" panose="02020603050405020304" pitchFamily="18" charset="0"/>
              <a:cs typeface="Times New Roman" panose="02020603050405020304" pitchFamily="18" charset="0"/>
            </a:endParaRPr>
          </a:p>
        </p:txBody>
      </p:sp>
      <p:sp>
        <p:nvSpPr>
          <p:cNvPr id="6" name="object 9"/>
          <p:cNvSpPr txBox="1"/>
          <p:nvPr/>
        </p:nvSpPr>
        <p:spPr>
          <a:xfrm>
            <a:off x="1215094" y="1736645"/>
            <a:ext cx="1600200" cy="407163"/>
          </a:xfrm>
          <a:prstGeom prst="rect">
            <a:avLst/>
          </a:prstGeom>
          <a:solidFill>
            <a:srgbClr val="96FF96"/>
          </a:solidFill>
          <a:ln w="25400">
            <a:solidFill>
              <a:srgbClr val="000066"/>
            </a:solidFill>
          </a:ln>
        </p:spPr>
        <p:txBody>
          <a:bodyPr vert="horz" wrap="square" lIns="0" tIns="374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795" algn="ctr">
              <a:lnSpc>
                <a:spcPct val="100000"/>
              </a:lnSpc>
              <a:spcBef>
                <a:spcPts val="295"/>
              </a:spcBef>
            </a:pPr>
            <a:r>
              <a:rPr sz="2400" b="1" spc="-5" dirty="0">
                <a:solidFill>
                  <a:srgbClr val="FF0000"/>
                </a:solidFill>
                <a:latin typeface="Times New Roman" panose="02020603050405020304" pitchFamily="18" charset="0"/>
                <a:cs typeface="Times New Roman" panose="02020603050405020304" pitchFamily="18" charset="0"/>
              </a:rPr>
              <a:t>A</a:t>
            </a:r>
            <a:endParaRPr sz="2400">
              <a:latin typeface="Times New Roman" panose="02020603050405020304" pitchFamily="18" charset="0"/>
              <a:cs typeface="Times New Roman" panose="02020603050405020304" pitchFamily="18" charset="0"/>
            </a:endParaRPr>
          </a:p>
        </p:txBody>
      </p:sp>
      <p:grpSp>
        <p:nvGrpSpPr>
          <p:cNvPr id="7" name="object 10"/>
          <p:cNvGrpSpPr/>
          <p:nvPr/>
        </p:nvGrpSpPr>
        <p:grpSpPr>
          <a:xfrm>
            <a:off x="1069252" y="3336910"/>
            <a:ext cx="1905000" cy="688709"/>
            <a:chOff x="1697735" y="4297679"/>
            <a:chExt cx="1905000" cy="688709"/>
          </a:xfrm>
        </p:grpSpPr>
        <p:sp>
          <p:nvSpPr>
            <p:cNvPr id="37" name="object 11"/>
            <p:cNvSpPr/>
            <p:nvPr/>
          </p:nvSpPr>
          <p:spPr>
            <a:xfrm>
              <a:off x="1697735" y="4318368"/>
              <a:ext cx="1905000" cy="668020"/>
            </a:xfrm>
            <a:custGeom>
              <a:avLst/>
              <a:gdLst/>
              <a:ahLst/>
              <a:cxnLst/>
              <a:rect l="l" t="t" r="r" b="b"/>
              <a:pathLst>
                <a:path w="1905000" h="668020">
                  <a:moveTo>
                    <a:pt x="952500" y="0"/>
                  </a:moveTo>
                  <a:lnTo>
                    <a:pt x="0" y="333756"/>
                  </a:lnTo>
                  <a:lnTo>
                    <a:pt x="952500" y="667512"/>
                  </a:lnTo>
                  <a:lnTo>
                    <a:pt x="1905000" y="333756"/>
                  </a:lnTo>
                  <a:lnTo>
                    <a:pt x="952500" y="0"/>
                  </a:lnTo>
                  <a:close/>
                </a:path>
              </a:pathLst>
            </a:custGeom>
            <a:solidFill>
              <a:srgbClr val="96FF96"/>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38" name="object 12"/>
            <p:cNvSpPr/>
            <p:nvPr/>
          </p:nvSpPr>
          <p:spPr>
            <a:xfrm>
              <a:off x="1697735" y="4297679"/>
              <a:ext cx="1905000" cy="668020"/>
            </a:xfrm>
            <a:custGeom>
              <a:avLst/>
              <a:gdLst/>
              <a:ahLst/>
              <a:cxnLst/>
              <a:rect l="l" t="t" r="r" b="b"/>
              <a:pathLst>
                <a:path w="1905000" h="668020">
                  <a:moveTo>
                    <a:pt x="0" y="333756"/>
                  </a:moveTo>
                  <a:lnTo>
                    <a:pt x="952500" y="0"/>
                  </a:lnTo>
                  <a:lnTo>
                    <a:pt x="1905000" y="333756"/>
                  </a:lnTo>
                  <a:lnTo>
                    <a:pt x="952500" y="667512"/>
                  </a:lnTo>
                  <a:lnTo>
                    <a:pt x="0" y="333756"/>
                  </a:lnTo>
                  <a:close/>
                </a:path>
              </a:pathLst>
            </a:custGeom>
            <a:ln w="25400">
              <a:solidFill>
                <a:srgbClr val="000066"/>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grpSp>
      <p:sp>
        <p:nvSpPr>
          <p:cNvPr id="8" name="object 13"/>
          <p:cNvSpPr txBox="1"/>
          <p:nvPr/>
        </p:nvSpPr>
        <p:spPr>
          <a:xfrm>
            <a:off x="1919944" y="3542739"/>
            <a:ext cx="190500"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b="1" dirty="0">
                <a:solidFill>
                  <a:srgbClr val="FF0000"/>
                </a:solidFill>
                <a:latin typeface="Times New Roman" panose="02020603050405020304" pitchFamily="18" charset="0"/>
                <a:cs typeface="Times New Roman" panose="02020603050405020304" pitchFamily="18" charset="0"/>
              </a:rPr>
              <a:t>B</a:t>
            </a:r>
            <a:endParaRPr sz="1800">
              <a:latin typeface="Times New Roman" panose="02020603050405020304" pitchFamily="18" charset="0"/>
              <a:cs typeface="Times New Roman" panose="02020603050405020304" pitchFamily="18" charset="0"/>
            </a:endParaRPr>
          </a:p>
        </p:txBody>
      </p:sp>
      <p:pic>
        <p:nvPicPr>
          <p:cNvPr id="9" name="table"/>
          <p:cNvPicPr>
            <a:picLocks noChangeAspect="1"/>
          </p:cNvPicPr>
          <p:nvPr/>
        </p:nvPicPr>
        <p:blipFill>
          <a:blip r:embed="rId3"/>
          <a:stretch>
            <a:fillRect/>
          </a:stretch>
        </p:blipFill>
        <p:spPr>
          <a:xfrm>
            <a:off x="3600766" y="1811157"/>
            <a:ext cx="1676400" cy="481584"/>
          </a:xfrm>
          <a:prstGeom prst="rect">
            <a:avLst/>
          </a:prstGeom>
        </p:spPr>
      </p:pic>
      <p:grpSp>
        <p:nvGrpSpPr>
          <p:cNvPr id="10" name="object 15"/>
          <p:cNvGrpSpPr/>
          <p:nvPr/>
        </p:nvGrpSpPr>
        <p:grpSpPr>
          <a:xfrm>
            <a:off x="6073837" y="1468799"/>
            <a:ext cx="1752600" cy="990600"/>
            <a:chOff x="6650735" y="2351532"/>
            <a:chExt cx="1752600" cy="990600"/>
          </a:xfrm>
        </p:grpSpPr>
        <p:sp>
          <p:nvSpPr>
            <p:cNvPr id="33" name="object 16"/>
            <p:cNvSpPr/>
            <p:nvPr/>
          </p:nvSpPr>
          <p:spPr>
            <a:xfrm>
              <a:off x="6650735" y="2578608"/>
              <a:ext cx="1752600" cy="481965"/>
            </a:xfrm>
            <a:custGeom>
              <a:avLst/>
              <a:gdLst/>
              <a:ahLst/>
              <a:cxnLst/>
              <a:rect l="l" t="t" r="r" b="b"/>
              <a:pathLst>
                <a:path w="1752600" h="481964">
                  <a:moveTo>
                    <a:pt x="1752600" y="0"/>
                  </a:moveTo>
                  <a:lnTo>
                    <a:pt x="350520" y="0"/>
                  </a:lnTo>
                  <a:lnTo>
                    <a:pt x="0" y="481583"/>
                  </a:lnTo>
                  <a:lnTo>
                    <a:pt x="1402080" y="481583"/>
                  </a:lnTo>
                  <a:lnTo>
                    <a:pt x="1752600" y="0"/>
                  </a:lnTo>
                  <a:close/>
                </a:path>
              </a:pathLst>
            </a:custGeom>
            <a:solidFill>
              <a:srgbClr val="96FF96"/>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34" name="object 17"/>
            <p:cNvSpPr/>
            <p:nvPr/>
          </p:nvSpPr>
          <p:spPr>
            <a:xfrm>
              <a:off x="6650735" y="2578608"/>
              <a:ext cx="1752600" cy="481965"/>
            </a:xfrm>
            <a:custGeom>
              <a:avLst/>
              <a:gdLst/>
              <a:ahLst/>
              <a:cxnLst/>
              <a:rect l="l" t="t" r="r" b="b"/>
              <a:pathLst>
                <a:path w="1752600" h="481964">
                  <a:moveTo>
                    <a:pt x="0" y="481583"/>
                  </a:moveTo>
                  <a:lnTo>
                    <a:pt x="350520" y="0"/>
                  </a:lnTo>
                  <a:lnTo>
                    <a:pt x="1752600" y="0"/>
                  </a:lnTo>
                  <a:lnTo>
                    <a:pt x="1402080" y="481583"/>
                  </a:lnTo>
                  <a:lnTo>
                    <a:pt x="0" y="481583"/>
                  </a:lnTo>
                  <a:close/>
                </a:path>
              </a:pathLst>
            </a:custGeom>
            <a:ln w="25400">
              <a:solidFill>
                <a:srgbClr val="000066"/>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35" name="object 18"/>
            <p:cNvSpPr/>
            <p:nvPr/>
          </p:nvSpPr>
          <p:spPr>
            <a:xfrm>
              <a:off x="7447533" y="2351532"/>
              <a:ext cx="85725" cy="228600"/>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36" name="object 19"/>
            <p:cNvSpPr/>
            <p:nvPr/>
          </p:nvSpPr>
          <p:spPr>
            <a:xfrm>
              <a:off x="7447533" y="3113532"/>
              <a:ext cx="85725" cy="228600"/>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grpSp>
      <p:grpSp>
        <p:nvGrpSpPr>
          <p:cNvPr id="11" name="object 20"/>
          <p:cNvGrpSpPr/>
          <p:nvPr/>
        </p:nvGrpSpPr>
        <p:grpSpPr>
          <a:xfrm>
            <a:off x="4995839" y="3340821"/>
            <a:ext cx="1066800" cy="559090"/>
            <a:chOff x="5522976" y="4364735"/>
            <a:chExt cx="1066800" cy="559090"/>
          </a:xfrm>
        </p:grpSpPr>
        <p:sp>
          <p:nvSpPr>
            <p:cNvPr id="31" name="object 21"/>
            <p:cNvSpPr/>
            <p:nvPr/>
          </p:nvSpPr>
          <p:spPr>
            <a:xfrm>
              <a:off x="5522976" y="4372010"/>
              <a:ext cx="1066800" cy="551815"/>
            </a:xfrm>
            <a:custGeom>
              <a:avLst/>
              <a:gdLst/>
              <a:ahLst/>
              <a:cxnLst/>
              <a:rect l="l" t="t" r="r" b="b"/>
              <a:pathLst>
                <a:path w="1066800" h="551814">
                  <a:moveTo>
                    <a:pt x="895223" y="0"/>
                  </a:moveTo>
                  <a:lnTo>
                    <a:pt x="171576" y="0"/>
                  </a:lnTo>
                  <a:lnTo>
                    <a:pt x="137003" y="5601"/>
                  </a:lnTo>
                  <a:lnTo>
                    <a:pt x="75654" y="47095"/>
                  </a:lnTo>
                  <a:lnTo>
                    <a:pt x="50260" y="80772"/>
                  </a:lnTo>
                  <a:lnTo>
                    <a:pt x="29307" y="121592"/>
                  </a:lnTo>
                  <a:lnTo>
                    <a:pt x="13485" y="168449"/>
                  </a:lnTo>
                  <a:lnTo>
                    <a:pt x="3486" y="220235"/>
                  </a:lnTo>
                  <a:lnTo>
                    <a:pt x="0" y="275844"/>
                  </a:lnTo>
                  <a:lnTo>
                    <a:pt x="3486" y="331452"/>
                  </a:lnTo>
                  <a:lnTo>
                    <a:pt x="13485" y="383238"/>
                  </a:lnTo>
                  <a:lnTo>
                    <a:pt x="29307" y="430095"/>
                  </a:lnTo>
                  <a:lnTo>
                    <a:pt x="50260" y="470916"/>
                  </a:lnTo>
                  <a:lnTo>
                    <a:pt x="75654" y="504592"/>
                  </a:lnTo>
                  <a:lnTo>
                    <a:pt x="104798" y="530018"/>
                  </a:lnTo>
                  <a:lnTo>
                    <a:pt x="171576" y="551688"/>
                  </a:lnTo>
                  <a:lnTo>
                    <a:pt x="895223" y="551688"/>
                  </a:lnTo>
                  <a:lnTo>
                    <a:pt x="962001" y="530018"/>
                  </a:lnTo>
                  <a:lnTo>
                    <a:pt x="991145" y="504592"/>
                  </a:lnTo>
                  <a:lnTo>
                    <a:pt x="1016539" y="470915"/>
                  </a:lnTo>
                  <a:lnTo>
                    <a:pt x="1037492" y="430095"/>
                  </a:lnTo>
                  <a:lnTo>
                    <a:pt x="1053314" y="383238"/>
                  </a:lnTo>
                  <a:lnTo>
                    <a:pt x="1063313" y="331452"/>
                  </a:lnTo>
                  <a:lnTo>
                    <a:pt x="1066800" y="275844"/>
                  </a:lnTo>
                  <a:lnTo>
                    <a:pt x="1063313" y="220235"/>
                  </a:lnTo>
                  <a:lnTo>
                    <a:pt x="1053314" y="168449"/>
                  </a:lnTo>
                  <a:lnTo>
                    <a:pt x="1037492" y="121592"/>
                  </a:lnTo>
                  <a:lnTo>
                    <a:pt x="1016539" y="80771"/>
                  </a:lnTo>
                  <a:lnTo>
                    <a:pt x="991145" y="47095"/>
                  </a:lnTo>
                  <a:lnTo>
                    <a:pt x="962001" y="21669"/>
                  </a:lnTo>
                  <a:lnTo>
                    <a:pt x="895223" y="0"/>
                  </a:lnTo>
                  <a:close/>
                </a:path>
              </a:pathLst>
            </a:custGeom>
            <a:solidFill>
              <a:srgbClr val="96FF96"/>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32" name="object 22"/>
            <p:cNvSpPr/>
            <p:nvPr/>
          </p:nvSpPr>
          <p:spPr>
            <a:xfrm>
              <a:off x="5522976" y="4364735"/>
              <a:ext cx="1066800" cy="551815"/>
            </a:xfrm>
            <a:custGeom>
              <a:avLst/>
              <a:gdLst/>
              <a:ahLst/>
              <a:cxnLst/>
              <a:rect l="l" t="t" r="r" b="b"/>
              <a:pathLst>
                <a:path w="1066800" h="551814">
                  <a:moveTo>
                    <a:pt x="171576" y="0"/>
                  </a:moveTo>
                  <a:lnTo>
                    <a:pt x="895223" y="0"/>
                  </a:lnTo>
                  <a:lnTo>
                    <a:pt x="929796" y="5601"/>
                  </a:lnTo>
                  <a:lnTo>
                    <a:pt x="991145" y="47095"/>
                  </a:lnTo>
                  <a:lnTo>
                    <a:pt x="1016539" y="80771"/>
                  </a:lnTo>
                  <a:lnTo>
                    <a:pt x="1037492" y="121592"/>
                  </a:lnTo>
                  <a:lnTo>
                    <a:pt x="1053314" y="168449"/>
                  </a:lnTo>
                  <a:lnTo>
                    <a:pt x="1063313" y="220235"/>
                  </a:lnTo>
                  <a:lnTo>
                    <a:pt x="1066800" y="275844"/>
                  </a:lnTo>
                  <a:lnTo>
                    <a:pt x="1063313" y="331452"/>
                  </a:lnTo>
                  <a:lnTo>
                    <a:pt x="1053314" y="383238"/>
                  </a:lnTo>
                  <a:lnTo>
                    <a:pt x="1037492" y="430095"/>
                  </a:lnTo>
                  <a:lnTo>
                    <a:pt x="1016539" y="470915"/>
                  </a:lnTo>
                  <a:lnTo>
                    <a:pt x="991145" y="504592"/>
                  </a:lnTo>
                  <a:lnTo>
                    <a:pt x="962001" y="530018"/>
                  </a:lnTo>
                  <a:lnTo>
                    <a:pt x="895223" y="551688"/>
                  </a:lnTo>
                  <a:lnTo>
                    <a:pt x="171576" y="551688"/>
                  </a:lnTo>
                  <a:lnTo>
                    <a:pt x="104798" y="530018"/>
                  </a:lnTo>
                  <a:lnTo>
                    <a:pt x="75654" y="504592"/>
                  </a:lnTo>
                  <a:lnTo>
                    <a:pt x="50260" y="470916"/>
                  </a:lnTo>
                  <a:lnTo>
                    <a:pt x="29307" y="430095"/>
                  </a:lnTo>
                  <a:lnTo>
                    <a:pt x="13485" y="383238"/>
                  </a:lnTo>
                  <a:lnTo>
                    <a:pt x="3486" y="331452"/>
                  </a:lnTo>
                  <a:lnTo>
                    <a:pt x="0" y="275844"/>
                  </a:lnTo>
                  <a:lnTo>
                    <a:pt x="3486" y="220235"/>
                  </a:lnTo>
                  <a:lnTo>
                    <a:pt x="13485" y="168449"/>
                  </a:lnTo>
                  <a:lnTo>
                    <a:pt x="29307" y="121592"/>
                  </a:lnTo>
                  <a:lnTo>
                    <a:pt x="50260" y="80772"/>
                  </a:lnTo>
                  <a:lnTo>
                    <a:pt x="75654" y="47095"/>
                  </a:lnTo>
                  <a:lnTo>
                    <a:pt x="104798" y="21669"/>
                  </a:lnTo>
                  <a:lnTo>
                    <a:pt x="171576" y="0"/>
                  </a:lnTo>
                  <a:close/>
                </a:path>
              </a:pathLst>
            </a:custGeom>
            <a:ln w="25400">
              <a:solidFill>
                <a:srgbClr val="000066"/>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grpSp>
      <p:sp>
        <p:nvSpPr>
          <p:cNvPr id="12" name="object 23"/>
          <p:cNvSpPr txBox="1"/>
          <p:nvPr/>
        </p:nvSpPr>
        <p:spPr>
          <a:xfrm>
            <a:off x="5164431" y="3451945"/>
            <a:ext cx="729615" cy="329565"/>
          </a:xfrm>
          <a:prstGeom prst="rect">
            <a:avLst/>
          </a:prstGeom>
        </p:spPr>
        <p:txBody>
          <a:bodyPr vert="horz" wrap="square" lIns="0" tIns="1143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90"/>
              </a:spcBef>
            </a:pPr>
            <a:r>
              <a:rPr sz="2000" b="1" spc="-10" dirty="0">
                <a:solidFill>
                  <a:srgbClr val="FF0000"/>
                </a:solidFill>
                <a:latin typeface="Times New Roman" panose="02020603050405020304" pitchFamily="18" charset="0"/>
                <a:cs typeface="Times New Roman" panose="02020603050405020304" pitchFamily="18" charset="0"/>
              </a:rPr>
              <a:t>Be</a:t>
            </a:r>
            <a:r>
              <a:rPr sz="2000" b="1" spc="5" dirty="0">
                <a:solidFill>
                  <a:srgbClr val="FF0000"/>
                </a:solidFill>
                <a:latin typeface="Times New Roman" panose="02020603050405020304" pitchFamily="18" charset="0"/>
                <a:cs typeface="Times New Roman" panose="02020603050405020304" pitchFamily="18" charset="0"/>
              </a:rPr>
              <a:t>g</a:t>
            </a:r>
            <a:r>
              <a:rPr sz="2000" b="1" spc="-5" dirty="0">
                <a:solidFill>
                  <a:srgbClr val="FF0000"/>
                </a:solidFill>
                <a:latin typeface="Times New Roman" panose="02020603050405020304" pitchFamily="18" charset="0"/>
                <a:cs typeface="Times New Roman" panose="02020603050405020304" pitchFamily="18" charset="0"/>
              </a:rPr>
              <a:t>in</a:t>
            </a:r>
            <a:endParaRPr sz="2000">
              <a:latin typeface="Times New Roman" panose="02020603050405020304" pitchFamily="18" charset="0"/>
              <a:cs typeface="Times New Roman" panose="02020603050405020304" pitchFamily="18" charset="0"/>
            </a:endParaRPr>
          </a:p>
        </p:txBody>
      </p:sp>
      <p:grpSp>
        <p:nvGrpSpPr>
          <p:cNvPr id="13" name="object 24"/>
          <p:cNvGrpSpPr/>
          <p:nvPr/>
        </p:nvGrpSpPr>
        <p:grpSpPr>
          <a:xfrm>
            <a:off x="6531777" y="3634780"/>
            <a:ext cx="1143000" cy="506095"/>
            <a:chOff x="6955535" y="4629911"/>
            <a:chExt cx="1143000" cy="506095"/>
          </a:xfrm>
        </p:grpSpPr>
        <p:sp>
          <p:nvSpPr>
            <p:cNvPr id="29" name="object 25"/>
            <p:cNvSpPr/>
            <p:nvPr/>
          </p:nvSpPr>
          <p:spPr>
            <a:xfrm>
              <a:off x="6955535" y="4629911"/>
              <a:ext cx="1143000" cy="506095"/>
            </a:xfrm>
            <a:custGeom>
              <a:avLst/>
              <a:gdLst/>
              <a:ahLst/>
              <a:cxnLst/>
              <a:rect l="l" t="t" r="r" b="b"/>
              <a:pathLst>
                <a:path w="1143000" h="506095">
                  <a:moveTo>
                    <a:pt x="959104" y="0"/>
                  </a:moveTo>
                  <a:lnTo>
                    <a:pt x="183896" y="0"/>
                  </a:lnTo>
                  <a:lnTo>
                    <a:pt x="146823" y="5140"/>
                  </a:lnTo>
                  <a:lnTo>
                    <a:pt x="81061" y="43210"/>
                  </a:lnTo>
                  <a:lnTo>
                    <a:pt x="53848" y="74104"/>
                  </a:lnTo>
                  <a:lnTo>
                    <a:pt x="31396" y="111546"/>
                  </a:lnTo>
                  <a:lnTo>
                    <a:pt x="14446" y="154519"/>
                  </a:lnTo>
                  <a:lnTo>
                    <a:pt x="3734" y="202004"/>
                  </a:lnTo>
                  <a:lnTo>
                    <a:pt x="0" y="252983"/>
                  </a:lnTo>
                  <a:lnTo>
                    <a:pt x="3734" y="303963"/>
                  </a:lnTo>
                  <a:lnTo>
                    <a:pt x="14446" y="351448"/>
                  </a:lnTo>
                  <a:lnTo>
                    <a:pt x="31396" y="394421"/>
                  </a:lnTo>
                  <a:lnTo>
                    <a:pt x="53848" y="431863"/>
                  </a:lnTo>
                  <a:lnTo>
                    <a:pt x="81061" y="462757"/>
                  </a:lnTo>
                  <a:lnTo>
                    <a:pt x="112299" y="486084"/>
                  </a:lnTo>
                  <a:lnTo>
                    <a:pt x="183896" y="505968"/>
                  </a:lnTo>
                  <a:lnTo>
                    <a:pt x="959104" y="505968"/>
                  </a:lnTo>
                  <a:lnTo>
                    <a:pt x="1030700" y="486084"/>
                  </a:lnTo>
                  <a:lnTo>
                    <a:pt x="1061938" y="462757"/>
                  </a:lnTo>
                  <a:lnTo>
                    <a:pt x="1089152" y="431863"/>
                  </a:lnTo>
                  <a:lnTo>
                    <a:pt x="1111603" y="394421"/>
                  </a:lnTo>
                  <a:lnTo>
                    <a:pt x="1128553" y="351448"/>
                  </a:lnTo>
                  <a:lnTo>
                    <a:pt x="1139265" y="303963"/>
                  </a:lnTo>
                  <a:lnTo>
                    <a:pt x="1143000" y="252983"/>
                  </a:lnTo>
                  <a:lnTo>
                    <a:pt x="1139265" y="202004"/>
                  </a:lnTo>
                  <a:lnTo>
                    <a:pt x="1128553" y="154519"/>
                  </a:lnTo>
                  <a:lnTo>
                    <a:pt x="1111603" y="111546"/>
                  </a:lnTo>
                  <a:lnTo>
                    <a:pt x="1089152" y="74104"/>
                  </a:lnTo>
                  <a:lnTo>
                    <a:pt x="1061938" y="43210"/>
                  </a:lnTo>
                  <a:lnTo>
                    <a:pt x="1030700" y="19883"/>
                  </a:lnTo>
                  <a:lnTo>
                    <a:pt x="959104" y="0"/>
                  </a:lnTo>
                  <a:close/>
                </a:path>
              </a:pathLst>
            </a:custGeom>
            <a:solidFill>
              <a:srgbClr val="96FF96"/>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30" name="object 26"/>
            <p:cNvSpPr/>
            <p:nvPr/>
          </p:nvSpPr>
          <p:spPr>
            <a:xfrm>
              <a:off x="6955535" y="4629911"/>
              <a:ext cx="1143000" cy="506095"/>
            </a:xfrm>
            <a:custGeom>
              <a:avLst/>
              <a:gdLst/>
              <a:ahLst/>
              <a:cxnLst/>
              <a:rect l="l" t="t" r="r" b="b"/>
              <a:pathLst>
                <a:path w="1143000" h="506095">
                  <a:moveTo>
                    <a:pt x="183896" y="0"/>
                  </a:moveTo>
                  <a:lnTo>
                    <a:pt x="959104" y="0"/>
                  </a:lnTo>
                  <a:lnTo>
                    <a:pt x="996176" y="5140"/>
                  </a:lnTo>
                  <a:lnTo>
                    <a:pt x="1061938" y="43210"/>
                  </a:lnTo>
                  <a:lnTo>
                    <a:pt x="1089152" y="74104"/>
                  </a:lnTo>
                  <a:lnTo>
                    <a:pt x="1111603" y="111546"/>
                  </a:lnTo>
                  <a:lnTo>
                    <a:pt x="1128553" y="154519"/>
                  </a:lnTo>
                  <a:lnTo>
                    <a:pt x="1139265" y="202004"/>
                  </a:lnTo>
                  <a:lnTo>
                    <a:pt x="1143000" y="252983"/>
                  </a:lnTo>
                  <a:lnTo>
                    <a:pt x="1139265" y="303963"/>
                  </a:lnTo>
                  <a:lnTo>
                    <a:pt x="1128553" y="351448"/>
                  </a:lnTo>
                  <a:lnTo>
                    <a:pt x="1111603" y="394421"/>
                  </a:lnTo>
                  <a:lnTo>
                    <a:pt x="1089152" y="431863"/>
                  </a:lnTo>
                  <a:lnTo>
                    <a:pt x="1061938" y="462757"/>
                  </a:lnTo>
                  <a:lnTo>
                    <a:pt x="1030700" y="486084"/>
                  </a:lnTo>
                  <a:lnTo>
                    <a:pt x="959104" y="505968"/>
                  </a:lnTo>
                  <a:lnTo>
                    <a:pt x="183896" y="505968"/>
                  </a:lnTo>
                  <a:lnTo>
                    <a:pt x="112299" y="486084"/>
                  </a:lnTo>
                  <a:lnTo>
                    <a:pt x="81061" y="462757"/>
                  </a:lnTo>
                  <a:lnTo>
                    <a:pt x="53848" y="431863"/>
                  </a:lnTo>
                  <a:lnTo>
                    <a:pt x="31396" y="394421"/>
                  </a:lnTo>
                  <a:lnTo>
                    <a:pt x="14446" y="351448"/>
                  </a:lnTo>
                  <a:lnTo>
                    <a:pt x="3734" y="303963"/>
                  </a:lnTo>
                  <a:lnTo>
                    <a:pt x="0" y="252983"/>
                  </a:lnTo>
                  <a:lnTo>
                    <a:pt x="3734" y="202004"/>
                  </a:lnTo>
                  <a:lnTo>
                    <a:pt x="14446" y="154519"/>
                  </a:lnTo>
                  <a:lnTo>
                    <a:pt x="31396" y="111546"/>
                  </a:lnTo>
                  <a:lnTo>
                    <a:pt x="53848" y="74104"/>
                  </a:lnTo>
                  <a:lnTo>
                    <a:pt x="81061" y="43210"/>
                  </a:lnTo>
                  <a:lnTo>
                    <a:pt x="112299" y="19883"/>
                  </a:lnTo>
                  <a:lnTo>
                    <a:pt x="183896" y="0"/>
                  </a:lnTo>
                  <a:close/>
                </a:path>
              </a:pathLst>
            </a:custGeom>
            <a:ln w="25400">
              <a:solidFill>
                <a:srgbClr val="000066"/>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grpSp>
      <p:sp>
        <p:nvSpPr>
          <p:cNvPr id="14" name="object 27"/>
          <p:cNvSpPr txBox="1"/>
          <p:nvPr/>
        </p:nvSpPr>
        <p:spPr>
          <a:xfrm>
            <a:off x="6874360" y="3714579"/>
            <a:ext cx="457834" cy="30035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b="1" dirty="0">
                <a:solidFill>
                  <a:srgbClr val="FF0000"/>
                </a:solidFill>
                <a:latin typeface="Times New Roman" panose="02020603050405020304" pitchFamily="18" charset="0"/>
                <a:cs typeface="Times New Roman" panose="02020603050405020304" pitchFamily="18" charset="0"/>
              </a:rPr>
              <a:t>End</a:t>
            </a:r>
            <a:endParaRPr sz="1800">
              <a:latin typeface="Times New Roman" panose="02020603050405020304" pitchFamily="18" charset="0"/>
              <a:cs typeface="Times New Roman" panose="02020603050405020304" pitchFamily="18" charset="0"/>
            </a:endParaRPr>
          </a:p>
        </p:txBody>
      </p:sp>
      <p:sp>
        <p:nvSpPr>
          <p:cNvPr id="15" name="object 28"/>
          <p:cNvSpPr txBox="1"/>
          <p:nvPr/>
        </p:nvSpPr>
        <p:spPr>
          <a:xfrm>
            <a:off x="1342937" y="2449050"/>
            <a:ext cx="1357630"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b="1" dirty="0">
                <a:latin typeface="Times New Roman" panose="02020603050405020304" pitchFamily="18" charset="0"/>
                <a:cs typeface="Times New Roman" panose="02020603050405020304" pitchFamily="18" charset="0"/>
              </a:rPr>
              <a:t>Thực hiện</a:t>
            </a:r>
            <a:r>
              <a:rPr sz="1800" b="1" spc="-12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A</a:t>
            </a:r>
            <a:endParaRPr sz="1800">
              <a:latin typeface="Times New Roman" panose="02020603050405020304" pitchFamily="18" charset="0"/>
              <a:cs typeface="Times New Roman" panose="02020603050405020304" pitchFamily="18" charset="0"/>
            </a:endParaRPr>
          </a:p>
        </p:txBody>
      </p:sp>
      <p:sp>
        <p:nvSpPr>
          <p:cNvPr id="16" name="object 29"/>
          <p:cNvSpPr txBox="1"/>
          <p:nvPr/>
        </p:nvSpPr>
        <p:spPr>
          <a:xfrm>
            <a:off x="3836964" y="2459399"/>
            <a:ext cx="1158875"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b="1" spc="-5" dirty="0">
                <a:latin typeface="Times New Roman" panose="02020603050405020304" pitchFamily="18" charset="0"/>
                <a:cs typeface="Times New Roman" panose="02020603050405020304" pitchFamily="18" charset="0"/>
              </a:rPr>
              <a:t>Gọi </a:t>
            </a:r>
            <a:r>
              <a:rPr sz="1800" b="1" dirty="0">
                <a:latin typeface="Times New Roman" panose="02020603050405020304" pitchFamily="18" charset="0"/>
                <a:cs typeface="Times New Roman" panose="02020603050405020304" pitchFamily="18" charset="0"/>
              </a:rPr>
              <a:t>hàm</a:t>
            </a:r>
            <a:r>
              <a:rPr sz="1800" b="1" spc="-16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A</a:t>
            </a:r>
            <a:endParaRPr sz="1800">
              <a:latin typeface="Times New Roman" panose="02020603050405020304" pitchFamily="18" charset="0"/>
              <a:cs typeface="Times New Roman" panose="02020603050405020304" pitchFamily="18" charset="0"/>
            </a:endParaRPr>
          </a:p>
        </p:txBody>
      </p:sp>
      <p:sp>
        <p:nvSpPr>
          <p:cNvPr id="17" name="object 30"/>
          <p:cNvSpPr txBox="1"/>
          <p:nvPr/>
        </p:nvSpPr>
        <p:spPr>
          <a:xfrm>
            <a:off x="6062639" y="2449050"/>
            <a:ext cx="1755139"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b="1" dirty="0">
                <a:latin typeface="Times New Roman" panose="02020603050405020304" pitchFamily="18" charset="0"/>
                <a:cs typeface="Times New Roman" panose="02020603050405020304" pitchFamily="18" charset="0"/>
              </a:rPr>
              <a:t>Vào / </a:t>
            </a:r>
            <a:r>
              <a:rPr sz="1800" b="1" spc="-5" dirty="0">
                <a:latin typeface="Times New Roman" panose="02020603050405020304" pitchFamily="18" charset="0"/>
                <a:cs typeface="Times New Roman" panose="02020603050405020304" pitchFamily="18" charset="0"/>
              </a:rPr>
              <a:t>Ra </a:t>
            </a:r>
            <a:r>
              <a:rPr sz="1800" b="1" dirty="0">
                <a:latin typeface="Times New Roman" panose="02020603050405020304" pitchFamily="18" charset="0"/>
                <a:cs typeface="Times New Roman" panose="02020603050405020304" pitchFamily="18" charset="0"/>
              </a:rPr>
              <a:t>dữ</a:t>
            </a:r>
            <a:r>
              <a:rPr sz="1800" b="1" spc="-8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liệu</a:t>
            </a:r>
            <a:endParaRPr sz="1800">
              <a:latin typeface="Times New Roman" panose="02020603050405020304" pitchFamily="18" charset="0"/>
              <a:cs typeface="Times New Roman" panose="02020603050405020304" pitchFamily="18" charset="0"/>
            </a:endParaRPr>
          </a:p>
        </p:txBody>
      </p:sp>
      <p:sp>
        <p:nvSpPr>
          <p:cNvPr id="18" name="object 31"/>
          <p:cNvSpPr/>
          <p:nvPr/>
        </p:nvSpPr>
        <p:spPr>
          <a:xfrm>
            <a:off x="1978953" y="1506261"/>
            <a:ext cx="85597" cy="228600"/>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19" name="object 32"/>
          <p:cNvSpPr/>
          <p:nvPr/>
        </p:nvSpPr>
        <p:spPr>
          <a:xfrm>
            <a:off x="1972396" y="2230799"/>
            <a:ext cx="85597" cy="228600"/>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20" name="object 33"/>
          <p:cNvSpPr/>
          <p:nvPr/>
        </p:nvSpPr>
        <p:spPr>
          <a:xfrm>
            <a:off x="4384230" y="1613528"/>
            <a:ext cx="85725" cy="228600"/>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21" name="object 34"/>
          <p:cNvSpPr/>
          <p:nvPr/>
        </p:nvSpPr>
        <p:spPr>
          <a:xfrm>
            <a:off x="4373538" y="2230799"/>
            <a:ext cx="85725" cy="228600"/>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22" name="object 35"/>
          <p:cNvSpPr/>
          <p:nvPr/>
        </p:nvSpPr>
        <p:spPr>
          <a:xfrm>
            <a:off x="1973111" y="2979210"/>
            <a:ext cx="1640205" cy="1466215"/>
          </a:xfrm>
          <a:custGeom>
            <a:avLst/>
            <a:gdLst/>
            <a:ahLst/>
            <a:cxnLst/>
            <a:rect l="l" t="t" r="r" b="b"/>
            <a:pathLst>
              <a:path w="1640204" h="1466214">
                <a:moveTo>
                  <a:pt x="85725" y="295275"/>
                </a:moveTo>
                <a:lnTo>
                  <a:pt x="57137" y="295275"/>
                </a:lnTo>
                <a:lnTo>
                  <a:pt x="57023" y="0"/>
                </a:lnTo>
                <a:lnTo>
                  <a:pt x="28448" y="0"/>
                </a:lnTo>
                <a:lnTo>
                  <a:pt x="28562" y="295275"/>
                </a:lnTo>
                <a:lnTo>
                  <a:pt x="0" y="295275"/>
                </a:lnTo>
                <a:lnTo>
                  <a:pt x="42799" y="381000"/>
                </a:lnTo>
                <a:lnTo>
                  <a:pt x="78600" y="309499"/>
                </a:lnTo>
                <a:lnTo>
                  <a:pt x="85725" y="295275"/>
                </a:lnTo>
                <a:close/>
              </a:path>
              <a:path w="1640204" h="1466214">
                <a:moveTo>
                  <a:pt x="104013" y="1380363"/>
                </a:moveTo>
                <a:lnTo>
                  <a:pt x="75425" y="1380363"/>
                </a:lnTo>
                <a:lnTo>
                  <a:pt x="75311" y="1008888"/>
                </a:lnTo>
                <a:lnTo>
                  <a:pt x="46736" y="1008888"/>
                </a:lnTo>
                <a:lnTo>
                  <a:pt x="46850" y="1380363"/>
                </a:lnTo>
                <a:lnTo>
                  <a:pt x="18288" y="1380363"/>
                </a:lnTo>
                <a:lnTo>
                  <a:pt x="61087" y="1466088"/>
                </a:lnTo>
                <a:lnTo>
                  <a:pt x="96888" y="1394587"/>
                </a:lnTo>
                <a:lnTo>
                  <a:pt x="104013" y="1380363"/>
                </a:lnTo>
                <a:close/>
              </a:path>
              <a:path w="1640204" h="1466214">
                <a:moveTo>
                  <a:pt x="1640078" y="1337703"/>
                </a:moveTo>
                <a:lnTo>
                  <a:pt x="1611503" y="1337703"/>
                </a:lnTo>
                <a:lnTo>
                  <a:pt x="1611503" y="706120"/>
                </a:lnTo>
                <a:lnTo>
                  <a:pt x="1611503" y="691896"/>
                </a:lnTo>
                <a:lnTo>
                  <a:pt x="1611503" y="684022"/>
                </a:lnTo>
                <a:lnTo>
                  <a:pt x="1605153" y="677545"/>
                </a:lnTo>
                <a:lnTo>
                  <a:pt x="1005967" y="677545"/>
                </a:lnTo>
                <a:lnTo>
                  <a:pt x="1005967" y="706120"/>
                </a:lnTo>
                <a:lnTo>
                  <a:pt x="1582928" y="706120"/>
                </a:lnTo>
                <a:lnTo>
                  <a:pt x="1582928" y="1337703"/>
                </a:lnTo>
                <a:lnTo>
                  <a:pt x="1554353" y="1337703"/>
                </a:lnTo>
                <a:lnTo>
                  <a:pt x="1597279" y="1423416"/>
                </a:lnTo>
                <a:lnTo>
                  <a:pt x="1632966" y="1351915"/>
                </a:lnTo>
                <a:lnTo>
                  <a:pt x="1640078" y="1337703"/>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23" name="object 36"/>
          <p:cNvSpPr/>
          <p:nvPr/>
        </p:nvSpPr>
        <p:spPr>
          <a:xfrm>
            <a:off x="5540670" y="3902004"/>
            <a:ext cx="85725" cy="381000"/>
          </a:xfrm>
          <a:custGeom>
            <a:avLst/>
            <a:gdLst/>
            <a:ahLst/>
            <a:cxnLst/>
            <a:rect l="l" t="t" r="r" b="b"/>
            <a:pathLst>
              <a:path w="85725" h="381000">
                <a:moveTo>
                  <a:pt x="28575" y="295275"/>
                </a:moveTo>
                <a:lnTo>
                  <a:pt x="0" y="295275"/>
                </a:lnTo>
                <a:lnTo>
                  <a:pt x="42925" y="381000"/>
                </a:lnTo>
                <a:lnTo>
                  <a:pt x="78623" y="309499"/>
                </a:lnTo>
                <a:lnTo>
                  <a:pt x="28575" y="309499"/>
                </a:lnTo>
                <a:lnTo>
                  <a:pt x="28575" y="295275"/>
                </a:lnTo>
                <a:close/>
              </a:path>
              <a:path w="85725" h="381000">
                <a:moveTo>
                  <a:pt x="57150" y="0"/>
                </a:moveTo>
                <a:lnTo>
                  <a:pt x="28575" y="0"/>
                </a:lnTo>
                <a:lnTo>
                  <a:pt x="28575" y="309499"/>
                </a:lnTo>
                <a:lnTo>
                  <a:pt x="57150" y="309499"/>
                </a:lnTo>
                <a:lnTo>
                  <a:pt x="57150" y="0"/>
                </a:lnTo>
                <a:close/>
              </a:path>
              <a:path w="85725" h="381000">
                <a:moveTo>
                  <a:pt x="85725" y="295275"/>
                </a:moveTo>
                <a:lnTo>
                  <a:pt x="57150" y="295275"/>
                </a:lnTo>
                <a:lnTo>
                  <a:pt x="57150" y="309499"/>
                </a:lnTo>
                <a:lnTo>
                  <a:pt x="78623" y="309499"/>
                </a:lnTo>
                <a:lnTo>
                  <a:pt x="85725" y="295275"/>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24" name="object 37"/>
          <p:cNvSpPr/>
          <p:nvPr/>
        </p:nvSpPr>
        <p:spPr>
          <a:xfrm>
            <a:off x="7060414" y="3243003"/>
            <a:ext cx="85725" cy="381000"/>
          </a:xfrm>
          <a:custGeom>
            <a:avLst/>
            <a:gdLst/>
            <a:ahLst/>
            <a:cxnLst/>
            <a:rect l="l" t="t" r="r" b="b"/>
            <a:pathLst>
              <a:path w="85725" h="381000">
                <a:moveTo>
                  <a:pt x="28575" y="295275"/>
                </a:moveTo>
                <a:lnTo>
                  <a:pt x="0" y="295275"/>
                </a:lnTo>
                <a:lnTo>
                  <a:pt x="42925" y="381000"/>
                </a:lnTo>
                <a:lnTo>
                  <a:pt x="78623" y="309499"/>
                </a:lnTo>
                <a:lnTo>
                  <a:pt x="28575" y="309499"/>
                </a:lnTo>
                <a:lnTo>
                  <a:pt x="28575" y="295275"/>
                </a:lnTo>
                <a:close/>
              </a:path>
              <a:path w="85725" h="381000">
                <a:moveTo>
                  <a:pt x="57150" y="0"/>
                </a:moveTo>
                <a:lnTo>
                  <a:pt x="28575" y="0"/>
                </a:lnTo>
                <a:lnTo>
                  <a:pt x="28575" y="309499"/>
                </a:lnTo>
                <a:lnTo>
                  <a:pt x="57150" y="309499"/>
                </a:lnTo>
                <a:lnTo>
                  <a:pt x="57150" y="0"/>
                </a:lnTo>
                <a:close/>
              </a:path>
              <a:path w="85725" h="381000">
                <a:moveTo>
                  <a:pt x="85725" y="295275"/>
                </a:moveTo>
                <a:lnTo>
                  <a:pt x="57150" y="295275"/>
                </a:lnTo>
                <a:lnTo>
                  <a:pt x="57150" y="309499"/>
                </a:lnTo>
                <a:lnTo>
                  <a:pt x="78623" y="309499"/>
                </a:lnTo>
                <a:lnTo>
                  <a:pt x="85725" y="295275"/>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25" name="object 38"/>
          <p:cNvSpPr txBox="1"/>
          <p:nvPr/>
        </p:nvSpPr>
        <p:spPr>
          <a:xfrm>
            <a:off x="1079095" y="4561509"/>
            <a:ext cx="2301875"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b="1" spc="-5" dirty="0">
                <a:latin typeface="Times New Roman" panose="02020603050405020304" pitchFamily="18" charset="0"/>
                <a:cs typeface="Times New Roman" panose="02020603050405020304" pitchFamily="18" charset="0"/>
              </a:rPr>
              <a:t>Điều </a:t>
            </a:r>
            <a:r>
              <a:rPr sz="1800" b="1" dirty="0">
                <a:latin typeface="Times New Roman" panose="02020603050405020304" pitchFamily="18" charset="0"/>
                <a:cs typeface="Times New Roman" panose="02020603050405020304" pitchFamily="18" charset="0"/>
              </a:rPr>
              <a:t>kiện </a:t>
            </a:r>
            <a:r>
              <a:rPr sz="1800" b="1" spc="-5" dirty="0">
                <a:latin typeface="Times New Roman" panose="02020603050405020304" pitchFamily="18" charset="0"/>
                <a:cs typeface="Times New Roman" panose="02020603050405020304" pitchFamily="18" charset="0"/>
              </a:rPr>
              <a:t>rẽ </a:t>
            </a:r>
            <a:r>
              <a:rPr sz="1800" b="1" dirty="0">
                <a:latin typeface="Times New Roman" panose="02020603050405020304" pitchFamily="18" charset="0"/>
                <a:cs typeface="Times New Roman" panose="02020603050405020304" pitchFamily="18" charset="0"/>
              </a:rPr>
              <a:t>nhánh</a:t>
            </a:r>
            <a:r>
              <a:rPr sz="1800" b="1" spc="-7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B</a:t>
            </a:r>
            <a:endParaRPr sz="1800">
              <a:latin typeface="Times New Roman" panose="02020603050405020304" pitchFamily="18" charset="0"/>
              <a:cs typeface="Times New Roman" panose="02020603050405020304" pitchFamily="18" charset="0"/>
            </a:endParaRPr>
          </a:p>
        </p:txBody>
      </p:sp>
      <p:sp>
        <p:nvSpPr>
          <p:cNvPr id="27" name="object 40"/>
          <p:cNvSpPr txBox="1"/>
          <p:nvPr/>
        </p:nvSpPr>
        <p:spPr>
          <a:xfrm>
            <a:off x="2058329" y="4001867"/>
            <a:ext cx="369570"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b="1" spc="-5" dirty="0">
                <a:latin typeface="Times New Roman" panose="02020603050405020304" pitchFamily="18" charset="0"/>
                <a:cs typeface="Times New Roman" panose="02020603050405020304" pitchFamily="18" charset="0"/>
              </a:rPr>
              <a:t>S</a:t>
            </a:r>
            <a:r>
              <a:rPr sz="1800" b="1" dirty="0">
                <a:latin typeface="Times New Roman" panose="02020603050405020304" pitchFamily="18" charset="0"/>
                <a:cs typeface="Times New Roman" panose="02020603050405020304" pitchFamily="18" charset="0"/>
              </a:rPr>
              <a:t>ai</a:t>
            </a:r>
            <a:endParaRPr sz="1800">
              <a:latin typeface="Times New Roman" panose="02020603050405020304" pitchFamily="18" charset="0"/>
              <a:cs typeface="Times New Roman" panose="02020603050405020304" pitchFamily="18" charset="0"/>
            </a:endParaRPr>
          </a:p>
        </p:txBody>
      </p:sp>
      <p:sp>
        <p:nvSpPr>
          <p:cNvPr id="28" name="object 41"/>
          <p:cNvSpPr txBox="1"/>
          <p:nvPr/>
        </p:nvSpPr>
        <p:spPr>
          <a:xfrm>
            <a:off x="5055529" y="4287189"/>
            <a:ext cx="2410460" cy="57404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100000"/>
              </a:lnSpc>
              <a:spcBef>
                <a:spcPts val="100"/>
              </a:spcBef>
            </a:pPr>
            <a:r>
              <a:rPr sz="1800" b="1" spc="-5" dirty="0">
                <a:latin typeface="Times New Roman" panose="02020603050405020304" pitchFamily="18" charset="0"/>
                <a:cs typeface="Times New Roman" panose="02020603050405020304" pitchFamily="18" charset="0"/>
              </a:rPr>
              <a:t>Nút </a:t>
            </a:r>
            <a:r>
              <a:rPr sz="1800" b="1" dirty="0">
                <a:latin typeface="Times New Roman" panose="02020603050405020304" pitchFamily="18" charset="0"/>
                <a:cs typeface="Times New Roman" panose="02020603050405020304" pitchFamily="18" charset="0"/>
              </a:rPr>
              <a:t>giới hạn bắt đầu /  kết thúc </a:t>
            </a:r>
            <a:r>
              <a:rPr sz="1800" b="1" spc="-5" dirty="0">
                <a:latin typeface="Times New Roman" panose="02020603050405020304" pitchFamily="18" charset="0"/>
                <a:cs typeface="Times New Roman" panose="02020603050405020304" pitchFamily="18" charset="0"/>
              </a:rPr>
              <a:t>chương</a:t>
            </a:r>
            <a:r>
              <a:rPr sz="1800" b="1" spc="-9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trình</a:t>
            </a:r>
            <a:endParaRPr sz="1800">
              <a:latin typeface="Times New Roman" panose="02020603050405020304" pitchFamily="18" charset="0"/>
              <a:cs typeface="Times New Roman" panose="02020603050405020304" pitchFamily="18" charset="0"/>
            </a:endParaRPr>
          </a:p>
        </p:txBody>
      </p:sp>
      <p:sp>
        <p:nvSpPr>
          <p:cNvPr id="3" name="TextBox 2"/>
          <p:cNvSpPr txBox="1"/>
          <p:nvPr/>
        </p:nvSpPr>
        <p:spPr>
          <a:xfrm>
            <a:off x="2974252" y="3336910"/>
            <a:ext cx="734438" cy="307777"/>
          </a:xfrm>
          <a:prstGeom prst="rect">
            <a:avLst/>
          </a:prstGeom>
          <a:noFill/>
        </p:spPr>
        <p:txBody>
          <a:bodyPr wrap="square" rtlCol="0">
            <a:spAutoFit/>
          </a:bodyPr>
          <a:lstStyle/>
          <a:p>
            <a:r>
              <a:rPr lang="en-US" smtClean="0">
                <a:latin typeface="Times New Roman" panose="02020603050405020304" pitchFamily="18" charset="0"/>
                <a:cs typeface="Times New Roman" panose="02020603050405020304" pitchFamily="18" charset="0"/>
              </a:rPr>
              <a:t>đúng</a:t>
            </a:r>
            <a:endParaRPr lang="en-US">
              <a:latin typeface="Times New Roman" panose="02020603050405020304" pitchFamily="18" charset="0"/>
              <a:cs typeface="Times New Roman" panose="02020603050405020304" pitchFamily="18" charset="0"/>
            </a:endParaRPr>
          </a:p>
        </p:txBody>
      </p:sp>
      <p:sp>
        <p:nvSpPr>
          <p:cNvPr id="4" name="TextBox 3"/>
          <p:cNvSpPr txBox="1"/>
          <p:nvPr/>
        </p:nvSpPr>
        <p:spPr>
          <a:xfrm>
            <a:off x="743415" y="994364"/>
            <a:ext cx="6819850" cy="338554"/>
          </a:xfrm>
          <a:prstGeom prst="rect">
            <a:avLst/>
          </a:prstGeom>
          <a:solidFill>
            <a:schemeClr val="accent6">
              <a:lumMod val="20000"/>
              <a:lumOff val="80000"/>
            </a:schemeClr>
          </a:solidFill>
          <a:effectLst>
            <a:outerShdw blurRad="50800" dist="38100" dir="5400000" algn="t" rotWithShape="0">
              <a:prstClr val="black">
                <a:alpha val="40000"/>
              </a:prstClr>
            </a:outerShdw>
          </a:effectLst>
        </p:spPr>
        <p:txBody>
          <a:bodyPr wrap="square" rtlCol="0">
            <a:spAutoFit/>
          </a:bodyPr>
          <a:lstStyle/>
          <a:p>
            <a:r>
              <a:rPr lang="en-US" sz="160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Là hệ thống các nút, cung hình dạng khác nhau thể hiện các chức năng khác nhau </a:t>
            </a:r>
            <a:endParaRPr lang="en-US" sz="16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TotalTime>
  <Words>796</Words>
  <Application>Microsoft Office PowerPoint</Application>
  <PresentationFormat>On-screen Show (16:9)</PresentationFormat>
  <Paragraphs>383</Paragraphs>
  <Slides>24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Times New Roman</vt:lpstr>
      <vt:lpstr>Wingdings</vt:lpstr>
      <vt:lpstr>Trebuchet MS</vt:lpstr>
      <vt:lpstr>Arial</vt:lpstr>
      <vt:lpstr>Barlow</vt:lpstr>
      <vt:lpstr>Wingdings 3</vt:lpstr>
      <vt:lpstr>Bahnschrift SemiBold SemiConden</vt:lpstr>
      <vt:lpstr>Facet</vt:lpstr>
      <vt:lpstr>Thành viên nhóm</vt:lpstr>
      <vt:lpstr>Chương 1: Tổng quan về cấu trúc dữ liệu và giải thuật</vt:lpstr>
      <vt:lpstr>PowerPoint Presentation</vt:lpstr>
      <vt:lpstr>  2. Các tiêu chuẩn của cấu trúc dữ liệu</vt:lpstr>
      <vt:lpstr>3. Vai trò của cấu trúc dữ liệu và giải thuật </vt:lpstr>
      <vt:lpstr>PowerPoint Presentation</vt:lpstr>
      <vt:lpstr>PowerPoint Presentation</vt:lpstr>
      <vt:lpstr>PowerPoint Presentation</vt:lpstr>
      <vt:lpstr>PowerPoint Presentation</vt:lpstr>
      <vt:lpstr>PowerPoint Presentation</vt:lpstr>
      <vt:lpstr>Chương II: Kết quả thực hiện</vt:lpstr>
      <vt:lpstr>1. Cài đặt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9</dc:title>
  <cp:lastModifiedBy>Admin</cp:lastModifiedBy>
  <cp:revision>63</cp:revision>
  <dcterms:modified xsi:type="dcterms:W3CDTF">2022-10-24T14:36:14Z</dcterms:modified>
</cp:coreProperties>
</file>