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5">
  <p:sldMasterIdLst>
    <p:sldMasterId id="2147483670" r:id="rId1"/>
  </p:sldMasterIdLst>
  <p:notesMasterIdLst>
    <p:notesMasterId r:id="rId34"/>
  </p:notesMasterIdLst>
  <p:sldIdLst>
    <p:sldId id="256" r:id="rId2"/>
    <p:sldId id="257" r:id="rId3"/>
    <p:sldId id="297" r:id="rId4"/>
    <p:sldId id="298" r:id="rId5"/>
    <p:sldId id="259" r:id="rId6"/>
    <p:sldId id="260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35"/>
      <p:bold r:id="rId36"/>
      <p:italic r:id="rId37"/>
      <p:boldItalic r:id="rId38"/>
    </p:embeddedFont>
    <p:embeddedFont>
      <p:font typeface="Livvic Light" pitchFamily="2" charset="-93"/>
      <p:regular r:id="rId39"/>
      <p:italic r:id="rId40"/>
    </p:embeddedFont>
    <p:embeddedFont>
      <p:font typeface="Maven Pro" panose="020B0604020202020204" charset="-93"/>
      <p:regular r:id="rId41"/>
      <p:bold r:id="rId42"/>
    </p:embeddedFont>
    <p:embeddedFont>
      <p:font typeface="Nunito Light" pitchFamily="2" charset="-93"/>
      <p:regular r:id="rId43"/>
      <p:italic r:id="rId44"/>
    </p:embeddedFont>
    <p:embeddedFont>
      <p:font typeface="Share Tech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331495-4542-41AA-9B30-F29D1A8590AA}">
  <a:tblStyle styleId="{3E331495-4542-41AA-9B30-F29D1A859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0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vi-v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flycloud.vn/tin-tuc/winform-la-gi-20220627113605859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819378" y="3178600"/>
            <a:ext cx="5122689" cy="1843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b="1" dirty="0"/>
              <a:t>Nhóm 4</a:t>
            </a:r>
            <a:r>
              <a:rPr lang="en-US" b="1" dirty="0"/>
              <a:t>: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Ngọc</a:t>
            </a:r>
            <a:r>
              <a:rPr lang="en-US" b="1" dirty="0"/>
              <a:t> Minh</a:t>
            </a:r>
          </a:p>
          <a:p>
            <a:pPr algn="l"/>
            <a:r>
              <a:rPr lang="en-US" b="1" dirty="0"/>
              <a:t>               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Hoàng</a:t>
            </a:r>
            <a:endParaRPr lang="en-US" b="1" dirty="0"/>
          </a:p>
          <a:p>
            <a:pPr algn="l"/>
            <a:r>
              <a:rPr lang="en-US" b="1" dirty="0"/>
              <a:t>                </a:t>
            </a:r>
            <a:r>
              <a:rPr lang="en-US" b="1" dirty="0" err="1"/>
              <a:t>Lê</a:t>
            </a:r>
            <a:r>
              <a:rPr lang="en-US" b="1" dirty="0"/>
              <a:t> </a:t>
            </a:r>
            <a:r>
              <a:rPr lang="en-US" b="1" dirty="0" err="1"/>
              <a:t>Quý</a:t>
            </a:r>
            <a:r>
              <a:rPr lang="en-US" b="1" dirty="0"/>
              <a:t> </a:t>
            </a:r>
            <a:r>
              <a:rPr lang="en-US" b="1" dirty="0" err="1"/>
              <a:t>Mùi</a:t>
            </a:r>
            <a:endParaRPr lang="en-US" b="1" dirty="0"/>
          </a:p>
          <a:p>
            <a:pPr algn="l"/>
            <a:r>
              <a:rPr lang="en-US" b="1" dirty="0"/>
              <a:t>                </a:t>
            </a:r>
            <a:r>
              <a:rPr lang="en-US" b="1" dirty="0" err="1"/>
              <a:t>Dương</a:t>
            </a:r>
            <a:r>
              <a:rPr lang="en-US" b="1" dirty="0"/>
              <a:t> </a:t>
            </a:r>
            <a:r>
              <a:rPr lang="en-US" b="1" dirty="0" err="1"/>
              <a:t>Quang</a:t>
            </a:r>
            <a:r>
              <a:rPr lang="en-US" b="1" dirty="0"/>
              <a:t> </a:t>
            </a:r>
            <a:r>
              <a:rPr lang="en-US" b="1" dirty="0" err="1"/>
              <a:t>Hải</a:t>
            </a:r>
            <a:endParaRPr lang="en-US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4000" b="1" dirty="0"/>
              <a:t>XÂY DỰNG ỨNG DỤNG QUẢN LÝ ĐỀ TÀI THỰC TẬP TỐT NGHIỆP</a:t>
            </a:r>
            <a:endParaRPr lang="en-US" sz="4000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584" y="1981032"/>
            <a:ext cx="6382512" cy="2150700"/>
          </a:xfrm>
        </p:spPr>
        <p:txBody>
          <a:bodyPr/>
          <a:lstStyle/>
          <a:p>
            <a:r>
              <a:rPr lang="en-US" sz="6000" b="1" dirty="0"/>
              <a:t>CHƯƠNG II: MÔ HÌNH HỆ THỐNG</a:t>
            </a:r>
            <a:br>
              <a:rPr lang="en-US" sz="6000" b="1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4413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46" y="1317697"/>
            <a:ext cx="5784020" cy="3418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5945" y="822960"/>
            <a:ext cx="8616615" cy="989475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br>
              <a:rPr lang="en-US" dirty="0"/>
            </a:br>
            <a:r>
              <a:rPr lang="en-US" dirty="0"/>
              <a:t> </a:t>
            </a:r>
            <a:r>
              <a:rPr lang="en-US" sz="2000" dirty="0"/>
              <a:t>1.1.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2828" y="382783"/>
            <a:ext cx="4045200" cy="1482300"/>
          </a:xfrm>
        </p:spPr>
        <p:txBody>
          <a:bodyPr/>
          <a:lstStyle/>
          <a:p>
            <a:pPr lvl="1"/>
            <a:r>
              <a:rPr lang="en-US" sz="4400" dirty="0"/>
              <a:t>1.2. </a:t>
            </a:r>
            <a:r>
              <a:rPr lang="en-US" sz="4400" dirty="0" err="1"/>
              <a:t>Sơ</a:t>
            </a:r>
            <a:r>
              <a:rPr lang="en-US" sz="4400" dirty="0"/>
              <a:t> </a:t>
            </a:r>
            <a:r>
              <a:rPr lang="en-US" sz="4400" dirty="0" err="1"/>
              <a:t>đồ</a:t>
            </a:r>
            <a:r>
              <a:rPr lang="en-US" sz="4400" dirty="0"/>
              <a:t> use case </a:t>
            </a:r>
            <a:r>
              <a:rPr lang="en-US" sz="4400" dirty="0" err="1"/>
              <a:t>tổng</a:t>
            </a:r>
            <a:r>
              <a:rPr lang="en-US" sz="4400" dirty="0"/>
              <a:t> </a:t>
            </a:r>
            <a:r>
              <a:rPr lang="en-US" sz="4400" dirty="0" err="1"/>
              <a:t>quát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48" y="-125"/>
            <a:ext cx="5245252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0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122" y="289888"/>
            <a:ext cx="4930446" cy="792600"/>
          </a:xfrm>
        </p:spPr>
        <p:txBody>
          <a:bodyPr/>
          <a:lstStyle/>
          <a:p>
            <a:pPr lvl="0"/>
            <a:r>
              <a:rPr lang="en-US" sz="2000" b="1" dirty="0"/>
              <a:t>2.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giao</a:t>
            </a:r>
            <a:r>
              <a:rPr lang="en-US" sz="2000" b="1" dirty="0"/>
              <a:t> </a:t>
            </a:r>
            <a:r>
              <a:rPr lang="en-US" sz="2000" b="1" dirty="0" err="1"/>
              <a:t>diện</a:t>
            </a:r>
            <a:r>
              <a:rPr lang="en-US" sz="2000" b="1" dirty="0"/>
              <a:t>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</a:t>
            </a:r>
            <a:r>
              <a:rPr lang="en-US" sz="2000" b="1" dirty="0" err="1"/>
              <a:t>hệ</a:t>
            </a:r>
            <a:r>
              <a:rPr lang="en-US" sz="2000" b="1" dirty="0"/>
              <a:t> </a:t>
            </a:r>
            <a:r>
              <a:rPr lang="en-US" sz="2000" b="1" dirty="0" err="1"/>
              <a:t>thống</a:t>
            </a:r>
            <a:endParaRPr lang="en-US" sz="2000" b="1" dirty="0"/>
          </a:p>
          <a:p>
            <a:pPr algn="l"/>
            <a:r>
              <a:rPr lang="en-US" b="1" dirty="0"/>
              <a:t>* Form </a:t>
            </a:r>
            <a:r>
              <a:rPr lang="en-US" b="1" dirty="0" err="1"/>
              <a:t>trang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endParaRPr lang="en-US" b="1" dirty="0"/>
          </a:p>
          <a:p>
            <a:pPr lvl="0"/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05184"/>
              </p:ext>
            </p:extLst>
          </p:nvPr>
        </p:nvGraphicFramePr>
        <p:xfrm>
          <a:off x="1302830" y="1205358"/>
          <a:ext cx="7228522" cy="3604385"/>
        </p:xfrm>
        <a:graphic>
          <a:graphicData uri="http://schemas.openxmlformats.org/drawingml/2006/table">
            <a:tbl>
              <a:tblPr firstRow="1" firstCol="1" bandRow="1">
                <a:tableStyleId>{3E331495-4542-41AA-9B30-F29D1A8590AA}</a:tableStyleId>
              </a:tblPr>
              <a:tblGrid>
                <a:gridCol w="534035">
                  <a:extLst>
                    <a:ext uri="{9D8B030D-6E8A-4147-A177-3AD203B41FA5}">
                      <a16:colId xmlns:a16="http://schemas.microsoft.com/office/drawing/2014/main" val="3241766719"/>
                    </a:ext>
                  </a:extLst>
                </a:gridCol>
                <a:gridCol w="1680531">
                  <a:extLst>
                    <a:ext uri="{9D8B030D-6E8A-4147-A177-3AD203B41FA5}">
                      <a16:colId xmlns:a16="http://schemas.microsoft.com/office/drawing/2014/main" val="3374370573"/>
                    </a:ext>
                  </a:extLst>
                </a:gridCol>
                <a:gridCol w="1478867">
                  <a:extLst>
                    <a:ext uri="{9D8B030D-6E8A-4147-A177-3AD203B41FA5}">
                      <a16:colId xmlns:a16="http://schemas.microsoft.com/office/drawing/2014/main" val="3373347162"/>
                    </a:ext>
                  </a:extLst>
                </a:gridCol>
                <a:gridCol w="3535089">
                  <a:extLst>
                    <a:ext uri="{9D8B030D-6E8A-4147-A177-3AD203B41FA5}">
                      <a16:colId xmlns:a16="http://schemas.microsoft.com/office/drawing/2014/main" val="1882759233"/>
                    </a:ext>
                  </a:extLst>
                </a:gridCol>
              </a:tblGrid>
              <a:tr h="296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STT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Tên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đối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tượng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Kiểu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Ý nghĩa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475568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Linklabel1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linklabel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Truy cập vào form đổi mật khẩu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154741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Linklabel2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linklabel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Truy cập vào form đăng ký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277085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btninformation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Button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Click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để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truy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cập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vào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form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thông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tin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010932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Btnnguoidung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Button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Click để truy cập vào form người dùng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174013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Btnsinhvien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Button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Click để truy cập vào form sinh viên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461102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Btngiangvien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Button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Click để truy cập vào form giảng viên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76276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Btndetai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Button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Click để truy cập vào form đề tài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991219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Btnbangdiem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Button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Click để truy cập vào form bảng điểm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457260"/>
                  </a:ext>
                </a:extLst>
              </a:tr>
              <a:tr h="2960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BtnMH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Button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Click để truy cập vào form môn học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141088"/>
                  </a:ext>
                </a:extLst>
              </a:tr>
              <a:tr h="6325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btndMH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Button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Click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để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truy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cập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vào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form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điểm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môn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học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05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44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39386"/>
              </p:ext>
            </p:extLst>
          </p:nvPr>
        </p:nvGraphicFramePr>
        <p:xfrm>
          <a:off x="155447" y="353943"/>
          <a:ext cx="8833104" cy="1783080"/>
        </p:xfrm>
        <a:graphic>
          <a:graphicData uri="http://schemas.openxmlformats.org/drawingml/2006/table">
            <a:tbl>
              <a:tblPr firstRow="1" firstCol="1" bandRow="1">
                <a:tableStyleId>{3E331495-4542-41AA-9B30-F29D1A8590AA}</a:tableStyleId>
              </a:tblPr>
              <a:tblGrid>
                <a:gridCol w="652581">
                  <a:extLst>
                    <a:ext uri="{9D8B030D-6E8A-4147-A177-3AD203B41FA5}">
                      <a16:colId xmlns:a16="http://schemas.microsoft.com/office/drawing/2014/main" val="3013730701"/>
                    </a:ext>
                  </a:extLst>
                </a:gridCol>
                <a:gridCol w="2053573">
                  <a:extLst>
                    <a:ext uri="{9D8B030D-6E8A-4147-A177-3AD203B41FA5}">
                      <a16:colId xmlns:a16="http://schemas.microsoft.com/office/drawing/2014/main" val="1435372708"/>
                    </a:ext>
                  </a:extLst>
                </a:gridCol>
                <a:gridCol w="1807144">
                  <a:extLst>
                    <a:ext uri="{9D8B030D-6E8A-4147-A177-3AD203B41FA5}">
                      <a16:colId xmlns:a16="http://schemas.microsoft.com/office/drawing/2014/main" val="1837125855"/>
                    </a:ext>
                  </a:extLst>
                </a:gridCol>
                <a:gridCol w="4319806">
                  <a:extLst>
                    <a:ext uri="{9D8B030D-6E8A-4147-A177-3AD203B41FA5}">
                      <a16:colId xmlns:a16="http://schemas.microsoft.com/office/drawing/2014/main" val="10119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stt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Tên đối tượng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Kiểu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Ý nghĩa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5908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Picturebox1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picturebox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Hiển thị hình ảnh chuyển động bắt mắt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97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Txtusename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Dùng để nhập tên người dùng(tài khoản) mà bạn muốn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223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Txtpassword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Dùng để nhập mật khẩu mà bạn muốn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767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4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txtcfpassword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Dùng để nhập lại mật khẩu mà bạn muốn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15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txtemail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Dùng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để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email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02454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1968" y="0"/>
            <a:ext cx="15536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Form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đăng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ký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01160"/>
              </p:ext>
            </p:extLst>
          </p:nvPr>
        </p:nvGraphicFramePr>
        <p:xfrm>
          <a:off x="155447" y="2468880"/>
          <a:ext cx="8906257" cy="2674620"/>
        </p:xfrm>
        <a:graphic>
          <a:graphicData uri="http://schemas.openxmlformats.org/drawingml/2006/table">
            <a:tbl>
              <a:tblPr firstRow="1" firstCol="1" bandRow="1">
                <a:tableStyleId>{3E331495-4542-41AA-9B30-F29D1A8590AA}</a:tableStyleId>
              </a:tblPr>
              <a:tblGrid>
                <a:gridCol w="657985">
                  <a:extLst>
                    <a:ext uri="{9D8B030D-6E8A-4147-A177-3AD203B41FA5}">
                      <a16:colId xmlns:a16="http://schemas.microsoft.com/office/drawing/2014/main" val="1311647591"/>
                    </a:ext>
                  </a:extLst>
                </a:gridCol>
                <a:gridCol w="2070581">
                  <a:extLst>
                    <a:ext uri="{9D8B030D-6E8A-4147-A177-3AD203B41FA5}">
                      <a16:colId xmlns:a16="http://schemas.microsoft.com/office/drawing/2014/main" val="2985916129"/>
                    </a:ext>
                  </a:extLst>
                </a:gridCol>
                <a:gridCol w="1822110">
                  <a:extLst>
                    <a:ext uri="{9D8B030D-6E8A-4147-A177-3AD203B41FA5}">
                      <a16:colId xmlns:a16="http://schemas.microsoft.com/office/drawing/2014/main" val="3759999915"/>
                    </a:ext>
                  </a:extLst>
                </a:gridCol>
                <a:gridCol w="4355581">
                  <a:extLst>
                    <a:ext uri="{9D8B030D-6E8A-4147-A177-3AD203B41FA5}">
                      <a16:colId xmlns:a16="http://schemas.microsoft.com/office/drawing/2014/main" val="1610994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stt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Tên đối tượng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Kiểu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Ý nghĩa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00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Picturebox1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Picturebox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Hiển thị hình ảnh chuyển động bắt mắt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787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txtusename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tên người dùng(tài khoản) đã đăng ký trước đó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3830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Txtpassword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mật khẩu đã đăng ký trước đó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072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4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linkquenmk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linklabel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Truy cập vào form quên mật khẩu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439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Linkdangky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linklabel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Truy cập vào form đăng ký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222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226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6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btndangnhap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button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Click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để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tiến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hành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đăng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vào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phần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mềm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quản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lý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đề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tài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2739079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1968" y="2130326"/>
            <a:ext cx="23745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Form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đăng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nhập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9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51045"/>
              </p:ext>
            </p:extLst>
          </p:nvPr>
        </p:nvGraphicFramePr>
        <p:xfrm>
          <a:off x="246888" y="662940"/>
          <a:ext cx="8567929" cy="4480560"/>
        </p:xfrm>
        <a:graphic>
          <a:graphicData uri="http://schemas.openxmlformats.org/drawingml/2006/table">
            <a:tbl>
              <a:tblPr firstRow="1" firstCol="1" bandRow="1">
                <a:tableStyleId>{3E331495-4542-41AA-9B30-F29D1A8590AA}</a:tableStyleId>
              </a:tblPr>
              <a:tblGrid>
                <a:gridCol w="632990">
                  <a:extLst>
                    <a:ext uri="{9D8B030D-6E8A-4147-A177-3AD203B41FA5}">
                      <a16:colId xmlns:a16="http://schemas.microsoft.com/office/drawing/2014/main" val="250659560"/>
                    </a:ext>
                  </a:extLst>
                </a:gridCol>
                <a:gridCol w="1991924">
                  <a:extLst>
                    <a:ext uri="{9D8B030D-6E8A-4147-A177-3AD203B41FA5}">
                      <a16:colId xmlns:a16="http://schemas.microsoft.com/office/drawing/2014/main" val="131835018"/>
                    </a:ext>
                  </a:extLst>
                </a:gridCol>
                <a:gridCol w="1752892">
                  <a:extLst>
                    <a:ext uri="{9D8B030D-6E8A-4147-A177-3AD203B41FA5}">
                      <a16:colId xmlns:a16="http://schemas.microsoft.com/office/drawing/2014/main" val="2797974667"/>
                    </a:ext>
                  </a:extLst>
                </a:gridCol>
                <a:gridCol w="4190123">
                  <a:extLst>
                    <a:ext uri="{9D8B030D-6E8A-4147-A177-3AD203B41FA5}">
                      <a16:colId xmlns:a16="http://schemas.microsoft.com/office/drawing/2014/main" val="4184097690"/>
                    </a:ext>
                  </a:extLst>
                </a:gridCol>
              </a:tblGrid>
              <a:tr h="2440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stt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Tên đối tượng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Kiểu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Ý nghĩa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2672122585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grbtimkiem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groupbox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Trong groupbox có textbox dùng để nhập mã đề tài mà người dùng muốn tiềm kiếm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2876321569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Btnthem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Button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Click để thêm dữ liệu trong groupbox1 vào bảng dữ liệu bảng điểm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1793610320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3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Btnsua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Button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Click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để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sửa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dữ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liệu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bảng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điểm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được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hiển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thị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trong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groupbox1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2569373094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btnxoa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button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Click để xoá dữ liệu bảng điểm được hiển thị trong groupbox1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1637484052"/>
                  </a:ext>
                </a:extLst>
              </a:tr>
              <a:tr h="7320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Groupbox1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groupbox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Dùng để chứa các textbox, nhập các thông tin sau: mã đề tài, mã sinh viên, điểm lần 1, điểm lần 2, nhận xét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3498915700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dataformbd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datagridview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Dùng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để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hiện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thị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thông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tin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bảng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điểm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sau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khi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được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thêm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sửa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xoá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.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13" marR="56313" marT="0" marB="0"/>
                </a:tc>
                <a:extLst>
                  <a:ext uri="{0D108BD9-81ED-4DB2-BD59-A6C34878D82A}">
                    <a16:rowId xmlns:a16="http://schemas.microsoft.com/office/drawing/2014/main" val="165707963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7538" y="191247"/>
            <a:ext cx="26035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Form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bảng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điểm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4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13187"/>
              </p:ext>
            </p:extLst>
          </p:nvPr>
        </p:nvGraphicFramePr>
        <p:xfrm>
          <a:off x="684362" y="763502"/>
          <a:ext cx="7819558" cy="3867598"/>
        </p:xfrm>
        <a:graphic>
          <a:graphicData uri="http://schemas.openxmlformats.org/drawingml/2006/table">
            <a:tbl>
              <a:tblPr firstRow="1" firstCol="1" bandRow="1">
                <a:tableStyleId>{3E331495-4542-41AA-9B30-F29D1A8590AA}</a:tableStyleId>
              </a:tblPr>
              <a:tblGrid>
                <a:gridCol w="577700">
                  <a:extLst>
                    <a:ext uri="{9D8B030D-6E8A-4147-A177-3AD203B41FA5}">
                      <a16:colId xmlns:a16="http://schemas.microsoft.com/office/drawing/2014/main" val="3681126144"/>
                    </a:ext>
                  </a:extLst>
                </a:gridCol>
                <a:gridCol w="1817939">
                  <a:extLst>
                    <a:ext uri="{9D8B030D-6E8A-4147-A177-3AD203B41FA5}">
                      <a16:colId xmlns:a16="http://schemas.microsoft.com/office/drawing/2014/main" val="3930611664"/>
                    </a:ext>
                  </a:extLst>
                </a:gridCol>
                <a:gridCol w="1599786">
                  <a:extLst>
                    <a:ext uri="{9D8B030D-6E8A-4147-A177-3AD203B41FA5}">
                      <a16:colId xmlns:a16="http://schemas.microsoft.com/office/drawing/2014/main" val="3139993190"/>
                    </a:ext>
                  </a:extLst>
                </a:gridCol>
                <a:gridCol w="3824133">
                  <a:extLst>
                    <a:ext uri="{9D8B030D-6E8A-4147-A177-3AD203B41FA5}">
                      <a16:colId xmlns:a16="http://schemas.microsoft.com/office/drawing/2014/main" val="1498714577"/>
                    </a:ext>
                  </a:extLst>
                </a:gridCol>
              </a:tblGrid>
              <a:tr h="2627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stt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Tên đối tượng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Kiểu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Ý nghĩa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extLst>
                  <a:ext uri="{0D108BD9-81ED-4DB2-BD59-A6C34878D82A}">
                    <a16:rowId xmlns:a16="http://schemas.microsoft.com/office/drawing/2014/main" val="4161759381"/>
                  </a:ext>
                </a:extLst>
              </a:tr>
              <a:tr h="5255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grbtimkiem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groupbox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Trong groupbox có textbox dùng để nhập tên đề tài mà người dùng muốn tiềm kiếm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extLst>
                  <a:ext uri="{0D108BD9-81ED-4DB2-BD59-A6C34878D82A}">
                    <a16:rowId xmlns:a16="http://schemas.microsoft.com/office/drawing/2014/main" val="2763039061"/>
                  </a:ext>
                </a:extLst>
              </a:tr>
              <a:tr h="5255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Btnthem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Button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Click để thêm dữ liệu từ groupbox1 vào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dataformdt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extLst>
                  <a:ext uri="{0D108BD9-81ED-4DB2-BD59-A6C34878D82A}">
                    <a16:rowId xmlns:a16="http://schemas.microsoft.com/office/drawing/2014/main" val="3675665102"/>
                  </a:ext>
                </a:extLst>
              </a:tr>
              <a:tr h="5255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Btnsua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Button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Click để sửa dữ liệu từ groupbox1 vào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dataformdt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extLst>
                  <a:ext uri="{0D108BD9-81ED-4DB2-BD59-A6C34878D82A}">
                    <a16:rowId xmlns:a16="http://schemas.microsoft.com/office/drawing/2014/main" val="1870042099"/>
                  </a:ext>
                </a:extLst>
              </a:tr>
              <a:tr h="5255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4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btnxoa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button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Click để xoá dữ liệu từ groupbox1 vào dataformdt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extLst>
                  <a:ext uri="{0D108BD9-81ED-4DB2-BD59-A6C34878D82A}">
                    <a16:rowId xmlns:a16="http://schemas.microsoft.com/office/drawing/2014/main" val="111809447"/>
                  </a:ext>
                </a:extLst>
              </a:tr>
              <a:tr h="5255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Groupbox1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groupbox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Dùng để chứa các textbox, nhập các thông tin sau: tên đề tài, mã đề tài, giới hạn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extLst>
                  <a:ext uri="{0D108BD9-81ED-4DB2-BD59-A6C34878D82A}">
                    <a16:rowId xmlns:a16="http://schemas.microsoft.com/office/drawing/2014/main" val="3481612174"/>
                  </a:ext>
                </a:extLst>
              </a:tr>
              <a:tr h="5255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6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 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dataformdt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datagridview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Dùng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để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hiện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thị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thông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tin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đề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tài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sau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khi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được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thêm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sửa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xoá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644" marR="60644" marT="0" marB="0"/>
                </a:tc>
                <a:extLst>
                  <a:ext uri="{0D108BD9-81ED-4DB2-BD59-A6C34878D82A}">
                    <a16:rowId xmlns:a16="http://schemas.microsoft.com/office/drawing/2014/main" val="372963827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251" y="187385"/>
            <a:ext cx="16273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Form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đề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tài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4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22503"/>
              </p:ext>
            </p:extLst>
          </p:nvPr>
        </p:nvGraphicFramePr>
        <p:xfrm>
          <a:off x="319658" y="604393"/>
          <a:ext cx="8476869" cy="1989204"/>
        </p:xfrm>
        <a:graphic>
          <a:graphicData uri="http://schemas.openxmlformats.org/drawingml/2006/table">
            <a:tbl>
              <a:tblPr firstRow="1" firstCol="1" bandRow="1">
                <a:tableStyleId>{3E331495-4542-41AA-9B30-F29D1A8590AA}</a:tableStyleId>
              </a:tblPr>
              <a:tblGrid>
                <a:gridCol w="626262">
                  <a:extLst>
                    <a:ext uri="{9D8B030D-6E8A-4147-A177-3AD203B41FA5}">
                      <a16:colId xmlns:a16="http://schemas.microsoft.com/office/drawing/2014/main" val="2050277516"/>
                    </a:ext>
                  </a:extLst>
                </a:gridCol>
                <a:gridCol w="1970754">
                  <a:extLst>
                    <a:ext uri="{9D8B030D-6E8A-4147-A177-3AD203B41FA5}">
                      <a16:colId xmlns:a16="http://schemas.microsoft.com/office/drawing/2014/main" val="1127501188"/>
                    </a:ext>
                  </a:extLst>
                </a:gridCol>
                <a:gridCol w="1734263">
                  <a:extLst>
                    <a:ext uri="{9D8B030D-6E8A-4147-A177-3AD203B41FA5}">
                      <a16:colId xmlns:a16="http://schemas.microsoft.com/office/drawing/2014/main" val="614785371"/>
                    </a:ext>
                  </a:extLst>
                </a:gridCol>
                <a:gridCol w="4145590">
                  <a:extLst>
                    <a:ext uri="{9D8B030D-6E8A-4147-A177-3AD203B41FA5}">
                      <a16:colId xmlns:a16="http://schemas.microsoft.com/office/drawing/2014/main" val="1487667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stt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Tên đối tượng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Kiểu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Ý nghĩa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470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Txtusename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tên người dùng/tài khoản muốn đổi mật khẩu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021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Txtpassword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mật khẩu đăng kí/đổi từ trước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4821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Txtnewpass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mật khẩu mới cho tài khoản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20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4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txtconfirmpass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lại mật khẩu mới cho tài khoản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54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btndmk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button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Click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để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tiến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hành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đổi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mật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khẩu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62915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20302"/>
              </p:ext>
            </p:extLst>
          </p:nvPr>
        </p:nvGraphicFramePr>
        <p:xfrm>
          <a:off x="319658" y="3355848"/>
          <a:ext cx="8476869" cy="1154622"/>
        </p:xfrm>
        <a:graphic>
          <a:graphicData uri="http://schemas.openxmlformats.org/drawingml/2006/table">
            <a:tbl>
              <a:tblPr firstRow="1" firstCol="1" bandRow="1">
                <a:tableStyleId>{3E331495-4542-41AA-9B30-F29D1A8590AA}</a:tableStyleId>
              </a:tblPr>
              <a:tblGrid>
                <a:gridCol w="626261">
                  <a:extLst>
                    <a:ext uri="{9D8B030D-6E8A-4147-A177-3AD203B41FA5}">
                      <a16:colId xmlns:a16="http://schemas.microsoft.com/office/drawing/2014/main" val="1433108123"/>
                    </a:ext>
                  </a:extLst>
                </a:gridCol>
                <a:gridCol w="1970754">
                  <a:extLst>
                    <a:ext uri="{9D8B030D-6E8A-4147-A177-3AD203B41FA5}">
                      <a16:colId xmlns:a16="http://schemas.microsoft.com/office/drawing/2014/main" val="2784909667"/>
                    </a:ext>
                  </a:extLst>
                </a:gridCol>
                <a:gridCol w="1734264">
                  <a:extLst>
                    <a:ext uri="{9D8B030D-6E8A-4147-A177-3AD203B41FA5}">
                      <a16:colId xmlns:a16="http://schemas.microsoft.com/office/drawing/2014/main" val="495278793"/>
                    </a:ext>
                  </a:extLst>
                </a:gridCol>
                <a:gridCol w="4145590">
                  <a:extLst>
                    <a:ext uri="{9D8B030D-6E8A-4147-A177-3AD203B41FA5}">
                      <a16:colId xmlns:a16="http://schemas.microsoft.com/office/drawing/2014/main" val="167334089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stt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Tên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đối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tượng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Kiểu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Ý nghĩa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273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txttimkiem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tên lớp mà người dùng muốn tìm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26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dataformsv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datagirdview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Hiện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thị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danh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sách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sinh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viên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trong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lớp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mà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người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dùng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muốn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tìm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8967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88" y="117491"/>
            <a:ext cx="2415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Form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đổi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mật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khẩu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658" y="2915594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Form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sinh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viên</a:t>
            </a:r>
            <a:endParaRPr lang="en-US" altLang="en-US" sz="18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7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05853"/>
              </p:ext>
            </p:extLst>
          </p:nvPr>
        </p:nvGraphicFramePr>
        <p:xfrm>
          <a:off x="283566" y="361404"/>
          <a:ext cx="8540393" cy="2105406"/>
        </p:xfrm>
        <a:graphic>
          <a:graphicData uri="http://schemas.openxmlformats.org/drawingml/2006/table">
            <a:tbl>
              <a:tblPr firstRow="1" firstCol="1" bandRow="1">
                <a:tableStyleId>{3E331495-4542-41AA-9B30-F29D1A8590AA}</a:tableStyleId>
              </a:tblPr>
              <a:tblGrid>
                <a:gridCol w="628307">
                  <a:extLst>
                    <a:ext uri="{9D8B030D-6E8A-4147-A177-3AD203B41FA5}">
                      <a16:colId xmlns:a16="http://schemas.microsoft.com/office/drawing/2014/main" val="2107903230"/>
                    </a:ext>
                  </a:extLst>
                </a:gridCol>
                <a:gridCol w="2026115">
                  <a:extLst>
                    <a:ext uri="{9D8B030D-6E8A-4147-A177-3AD203B41FA5}">
                      <a16:colId xmlns:a16="http://schemas.microsoft.com/office/drawing/2014/main" val="2933213971"/>
                    </a:ext>
                  </a:extLst>
                </a:gridCol>
                <a:gridCol w="1743730">
                  <a:extLst>
                    <a:ext uri="{9D8B030D-6E8A-4147-A177-3AD203B41FA5}">
                      <a16:colId xmlns:a16="http://schemas.microsoft.com/office/drawing/2014/main" val="1673018486"/>
                    </a:ext>
                  </a:extLst>
                </a:gridCol>
                <a:gridCol w="4142241">
                  <a:extLst>
                    <a:ext uri="{9D8B030D-6E8A-4147-A177-3AD203B41FA5}">
                      <a16:colId xmlns:a16="http://schemas.microsoft.com/office/drawing/2014/main" val="3136147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stt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Tên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đối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tượng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Kiểu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Ý nghĩa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332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Txtusename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tên người dùng/tài khoản mà người dùng muốn thay đổi thông tin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929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Txtpassword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mật khẩu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8384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txtconfirmpassword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lại mật khẩu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84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4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txtemail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email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782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btnsua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button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Click để sửa thông tin của người dùng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120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6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Datagridview1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datagirdview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Hiển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thị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thông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tin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người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dùng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sau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khi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sửa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7096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06931"/>
              </p:ext>
            </p:extLst>
          </p:nvPr>
        </p:nvGraphicFramePr>
        <p:xfrm>
          <a:off x="188953" y="3063240"/>
          <a:ext cx="8872751" cy="1924812"/>
        </p:xfrm>
        <a:graphic>
          <a:graphicData uri="http://schemas.openxmlformats.org/drawingml/2006/table">
            <a:tbl>
              <a:tblPr firstRow="1" firstCol="1" bandRow="1">
                <a:tableStyleId>{3E331495-4542-41AA-9B30-F29D1A8590AA}</a:tableStyleId>
              </a:tblPr>
              <a:tblGrid>
                <a:gridCol w="655508">
                  <a:extLst>
                    <a:ext uri="{9D8B030D-6E8A-4147-A177-3AD203B41FA5}">
                      <a16:colId xmlns:a16="http://schemas.microsoft.com/office/drawing/2014/main" val="978296843"/>
                    </a:ext>
                  </a:extLst>
                </a:gridCol>
                <a:gridCol w="2062791">
                  <a:extLst>
                    <a:ext uri="{9D8B030D-6E8A-4147-A177-3AD203B41FA5}">
                      <a16:colId xmlns:a16="http://schemas.microsoft.com/office/drawing/2014/main" val="3020593830"/>
                    </a:ext>
                  </a:extLst>
                </a:gridCol>
                <a:gridCol w="1815257">
                  <a:extLst>
                    <a:ext uri="{9D8B030D-6E8A-4147-A177-3AD203B41FA5}">
                      <a16:colId xmlns:a16="http://schemas.microsoft.com/office/drawing/2014/main" val="2860792844"/>
                    </a:ext>
                  </a:extLst>
                </a:gridCol>
                <a:gridCol w="4339195">
                  <a:extLst>
                    <a:ext uri="{9D8B030D-6E8A-4147-A177-3AD203B41FA5}">
                      <a16:colId xmlns:a16="http://schemas.microsoft.com/office/drawing/2014/main" val="3931057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stt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Tên đối tượng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Kiểu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Ý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nghĩa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112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Picturebox1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picturebox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Hiện thị hình ảnh trên giao diện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005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txtemail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Textbox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Nhập email của tài khoản đã quên mật khẩu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698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btnlaylaimk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button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Click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để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lấy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lại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mật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khẩu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(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hướng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phát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triển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: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sau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khi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click,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hệ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thống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sẽ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truy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xuất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dữ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liệu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từ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database,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xác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định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mật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khẩu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và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gửi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mail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về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cho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email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của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tài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khoản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quên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mật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khẩu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77441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3566" y="0"/>
            <a:ext cx="2073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Form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người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dùng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953" y="2725344"/>
            <a:ext cx="2475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Form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quên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mật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khẩu</a:t>
            </a:r>
            <a:endParaRPr lang="en-US" altLang="en-US" sz="18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7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240" y="100584"/>
            <a:ext cx="6166023" cy="1446675"/>
          </a:xfrm>
        </p:spPr>
        <p:txBody>
          <a:bodyPr/>
          <a:lstStyle/>
          <a:p>
            <a:pPr lvl="0"/>
            <a:r>
              <a:rPr lang="en-US" sz="2800" b="1" dirty="0"/>
              <a:t>3. </a:t>
            </a:r>
            <a:r>
              <a:rPr lang="en-US" sz="2800" b="1" dirty="0" err="1"/>
              <a:t>Mô</a:t>
            </a:r>
            <a:r>
              <a:rPr lang="en-US" sz="2800" b="1" dirty="0"/>
              <a:t> </a:t>
            </a:r>
            <a:r>
              <a:rPr lang="en-US" sz="2800" b="1" dirty="0" err="1"/>
              <a:t>hình</a:t>
            </a:r>
            <a:r>
              <a:rPr lang="en-US" sz="2800" b="1" dirty="0"/>
              <a:t> </a:t>
            </a:r>
            <a:r>
              <a:rPr lang="en-US" sz="2800" b="1" dirty="0" err="1"/>
              <a:t>cơ</a:t>
            </a:r>
            <a:r>
              <a:rPr lang="en-US" sz="2800" b="1" dirty="0"/>
              <a:t> </a:t>
            </a:r>
            <a:r>
              <a:rPr lang="en-US" sz="2800" b="1" dirty="0" err="1"/>
              <a:t>sở</a:t>
            </a:r>
            <a:r>
              <a:rPr lang="en-US" sz="2800" b="1" dirty="0"/>
              <a:t> </a:t>
            </a: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br>
              <a:rPr lang="en-US" sz="2800" dirty="0"/>
            </a:br>
            <a:r>
              <a:rPr lang="en-US" sz="2800" dirty="0"/>
              <a:t>3.1.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9184" y="6492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0" y="1135779"/>
            <a:ext cx="2656125" cy="139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6115" y="2590564"/>
            <a:ext cx="25082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H2.3.1: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thực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thể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đề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tài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58113" y="542208"/>
            <a:ext cx="3227833" cy="34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02" y="1131933"/>
            <a:ext cx="2544950" cy="14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08952" y="2590564"/>
            <a:ext cx="17844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H2.3.2: </a:t>
            </a:r>
            <a:r>
              <a:rPr lang="en-US" altLang="en-US" sz="1100" i="1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thực</a:t>
            </a:r>
            <a:r>
              <a:rPr lang="en-US" altLang="en-US" sz="11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1100" i="1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thể</a:t>
            </a:r>
            <a:r>
              <a:rPr lang="en-US" altLang="en-US" sz="11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1100" i="1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sinh</a:t>
            </a:r>
            <a:r>
              <a:rPr lang="en-US" altLang="en-US" sz="11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1100" i="1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viên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816" y="1143203"/>
            <a:ext cx="2844521" cy="13896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25171" y="2590564"/>
            <a:ext cx="1624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H2.3.3: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môn</a:t>
            </a: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endParaRPr lang="en-US" sz="1100" i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920240" y="3013265"/>
            <a:ext cx="2569210" cy="134810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/>
          <a:stretch>
            <a:fillRect/>
          </a:stretch>
        </p:blipFill>
        <p:spPr>
          <a:xfrm>
            <a:off x="5293360" y="3013265"/>
            <a:ext cx="2634488" cy="13481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39063" y="4368572"/>
            <a:ext cx="17315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H2.3.4: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giảng</a:t>
            </a: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endParaRPr lang="en-US" sz="1100" i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166" y="4391656"/>
            <a:ext cx="17908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H2.3.5: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1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endParaRPr lang="en-US" sz="1100" i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4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63430" y="304800"/>
            <a:ext cx="4727700" cy="677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MỤC LỤC</a:t>
            </a:r>
            <a:endParaRPr sz="3600" dirty="0"/>
          </a:p>
        </p:txBody>
      </p:sp>
      <p:sp>
        <p:nvSpPr>
          <p:cNvPr id="4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5054" y="1101721"/>
            <a:ext cx="663652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5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5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5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5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5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5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5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5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l"/>
                <a:tab pos="6145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145213" algn="r"/>
              </a:tabLst>
            </a:pP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*</a:t>
            </a:r>
            <a:r>
              <a:rPr kumimoji="0" lang="en-US" altLang="en-US" sz="1800" b="1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kumimoji="0" lang="vi-VN" altLang="en-US" sz="1800" b="1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MỞ ĐẦU</a:t>
            </a:r>
            <a:endParaRPr kumimoji="0" lang="en-US" altLang="en-US" sz="1800" b="1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145213" algn="r"/>
              </a:tabLst>
            </a:pPr>
            <a:endParaRPr kumimoji="0" lang="en-US" altLang="en-US" sz="900" b="1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145213" algn="r"/>
              </a:tabLst>
            </a:pPr>
            <a:r>
              <a:rPr kumimoji="0" lang="en-US" altLang="en-US" sz="1800" b="1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</a:rPr>
              <a:t>CHƯƠNG I:  GIỚI THIỆU VỀ ĐỀ TÀI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l"/>
                <a:tab pos="6145213" algn="r"/>
              </a:tabLst>
            </a:pPr>
            <a:endParaRPr kumimoji="0" lang="en-US" altLang="en-US" sz="1800" b="1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  <a:ea typeface="Times New Roman" panose="02020603050405020304" pitchFamily="18" charset="0"/>
            </a:endParaRPr>
          </a:p>
          <a:p>
            <a:pPr marL="0" lvl="0" indent="0">
              <a:buClrTx/>
              <a:buSzTx/>
              <a:buNone/>
            </a:pPr>
            <a:r>
              <a:rPr lang="en-US" sz="1800" b="1" dirty="0">
                <a:solidFill>
                  <a:schemeClr val="bg1"/>
                </a:solidFill>
                <a:latin typeface="Maven Pro" panose="020B0604020202020204" charset="0"/>
              </a:rPr>
              <a:t>CHƯƠNG II: MÔ HÌNH HỆ THỐNG</a:t>
            </a:r>
          </a:p>
          <a:p>
            <a:pPr marL="0" lvl="0" indent="0">
              <a:buClrTx/>
              <a:buSzTx/>
              <a:buNone/>
            </a:pPr>
            <a:endParaRPr lang="en-US" sz="1800" b="1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>
              <a:buClrTx/>
              <a:buSzTx/>
              <a:buNone/>
            </a:pPr>
            <a:r>
              <a:rPr lang="en-US" sz="1800" b="1" dirty="0">
                <a:solidFill>
                  <a:schemeClr val="bg1"/>
                </a:solidFill>
                <a:latin typeface="Maven Pro" panose="020B0604020202020204" charset="0"/>
              </a:rPr>
              <a:t>CHƯƠNG III: PHÁT TRIỂN HỆ THỐNG</a:t>
            </a:r>
          </a:p>
          <a:p>
            <a:pPr marL="0" lvl="0" indent="0">
              <a:buClrTx/>
              <a:buSzTx/>
              <a:buNone/>
            </a:pPr>
            <a:endParaRPr lang="en-US" sz="1800" b="1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>
              <a:buClrTx/>
              <a:buSzTx/>
              <a:buNone/>
            </a:pPr>
            <a:r>
              <a:rPr lang="en-US" sz="1800" b="1" dirty="0">
                <a:solidFill>
                  <a:schemeClr val="bg1"/>
                </a:solidFill>
                <a:latin typeface="Maven Pro" panose="020B0604020202020204" charset="0"/>
              </a:rPr>
              <a:t>* KẾT LUẬN</a:t>
            </a:r>
          </a:p>
          <a:p>
            <a:pPr marL="0" lvl="0" indent="0">
              <a:buClrTx/>
              <a:buSzTx/>
              <a:buNone/>
            </a:pPr>
            <a:endParaRPr lang="en-US" sz="1800" b="1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>
              <a:buClrTx/>
              <a:buSzTx/>
              <a:buNone/>
              <a:tabLst>
                <a:tab pos="419100" algn="l"/>
                <a:tab pos="6145213" algn="r"/>
              </a:tabLst>
            </a:pP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1.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Kết</a:t>
            </a: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quả</a:t>
            </a: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đạt</a:t>
            </a: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được</a:t>
            </a:r>
            <a:endParaRPr lang="en-US" altLang="en-US" sz="1800" b="1" dirty="0">
              <a:solidFill>
                <a:schemeClr val="bg1"/>
              </a:solidFill>
              <a:latin typeface="Maven Pro" panose="020B0604020202020204" charset="0"/>
              <a:ea typeface="Times New Roman" panose="02020603050405020304" pitchFamily="18" charset="0"/>
            </a:endParaRPr>
          </a:p>
          <a:p>
            <a:pPr marL="228600" lvl="0" indent="-228600">
              <a:buClrTx/>
              <a:buSzTx/>
              <a:buAutoNum type="arabicPeriod"/>
              <a:tabLst>
                <a:tab pos="419100" algn="l"/>
                <a:tab pos="6145213" algn="r"/>
              </a:tabLst>
            </a:pPr>
            <a:endParaRPr lang="en-US" altLang="en-US" sz="18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>
              <a:buClrTx/>
              <a:buSzTx/>
              <a:buNone/>
              <a:tabLst>
                <a:tab pos="419100" algn="l"/>
                <a:tab pos="6145213" algn="r"/>
              </a:tabLst>
            </a:pP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2.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Hạn</a:t>
            </a: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chế</a:t>
            </a: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vào</a:t>
            </a: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hướng</a:t>
            </a: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phát</a:t>
            </a: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triển</a:t>
            </a: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đề</a:t>
            </a:r>
            <a:r>
              <a:rPr lang="en-US" alt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tài</a:t>
            </a:r>
            <a:endParaRPr lang="en-US" altLang="en-US" sz="18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>
              <a:buClrTx/>
              <a:buSzTx/>
              <a:buNone/>
            </a:pPr>
            <a:endParaRPr lang="en-US" sz="1800" b="1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>
              <a:buClrTx/>
              <a:buSzTx/>
              <a:buNone/>
            </a:pPr>
            <a:endParaRPr kumimoji="0" lang="en-US" altLang="en-US" sz="900" b="1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17" y="90662"/>
            <a:ext cx="4126500" cy="1321200"/>
          </a:xfrm>
        </p:spPr>
        <p:txBody>
          <a:bodyPr/>
          <a:lstStyle/>
          <a:p>
            <a:pPr lvl="0"/>
            <a:r>
              <a:rPr lang="en-US" u="sng" dirty="0" err="1"/>
              <a:t>Sơ</a:t>
            </a:r>
            <a:r>
              <a:rPr lang="en-US" u="sng" dirty="0"/>
              <a:t> </a:t>
            </a:r>
            <a:r>
              <a:rPr lang="en-US" u="sng" dirty="0" err="1"/>
              <a:t>đồ</a:t>
            </a:r>
            <a:r>
              <a:rPr lang="en-US" u="sng" dirty="0"/>
              <a:t> </a:t>
            </a:r>
            <a:r>
              <a:rPr lang="en-US" u="sng" dirty="0" err="1"/>
              <a:t>erd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C:\Users\Administrator\Downloads\image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68" y="916940"/>
            <a:ext cx="7596097" cy="3929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9370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777" y="2507593"/>
            <a:ext cx="982200" cy="57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919" y="3760834"/>
            <a:ext cx="2620500" cy="1112400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6910356" y="2507593"/>
            <a:ext cx="1137300" cy="57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5011254" y="3760834"/>
            <a:ext cx="2737500" cy="1112400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>
          <a:xfrm>
            <a:off x="390224" y="603504"/>
            <a:ext cx="6824391" cy="1035195"/>
          </a:xfrm>
        </p:spPr>
        <p:txBody>
          <a:bodyPr/>
          <a:lstStyle/>
          <a:p>
            <a:pPr lvl="0"/>
            <a:r>
              <a:rPr lang="en-US" sz="2000" dirty="0"/>
              <a:t>Do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;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vệ</a:t>
            </a:r>
            <a:r>
              <a:rPr lang="en-US" sz="2000" dirty="0"/>
              <a:t> </a:t>
            </a:r>
            <a:r>
              <a:rPr lang="en-US" sz="2000" dirty="0" err="1"/>
              <a:t>nhiều-nhiều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ta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0906" y="1939243"/>
            <a:ext cx="341566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246" y="1939243"/>
            <a:ext cx="3511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99" y="377687"/>
            <a:ext cx="8202639" cy="2753139"/>
          </a:xfrm>
        </p:spPr>
        <p:txBody>
          <a:bodyPr/>
          <a:lstStyle/>
          <a:p>
            <a:r>
              <a:rPr lang="en-US" sz="7200" dirty="0"/>
              <a:t>KẾT</a:t>
            </a:r>
            <a:r>
              <a:rPr lang="en-US" dirty="0"/>
              <a:t> </a:t>
            </a:r>
            <a:r>
              <a:rPr lang="en-US" sz="7200" dirty="0"/>
              <a:t>LUẬN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7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8C3F0B-BD60-9029-34BA-E960135E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739" y="79513"/>
            <a:ext cx="4035287" cy="477078"/>
          </a:xfrm>
        </p:spPr>
        <p:txBody>
          <a:bodyPr/>
          <a:lstStyle/>
          <a:p>
            <a:r>
              <a:rPr lang="en-US" sz="2400" dirty="0"/>
              <a:t>1,Kết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endParaRPr lang="vi-VN" sz="24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0E59C15-5F63-52BB-DBBE-C67D6FC0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48" y="724076"/>
            <a:ext cx="2474843" cy="477078"/>
          </a:xfrm>
        </p:spPr>
        <p:txBody>
          <a:bodyPr/>
          <a:lstStyle/>
          <a:p>
            <a:r>
              <a:rPr lang="en-US" dirty="0"/>
              <a:t>*Demo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0C74B6A-FBB0-EF49-EA3C-C5AF728071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1" descr="A screenshot of a login page&#10;&#10;Description automatically generated with medium confidence">
            <a:extLst>
              <a:ext uri="{FF2B5EF4-FFF2-40B4-BE49-F238E27FC236}">
                <a16:creationId xmlns:a16="http://schemas.microsoft.com/office/drawing/2014/main" id="{3CBB4E3A-7104-DFCC-C170-8BCABD9D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87" y="79513"/>
            <a:ext cx="5757613" cy="48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5B8933-251B-94A9-E9C3-E4F80A0F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8569B3F-CEA8-3A5E-9072-D4D638B9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8052" y="109330"/>
            <a:ext cx="3001617" cy="815009"/>
          </a:xfrm>
        </p:spPr>
        <p:txBody>
          <a:bodyPr/>
          <a:lstStyle/>
          <a:p>
            <a:r>
              <a:rPr lang="en-US" dirty="0"/>
              <a:t>*Demo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2B37069-3BF3-7EAA-DA3F-0293B3928B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1" descr="A screenshot of a login screen&#10;&#10;Description automatically generated with medium confidence">
            <a:extLst>
              <a:ext uri="{FF2B5EF4-FFF2-40B4-BE49-F238E27FC236}">
                <a16:creationId xmlns:a16="http://schemas.microsoft.com/office/drawing/2014/main" id="{B3CF9CCC-2327-72BD-CA4D-4BC36389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5" y="109330"/>
            <a:ext cx="6194935" cy="48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1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E05A20-659E-87F2-507A-16BF09FC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209" y="159027"/>
            <a:ext cx="3021495" cy="387625"/>
          </a:xfrm>
        </p:spPr>
        <p:txBody>
          <a:bodyPr/>
          <a:lstStyle/>
          <a:p>
            <a:r>
              <a:rPr lang="en-US" sz="1600" dirty="0"/>
              <a:t>*Demo 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endParaRPr lang="vi-VN" sz="16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6E30925-F549-DD92-56C1-57297ECFB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EC8FA63-498E-CBE7-C4CA-EA168ACFC5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46C0E32-06B8-303D-DEED-6A3CB4D4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05" y="159028"/>
            <a:ext cx="6185492" cy="48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3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63CBB3-4181-AA53-4431-881FD85E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E5B9DE7-264E-00DC-29E2-B3B1180C5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147" y="164980"/>
            <a:ext cx="3131268" cy="559095"/>
          </a:xfrm>
        </p:spPr>
        <p:txBody>
          <a:bodyPr/>
          <a:lstStyle/>
          <a:p>
            <a:r>
              <a:rPr lang="en-US" dirty="0"/>
              <a:t>*Demo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CB4289C-5632-8AEE-985C-2E37D9ADAF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9BF8CD4-2EFB-9A12-FA98-AD14A5B1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120" y="164980"/>
            <a:ext cx="5886380" cy="48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5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F62594-7B3F-714D-D9D0-81F9AAB0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483265F-1D20-E9D4-551F-E8A90C6DB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8416" y="168965"/>
            <a:ext cx="3309730" cy="555110"/>
          </a:xfrm>
        </p:spPr>
        <p:txBody>
          <a:bodyPr/>
          <a:lstStyle/>
          <a:p>
            <a:r>
              <a:rPr lang="en-US" dirty="0"/>
              <a:t>*Demo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FB1B8A-3D30-6130-42CB-AA37A01D83C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E301713-F16F-C8E2-65C6-053BCA5E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826" y="168965"/>
            <a:ext cx="5747674" cy="47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23DBE1-4676-ABFB-16F8-12B62F18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A8A024C-8F84-7AA2-8C47-06727DE51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45435" y="172600"/>
            <a:ext cx="4432851" cy="3865575"/>
          </a:xfrm>
        </p:spPr>
        <p:txBody>
          <a:bodyPr/>
          <a:lstStyle/>
          <a:p>
            <a:r>
              <a:rPr lang="en-US" dirty="0"/>
              <a:t>*Demo them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640258-3845-9E67-6C73-A20586A50E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591C74A-7587-9CAF-94D1-56C8E585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04" y="172600"/>
            <a:ext cx="6057679" cy="47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5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570C72-0E2F-56FA-9420-BDF46A2D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374" y="516836"/>
            <a:ext cx="5605669" cy="1689651"/>
          </a:xfrm>
        </p:spPr>
        <p:txBody>
          <a:bodyPr/>
          <a:lstStyle/>
          <a:p>
            <a:r>
              <a:rPr lang="en-US" dirty="0"/>
              <a:t>2.Hạn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ABD48AE-B622-75AA-60D4-E570C8BE9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56441CB-FF8F-C0C1-A37F-3D19DA9D041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38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589" y="1322956"/>
            <a:ext cx="5761463" cy="3181814"/>
          </a:xfrm>
        </p:spPr>
        <p:txBody>
          <a:bodyPr/>
          <a:lstStyle/>
          <a:p>
            <a:r>
              <a:rPr lang="vi-VN" sz="1800" dirty="0"/>
              <a:t>Hiện nay có rất nhiều ngôn ngữ lập trình đã được sử dụng như C, C++, C#, VB.NET. JAVA.... Cùng với JAVA thì C# đang là ngôn ngữ phổ biến nhất hiện này nhờ tính mềm dẻo của nó. Nói đến ngôn ngữ lập trình thì có C# còn nhắc đến việc quản trị cơ sở dữ liệu lại không thể không nhắc đến hệ quản trị cơ sở dự liệu SQL Server.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821864" y="1322956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hare Tech" panose="020B0604020202020204" charset="0"/>
              </a:rPr>
              <a:t>MỞ ĐẦU</a:t>
            </a:r>
          </a:p>
        </p:txBody>
      </p:sp>
    </p:spTree>
    <p:extLst>
      <p:ext uri="{BB962C8B-B14F-4D97-AF65-F5344CB8AC3E}">
        <p14:creationId xmlns:p14="http://schemas.microsoft.com/office/powerpoint/2010/main" val="247085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F67C90-6355-AC21-8CD9-0401688D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0"/>
            <a:ext cx="8511000" cy="944217"/>
          </a:xfrm>
        </p:spPr>
        <p:txBody>
          <a:bodyPr/>
          <a:lstStyle/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9023E3D-F048-5AF0-5181-AA5E49F2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09" y="3801625"/>
            <a:ext cx="4045200" cy="1235100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0D9E5AE-418C-82EB-1CF6-63867978BC1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7500" y="724075"/>
            <a:ext cx="8409000" cy="2933525"/>
          </a:xfrm>
        </p:spPr>
        <p:txBody>
          <a:bodyPr/>
          <a:lstStyle/>
          <a:p>
            <a:pPr marL="114300" lvl="0" indent="0">
              <a:buNone/>
            </a:pPr>
            <a:endParaRPr lang="vi-VN" dirty="0"/>
          </a:p>
          <a:p>
            <a:pPr lvl="0"/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 Do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code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gàng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.</a:t>
            </a:r>
            <a:endParaRPr lang="vi-VN" dirty="0"/>
          </a:p>
          <a:p>
            <a:pPr lvl="0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hay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  <a:endParaRPr lang="vi-VN" dirty="0"/>
          </a:p>
          <a:p>
            <a:pPr lvl="0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.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185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3D3931-BFE8-EED4-44FB-1F36F52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10" y="79061"/>
            <a:ext cx="5161266" cy="707759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DDDA917-82C6-3828-934A-FA5E726C7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458CED9-10B4-D126-E166-E8238C7720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7319" y="1249470"/>
            <a:ext cx="8309361" cy="3107210"/>
          </a:xfrm>
        </p:spPr>
        <p:txBody>
          <a:bodyPr/>
          <a:lstStyle/>
          <a:p>
            <a:pPr lvl="0"/>
            <a:r>
              <a:rPr lang="en-US" dirty="0"/>
              <a:t>Hoàn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gàng</a:t>
            </a:r>
            <a:r>
              <a:rPr lang="en-US" dirty="0"/>
              <a:t>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  <a:endParaRPr lang="vi-VN" dirty="0"/>
          </a:p>
          <a:p>
            <a:pPr lvl="0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crystal report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.</a:t>
            </a:r>
            <a:endParaRPr lang="vi-VN" dirty="0"/>
          </a:p>
          <a:p>
            <a:pPr lvl="0"/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  <a:endParaRPr lang="vi-VN" dirty="0"/>
          </a:p>
          <a:p>
            <a:pPr lvl="0"/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29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B0D2D5-7CFA-5DB4-3D72-C54CA686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400" y="3420625"/>
            <a:ext cx="4045200" cy="993117"/>
          </a:xfrm>
        </p:spPr>
        <p:txBody>
          <a:bodyPr/>
          <a:lstStyle/>
          <a:p>
            <a:r>
              <a:rPr lang="en-US" dirty="0"/>
              <a:t>The End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9F7CC15-7B66-A10B-B9B7-E7CE6FA71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A89FCD9-7C53-3BD1-AB7F-6DAD8382947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41500" y="415962"/>
            <a:ext cx="3837000" cy="3695100"/>
          </a:xfrm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43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380" y="1820423"/>
            <a:ext cx="4579435" cy="2729275"/>
          </a:xfrm>
        </p:spPr>
        <p:txBody>
          <a:bodyPr/>
          <a:lstStyle/>
          <a:p>
            <a:r>
              <a:rPr lang="en-US" sz="1400" dirty="0" err="1"/>
              <a:t>.Net</a:t>
            </a:r>
            <a:r>
              <a:rPr lang="en-US" sz="1400" dirty="0"/>
              <a:t> Framework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khuôn</a:t>
            </a:r>
            <a:r>
              <a:rPr lang="en-US" sz="1400" dirty="0"/>
              <a:t> </a:t>
            </a:r>
            <a:r>
              <a:rPr lang="en-US" sz="1400" dirty="0" err="1"/>
              <a:t>khổ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mềm</a:t>
            </a:r>
            <a:r>
              <a:rPr lang="en-US" sz="1400" dirty="0"/>
              <a:t> </a:t>
            </a:r>
            <a:r>
              <a:rPr lang="en-US" sz="1400" dirty="0" err="1"/>
              <a:t>chạy</a:t>
            </a:r>
            <a:r>
              <a:rPr lang="en-US" sz="1400" dirty="0"/>
              <a:t> </a:t>
            </a:r>
            <a:r>
              <a:rPr lang="en-US" sz="1400" dirty="0" err="1"/>
              <a:t>chủ</a:t>
            </a:r>
            <a:r>
              <a:rPr lang="en-US" sz="1400" dirty="0"/>
              <a:t> </a:t>
            </a:r>
            <a:r>
              <a:rPr lang="en-US" sz="1400" dirty="0" err="1"/>
              <a:t>yếu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Microsoft Windows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triển</a:t>
            </a:r>
            <a:r>
              <a:rPr lang="en-US" sz="1400" dirty="0"/>
              <a:t> </a:t>
            </a:r>
            <a:r>
              <a:rPr lang="en-US" sz="1400" dirty="0" err="1"/>
              <a:t>bởi</a:t>
            </a:r>
            <a:r>
              <a:rPr lang="en-US" sz="1400" dirty="0"/>
              <a:t> </a:t>
            </a:r>
            <a:r>
              <a:rPr lang="en-US" sz="1400" u="sng" dirty="0">
                <a:hlinkClick r:id="rId3"/>
              </a:rPr>
              <a:t>Microsoft</a:t>
            </a:r>
            <a:r>
              <a:rPr lang="en-US" sz="1400" dirty="0"/>
              <a:t>.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khả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qua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bao</a:t>
            </a:r>
            <a:r>
              <a:rPr lang="en-US" sz="1400" dirty="0"/>
              <a:t> </a:t>
            </a:r>
            <a:r>
              <a:rPr lang="en-US" sz="1400" dirty="0" err="1"/>
              <a:t>gồm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thư</a:t>
            </a:r>
            <a:r>
              <a:rPr lang="en-US" sz="1400" dirty="0"/>
              <a:t> </a:t>
            </a:r>
            <a:r>
              <a:rPr lang="en-US" sz="1400" dirty="0" err="1"/>
              <a:t>viện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Framework Class Library – </a:t>
            </a: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tắt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FCL. </a:t>
            </a:r>
            <a:r>
              <a:rPr lang="en-US" sz="1400" dirty="0" err="1"/>
              <a:t>.Net</a:t>
            </a:r>
            <a:r>
              <a:rPr lang="en-US" sz="1400" dirty="0"/>
              <a:t> Framework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thi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môi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mềm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Common Language Runtime – </a:t>
            </a: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tắt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CLR. </a:t>
            </a:r>
            <a:r>
              <a:rPr lang="en-US" sz="1400" dirty="0" err="1"/>
              <a:t>Đây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ảo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cung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: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nhớ</a:t>
            </a:r>
            <a:r>
              <a:rPr lang="en-US" sz="1400" dirty="0"/>
              <a:t>, </a:t>
            </a:r>
            <a:r>
              <a:rPr lang="en-US" sz="1400" dirty="0" err="1"/>
              <a:t>bảo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ngoại</a:t>
            </a:r>
            <a:r>
              <a:rPr lang="en-US" sz="1400" dirty="0"/>
              <a:t> </a:t>
            </a:r>
            <a:r>
              <a:rPr lang="en-US" sz="1400" dirty="0" err="1"/>
              <a:t>lệ</a:t>
            </a:r>
            <a:r>
              <a:rPr lang="en-US" sz="1400" dirty="0"/>
              <a:t>.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vậy</a:t>
            </a:r>
            <a:r>
              <a:rPr lang="en-US" sz="1400" dirty="0"/>
              <a:t>, .NET Framework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2 </a:t>
            </a:r>
            <a:r>
              <a:rPr lang="en-US" sz="1400" dirty="0" err="1"/>
              <a:t>môi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r>
              <a:rPr lang="en-US" sz="1400" dirty="0"/>
              <a:t> FCL </a:t>
            </a:r>
            <a:r>
              <a:rPr lang="en-US" sz="1400" dirty="0" err="1"/>
              <a:t>và</a:t>
            </a:r>
            <a:r>
              <a:rPr lang="en-US" sz="1400" dirty="0"/>
              <a:t> CLR.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1126" y="74342"/>
            <a:ext cx="4889877" cy="2193073"/>
          </a:xfrm>
        </p:spPr>
        <p:txBody>
          <a:bodyPr/>
          <a:lstStyle/>
          <a:p>
            <a:r>
              <a:rPr lang="vi-VN" sz="2000" b="1" dirty="0"/>
              <a:t>CHƯƠNG I:  GIỚI THIỆU VỀ ĐỀ TÀI</a:t>
            </a:r>
            <a:br>
              <a:rPr lang="en-US" sz="2000" b="1" dirty="0"/>
            </a:br>
            <a:r>
              <a:rPr lang="vi-VN" sz="2000" dirty="0"/>
              <a:t> </a:t>
            </a:r>
            <a:br>
              <a:rPr lang="en-US" sz="2000" dirty="0"/>
            </a:br>
            <a:r>
              <a:rPr lang="en-US" sz="1800" dirty="0"/>
              <a:t>1. </a:t>
            </a:r>
            <a:r>
              <a:rPr lang="en-US" sz="1800" b="1" dirty="0" err="1"/>
              <a:t>Giới</a:t>
            </a:r>
            <a:r>
              <a:rPr lang="en-US" sz="1800" b="1" dirty="0"/>
              <a:t> </a:t>
            </a:r>
            <a:r>
              <a:rPr lang="en-US" sz="1800" b="1" dirty="0" err="1"/>
              <a:t>thiệu</a:t>
            </a:r>
            <a:r>
              <a:rPr lang="en-US" sz="1800" b="1" dirty="0"/>
              <a:t> </a:t>
            </a:r>
            <a:r>
              <a:rPr lang="en-US" sz="1800" b="1" dirty="0" err="1"/>
              <a:t>về</a:t>
            </a:r>
            <a:r>
              <a:rPr lang="en-US" sz="1800" b="1" dirty="0"/>
              <a:t> </a:t>
            </a:r>
            <a:r>
              <a:rPr lang="en-US" sz="1800" b="1" dirty="0" err="1"/>
              <a:t>đề</a:t>
            </a:r>
            <a:r>
              <a:rPr lang="en-US" sz="1800" b="1" dirty="0"/>
              <a:t> </a:t>
            </a:r>
            <a:r>
              <a:rPr lang="en-US" sz="1800" b="1" dirty="0" err="1"/>
              <a:t>tài</a:t>
            </a:r>
            <a:br>
              <a:rPr lang="en-US" sz="1800" dirty="0"/>
            </a:br>
            <a:r>
              <a:rPr lang="en-US" sz="1800" dirty="0"/>
              <a:t>1.1.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thiệu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tảng</a:t>
            </a:r>
            <a:r>
              <a:rPr lang="en-US" sz="1800" dirty="0"/>
              <a:t> .NET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1.1.1.  </a:t>
            </a:r>
            <a:r>
              <a:rPr lang="en-US" sz="1800" dirty="0" err="1"/>
              <a:t>.net</a:t>
            </a:r>
            <a:r>
              <a:rPr lang="en-US" sz="1800" dirty="0"/>
              <a:t> framework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55220" y="1553844"/>
            <a:ext cx="37337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800" b="1" dirty="0">
                <a:solidFill>
                  <a:schemeClr val="bg1"/>
                </a:solidFill>
                <a:latin typeface="Share Tech" panose="020B0604020202020204" charset="0"/>
              </a:rPr>
              <a:t>1.1.2. </a:t>
            </a:r>
            <a:r>
              <a:rPr lang="en-US" sz="1800" b="1" dirty="0" err="1">
                <a:solidFill>
                  <a:schemeClr val="bg1"/>
                </a:solidFill>
                <a:latin typeface="Share Tech" panose="020B0604020202020204" charset="0"/>
              </a:rPr>
              <a:t>Winform</a:t>
            </a:r>
            <a:endParaRPr lang="en-US" sz="1800" b="1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lvl="2"/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US" sz="1600" u="sng" dirty="0" err="1">
                <a:solidFill>
                  <a:schemeClr val="bg1"/>
                </a:solidFill>
                <a:latin typeface="Maven Pro" panose="020B0604020202020204" charset="0"/>
                <a:hlinkClick r:id="rId4" tooltip="Winform"/>
              </a:rPr>
              <a:t>Winform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 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là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một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thư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viện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lớp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đồ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họa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mã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nguồn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mở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và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được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cung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cấp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hoàn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toàn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miễn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phí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Phần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mềm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này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cung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cấp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nền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tảng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giúp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bạn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viết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những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lập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trình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đa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dạng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cho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các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thiết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bị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như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máy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tính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bàn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, laptop,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máy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tính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bảng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,...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Winform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cũng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được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coi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như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là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một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sự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thay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thế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đối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với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thư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viện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lớp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nền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tảng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Microsoft Foundation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của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C++.</a:t>
            </a:r>
          </a:p>
          <a:p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0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26792" y="1119727"/>
            <a:ext cx="4667523" cy="3824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C# (hay C sharp)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giản</a:t>
            </a:r>
            <a:r>
              <a:rPr lang="en-US" sz="1600" dirty="0"/>
              <a:t>, 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bởi</a:t>
            </a:r>
            <a:r>
              <a:rPr lang="en-US" sz="1600" dirty="0"/>
              <a:t> </a:t>
            </a:r>
            <a:r>
              <a:rPr lang="en-US" sz="1600" dirty="0" err="1"/>
              <a:t>đội</a:t>
            </a:r>
            <a:r>
              <a:rPr lang="en-US" sz="1600" dirty="0"/>
              <a:t> </a:t>
            </a:r>
            <a:r>
              <a:rPr lang="en-US" sz="1600" dirty="0" err="1"/>
              <a:t>ngũ</a:t>
            </a:r>
            <a:r>
              <a:rPr lang="en-US" sz="1600" dirty="0"/>
              <a:t>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sư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Microsoft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năm</a:t>
            </a:r>
            <a:r>
              <a:rPr lang="en-US" sz="1600" dirty="0"/>
              <a:t> 2000,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dẫn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 Anders Hejlsberg </a:t>
            </a:r>
            <a:r>
              <a:rPr lang="en-US" sz="1600" dirty="0" err="1"/>
              <a:t>và</a:t>
            </a:r>
            <a:r>
              <a:rPr lang="en-US" sz="1600" dirty="0"/>
              <a:t> Scott </a:t>
            </a:r>
            <a:r>
              <a:rPr lang="en-US" sz="1600" dirty="0" err="1"/>
              <a:t>Wiltamuth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*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 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C#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chuyên</a:t>
            </a:r>
            <a:r>
              <a:rPr lang="en-US" sz="1600" dirty="0"/>
              <a:t> </a:t>
            </a:r>
            <a:r>
              <a:rPr lang="en-US" sz="1600" dirty="0" err="1"/>
              <a:t>nghiệp</a:t>
            </a:r>
            <a:r>
              <a:rPr lang="en-US" sz="1600" dirty="0"/>
              <a:t>:</a:t>
            </a:r>
          </a:p>
          <a:p>
            <a:pPr marL="0" lvl="0" indent="0">
              <a:buNone/>
            </a:pPr>
            <a:r>
              <a:rPr lang="en-US" sz="1600" dirty="0"/>
              <a:t>-C#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giản</a:t>
            </a:r>
            <a:endParaRPr lang="en-US" sz="1600" dirty="0"/>
          </a:p>
          <a:p>
            <a:pPr marL="0" lvl="0" indent="0">
              <a:buNone/>
            </a:pPr>
            <a:r>
              <a:rPr lang="fr-FR" sz="1600" dirty="0"/>
              <a:t>-C# là </a:t>
            </a:r>
            <a:r>
              <a:rPr lang="fr-FR" sz="1600" dirty="0" err="1"/>
              <a:t>ngôn</a:t>
            </a:r>
            <a:r>
              <a:rPr lang="fr-FR" sz="1600" dirty="0"/>
              <a:t> </a:t>
            </a:r>
            <a:r>
              <a:rPr lang="fr-FR" sz="1600" dirty="0" err="1"/>
              <a:t>ngữ</a:t>
            </a:r>
            <a:r>
              <a:rPr lang="fr-FR" sz="1600" dirty="0"/>
              <a:t> </a:t>
            </a:r>
            <a:r>
              <a:rPr lang="fr-FR" sz="1600" dirty="0" err="1"/>
              <a:t>hiện</a:t>
            </a:r>
            <a:r>
              <a:rPr lang="fr-FR" sz="1600" dirty="0"/>
              <a:t> </a:t>
            </a:r>
            <a:r>
              <a:rPr lang="fr-FR" sz="1600" dirty="0" err="1"/>
              <a:t>đại</a:t>
            </a:r>
            <a:endParaRPr lang="en-US" sz="1600" dirty="0"/>
          </a:p>
          <a:p>
            <a:pPr marL="0" lvl="0" indent="0">
              <a:buNone/>
            </a:pPr>
            <a:r>
              <a:rPr lang="fr-FR" sz="1600" dirty="0"/>
              <a:t>-C# là </a:t>
            </a:r>
            <a:r>
              <a:rPr lang="fr-FR" sz="1600" dirty="0" err="1"/>
              <a:t>một</a:t>
            </a:r>
            <a:r>
              <a:rPr lang="fr-FR" sz="1600" dirty="0"/>
              <a:t> </a:t>
            </a:r>
            <a:r>
              <a:rPr lang="fr-FR" sz="1600" dirty="0" err="1"/>
              <a:t>ngôn</a:t>
            </a:r>
            <a:r>
              <a:rPr lang="fr-FR" sz="1600" dirty="0"/>
              <a:t> </a:t>
            </a:r>
            <a:r>
              <a:rPr lang="fr-FR" sz="1600" dirty="0" err="1"/>
              <a:t>ngữ</a:t>
            </a:r>
            <a:r>
              <a:rPr lang="fr-FR" sz="1600" dirty="0"/>
              <a:t> </a:t>
            </a:r>
            <a:r>
              <a:rPr lang="fr-FR" sz="1600" dirty="0" err="1"/>
              <a:t>lập</a:t>
            </a:r>
            <a:r>
              <a:rPr lang="fr-FR" sz="1600" dirty="0"/>
              <a:t> </a:t>
            </a:r>
            <a:r>
              <a:rPr lang="fr-FR" sz="1600" dirty="0" err="1"/>
              <a:t>trình</a:t>
            </a:r>
            <a:r>
              <a:rPr lang="fr-FR" sz="1600" dirty="0"/>
              <a:t> </a:t>
            </a:r>
            <a:r>
              <a:rPr lang="fr-FR" sz="1600" dirty="0" err="1"/>
              <a:t>thuần</a:t>
            </a:r>
            <a:r>
              <a:rPr lang="fr-FR" sz="1600" dirty="0"/>
              <a:t> </a:t>
            </a:r>
            <a:r>
              <a:rPr lang="fr-FR" sz="1600" dirty="0" err="1"/>
              <a:t>hướng</a:t>
            </a:r>
            <a:r>
              <a:rPr lang="fr-FR" sz="1600" dirty="0"/>
              <a:t> </a:t>
            </a:r>
            <a:r>
              <a:rPr lang="fr-FR" sz="1600" dirty="0" err="1"/>
              <a:t>đối</a:t>
            </a:r>
            <a:r>
              <a:rPr lang="fr-FR" sz="1600" dirty="0"/>
              <a:t> </a:t>
            </a:r>
            <a:r>
              <a:rPr lang="fr-FR" sz="1600" dirty="0" err="1"/>
              <a:t>tượng</a:t>
            </a:r>
            <a:endParaRPr lang="en-US" sz="1600" dirty="0"/>
          </a:p>
          <a:p>
            <a:pPr marL="0" lvl="0" indent="0">
              <a:buNone/>
            </a:pPr>
            <a:r>
              <a:rPr lang="fr-FR" sz="1600" dirty="0"/>
              <a:t>-C# là </a:t>
            </a:r>
            <a:r>
              <a:rPr lang="fr-FR" sz="1600" dirty="0" err="1"/>
              <a:t>một</a:t>
            </a:r>
            <a:r>
              <a:rPr lang="fr-FR" sz="1600" dirty="0"/>
              <a:t> </a:t>
            </a:r>
            <a:r>
              <a:rPr lang="fr-FR" sz="1600" dirty="0" err="1"/>
              <a:t>ngôn</a:t>
            </a:r>
            <a:r>
              <a:rPr lang="fr-FR" sz="1600" dirty="0"/>
              <a:t> </a:t>
            </a:r>
            <a:r>
              <a:rPr lang="fr-FR" sz="1600" dirty="0" err="1"/>
              <a:t>ngữ</a:t>
            </a:r>
            <a:r>
              <a:rPr lang="fr-FR" sz="1600" dirty="0"/>
              <a:t> </a:t>
            </a:r>
            <a:r>
              <a:rPr lang="fr-FR" sz="1600" dirty="0" err="1"/>
              <a:t>ít</a:t>
            </a:r>
            <a:r>
              <a:rPr lang="fr-FR" sz="1600" dirty="0"/>
              <a:t> </a:t>
            </a:r>
            <a:r>
              <a:rPr lang="fr-FR" sz="1600" dirty="0" err="1"/>
              <a:t>từ</a:t>
            </a:r>
            <a:r>
              <a:rPr lang="fr-FR" sz="1600" dirty="0"/>
              <a:t> </a:t>
            </a:r>
            <a:r>
              <a:rPr lang="fr-FR" sz="1600" dirty="0" err="1"/>
              <a:t>khóa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63728" y="224182"/>
            <a:ext cx="5114319" cy="1413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1.2.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C# </a:t>
            </a:r>
            <a:br>
              <a:rPr lang="en-US" dirty="0"/>
            </a:b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Picture 62" descr="C:\Users\Administrator\Downloads\C#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128" y="1290556"/>
            <a:ext cx="2146935" cy="2545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309185" y="116385"/>
            <a:ext cx="6153600" cy="1578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SQL Sever</a:t>
            </a:r>
            <a:br>
              <a:rPr lang="en-US" b="1" dirty="0"/>
            </a:br>
            <a:br>
              <a:rPr lang="en-US" dirty="0"/>
            </a:b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0089" y="980793"/>
            <a:ext cx="145512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758343" y="1399914"/>
            <a:ext cx="3090627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SQL Server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(Relational Database Management System (RDBMS) 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(Transact-SQL)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SQL Server. 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563972" y="1150513"/>
            <a:ext cx="18574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4753882" y="1559292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lvl="0" indent="0" algn="l"/>
            <a:r>
              <a:rPr lang="en-US" dirty="0"/>
              <a:t>-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endParaRPr lang="en-US" dirty="0"/>
          </a:p>
          <a:p>
            <a:pPr marL="0" lvl="0" indent="0" algn="l"/>
            <a:r>
              <a:rPr lang="en-US" dirty="0"/>
              <a:t>-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cxnSp>
        <p:nvCxnSpPr>
          <p:cNvPr id="592" name="Google Shape;592;p29"/>
          <p:cNvCxnSpPr/>
          <p:nvPr/>
        </p:nvCxnSpPr>
        <p:spPr>
          <a:xfrm rot="10800000" flipH="1" flipV="1">
            <a:off x="959987" y="1269693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/>
          <p:nvPr/>
        </p:nvCxnSpPr>
        <p:spPr>
          <a:xfrm flipH="1">
            <a:off x="6150818" y="1297844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87" y="2520992"/>
            <a:ext cx="2809115" cy="2622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6129" y="1412487"/>
            <a:ext cx="7849187" cy="2975141"/>
          </a:xfrm>
        </p:spPr>
        <p:txBody>
          <a:bodyPr/>
          <a:lstStyle/>
          <a:p>
            <a:pPr marL="15240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:</a:t>
            </a:r>
          </a:p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.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email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.</a:t>
            </a:r>
          </a:p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giành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khoa</a:t>
            </a:r>
            <a:endParaRPr lang="en-US" dirty="0"/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8825" y="411674"/>
            <a:ext cx="4727700" cy="1000813"/>
          </a:xfrm>
        </p:spPr>
        <p:txBody>
          <a:bodyPr/>
          <a:lstStyle/>
          <a:p>
            <a:pPr lvl="0"/>
            <a:r>
              <a:rPr lang="en-US" b="1" dirty="0"/>
              <a:t>3.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hoạch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130" y="912080"/>
            <a:ext cx="3273653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algn="just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3.1. </a:t>
            </a:r>
            <a:r>
              <a:rPr 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Khảo</a:t>
            </a:r>
            <a:r>
              <a:rPr 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sát</a:t>
            </a:r>
            <a:r>
              <a:rPr 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thực</a:t>
            </a:r>
            <a:r>
              <a:rPr lang="en-US" sz="1800" b="1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trạng</a:t>
            </a:r>
            <a:endParaRPr lang="en-US" sz="1800" b="1" dirty="0">
              <a:solidFill>
                <a:schemeClr val="bg1"/>
              </a:solidFill>
              <a:effectLst/>
              <a:latin typeface="Maven Pro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14"/>
            <a:ext cx="9143999" cy="51605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17" y="1994408"/>
            <a:ext cx="4604119" cy="977392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3.2. </a:t>
            </a:r>
            <a:r>
              <a:rPr lang="en-US" sz="2800" dirty="0" err="1">
                <a:solidFill>
                  <a:schemeClr val="bg2"/>
                </a:solidFill>
              </a:rPr>
              <a:t>Quy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trình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thực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hiện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đề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tài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thực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tập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tốt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nghiệp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7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406908"/>
            <a:ext cx="5843016" cy="4736592"/>
          </a:xfrm>
        </p:spPr>
        <p:txBody>
          <a:bodyPr/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bmk="_Toc136249403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        4. </a:t>
            </a:r>
            <a:r>
              <a:rPr lang="en-US" altLang="en-US" sz="2400" b="1" dirty="0" err="1" bmk="_Toc136249403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altLang="en-US" sz="2400" b="1" dirty="0" bmk="_Toc136249403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2400" b="1" dirty="0" err="1" bmk="_Toc136249403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công</a:t>
            </a:r>
            <a:r>
              <a:rPr lang="en-US" altLang="en-US" sz="2400" b="1" dirty="0" bmk="_Toc136249403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2400" b="1" dirty="0" err="1" bmk="_Toc136249403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nghệ</a:t>
            </a:r>
            <a:r>
              <a:rPr lang="en-US" altLang="en-US" sz="2400" b="1" dirty="0" bmk="_Toc136249403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2400" b="1" dirty="0" err="1" bmk="_Toc136249403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altLang="en-US" sz="2400" b="1" dirty="0" bmk="_Toc136249403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2400" b="1" dirty="0" err="1" bmk="_Toc136249403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dụng</a:t>
            </a:r>
            <a:br>
              <a:rPr lang="en-US" altLang="en-US" sz="2400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altLang="en-US" sz="2400" dirty="0">
                <a:solidFill>
                  <a:schemeClr val="bg1"/>
                </a:solidFill>
                <a:latin typeface="Maven Pro" panose="020B0604020202020204" charset="0"/>
              </a:rPr>
              <a:t>-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Công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nghệ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.NET (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Ngôn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ngữ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lập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Csharp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)  </a:t>
            </a:r>
            <a:b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  <a:t>-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Lập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hướng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đối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tượng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(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Thiết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kế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lớp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và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đối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tượng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) </a:t>
            </a:r>
            <a:b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  <a:t>-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Thiết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kế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phần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mềm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theo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mô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hình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3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tầng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dal, bus,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gui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b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  <a:t>-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Lập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giao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diện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windows forms (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làm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giao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diện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app desktop)</a:t>
            </a:r>
            <a:b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  <a:t>-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Sql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Server (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xây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dựng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và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thiết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kế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cơ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sở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dữ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liệu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)</a:t>
            </a:r>
            <a:b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  <a:t>-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phần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mềm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Visual studio </a:t>
            </a:r>
            <a:b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</a:b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  <a:t>-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phần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mềm</a:t>
            </a:r>
            <a: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  <a:ea typeface="Times New Roman" panose="02020603050405020304" pitchFamily="18" charset="0"/>
              </a:rPr>
              <a:t> SQL Server management studio</a:t>
            </a:r>
            <a:br>
              <a:rPr lang="en-US" altLang="en-US" sz="1800" dirty="0">
                <a:solidFill>
                  <a:schemeClr val="bg1"/>
                </a:solidFill>
                <a:latin typeface="Maven Pro" panose="020B0604020202020204" charset="0"/>
              </a:rPr>
            </a:br>
            <a:endParaRPr lang="en-US" sz="18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641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2001</Words>
  <Application>Microsoft Office PowerPoint</Application>
  <PresentationFormat>Trình chiếu Trên màn hình (16:9)</PresentationFormat>
  <Paragraphs>331</Paragraphs>
  <Slides>32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40" baseType="lpstr">
      <vt:lpstr>Share Tech</vt:lpstr>
      <vt:lpstr>Nunito Light</vt:lpstr>
      <vt:lpstr>Times New Roman</vt:lpstr>
      <vt:lpstr>Arial</vt:lpstr>
      <vt:lpstr>Livvic Light</vt:lpstr>
      <vt:lpstr>Maven Pro</vt:lpstr>
      <vt:lpstr>Fira Sans Condensed Medium</vt:lpstr>
      <vt:lpstr>Data Science Consulting by Slidesgo</vt:lpstr>
      <vt:lpstr>XÂY DỰNG ỨNG DỤNG QUẢN LÝ ĐỀ TÀI THỰC TẬP TỐT NGHIỆP</vt:lpstr>
      <vt:lpstr>MỤC LỤC</vt:lpstr>
      <vt:lpstr>Hiện nay có rất nhiều ngôn ngữ lập trình đã được sử dụng như C, C++, C#, VB.NET. JAVA.... Cùng với JAVA thì C# đang là ngôn ngữ phổ biến nhất hiện này nhờ tính mềm dẻo của nó. Nói đến ngôn ngữ lập trình thì có C# còn nhắc đến việc quản trị cơ sở dữ liệu lại không thể không nhắc đến hệ quản trị cơ sở dự liệu SQL Server. </vt:lpstr>
      <vt:lpstr>CHƯƠNG I:  GIỚI THIỆU VỀ ĐỀ TÀI   1. Giới thiệu về đề tài 1.1. Giới thiệu về nền tảng .NET  1.1.1.  .net framework </vt:lpstr>
      <vt:lpstr>1.2. Giới thiệu ngôn ngữ lập trình C#  </vt:lpstr>
      <vt:lpstr>2. Giới thiệu về SQL Sever  </vt:lpstr>
      <vt:lpstr>3. Kế hoạch làm bài </vt:lpstr>
      <vt:lpstr>3.2. Quy trình thực hiện đề tài thực tập tốt nghiệp</vt:lpstr>
      <vt:lpstr>         4. Các công nghệ sử dụng - Công nghệ .NET (Ngôn ngữ lập trình Csharp)   - Lập trình hướng đối tượng (Thiết kế các lớp và đối tượng)  - Thiết kế phần mềm theo mô hình 3 tầng dal, bus, gui  - Lập trình giao diện windows forms (làm giao diện app desktop) - Sql Server (xây dựng và thiết kế cơ sở dữ liệu) - Sử dụng phần mềm Visual studio  - Sử dụng phần mềm SQL Server management studio </vt:lpstr>
      <vt:lpstr>CHƯƠNG II: MÔ HÌNH HỆ THỐNG </vt:lpstr>
      <vt:lpstr>1. Các chức năng có trong hệ thống  1.1. Sơ đồ phân rã của quản lý đề tài thực tập tốt nghiệp </vt:lpstr>
      <vt:lpstr>1.2. Sơ đồ use case tổng quát</vt:lpstr>
      <vt:lpstr>Bản trình bày PowerPoint</vt:lpstr>
      <vt:lpstr>Form đăng ký </vt:lpstr>
      <vt:lpstr>Form bảng điểm</vt:lpstr>
      <vt:lpstr>Bản trình bày PowerPoint</vt:lpstr>
      <vt:lpstr>Bản trình bày PowerPoint</vt:lpstr>
      <vt:lpstr>Bản trình bày PowerPoint</vt:lpstr>
      <vt:lpstr>3. Mô hình cơ sở dữ liệu 3.1. Các thực thể </vt:lpstr>
      <vt:lpstr>Sơ đồ erd </vt:lpstr>
      <vt:lpstr>Bản trình bày PowerPoint</vt:lpstr>
      <vt:lpstr>KẾT LUẬN</vt:lpstr>
      <vt:lpstr>1,Kết quả đạt được</vt:lpstr>
      <vt:lpstr>Bản trình bày PowerPoint</vt:lpstr>
      <vt:lpstr>*Demo sửa thông tin người dùng</vt:lpstr>
      <vt:lpstr>Bản trình bày PowerPoint</vt:lpstr>
      <vt:lpstr>Bản trình bày PowerPoint</vt:lpstr>
      <vt:lpstr>Bản trình bày PowerPoint</vt:lpstr>
      <vt:lpstr>2.Hạn chế và hướng phát triển đề tài</vt:lpstr>
      <vt:lpstr>Hạn chế</vt:lpstr>
      <vt:lpstr>Hướng phát triển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QUẢN LÝ ĐỀ TÀI THỰC TẬP TỐT NGHIỆP</dc:title>
  <dc:creator>Admin</dc:creator>
  <cp:lastModifiedBy>Hoàng</cp:lastModifiedBy>
  <cp:revision>16</cp:revision>
  <dcterms:modified xsi:type="dcterms:W3CDTF">2023-05-31T03:57:10Z</dcterms:modified>
</cp:coreProperties>
</file>