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2"/>
  </p:notesMasterIdLst>
  <p:sldIdLst>
    <p:sldId id="256" r:id="rId2"/>
    <p:sldId id="317" r:id="rId3"/>
    <p:sldId id="309" r:id="rId4"/>
    <p:sldId id="310" r:id="rId5"/>
    <p:sldId id="311" r:id="rId6"/>
    <p:sldId id="313" r:id="rId7"/>
    <p:sldId id="314" r:id="rId8"/>
    <p:sldId id="315" r:id="rId9"/>
    <p:sldId id="316" r:id="rId10"/>
    <p:sldId id="292"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700" autoAdjust="0"/>
  </p:normalViewPr>
  <p:slideViewPr>
    <p:cSldViewPr>
      <p:cViewPr varScale="1">
        <p:scale>
          <a:sx n="110" d="100"/>
          <a:sy n="110" d="100"/>
        </p:scale>
        <p:origin x="161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6339AA-12DA-4DEA-8D1C-6AB4D1467C7C}" type="datetimeFigureOut">
              <a:rPr kumimoji="1" lang="ja-JP" altLang="en-US" smtClean="0"/>
              <a:t>2016/12/2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007DD1-9FF9-4964-9742-1F31462EF42E}" type="slidenum">
              <a:rPr kumimoji="1" lang="ja-JP" altLang="en-US" smtClean="0"/>
              <a:t>‹#›</a:t>
            </a:fld>
            <a:endParaRPr kumimoji="1" lang="ja-JP" altLang="en-US"/>
          </a:p>
        </p:txBody>
      </p:sp>
    </p:spTree>
    <p:extLst>
      <p:ext uri="{BB962C8B-B14F-4D97-AF65-F5344CB8AC3E}">
        <p14:creationId xmlns:p14="http://schemas.microsoft.com/office/powerpoint/2010/main" val="21958273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07DD1-9FF9-4964-9742-1F31462EF42E}" type="slidenum">
              <a:rPr kumimoji="1" lang="ja-JP" altLang="en-US" smtClean="0"/>
              <a:t>4</a:t>
            </a:fld>
            <a:endParaRPr kumimoji="1" lang="ja-JP" altLang="en-US"/>
          </a:p>
        </p:txBody>
      </p:sp>
    </p:spTree>
    <p:extLst>
      <p:ext uri="{BB962C8B-B14F-4D97-AF65-F5344CB8AC3E}">
        <p14:creationId xmlns:p14="http://schemas.microsoft.com/office/powerpoint/2010/main" val="395131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07DD1-9FF9-4964-9742-1F31462EF42E}" type="slidenum">
              <a:rPr kumimoji="1" lang="ja-JP" altLang="en-US" smtClean="0"/>
              <a:t>5</a:t>
            </a:fld>
            <a:endParaRPr kumimoji="1" lang="ja-JP" altLang="en-US"/>
          </a:p>
        </p:txBody>
      </p:sp>
    </p:spTree>
    <p:extLst>
      <p:ext uri="{BB962C8B-B14F-4D97-AF65-F5344CB8AC3E}">
        <p14:creationId xmlns:p14="http://schemas.microsoft.com/office/powerpoint/2010/main" val="3945053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1927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89C0FA1-63A7-4FA7-90D5-A17CAAF39B85}" type="datetimeFigureOut">
              <a:rPr kumimoji="1" lang="ja-JP" altLang="en-US" smtClean="0"/>
              <a:t>2016/12/2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76549-A638-4124-947E-06C4A12C1287}"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C89C0FA1-63A7-4FA7-90D5-A17CAAF39B85}" type="datetimeFigureOut">
              <a:rPr kumimoji="1" lang="ja-JP" altLang="en-US" smtClean="0"/>
              <a:t>2016/12/2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76549-A638-4124-947E-06C4A12C1287}"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89C0FA1-63A7-4FA7-90D5-A17CAAF39B85}" type="datetimeFigureOut">
              <a:rPr kumimoji="1" lang="ja-JP" altLang="en-US" smtClean="0"/>
              <a:t>2016/12/2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76549-A638-4124-947E-06C4A12C1287}"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C89C0FA1-63A7-4FA7-90D5-A17CAAF39B85}" type="datetimeFigureOut">
              <a:rPr kumimoji="1" lang="ja-JP" altLang="en-US" smtClean="0"/>
              <a:t>2016/12/2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76549-A638-4124-947E-06C4A12C1287}" type="slidenum">
              <a:rPr kumimoji="1" lang="ja-JP" altLang="en-US" smtClean="0"/>
              <a:t>‹#›</a:t>
            </a:fld>
            <a:endParaRPr kumimoji="1" lang="ja-JP" altLang="en-US"/>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89C0FA1-63A7-4FA7-90D5-A17CAAF39B85}" type="datetimeFigureOut">
              <a:rPr kumimoji="1" lang="ja-JP" altLang="en-US" smtClean="0"/>
              <a:t>2016/12/2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876549-A638-4124-947E-06C4A12C1287}"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C89C0FA1-63A7-4FA7-90D5-A17CAAF39B85}" type="datetimeFigureOut">
              <a:rPr kumimoji="1" lang="ja-JP" altLang="en-US" smtClean="0"/>
              <a:t>2016/12/2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876549-A638-4124-947E-06C4A12C1287}"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89C0FA1-63A7-4FA7-90D5-A17CAAF39B85}" type="datetimeFigureOut">
              <a:rPr kumimoji="1" lang="ja-JP" altLang="en-US" smtClean="0"/>
              <a:t>2016/12/2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1876549-A638-4124-947E-06C4A12C1287}"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C89C0FA1-63A7-4FA7-90D5-A17CAAF39B85}" type="datetimeFigureOut">
              <a:rPr kumimoji="1" lang="ja-JP" altLang="en-US" smtClean="0"/>
              <a:t>2016/12/2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1876549-A638-4124-947E-06C4A12C1287}"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89C0FA1-63A7-4FA7-90D5-A17CAAF39B85}" type="datetimeFigureOut">
              <a:rPr kumimoji="1" lang="ja-JP" altLang="en-US" smtClean="0"/>
              <a:t>2016/12/2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1876549-A638-4124-947E-06C4A12C1287}"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89C0FA1-63A7-4FA7-90D5-A17CAAF39B85}" type="datetimeFigureOut">
              <a:rPr kumimoji="1" lang="ja-JP" altLang="en-US" smtClean="0"/>
              <a:t>2016/12/2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876549-A638-4124-947E-06C4A12C1287}"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89C0FA1-63A7-4FA7-90D5-A17CAAF39B85}" type="datetimeFigureOut">
              <a:rPr kumimoji="1" lang="ja-JP" altLang="en-US" smtClean="0"/>
              <a:t>2016/12/2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876549-A638-4124-947E-06C4A12C1287}"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89C0FA1-63A7-4FA7-90D5-A17CAAF39B85}" type="datetimeFigureOut">
              <a:rPr kumimoji="1" lang="ja-JP" altLang="en-US" smtClean="0"/>
              <a:t>2016/12/2</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31876549-A638-4124-947E-06C4A12C1287}" type="slidenum">
              <a:rPr kumimoji="1" lang="ja-JP" altLang="en-US" smtClean="0"/>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2261863"/>
            <a:ext cx="8704885" cy="1323439"/>
          </a:xfrm>
          <a:prstGeom prst="rect">
            <a:avLst/>
          </a:prstGeom>
        </p:spPr>
        <p:txBody>
          <a:bodyPr wrap="square">
            <a:spAutoFit/>
          </a:bodyPr>
          <a:lstStyle/>
          <a:p>
            <a:pPr algn="ctr"/>
            <a:r>
              <a:rPr lang="en-US" sz="40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Công</a:t>
            </a:r>
            <a:r>
              <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cụ</a:t>
            </a:r>
            <a:r>
              <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kiểm</a:t>
            </a:r>
            <a:r>
              <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tra</a:t>
            </a:r>
            <a:r>
              <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hệ</a:t>
            </a:r>
            <a:r>
              <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tọa</a:t>
            </a:r>
            <a:r>
              <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độ</a:t>
            </a:r>
            <a:endPar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r>
              <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&amp; </a:t>
            </a:r>
            <a:r>
              <a:rPr lang="en-US" sz="40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t>
            </a:r>
            <a:r>
              <a:rPr lang="en-US" sz="40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huyển</a:t>
            </a:r>
            <a:r>
              <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hệ</a:t>
            </a:r>
            <a:r>
              <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tọa</a:t>
            </a:r>
            <a:r>
              <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độ</a:t>
            </a:r>
            <a:r>
              <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40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trên</a:t>
            </a:r>
            <a:r>
              <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QGIS</a:t>
            </a:r>
          </a:p>
        </p:txBody>
      </p:sp>
      <p:sp>
        <p:nvSpPr>
          <p:cNvPr id="12" name="Rectangle 11"/>
          <p:cNvSpPr/>
          <p:nvPr/>
        </p:nvSpPr>
        <p:spPr>
          <a:xfrm>
            <a:off x="611560" y="1341484"/>
            <a:ext cx="7597408" cy="707886"/>
          </a:xfrm>
          <a:prstGeom prst="rect">
            <a:avLst/>
          </a:prstGeom>
        </p:spPr>
        <p:txBody>
          <a:bodyPr wrap="square">
            <a:spAutoFit/>
          </a:bodyPr>
          <a:lstStyle/>
          <a:p>
            <a:pPr algn="ctr"/>
            <a:r>
              <a:rPr lang="en-US" sz="40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GIỚI THIỆU</a:t>
            </a:r>
            <a:endParaRPr lang="en-US" sz="4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4145087"/>
            <a:ext cx="508049" cy="50804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4145087"/>
            <a:ext cx="508049" cy="50804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520" y="6001816"/>
            <a:ext cx="1399840" cy="83671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22981" y="6237312"/>
            <a:ext cx="433424" cy="428427"/>
          </a:xfrm>
          <a:prstGeom prst="rect">
            <a:avLst/>
          </a:prstGeom>
        </p:spPr>
      </p:pic>
      <p:sp>
        <p:nvSpPr>
          <p:cNvPr id="15" name="TextBox 14"/>
          <p:cNvSpPr txBox="1"/>
          <p:nvPr/>
        </p:nvSpPr>
        <p:spPr>
          <a:xfrm>
            <a:off x="3641999" y="6001816"/>
            <a:ext cx="1923925" cy="369332"/>
          </a:xfrm>
          <a:prstGeom prst="rect">
            <a:avLst/>
          </a:prstGeom>
          <a:noFill/>
        </p:spPr>
        <p:txBody>
          <a:bodyPr wrap="none" rtlCol="0">
            <a:spAutoFit/>
          </a:bodyPr>
          <a:lstStyle/>
          <a:p>
            <a:r>
              <a:rPr lang="en-US" dirty="0" err="1" smtClean="0"/>
              <a:t>Hà</a:t>
            </a:r>
            <a:r>
              <a:rPr lang="en-US" dirty="0" smtClean="0"/>
              <a:t> </a:t>
            </a:r>
            <a:r>
              <a:rPr lang="en-US" dirty="0" err="1" smtClean="0"/>
              <a:t>Nội</a:t>
            </a:r>
            <a:r>
              <a:rPr lang="en-US" dirty="0" smtClean="0"/>
              <a:t>, 02/12/2016</a:t>
            </a:r>
            <a:endParaRPr lang="en-US" dirty="0"/>
          </a:p>
        </p:txBody>
      </p:sp>
    </p:spTree>
    <p:extLst>
      <p:ext uri="{BB962C8B-B14F-4D97-AF65-F5344CB8AC3E}">
        <p14:creationId xmlns:p14="http://schemas.microsoft.com/office/powerpoint/2010/main" val="2661353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536" y="1988840"/>
            <a:ext cx="8208912" cy="1812032"/>
          </a:xfrm>
        </p:spPr>
        <p:txBody>
          <a:bodyPr>
            <a:normAutofit/>
          </a:bodyPr>
          <a:lstStyle/>
          <a:p>
            <a:r>
              <a:rPr lang="en-US" sz="5400" dirty="0" smtClean="0">
                <a:latin typeface="Arial" panose="020B0604020202020204" pitchFamily="34" charset="0"/>
                <a:cs typeface="Arial" panose="020B0604020202020204" pitchFamily="34" charset="0"/>
              </a:rPr>
              <a:t>Thank you!</a:t>
            </a:r>
            <a:endParaRPr lang="en-US" sz="3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998" y="5157192"/>
            <a:ext cx="2493988" cy="1490705"/>
          </a:xfrm>
          <a:prstGeom prst="rect">
            <a:avLst/>
          </a:prstGeom>
        </p:spPr>
      </p:pic>
    </p:spTree>
    <p:extLst>
      <p:ext uri="{BB962C8B-B14F-4D97-AF65-F5344CB8AC3E}">
        <p14:creationId xmlns:p14="http://schemas.microsoft.com/office/powerpoint/2010/main" val="214294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988840"/>
            <a:ext cx="8136904" cy="5328592"/>
          </a:xfrm>
        </p:spPr>
        <p:txBody>
          <a:bodyPr>
            <a:normAutofit/>
          </a:bodyPr>
          <a:lstStyle/>
          <a:p>
            <a:pPr algn="just">
              <a:lnSpc>
                <a:spcPct val="150000"/>
              </a:lnSpc>
              <a:buFont typeface="Wingdings" panose="05000000000000000000" pitchFamily="2" charset="2"/>
              <a:buChar char="Ø"/>
            </a:pP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Với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những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ai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đã</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biết</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đến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hệ</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tọa</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độ</a:t>
            </a:r>
            <a:r>
              <a:rPr lang="en-US" sz="180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smtClean="0">
                <a:solidFill>
                  <a:schemeClr val="tx1"/>
                </a:solidFill>
                <a:latin typeface="Arial" panose="020B0604020202020204" pitchFamily="34" charset="0"/>
                <a:ea typeface="Tahoma" panose="020B0604030504040204" pitchFamily="34" charset="0"/>
                <a:cs typeface="Arial" panose="020B0604020202020204" pitchFamily="34" charset="0"/>
              </a:rPr>
              <a:t>“</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dân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Lâm</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nghiệp</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thường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hay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sử</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dụng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và</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gặp</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phải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có</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lẽ</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nó</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đã</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đang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là</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một</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vấn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đề</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rất</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nhức</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nhối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hiện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nay. </a:t>
            </a:r>
          </a:p>
          <a:p>
            <a:pPr algn="just">
              <a:lnSpc>
                <a:spcPct val="150000"/>
              </a:lnSpc>
              <a:buFont typeface="Wingdings" panose="05000000000000000000" pitchFamily="2" charset="2"/>
              <a:buChar char="Ø"/>
            </a:pP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Ở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Mapinfo</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giải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pháp</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chuyển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hệ</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tọa</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độ</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từ</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VN2000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Nội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bộ</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sang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hội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nhập</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đã</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có</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công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cụ</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nGeotool</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của</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lão</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làng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Geomitech</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Tuy</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nhiên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trên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phần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mềm</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QGIS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thì</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đến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thời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điểm</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hiện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nay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chưa</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có</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công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cụ</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nào</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cho</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phép</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chuyển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đổi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defined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lại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hệ</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tọa</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độ</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nhanh</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người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sử</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dụng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vẫn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phải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làm</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thủ</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công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khai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báo</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hệ</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tọa</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độ</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rồi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chuyển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đổi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p>
          <a:p>
            <a:pPr algn="just">
              <a:lnSpc>
                <a:spcPct val="150000"/>
              </a:lnSpc>
              <a:buFont typeface="Wingdings" panose="05000000000000000000" pitchFamily="2" charset="2"/>
              <a:buChar char="Ø"/>
            </a:pP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Để</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không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lạc</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lõng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với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bạn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bè</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5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Châu</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GFD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xin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giới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thiệu</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bộ</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công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cụ</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kiểm</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tra</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hệ</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tọa</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độ</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&amp;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chuyển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đổi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hệ</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tọa</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độ</a:t>
            </a:r>
            <a:r>
              <a:rPr lang="en-US" sz="1800" dirty="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giúp</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chuyển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đổi</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dữ</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liệu</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từ</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định</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dạng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.TAB sang .SHP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phục</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vụ</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cho</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các</a:t>
            </a:r>
            <a:r>
              <a:rPr lang="en-US" sz="1800" dirty="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mục</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đích</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như</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chuẩn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hóa</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dữ</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liệu</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và</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đưa</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lên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máy</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tính</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bảng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dễ</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dàng</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a:t>
            </a:r>
            <a:r>
              <a:rPr lang="en-US" sz="1800" dirty="0" err="1" smtClean="0">
                <a:solidFill>
                  <a:schemeClr val="tx1"/>
                </a:solidFill>
                <a:latin typeface="Arial" panose="020B0604020202020204" pitchFamily="34" charset="0"/>
                <a:ea typeface="Tahoma" panose="020B0604030504040204" pitchFamily="34" charset="0"/>
                <a:cs typeface="Arial" panose="020B0604020202020204" pitchFamily="34" charset="0"/>
              </a:rPr>
              <a:t>hơn</a:t>
            </a:r>
            <a:r>
              <a:rPr lang="en-US" sz="1800" dirty="0" smtClean="0">
                <a:solidFill>
                  <a:schemeClr val="tx1"/>
                </a:solidFill>
                <a:latin typeface="Arial" panose="020B0604020202020204" pitchFamily="34" charset="0"/>
                <a:ea typeface="Tahoma" panose="020B0604030504040204" pitchFamily="34" charset="0"/>
                <a:cs typeface="Arial" panose="020B0604020202020204" pitchFamily="34" charset="0"/>
              </a:rPr>
              <a:t>, … </a:t>
            </a:r>
            <a:endParaRPr lang="en-US" sz="1800"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err="1" smtClean="0"/>
              <a:t>Lời</a:t>
            </a:r>
            <a:r>
              <a:rPr lang="en-US" dirty="0" smtClean="0"/>
              <a:t> </a:t>
            </a:r>
            <a:r>
              <a:rPr lang="en-US" dirty="0" err="1" smtClean="0"/>
              <a:t>nói</a:t>
            </a:r>
            <a:r>
              <a:rPr lang="en-US" dirty="0" smtClean="0"/>
              <a:t> </a:t>
            </a:r>
            <a:r>
              <a:rPr lang="en-US" dirty="0" err="1" smtClean="0"/>
              <a:t>đầu</a:t>
            </a:r>
            <a:endParaRPr lang="en-US" dirty="0"/>
          </a:p>
        </p:txBody>
      </p:sp>
    </p:spTree>
    <p:extLst>
      <p:ext uri="{BB962C8B-B14F-4D97-AF65-F5344CB8AC3E}">
        <p14:creationId xmlns:p14="http://schemas.microsoft.com/office/powerpoint/2010/main" val="2791903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ctrTitle"/>
          </p:nvPr>
        </p:nvSpPr>
        <p:spPr>
          <a:xfrm>
            <a:off x="423780" y="2564904"/>
            <a:ext cx="8315913" cy="4509120"/>
          </a:xfrm>
        </p:spPr>
        <p:txBody>
          <a:bodyPr>
            <a:noAutofit/>
          </a:bodyPr>
          <a:lstStyle/>
          <a:p>
            <a:pPr algn="l"/>
            <a:r>
              <a:rPr lang="en-US" altLang="ja-JP" sz="2000" b="1" u="sng" dirty="0" err="1" smtClean="0">
                <a:solidFill>
                  <a:schemeClr val="tx1"/>
                </a:solidFill>
                <a:latin typeface="Arial" panose="020B0604020202020204" pitchFamily="34" charset="0"/>
                <a:cs typeface="Arial" panose="020B0604020202020204" pitchFamily="34" charset="0"/>
              </a:rPr>
              <a:t>Mục</a:t>
            </a:r>
            <a:r>
              <a:rPr lang="en-US" altLang="ja-JP" sz="2000" b="1" u="sng" dirty="0" smtClean="0">
                <a:solidFill>
                  <a:schemeClr val="tx1"/>
                </a:solidFill>
                <a:latin typeface="Arial" panose="020B0604020202020204" pitchFamily="34" charset="0"/>
                <a:cs typeface="Arial" panose="020B0604020202020204" pitchFamily="34" charset="0"/>
              </a:rPr>
              <a:t> </a:t>
            </a:r>
            <a:r>
              <a:rPr lang="en-US" altLang="ja-JP" sz="2000" b="1" u="sng" dirty="0" err="1" smtClean="0">
                <a:solidFill>
                  <a:schemeClr val="tx1"/>
                </a:solidFill>
                <a:latin typeface="Arial" panose="020B0604020202020204" pitchFamily="34" charset="0"/>
                <a:cs typeface="Arial" panose="020B0604020202020204" pitchFamily="34" charset="0"/>
              </a:rPr>
              <a:t>đích</a:t>
            </a:r>
            <a:r>
              <a:rPr lang="en-US" altLang="ja-JP" sz="2000" b="1" u="sng" dirty="0" smtClean="0">
                <a:solidFill>
                  <a:schemeClr val="tx1"/>
                </a:solidFill>
                <a:latin typeface="Arial" panose="020B0604020202020204" pitchFamily="34" charset="0"/>
                <a:cs typeface="Arial" panose="020B0604020202020204" pitchFamily="34" charset="0"/>
              </a:rPr>
              <a:t>:</a:t>
            </a:r>
            <a:br>
              <a:rPr lang="en-US" altLang="ja-JP" sz="2000" b="1" u="sng" dirty="0" smtClean="0">
                <a:solidFill>
                  <a:schemeClr val="tx1"/>
                </a:solidFill>
                <a:latin typeface="Arial" panose="020B0604020202020204" pitchFamily="34" charset="0"/>
                <a:cs typeface="Arial" panose="020B0604020202020204" pitchFamily="34" charset="0"/>
              </a:rPr>
            </a:br>
            <a:r>
              <a:rPr lang="en-US" altLang="ja-JP" sz="1600" dirty="0" err="1" smtClean="0">
                <a:solidFill>
                  <a:schemeClr val="tx1"/>
                </a:solidFill>
                <a:latin typeface="Arial" panose="020B0604020202020204" pitchFamily="34" charset="0"/>
                <a:cs typeface="Arial" panose="020B0604020202020204" pitchFamily="34" charset="0"/>
              </a:rPr>
              <a:t>Công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cụ</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này</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cho</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phép</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kiểm</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tra</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nhanh</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thông</a:t>
            </a:r>
            <a:r>
              <a:rPr lang="en-US" altLang="ja-JP" sz="1600" dirty="0" smtClean="0">
                <a:solidFill>
                  <a:schemeClr val="tx1"/>
                </a:solidFill>
                <a:latin typeface="Arial" panose="020B0604020202020204" pitchFamily="34" charset="0"/>
                <a:cs typeface="Arial" panose="020B0604020202020204" pitchFamily="34" charset="0"/>
              </a:rPr>
              <a:t> tin </a:t>
            </a:r>
            <a:r>
              <a:rPr lang="en-US" altLang="ja-JP" sz="1600" dirty="0" err="1" smtClean="0">
                <a:solidFill>
                  <a:schemeClr val="tx1"/>
                </a:solidFill>
                <a:latin typeface="Arial" panose="020B0604020202020204" pitchFamily="34" charset="0"/>
                <a:cs typeface="Arial" panose="020B0604020202020204" pitchFamily="34" charset="0"/>
              </a:rPr>
              <a:t>hệ</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tọa</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độ</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của</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nhiều</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lớp</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đang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hiểm</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thị</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trên</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của</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sổ</a:t>
            </a:r>
            <a:r>
              <a:rPr lang="en-US" altLang="ja-JP" sz="1600" dirty="0" smtClean="0">
                <a:solidFill>
                  <a:schemeClr val="tx1"/>
                </a:solidFill>
                <a:latin typeface="Arial" panose="020B0604020202020204" pitchFamily="34" charset="0"/>
                <a:cs typeface="Arial" panose="020B0604020202020204" pitchFamily="34" charset="0"/>
              </a:rPr>
              <a:t> Layers Panel </a:t>
            </a:r>
            <a:r>
              <a:rPr lang="en-US" altLang="ja-JP" sz="1600" dirty="0" err="1" smtClean="0">
                <a:solidFill>
                  <a:schemeClr val="tx1"/>
                </a:solidFill>
                <a:latin typeface="Arial" panose="020B0604020202020204" pitchFamily="34" charset="0"/>
                <a:cs typeface="Arial" panose="020B0604020202020204" pitchFamily="34" charset="0"/>
              </a:rPr>
              <a:t>của</a:t>
            </a:r>
            <a:r>
              <a:rPr lang="en-US" altLang="ja-JP" sz="1600" dirty="0" smtClean="0">
                <a:solidFill>
                  <a:schemeClr val="tx1"/>
                </a:solidFill>
                <a:latin typeface="Arial" panose="020B0604020202020204" pitchFamily="34" charset="0"/>
                <a:cs typeface="Arial" panose="020B0604020202020204" pitchFamily="34" charset="0"/>
              </a:rPr>
              <a:t> QGIS/FRMS </a:t>
            </a:r>
            <a:r>
              <a:rPr lang="en-US" altLang="ja-JP" sz="1600" dirty="0" err="1" smtClean="0">
                <a:solidFill>
                  <a:schemeClr val="tx1"/>
                </a:solidFill>
                <a:latin typeface="Arial" panose="020B0604020202020204" pitchFamily="34" charset="0"/>
                <a:cs typeface="Arial" panose="020B0604020202020204" pitchFamily="34" charset="0"/>
              </a:rPr>
              <a:t>thay</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vì</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phải</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kiểm</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tra</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cho</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từng</a:t>
            </a:r>
            <a:r>
              <a:rPr lang="en-US" altLang="ja-JP" sz="1600" dirty="0" smtClean="0">
                <a:solidFill>
                  <a:schemeClr val="tx1"/>
                </a:solidFill>
                <a:latin typeface="Arial" panose="020B0604020202020204" pitchFamily="34" charset="0"/>
                <a:cs typeface="Arial" panose="020B0604020202020204" pitchFamily="34" charset="0"/>
              </a:rPr>
              <a:t> layer. </a:t>
            </a:r>
            <a:r>
              <a:rPr lang="en-US" altLang="ja-JP" sz="1600" dirty="0" err="1" smtClean="0">
                <a:solidFill>
                  <a:schemeClr val="tx1"/>
                </a:solidFill>
                <a:latin typeface="Arial" panose="020B0604020202020204" pitchFamily="34" charset="0"/>
                <a:cs typeface="Arial" panose="020B0604020202020204" pitchFamily="34" charset="0"/>
              </a:rPr>
              <a:t>Công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cụ</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này</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được</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tích</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hợp</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sẵn</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tên</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các</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hệ</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tọa</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độ</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thường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dùng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như</a:t>
            </a:r>
            <a:r>
              <a:rPr lang="en-US" altLang="ja-JP" sz="1600" dirty="0" smtClean="0">
                <a:solidFill>
                  <a:schemeClr val="tx1"/>
                </a:solidFill>
                <a:latin typeface="Arial" panose="020B0604020202020204" pitchFamily="34" charset="0"/>
                <a:cs typeface="Arial" panose="020B0604020202020204" pitchFamily="34" charset="0"/>
              </a:rPr>
              <a:t>: VN2000 </a:t>
            </a:r>
            <a:r>
              <a:rPr lang="en-US" altLang="ja-JP" sz="1600" dirty="0" err="1">
                <a:solidFill>
                  <a:schemeClr val="tx1"/>
                </a:solidFill>
                <a:latin typeface="Arial" panose="020B0604020202020204" pitchFamily="34" charset="0"/>
                <a:cs typeface="Arial" panose="020B0604020202020204" pitchFamily="34" charset="0"/>
              </a:rPr>
              <a:t>N</a:t>
            </a:r>
            <a:r>
              <a:rPr lang="en-US" altLang="ja-JP" sz="1600" dirty="0" err="1" smtClean="0">
                <a:solidFill>
                  <a:schemeClr val="tx1"/>
                </a:solidFill>
                <a:latin typeface="Arial" panose="020B0604020202020204" pitchFamily="34" charset="0"/>
                <a:cs typeface="Arial" panose="020B0604020202020204" pitchFamily="34" charset="0"/>
              </a:rPr>
              <a:t>ội</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bộ</a:t>
            </a:r>
            <a:r>
              <a:rPr lang="en-US" altLang="ja-JP" sz="1600" dirty="0" smtClean="0">
                <a:solidFill>
                  <a:schemeClr val="tx1"/>
                </a:solidFill>
                <a:latin typeface="Arial" panose="020B0604020202020204" pitchFamily="34" charset="0"/>
                <a:cs typeface="Arial" panose="020B0604020202020204" pitchFamily="34" charset="0"/>
              </a:rPr>
              <a:t>, VN2000 </a:t>
            </a:r>
            <a:r>
              <a:rPr lang="en-US" altLang="ja-JP" sz="1600" dirty="0" err="1" smtClean="0">
                <a:solidFill>
                  <a:schemeClr val="tx1"/>
                </a:solidFill>
                <a:latin typeface="Arial" panose="020B0604020202020204" pitchFamily="34" charset="0"/>
                <a:cs typeface="Arial" panose="020B0604020202020204" pitchFamily="34" charset="0"/>
              </a:rPr>
              <a:t>Hội</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nhập</a:t>
            </a:r>
            <a:r>
              <a:rPr lang="en-US" altLang="ja-JP" sz="1600" dirty="0" smtClean="0">
                <a:solidFill>
                  <a:schemeClr val="tx1"/>
                </a:solidFill>
                <a:latin typeface="Arial" panose="020B0604020202020204" pitchFamily="34" charset="0"/>
                <a:cs typeface="Arial" panose="020B0604020202020204" pitchFamily="34" charset="0"/>
              </a:rPr>
              <a:t>, WGS84…</a:t>
            </a:r>
            <a:r>
              <a:rPr lang="en-US" altLang="ja-JP" sz="1600" dirty="0" err="1" smtClean="0">
                <a:solidFill>
                  <a:schemeClr val="tx1"/>
                </a:solidFill>
                <a:latin typeface="Arial" panose="020B0604020202020204" pitchFamily="34" charset="0"/>
                <a:cs typeface="Arial" panose="020B0604020202020204" pitchFamily="34" charset="0"/>
              </a:rPr>
              <a:t>giúp</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người</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sử</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dụng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có</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thể</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dễ</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dàng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nhận</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biết</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được</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hệ</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tọa</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độ</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của</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địa</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phương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mình</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đang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sử</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dụng</a:t>
            </a:r>
            <a:r>
              <a:rPr lang="en-US" altLang="ja-JP" sz="1600" dirty="0" smtClean="0">
                <a:solidFill>
                  <a:schemeClr val="tx1"/>
                </a:solidFill>
                <a:latin typeface="Arial" panose="020B0604020202020204" pitchFamily="34" charset="0"/>
                <a:cs typeface="Arial" panose="020B0604020202020204" pitchFamily="34" charset="0"/>
              </a:rPr>
              <a:t>.</a:t>
            </a:r>
            <a:br>
              <a:rPr lang="en-US" altLang="ja-JP" sz="1600" dirty="0" smtClean="0">
                <a:solidFill>
                  <a:schemeClr val="tx1"/>
                </a:solidFill>
                <a:latin typeface="Arial" panose="020B0604020202020204" pitchFamily="34" charset="0"/>
                <a:cs typeface="Arial" panose="020B0604020202020204" pitchFamily="34" charset="0"/>
              </a:rPr>
            </a:br>
            <a:r>
              <a:rPr lang="en-US" altLang="ja-JP" sz="1600" dirty="0" smtClean="0">
                <a:solidFill>
                  <a:schemeClr val="tx1"/>
                </a:solidFill>
                <a:latin typeface="Arial" panose="020B0604020202020204" pitchFamily="34" charset="0"/>
                <a:cs typeface="Arial" panose="020B0604020202020204" pitchFamily="34" charset="0"/>
              </a:rPr>
              <a:t/>
            </a:r>
            <a:br>
              <a:rPr lang="en-US" altLang="ja-JP" sz="1600" dirty="0" smtClean="0">
                <a:solidFill>
                  <a:schemeClr val="tx1"/>
                </a:solidFill>
                <a:latin typeface="Arial" panose="020B0604020202020204" pitchFamily="34" charset="0"/>
                <a:cs typeface="Arial" panose="020B0604020202020204" pitchFamily="34" charset="0"/>
              </a:rPr>
            </a:br>
            <a:r>
              <a:rPr lang="en-US" altLang="ja-JP" sz="2000" b="1" u="sng" dirty="0" err="1" smtClean="0">
                <a:solidFill>
                  <a:schemeClr val="tx1"/>
                </a:solidFill>
                <a:latin typeface="Arial" panose="020B0604020202020204" pitchFamily="34" charset="0"/>
                <a:cs typeface="Arial" panose="020B0604020202020204" pitchFamily="34" charset="0"/>
              </a:rPr>
              <a:t>Hướng</a:t>
            </a:r>
            <a:r>
              <a:rPr lang="en-US" altLang="ja-JP" sz="2000" b="1" u="sng" dirty="0" smtClean="0">
                <a:solidFill>
                  <a:schemeClr val="tx1"/>
                </a:solidFill>
                <a:latin typeface="Arial" panose="020B0604020202020204" pitchFamily="34" charset="0"/>
                <a:cs typeface="Arial" panose="020B0604020202020204" pitchFamily="34" charset="0"/>
              </a:rPr>
              <a:t> </a:t>
            </a:r>
            <a:r>
              <a:rPr lang="en-US" altLang="ja-JP" sz="2000" b="1" u="sng" dirty="0" err="1" smtClean="0">
                <a:solidFill>
                  <a:schemeClr val="tx1"/>
                </a:solidFill>
                <a:latin typeface="Arial" panose="020B0604020202020204" pitchFamily="34" charset="0"/>
                <a:cs typeface="Arial" panose="020B0604020202020204" pitchFamily="34" charset="0"/>
              </a:rPr>
              <a:t>dẫn</a:t>
            </a:r>
            <a:r>
              <a:rPr lang="en-US" altLang="ja-JP" sz="2000" b="1" u="sng" dirty="0" smtClean="0">
                <a:solidFill>
                  <a:schemeClr val="tx1"/>
                </a:solidFill>
                <a:latin typeface="Arial" panose="020B0604020202020204" pitchFamily="34" charset="0"/>
                <a:cs typeface="Arial" panose="020B0604020202020204" pitchFamily="34" charset="0"/>
              </a:rPr>
              <a:t> </a:t>
            </a:r>
            <a:r>
              <a:rPr lang="en-US" altLang="ja-JP" sz="2000" b="1" u="sng" dirty="0" err="1" smtClean="0">
                <a:solidFill>
                  <a:schemeClr val="tx1"/>
                </a:solidFill>
                <a:latin typeface="Arial" panose="020B0604020202020204" pitchFamily="34" charset="0"/>
                <a:cs typeface="Arial" panose="020B0604020202020204" pitchFamily="34" charset="0"/>
              </a:rPr>
              <a:t>cài</a:t>
            </a:r>
            <a:r>
              <a:rPr lang="en-US" altLang="ja-JP" sz="2000" b="1" u="sng" dirty="0" smtClean="0">
                <a:solidFill>
                  <a:schemeClr val="tx1"/>
                </a:solidFill>
                <a:latin typeface="Arial" panose="020B0604020202020204" pitchFamily="34" charset="0"/>
                <a:cs typeface="Arial" panose="020B0604020202020204" pitchFamily="34" charset="0"/>
              </a:rPr>
              <a:t> </a:t>
            </a:r>
            <a:r>
              <a:rPr lang="en-US" altLang="ja-JP" sz="2000" b="1" u="sng" dirty="0" err="1" smtClean="0">
                <a:solidFill>
                  <a:schemeClr val="tx1"/>
                </a:solidFill>
                <a:latin typeface="Arial" panose="020B0604020202020204" pitchFamily="34" charset="0"/>
                <a:cs typeface="Arial" panose="020B0604020202020204" pitchFamily="34" charset="0"/>
              </a:rPr>
              <a:t>đặt</a:t>
            </a:r>
            <a:r>
              <a:rPr lang="ja-JP" altLang="ja-JP" sz="2000" dirty="0" smtClean="0">
                <a:solidFill>
                  <a:schemeClr val="tx1"/>
                </a:solidFill>
                <a:latin typeface="Arial" panose="020B0604020202020204" pitchFamily="34" charset="0"/>
                <a:cs typeface="Arial" panose="020B0604020202020204" pitchFamily="34" charset="0"/>
              </a:rPr>
              <a:t/>
            </a:r>
            <a:br>
              <a:rPr lang="ja-JP" altLang="ja-JP" sz="2000" dirty="0" smtClean="0">
                <a:solidFill>
                  <a:schemeClr val="tx1"/>
                </a:solidFill>
                <a:latin typeface="Arial" panose="020B0604020202020204" pitchFamily="34" charset="0"/>
                <a:cs typeface="Arial" panose="020B0604020202020204" pitchFamily="34" charset="0"/>
              </a:rPr>
            </a:br>
            <a:r>
              <a:rPr lang="en-US" altLang="ja-JP" sz="20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Để</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cài</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đặt</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công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cụ</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này</a:t>
            </a:r>
            <a:r>
              <a:rPr lang="en-US" altLang="ja-JP" sz="1600" dirty="0" smtClean="0">
                <a:solidFill>
                  <a:schemeClr val="tx1"/>
                </a:solidFill>
                <a:latin typeface="Arial" panose="020B0604020202020204" pitchFamily="34" charset="0"/>
                <a:cs typeface="Arial" panose="020B0604020202020204" pitchFamily="34" charset="0"/>
              </a:rPr>
              <a:t>, copy </a:t>
            </a:r>
            <a:r>
              <a:rPr lang="en-US" altLang="ja-JP" sz="1600" dirty="0" err="1" smtClean="0">
                <a:solidFill>
                  <a:schemeClr val="tx1"/>
                </a:solidFill>
                <a:latin typeface="Arial" panose="020B0604020202020204" pitchFamily="34" charset="0"/>
                <a:cs typeface="Arial" panose="020B0604020202020204" pitchFamily="34" charset="0"/>
              </a:rPr>
              <a:t>cả</a:t>
            </a:r>
            <a:r>
              <a:rPr lang="en-US" altLang="ja-JP" sz="1600" dirty="0">
                <a:solidFill>
                  <a:schemeClr val="tx1"/>
                </a:solidFill>
                <a:latin typeface="Arial" panose="020B0604020202020204" pitchFamily="34" charset="0"/>
                <a:cs typeface="Arial" panose="020B0604020202020204" pitchFamily="34" charset="0"/>
              </a:rPr>
              <a:t> folder </a:t>
            </a:r>
            <a:r>
              <a:rPr lang="en-US" altLang="ja-JP" sz="1600" b="1" dirty="0" err="1" smtClean="0">
                <a:solidFill>
                  <a:srgbClr val="FF0000"/>
                </a:solidFill>
                <a:latin typeface="Arial" panose="020B0604020202020204" pitchFamily="34" charset="0"/>
                <a:cs typeface="Arial" panose="020B0604020202020204" pitchFamily="34" charset="0"/>
              </a:rPr>
              <a:t>checkcoordinatesys</a:t>
            </a:r>
            <a:r>
              <a:rPr lang="en-US" altLang="ja-JP" sz="1600" b="1" dirty="0" smtClean="0">
                <a:solidFill>
                  <a:srgbClr val="FF0000"/>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theo</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đường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dẫn</a:t>
            </a:r>
            <a:r>
              <a:rPr lang="en-US" altLang="ja-JP" sz="1600" dirty="0" smtClean="0">
                <a:solidFill>
                  <a:schemeClr val="tx1"/>
                </a:solidFill>
                <a:latin typeface="Arial" panose="020B0604020202020204" pitchFamily="34" charset="0"/>
                <a:cs typeface="Arial" panose="020B0604020202020204" pitchFamily="34" charset="0"/>
              </a:rPr>
              <a:t>:</a:t>
            </a:r>
            <a:r>
              <a:rPr lang="en-US" altLang="ja-JP" sz="1600" dirty="0">
                <a:solidFill>
                  <a:schemeClr val="tx1"/>
                </a:solidFill>
                <a:latin typeface="Arial" panose="020B0604020202020204" pitchFamily="34" charset="0"/>
                <a:cs typeface="Arial" panose="020B0604020202020204" pitchFamily="34" charset="0"/>
              </a:rPr>
              <a:t/>
            </a:r>
            <a:br>
              <a:rPr lang="en-US" altLang="ja-JP" sz="1600" dirty="0">
                <a:solidFill>
                  <a:schemeClr val="tx1"/>
                </a:solidFill>
                <a:latin typeface="Arial" panose="020B0604020202020204" pitchFamily="34" charset="0"/>
                <a:cs typeface="Arial" panose="020B0604020202020204" pitchFamily="34" charset="0"/>
              </a:rPr>
            </a:br>
            <a:r>
              <a:rPr lang="en-US" altLang="ja-JP" sz="1600" i="1" dirty="0">
                <a:solidFill>
                  <a:srgbClr val="FF0000"/>
                </a:solidFill>
                <a:latin typeface="Arial" panose="020B0604020202020204" pitchFamily="34" charset="0"/>
                <a:cs typeface="Arial" panose="020B0604020202020204" pitchFamily="34" charset="0"/>
              </a:rPr>
              <a:t>C:\</a:t>
            </a:r>
            <a:r>
              <a:rPr lang="en-US" altLang="ja-JP" sz="1600" i="1" dirty="0" smtClean="0">
                <a:solidFill>
                  <a:srgbClr val="FF0000"/>
                </a:solidFill>
                <a:latin typeface="Arial" panose="020B0604020202020204" pitchFamily="34" charset="0"/>
                <a:cs typeface="Arial" panose="020B0604020202020204" pitchFamily="34" charset="0"/>
              </a:rPr>
              <a:t>Users\tên </a:t>
            </a:r>
            <a:r>
              <a:rPr lang="en-US" altLang="ja-JP" sz="1600" i="1" dirty="0" err="1" smtClean="0">
                <a:solidFill>
                  <a:srgbClr val="FF0000"/>
                </a:solidFill>
                <a:latin typeface="Arial" panose="020B0604020202020204" pitchFamily="34" charset="0"/>
                <a:cs typeface="Arial" panose="020B0604020202020204" pitchFamily="34" charset="0"/>
              </a:rPr>
              <a:t>máy</a:t>
            </a:r>
            <a:r>
              <a:rPr lang="en-US" altLang="ja-JP" sz="1600" i="1" dirty="0" smtClean="0">
                <a:solidFill>
                  <a:srgbClr val="FF0000"/>
                </a:solidFill>
                <a:latin typeface="Arial" panose="020B0604020202020204" pitchFamily="34" charset="0"/>
                <a:cs typeface="Arial" panose="020B0604020202020204" pitchFamily="34" charset="0"/>
              </a:rPr>
              <a:t> </a:t>
            </a:r>
            <a:r>
              <a:rPr lang="en-US" altLang="ja-JP" sz="1600" i="1" dirty="0" err="1" smtClean="0">
                <a:solidFill>
                  <a:srgbClr val="FF0000"/>
                </a:solidFill>
                <a:latin typeface="Arial" panose="020B0604020202020204" pitchFamily="34" charset="0"/>
                <a:cs typeface="Arial" panose="020B0604020202020204" pitchFamily="34" charset="0"/>
              </a:rPr>
              <a:t>tính</a:t>
            </a:r>
            <a:r>
              <a:rPr lang="en-US" altLang="ja-JP" sz="1600" i="1" dirty="0" smtClean="0">
                <a:solidFill>
                  <a:srgbClr val="FF0000"/>
                </a:solidFill>
                <a:latin typeface="Arial" panose="020B0604020202020204" pitchFamily="34" charset="0"/>
                <a:cs typeface="Arial" panose="020B0604020202020204" pitchFamily="34" charset="0"/>
              </a:rPr>
              <a:t>\.</a:t>
            </a:r>
            <a:r>
              <a:rPr lang="en-US" altLang="ja-JP" sz="1600" i="1" dirty="0">
                <a:solidFill>
                  <a:srgbClr val="FF0000"/>
                </a:solidFill>
                <a:latin typeface="Arial" panose="020B0604020202020204" pitchFamily="34" charset="0"/>
                <a:cs typeface="Arial" panose="020B0604020202020204" pitchFamily="34" charset="0"/>
              </a:rPr>
              <a:t>qgis2\python\plugins</a:t>
            </a:r>
            <a:r>
              <a:rPr lang="en-US" sz="1600" i="1" dirty="0" smtClean="0">
                <a:solidFill>
                  <a:srgbClr val="FF0000"/>
                </a:solidFill>
                <a:latin typeface="Arial" panose="020B0604020202020204" pitchFamily="34" charset="0"/>
                <a:cs typeface="Arial" panose="020B0604020202020204" pitchFamily="34" charset="0"/>
              </a:rPr>
              <a:t> </a:t>
            </a:r>
            <a:br>
              <a:rPr lang="en-US" sz="1600" i="1" dirty="0" smtClean="0">
                <a:solidFill>
                  <a:srgbClr val="FF0000"/>
                </a:solidFill>
                <a:latin typeface="Arial" panose="020B0604020202020204" pitchFamily="34" charset="0"/>
                <a:cs typeface="Arial" panose="020B0604020202020204" pitchFamily="34" charset="0"/>
              </a:rPr>
            </a:br>
            <a:r>
              <a:rPr lang="en-US" sz="1300" dirty="0" err="1" smtClean="0">
                <a:solidFill>
                  <a:schemeClr val="tx1"/>
                </a:solidFill>
                <a:latin typeface="Arial" panose="020B0604020202020204" pitchFamily="34" charset="0"/>
                <a:cs typeface="Arial" panose="020B0604020202020204" pitchFamily="34" charset="0"/>
              </a:rPr>
              <a:t>Lưu</a:t>
            </a:r>
            <a:r>
              <a:rPr lang="en-US" sz="1300" dirty="0" smtClean="0">
                <a:solidFill>
                  <a:schemeClr val="tx1"/>
                </a:solidFill>
                <a:latin typeface="Arial" panose="020B0604020202020204" pitchFamily="34" charset="0"/>
                <a:cs typeface="Arial" panose="020B0604020202020204" pitchFamily="34" charset="0"/>
              </a:rPr>
              <a:t> ý: </a:t>
            </a:r>
            <a:r>
              <a:rPr lang="en-US" sz="1300" dirty="0" err="1" smtClean="0">
                <a:solidFill>
                  <a:schemeClr val="tx1"/>
                </a:solidFill>
                <a:latin typeface="Arial" panose="020B0604020202020204" pitchFamily="34" charset="0"/>
                <a:cs typeface="Arial" panose="020B0604020202020204" pitchFamily="34" charset="0"/>
              </a:rPr>
              <a:t>Nếu</a:t>
            </a:r>
            <a:r>
              <a:rPr lang="en-US" sz="1300" dirty="0" smtClean="0">
                <a:solidFill>
                  <a:schemeClr val="tx1"/>
                </a:solidFill>
                <a:latin typeface="Arial" panose="020B0604020202020204" pitchFamily="34" charset="0"/>
                <a:cs typeface="Arial" panose="020B0604020202020204" pitchFamily="34" charset="0"/>
              </a:rPr>
              <a:t> </a:t>
            </a:r>
            <a:r>
              <a:rPr lang="en-US" sz="1300" dirty="0" err="1" smtClean="0">
                <a:solidFill>
                  <a:schemeClr val="tx1"/>
                </a:solidFill>
                <a:latin typeface="Arial" panose="020B0604020202020204" pitchFamily="34" charset="0"/>
                <a:cs typeface="Arial" panose="020B0604020202020204" pitchFamily="34" charset="0"/>
              </a:rPr>
              <a:t>không</a:t>
            </a:r>
            <a:r>
              <a:rPr lang="en-US" sz="1300" dirty="0" smtClean="0">
                <a:solidFill>
                  <a:schemeClr val="tx1"/>
                </a:solidFill>
                <a:latin typeface="Arial" panose="020B0604020202020204" pitchFamily="34" charset="0"/>
                <a:cs typeface="Arial" panose="020B0604020202020204" pitchFamily="34" charset="0"/>
              </a:rPr>
              <a:t> </a:t>
            </a:r>
            <a:r>
              <a:rPr lang="en-US" sz="1300" dirty="0" err="1" smtClean="0">
                <a:solidFill>
                  <a:schemeClr val="tx1"/>
                </a:solidFill>
                <a:latin typeface="Arial" panose="020B0604020202020204" pitchFamily="34" charset="0"/>
                <a:cs typeface="Arial" panose="020B0604020202020204" pitchFamily="34" charset="0"/>
              </a:rPr>
              <a:t>tìm</a:t>
            </a:r>
            <a:r>
              <a:rPr lang="en-US" sz="1300" dirty="0" smtClean="0">
                <a:solidFill>
                  <a:schemeClr val="tx1"/>
                </a:solidFill>
                <a:latin typeface="Arial" panose="020B0604020202020204" pitchFamily="34" charset="0"/>
                <a:cs typeface="Arial" panose="020B0604020202020204" pitchFamily="34" charset="0"/>
              </a:rPr>
              <a:t> </a:t>
            </a:r>
            <a:r>
              <a:rPr lang="en-US" sz="1300" dirty="0" err="1" smtClean="0">
                <a:solidFill>
                  <a:schemeClr val="tx1"/>
                </a:solidFill>
                <a:latin typeface="Arial" panose="020B0604020202020204" pitchFamily="34" charset="0"/>
                <a:cs typeface="Arial" panose="020B0604020202020204" pitchFamily="34" charset="0"/>
              </a:rPr>
              <a:t>thấy</a:t>
            </a:r>
            <a:r>
              <a:rPr lang="en-US" sz="1300" dirty="0" smtClean="0">
                <a:solidFill>
                  <a:schemeClr val="tx1"/>
                </a:solidFill>
                <a:latin typeface="Arial" panose="020B0604020202020204" pitchFamily="34" charset="0"/>
                <a:cs typeface="Arial" panose="020B0604020202020204" pitchFamily="34" charset="0"/>
              </a:rPr>
              <a:t> folder plugins </a:t>
            </a:r>
            <a:r>
              <a:rPr lang="en-US" sz="1300" dirty="0" err="1" smtClean="0">
                <a:solidFill>
                  <a:schemeClr val="tx1"/>
                </a:solidFill>
                <a:latin typeface="Arial" panose="020B0604020202020204" pitchFamily="34" charset="0"/>
                <a:cs typeface="Arial" panose="020B0604020202020204" pitchFamily="34" charset="0"/>
              </a:rPr>
              <a:t>thì</a:t>
            </a:r>
            <a:r>
              <a:rPr lang="en-US" sz="1300" dirty="0" smtClean="0">
                <a:solidFill>
                  <a:schemeClr val="tx1"/>
                </a:solidFill>
                <a:latin typeface="Arial" panose="020B0604020202020204" pitchFamily="34" charset="0"/>
                <a:cs typeface="Arial" panose="020B0604020202020204" pitchFamily="34" charset="0"/>
              </a:rPr>
              <a:t> </a:t>
            </a:r>
            <a:r>
              <a:rPr lang="en-US" sz="1300" dirty="0" err="1" smtClean="0">
                <a:solidFill>
                  <a:schemeClr val="tx1"/>
                </a:solidFill>
                <a:latin typeface="Arial" panose="020B0604020202020204" pitchFamily="34" charset="0"/>
                <a:cs typeface="Arial" panose="020B0604020202020204" pitchFamily="34" charset="0"/>
              </a:rPr>
              <a:t>có</a:t>
            </a:r>
            <a:r>
              <a:rPr lang="en-US" sz="1300" dirty="0" smtClean="0">
                <a:solidFill>
                  <a:schemeClr val="tx1"/>
                </a:solidFill>
                <a:latin typeface="Arial" panose="020B0604020202020204" pitchFamily="34" charset="0"/>
                <a:cs typeface="Arial" panose="020B0604020202020204" pitchFamily="34" charset="0"/>
              </a:rPr>
              <a:t> </a:t>
            </a:r>
            <a:r>
              <a:rPr lang="en-US" sz="1300" dirty="0" err="1" smtClean="0">
                <a:solidFill>
                  <a:schemeClr val="tx1"/>
                </a:solidFill>
                <a:latin typeface="Arial" panose="020B0604020202020204" pitchFamily="34" charset="0"/>
                <a:cs typeface="Arial" panose="020B0604020202020204" pitchFamily="34" charset="0"/>
              </a:rPr>
              <a:t>thể</a:t>
            </a:r>
            <a:r>
              <a:rPr lang="en-US" sz="1300" dirty="0" smtClean="0">
                <a:solidFill>
                  <a:schemeClr val="tx1"/>
                </a:solidFill>
                <a:latin typeface="Arial" panose="020B0604020202020204" pitchFamily="34" charset="0"/>
                <a:cs typeface="Arial" panose="020B0604020202020204" pitchFamily="34" charset="0"/>
              </a:rPr>
              <a:t> </a:t>
            </a:r>
            <a:r>
              <a:rPr lang="en-US" sz="1300" dirty="0" err="1" smtClean="0">
                <a:solidFill>
                  <a:schemeClr val="tx1"/>
                </a:solidFill>
                <a:latin typeface="Arial" panose="020B0604020202020204" pitchFamily="34" charset="0"/>
                <a:cs typeface="Arial" panose="020B0604020202020204" pitchFamily="34" charset="0"/>
              </a:rPr>
              <a:t>tạo</a:t>
            </a:r>
            <a:r>
              <a:rPr lang="en-US" sz="1300" dirty="0" smtClean="0">
                <a:solidFill>
                  <a:schemeClr val="tx1"/>
                </a:solidFill>
                <a:latin typeface="Arial" panose="020B0604020202020204" pitchFamily="34" charset="0"/>
                <a:cs typeface="Arial" panose="020B0604020202020204" pitchFamily="34" charset="0"/>
              </a:rPr>
              <a:t> </a:t>
            </a:r>
            <a:r>
              <a:rPr lang="en-US" sz="1300" dirty="0" err="1" smtClean="0">
                <a:solidFill>
                  <a:schemeClr val="tx1"/>
                </a:solidFill>
                <a:latin typeface="Arial" panose="020B0604020202020204" pitchFamily="34" charset="0"/>
                <a:cs typeface="Arial" panose="020B0604020202020204" pitchFamily="34" charset="0"/>
              </a:rPr>
              <a:t>ra</a:t>
            </a:r>
            <a:r>
              <a:rPr lang="en-US" sz="1300" dirty="0" smtClean="0">
                <a:solidFill>
                  <a:schemeClr val="tx1"/>
                </a:solidFill>
                <a:latin typeface="Arial" panose="020B0604020202020204" pitchFamily="34" charset="0"/>
                <a:cs typeface="Arial" panose="020B0604020202020204" pitchFamily="34" charset="0"/>
              </a:rPr>
              <a:t> 1 folder </a:t>
            </a:r>
            <a:r>
              <a:rPr lang="en-US" sz="1300" dirty="0" err="1" smtClean="0">
                <a:solidFill>
                  <a:schemeClr val="tx1"/>
                </a:solidFill>
                <a:latin typeface="Arial" panose="020B0604020202020204" pitchFamily="34" charset="0"/>
                <a:cs typeface="Arial" panose="020B0604020202020204" pitchFamily="34" charset="0"/>
              </a:rPr>
              <a:t>có</a:t>
            </a:r>
            <a:r>
              <a:rPr lang="en-US" sz="1300" dirty="0" smtClean="0">
                <a:solidFill>
                  <a:schemeClr val="tx1"/>
                </a:solidFill>
                <a:latin typeface="Arial" panose="020B0604020202020204" pitchFamily="34" charset="0"/>
                <a:cs typeface="Arial" panose="020B0604020202020204" pitchFamily="34" charset="0"/>
              </a:rPr>
              <a:t> </a:t>
            </a:r>
            <a:r>
              <a:rPr lang="en-US" sz="1300" dirty="0" err="1" smtClean="0">
                <a:solidFill>
                  <a:schemeClr val="tx1"/>
                </a:solidFill>
                <a:latin typeface="Arial" panose="020B0604020202020204" pitchFamily="34" charset="0"/>
                <a:cs typeface="Arial" panose="020B0604020202020204" pitchFamily="34" charset="0"/>
              </a:rPr>
              <a:t>tên</a:t>
            </a:r>
            <a:r>
              <a:rPr lang="en-US" sz="1300" dirty="0" smtClean="0">
                <a:solidFill>
                  <a:schemeClr val="tx1"/>
                </a:solidFill>
                <a:latin typeface="Arial" panose="020B0604020202020204" pitchFamily="34" charset="0"/>
                <a:cs typeface="Arial" panose="020B0604020202020204" pitchFamily="34" charset="0"/>
              </a:rPr>
              <a:t> </a:t>
            </a:r>
            <a:r>
              <a:rPr lang="en-US" sz="1300" dirty="0" err="1" smtClean="0">
                <a:solidFill>
                  <a:schemeClr val="tx1"/>
                </a:solidFill>
                <a:latin typeface="Arial" panose="020B0604020202020204" pitchFamily="34" charset="0"/>
                <a:cs typeface="Arial" panose="020B0604020202020204" pitchFamily="34" charset="0"/>
              </a:rPr>
              <a:t>là</a:t>
            </a:r>
            <a:r>
              <a:rPr lang="en-US" sz="1300" dirty="0" smtClean="0">
                <a:solidFill>
                  <a:schemeClr val="tx1"/>
                </a:solidFill>
                <a:latin typeface="Arial" panose="020B0604020202020204" pitchFamily="34" charset="0"/>
                <a:cs typeface="Arial" panose="020B0604020202020204" pitchFamily="34" charset="0"/>
              </a:rPr>
              <a:t> </a:t>
            </a:r>
            <a:r>
              <a:rPr lang="en-US" sz="1600" dirty="0" smtClean="0">
                <a:solidFill>
                  <a:srgbClr val="FF0000"/>
                </a:solidFill>
                <a:latin typeface="Arial" panose="020B0604020202020204" pitchFamily="34" charset="0"/>
                <a:cs typeface="Arial" panose="020B0604020202020204" pitchFamily="34" charset="0"/>
              </a:rPr>
              <a:t>plugins</a:t>
            </a:r>
            <a:br>
              <a:rPr lang="en-US" sz="1600" dirty="0" smtClean="0">
                <a:solidFill>
                  <a:srgbClr val="FF0000"/>
                </a:solidFill>
                <a:latin typeface="Arial" panose="020B0604020202020204" pitchFamily="34" charset="0"/>
                <a:cs typeface="Arial" panose="020B0604020202020204" pitchFamily="34" charset="0"/>
              </a:rPr>
            </a:br>
            <a:r>
              <a:rPr lang="en-US" sz="1600" i="1" dirty="0" smtClean="0">
                <a:solidFill>
                  <a:srgbClr val="FF0000"/>
                </a:solidFill>
                <a:latin typeface="Arial" panose="020B0604020202020204" pitchFamily="34" charset="0"/>
                <a:cs typeface="Arial" panose="020B0604020202020204" pitchFamily="34" charset="0"/>
              </a:rPr>
              <a:t/>
            </a:r>
            <a:br>
              <a:rPr lang="en-US" sz="1600" i="1" dirty="0" smtClean="0">
                <a:solidFill>
                  <a:srgbClr val="FF0000"/>
                </a:solidFill>
                <a:latin typeface="Arial" panose="020B0604020202020204" pitchFamily="34" charset="0"/>
                <a:cs typeface="Arial" panose="020B0604020202020204" pitchFamily="34" charset="0"/>
              </a:rPr>
            </a:br>
            <a:r>
              <a:rPr lang="en-US" sz="1600" i="1"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Sau</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khi</a:t>
            </a:r>
            <a:r>
              <a:rPr lang="en-US" sz="1600" dirty="0" smtClean="0">
                <a:solidFill>
                  <a:schemeClr val="tx1"/>
                </a:solidFill>
                <a:latin typeface="Arial" panose="020B0604020202020204" pitchFamily="34" charset="0"/>
                <a:cs typeface="Arial" panose="020B0604020202020204" pitchFamily="34" charset="0"/>
              </a:rPr>
              <a:t> copy </a:t>
            </a:r>
            <a:r>
              <a:rPr lang="en-US" sz="1600" dirty="0" err="1" smtClean="0">
                <a:solidFill>
                  <a:schemeClr val="tx1"/>
                </a:solidFill>
                <a:latin typeface="Arial" panose="020B0604020202020204" pitchFamily="34" charset="0"/>
                <a:cs typeface="Arial" panose="020B0604020202020204" pitchFamily="34" charset="0"/>
              </a:rPr>
              <a:t>xong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bật</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phần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mềm</a:t>
            </a:r>
            <a:r>
              <a:rPr lang="en-US" sz="1600" dirty="0" smtClean="0">
                <a:solidFill>
                  <a:schemeClr val="tx1"/>
                </a:solidFill>
                <a:latin typeface="Arial" panose="020B0604020202020204" pitchFamily="34" charset="0"/>
                <a:cs typeface="Arial" panose="020B0604020202020204" pitchFamily="34" charset="0"/>
              </a:rPr>
              <a:t> QGIS/FRMS </a:t>
            </a:r>
            <a:r>
              <a:rPr lang="en-US" sz="1600" dirty="0" err="1" smtClean="0">
                <a:solidFill>
                  <a:schemeClr val="tx1"/>
                </a:solidFill>
                <a:latin typeface="Arial" panose="020B0604020202020204" pitchFamily="34" charset="0"/>
                <a:cs typeface="Arial" panose="020B0604020202020204" pitchFamily="34" charset="0"/>
              </a:rPr>
              <a:t>lên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Từ</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thanh</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công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cụ</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chọn</a:t>
            </a:r>
            <a:r>
              <a:rPr lang="en-US" sz="1600" dirty="0" smtClean="0">
                <a:solidFill>
                  <a:schemeClr val="tx1"/>
                </a:solidFill>
                <a:latin typeface="Arial" panose="020B0604020202020204" pitchFamily="34" charset="0"/>
                <a:cs typeface="Arial" panose="020B0604020202020204" pitchFamily="34" charset="0"/>
              </a:rPr>
              <a:t> </a:t>
            </a:r>
            <a:r>
              <a:rPr lang="en-US" sz="1600" b="1" i="1" dirty="0" smtClean="0">
                <a:solidFill>
                  <a:schemeClr val="tx1"/>
                </a:solidFill>
                <a:latin typeface="Arial" panose="020B0604020202020204" pitchFamily="34" charset="0"/>
                <a:cs typeface="Arial" panose="020B0604020202020204" pitchFamily="34" charset="0"/>
              </a:rPr>
              <a:t>Plugins -&gt; Manage and </a:t>
            </a:r>
            <a:r>
              <a:rPr lang="en-US" sz="1600" b="1" i="1" dirty="0">
                <a:solidFill>
                  <a:schemeClr val="tx1"/>
                </a:solidFill>
                <a:latin typeface="Arial" panose="020B0604020202020204" pitchFamily="34" charset="0"/>
                <a:cs typeface="Arial" panose="020B0604020202020204" pitchFamily="34" charset="0"/>
              </a:rPr>
              <a:t>i</a:t>
            </a:r>
            <a:r>
              <a:rPr lang="en-US" sz="1600" b="1" i="1" dirty="0" smtClean="0">
                <a:solidFill>
                  <a:schemeClr val="tx1"/>
                </a:solidFill>
                <a:latin typeface="Arial" panose="020B0604020202020204" pitchFamily="34" charset="0"/>
                <a:cs typeface="Arial" panose="020B0604020202020204" pitchFamily="34" charset="0"/>
              </a:rPr>
              <a:t>nstall plugin</a:t>
            </a:r>
            <a:br>
              <a:rPr lang="en-US" sz="1600" b="1" i="1" dirty="0" smtClean="0">
                <a:solidFill>
                  <a:schemeClr val="tx1"/>
                </a:solidFill>
                <a:latin typeface="Arial" panose="020B0604020202020204" pitchFamily="34" charset="0"/>
                <a:cs typeface="Arial" panose="020B0604020202020204" pitchFamily="34" charset="0"/>
              </a:rPr>
            </a:br>
            <a:r>
              <a:rPr lang="en-US" sz="1600" b="1" i="1" dirty="0" smtClean="0">
                <a:solidFill>
                  <a:schemeClr val="tx1"/>
                </a:solidFill>
                <a:latin typeface="Arial" panose="020B0604020202020204" pitchFamily="34" charset="0"/>
                <a:cs typeface="Arial" panose="020B0604020202020204" pitchFamily="34" charset="0"/>
              </a:rPr>
              <a:t/>
            </a:r>
            <a:br>
              <a:rPr lang="en-US" sz="1600" b="1" i="1" dirty="0" smtClean="0">
                <a:solidFill>
                  <a:schemeClr val="tx1"/>
                </a:solidFill>
                <a:latin typeface="Arial" panose="020B0604020202020204" pitchFamily="34" charset="0"/>
                <a:cs typeface="Arial" panose="020B0604020202020204" pitchFamily="34" charset="0"/>
              </a:rPr>
            </a:br>
            <a:r>
              <a:rPr lang="en-US" sz="1600" i="1"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Gõ</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vào</a:t>
            </a:r>
            <a:r>
              <a:rPr lang="en-US" sz="1600" dirty="0" smtClean="0">
                <a:solidFill>
                  <a:schemeClr val="tx1"/>
                </a:solidFill>
                <a:latin typeface="Arial" panose="020B0604020202020204" pitchFamily="34" charset="0"/>
                <a:cs typeface="Arial" panose="020B0604020202020204" pitchFamily="34" charset="0"/>
              </a:rPr>
              <a:t> ô </a:t>
            </a:r>
            <a:r>
              <a:rPr lang="en-US" sz="1600" dirty="0" err="1" smtClean="0">
                <a:solidFill>
                  <a:schemeClr val="tx1"/>
                </a:solidFill>
                <a:latin typeface="Arial" panose="020B0604020202020204" pitchFamily="34" charset="0"/>
                <a:cs typeface="Arial" panose="020B0604020202020204" pitchFamily="34" charset="0"/>
              </a:rPr>
              <a:t>tìm</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kiếm</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chữ</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ch</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sẽ</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hiển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thị</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ra</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tên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công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cụ</a:t>
            </a:r>
            <a:r>
              <a:rPr lang="en-US" sz="1600" dirty="0" smtClean="0">
                <a:solidFill>
                  <a:schemeClr val="tx1"/>
                </a:solidFill>
                <a:latin typeface="Arial" panose="020B0604020202020204" pitchFamily="34" charset="0"/>
                <a:cs typeface="Arial" panose="020B0604020202020204" pitchFamily="34" charset="0"/>
              </a:rPr>
              <a:t> </a:t>
            </a:r>
            <a:r>
              <a:rPr lang="en-US" sz="1600" b="1" dirty="0" smtClean="0">
                <a:solidFill>
                  <a:schemeClr val="tx1"/>
                </a:solidFill>
                <a:latin typeface="Arial" panose="020B0604020202020204" pitchFamily="34" charset="0"/>
                <a:cs typeface="Arial" panose="020B0604020202020204" pitchFamily="34" charset="0"/>
              </a:rPr>
              <a:t>Check coordinate system </a:t>
            </a:r>
            <a:r>
              <a:rPr lang="en-US" sz="1600" dirty="0" err="1" smtClean="0">
                <a:solidFill>
                  <a:schemeClr val="tx1"/>
                </a:solidFill>
                <a:latin typeface="Arial" panose="020B0604020202020204" pitchFamily="34" charset="0"/>
                <a:cs typeface="Arial" panose="020B0604020202020204" pitchFamily="34" charset="0"/>
              </a:rPr>
              <a:t>là</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công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cụ</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kiểm</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tra</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hệ</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tọa</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độ</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nhanh</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Tích</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vào</a:t>
            </a:r>
            <a:r>
              <a:rPr lang="en-US" sz="1600" dirty="0" smtClean="0">
                <a:solidFill>
                  <a:schemeClr val="tx1"/>
                </a:solidFill>
                <a:latin typeface="Arial" panose="020B0604020202020204" pitchFamily="34" charset="0"/>
                <a:cs typeface="Arial" panose="020B0604020202020204" pitchFamily="34" charset="0"/>
              </a:rPr>
              <a:t> ô </a:t>
            </a:r>
            <a:r>
              <a:rPr lang="en-US" sz="1600" dirty="0" err="1" smtClean="0">
                <a:solidFill>
                  <a:schemeClr val="tx1"/>
                </a:solidFill>
                <a:latin typeface="Arial" panose="020B0604020202020204" pitchFamily="34" charset="0"/>
                <a:cs typeface="Arial" panose="020B0604020202020204" pitchFamily="34" charset="0"/>
              </a:rPr>
              <a:t>vuông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sau</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đó</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ấn</a:t>
            </a:r>
            <a:r>
              <a:rPr lang="en-US" sz="1600" dirty="0" smtClean="0">
                <a:solidFill>
                  <a:schemeClr val="tx1"/>
                </a:solidFill>
                <a:latin typeface="Arial" panose="020B0604020202020204" pitchFamily="34" charset="0"/>
                <a:cs typeface="Arial" panose="020B0604020202020204" pitchFamily="34" charset="0"/>
              </a:rPr>
              <a:t> Close </a:t>
            </a:r>
            <a:r>
              <a:rPr lang="en-US" sz="1600" dirty="0" err="1" smtClean="0">
                <a:solidFill>
                  <a:schemeClr val="tx1"/>
                </a:solidFill>
                <a:latin typeface="Arial" panose="020B0604020202020204" pitchFamily="34" charset="0"/>
                <a:cs typeface="Arial" panose="020B0604020202020204" pitchFamily="34" charset="0"/>
              </a:rPr>
              <a:t>để</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tắt</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hộp</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thoại</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hiển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thị</a:t>
            </a:r>
            <a:r>
              <a:rPr lang="en-US" sz="1600" dirty="0" smtClean="0">
                <a:solidFill>
                  <a:schemeClr val="tx1"/>
                </a:solidFill>
                <a:latin typeface="Arial" panose="020B0604020202020204" pitchFamily="34" charset="0"/>
                <a:cs typeface="Arial" panose="020B0604020202020204" pitchFamily="34" charset="0"/>
              </a:rPr>
              <a:t>.</a:t>
            </a:r>
            <a:br>
              <a:rPr lang="en-US" sz="1600" dirty="0" smtClean="0">
                <a:solidFill>
                  <a:schemeClr val="tx1"/>
                </a:solidFill>
                <a:latin typeface="Arial" panose="020B0604020202020204" pitchFamily="34" charset="0"/>
                <a:cs typeface="Arial" panose="020B0604020202020204" pitchFamily="34" charset="0"/>
              </a:rPr>
            </a:br>
            <a:r>
              <a:rPr lang="en-US" sz="1600" dirty="0" smtClean="0">
                <a:solidFill>
                  <a:schemeClr val="tx1"/>
                </a:solidFill>
                <a:latin typeface="Arial" panose="020B0604020202020204" pitchFamily="34" charset="0"/>
                <a:cs typeface="Arial" panose="020B0604020202020204" pitchFamily="34" charset="0"/>
              </a:rPr>
              <a:t/>
            </a:r>
            <a:br>
              <a:rPr lang="en-US" sz="1600" dirty="0" smtClean="0">
                <a:solidFill>
                  <a:schemeClr val="tx1"/>
                </a:solidFill>
                <a:latin typeface="Arial" panose="020B0604020202020204" pitchFamily="34" charset="0"/>
                <a:cs typeface="Arial" panose="020B0604020202020204" pitchFamily="34" charset="0"/>
              </a:rPr>
            </a:b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Trên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thanh</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công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cụ</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của</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phần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mềm</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cài</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đặt</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xong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sẽ</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xuất</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hiện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biểu</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tượng</a:t>
            </a:r>
            <a:r>
              <a:rPr lang="en-US" sz="1600" dirty="0" smtClean="0">
                <a:solidFill>
                  <a:schemeClr val="tx1"/>
                </a:solidFill>
                <a:latin typeface="Arial" panose="020B0604020202020204" pitchFamily="34" charset="0"/>
                <a:cs typeface="Arial" panose="020B0604020202020204" pitchFamily="34" charset="0"/>
              </a:rPr>
              <a:t> </a:t>
            </a:r>
            <a:r>
              <a:rPr lang="en-US" sz="1600" b="1" i="1" dirty="0" smtClean="0">
                <a:solidFill>
                  <a:schemeClr val="tx1"/>
                </a:solidFill>
                <a:latin typeface="Arial" panose="020B0604020202020204" pitchFamily="34" charset="0"/>
                <a:cs typeface="Arial" panose="020B0604020202020204" pitchFamily="34" charset="0"/>
              </a:rPr>
              <a:t/>
            </a:r>
            <a:br>
              <a:rPr lang="en-US" sz="1600" b="1" i="1" dirty="0" smtClean="0">
                <a:solidFill>
                  <a:schemeClr val="tx1"/>
                </a:solidFill>
                <a:latin typeface="Arial" panose="020B0604020202020204" pitchFamily="34" charset="0"/>
                <a:cs typeface="Arial" panose="020B0604020202020204" pitchFamily="34" charset="0"/>
              </a:rPr>
            </a:br>
            <a:r>
              <a:rPr lang="en-US" sz="1600" i="1" dirty="0" smtClean="0">
                <a:solidFill>
                  <a:srgbClr val="FF0000"/>
                </a:solidFill>
                <a:latin typeface="Arial" panose="020B0604020202020204" pitchFamily="34" charset="0"/>
                <a:cs typeface="Arial" panose="020B0604020202020204" pitchFamily="34" charset="0"/>
              </a:rPr>
              <a:t/>
            </a:r>
            <a:br>
              <a:rPr lang="en-US" sz="1600" i="1" dirty="0" smtClean="0">
                <a:solidFill>
                  <a:srgbClr val="FF0000"/>
                </a:solidFill>
                <a:latin typeface="Arial" panose="020B0604020202020204" pitchFamily="34" charset="0"/>
                <a:cs typeface="Arial" panose="020B0604020202020204" pitchFamily="34" charset="0"/>
              </a:rPr>
            </a:br>
            <a:r>
              <a:rPr lang="en-US" sz="1600" dirty="0" smtClean="0">
                <a:solidFill>
                  <a:schemeClr val="tx1"/>
                </a:solidFill>
                <a:latin typeface="Arial" panose="020B0604020202020204" pitchFamily="34" charset="0"/>
                <a:cs typeface="Arial" panose="020B0604020202020204" pitchFamily="34" charset="0"/>
              </a:rPr>
              <a:t/>
            </a:r>
            <a:br>
              <a:rPr lang="en-US" sz="1600" dirty="0" smtClean="0">
                <a:solidFill>
                  <a:schemeClr val="tx1"/>
                </a:solidFill>
                <a:latin typeface="Arial" panose="020B0604020202020204" pitchFamily="34" charset="0"/>
                <a:cs typeface="Arial" panose="020B0604020202020204" pitchFamily="34" charset="0"/>
              </a:rPr>
            </a:br>
            <a:r>
              <a:rPr lang="en-US" altLang="ja-JP" sz="1600" dirty="0" smtClean="0">
                <a:solidFill>
                  <a:schemeClr val="tx1"/>
                </a:solidFill>
                <a:latin typeface="Arial" panose="020B0604020202020204" pitchFamily="34" charset="0"/>
                <a:cs typeface="Arial" panose="020B0604020202020204" pitchFamily="34" charset="0"/>
              </a:rPr>
              <a:t/>
            </a:r>
            <a:br>
              <a:rPr lang="en-US" altLang="ja-JP" sz="1600" dirty="0" smtClean="0">
                <a:solidFill>
                  <a:schemeClr val="tx1"/>
                </a:solidFill>
                <a:latin typeface="Arial" panose="020B0604020202020204" pitchFamily="34" charset="0"/>
                <a:cs typeface="Arial" panose="020B0604020202020204" pitchFamily="34" charset="0"/>
              </a:rPr>
            </a:br>
            <a:r>
              <a:rPr lang="en-US" altLang="ja-JP" sz="1800" b="1" dirty="0" smtClean="0">
                <a:solidFill>
                  <a:schemeClr val="tx1"/>
                </a:solidFill>
                <a:latin typeface="Arial" panose="020B0604020202020204" pitchFamily="34" charset="0"/>
                <a:cs typeface="Arial" panose="020B0604020202020204" pitchFamily="34" charset="0"/>
              </a:rPr>
              <a:t> </a:t>
            </a:r>
            <a:endParaRPr lang="ja-JP" altLang="en-US" dirty="0" smtClean="0">
              <a:solidFill>
                <a:schemeClr val="tx1"/>
              </a:solidFill>
              <a:latin typeface="Arial" panose="020B0604020202020204" pitchFamily="34" charset="0"/>
              <a:cs typeface="Arial" panose="020B0604020202020204" pitchFamily="34" charset="0"/>
            </a:endParaRPr>
          </a:p>
        </p:txBody>
      </p:sp>
      <p:sp>
        <p:nvSpPr>
          <p:cNvPr id="2" name="スライド番号プレースホルダー 1"/>
          <p:cNvSpPr>
            <a:spLocks noGrp="1"/>
          </p:cNvSpPr>
          <p:nvPr>
            <p:ph type="sldNum" sz="quarter" idx="12"/>
          </p:nvPr>
        </p:nvSpPr>
        <p:spPr/>
        <p:txBody>
          <a:bodyPr/>
          <a:lstStyle/>
          <a:p>
            <a:fld id="{F3EBA77C-DE79-46FD-AF0D-E006D177AD27}" type="slidenum">
              <a:rPr lang="en-US" altLang="ja-JP" smtClean="0"/>
              <a:pPr/>
              <a:t>3</a:t>
            </a:fld>
            <a:endParaRPr lang="en-US" altLang="ja-JP"/>
          </a:p>
        </p:txBody>
      </p:sp>
      <p:sp>
        <p:nvSpPr>
          <p:cNvPr id="6148" name="テキスト ボックス 12"/>
          <p:cNvSpPr txBox="1">
            <a:spLocks noChangeArrowheads="1"/>
          </p:cNvSpPr>
          <p:nvPr/>
        </p:nvSpPr>
        <p:spPr bwMode="auto">
          <a:xfrm>
            <a:off x="611560" y="476633"/>
            <a:ext cx="828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kumimoji="1" sz="3200">
                <a:solidFill>
                  <a:schemeClr val="tx1"/>
                </a:solidFill>
                <a:latin typeface="Calibri" pitchFamily="34" charset="0"/>
              </a:defRPr>
            </a:lvl1pPr>
            <a:lvl2pPr marL="742950" indent="-285750">
              <a:spcBef>
                <a:spcPct val="20000"/>
              </a:spcBef>
              <a:buFont typeface="Arial" charset="0"/>
              <a:buChar char="–"/>
              <a:defRPr kumimoji="1" sz="2800">
                <a:solidFill>
                  <a:schemeClr val="tx1"/>
                </a:solidFill>
                <a:latin typeface="Calibri" pitchFamily="34" charset="0"/>
              </a:defRPr>
            </a:lvl2pPr>
            <a:lvl3pPr marL="1143000" indent="-228600">
              <a:spcBef>
                <a:spcPct val="20000"/>
              </a:spcBef>
              <a:buFont typeface="Arial" charset="0"/>
              <a:buChar char="•"/>
              <a:defRPr kumimoji="1" sz="2400">
                <a:solidFill>
                  <a:schemeClr val="tx1"/>
                </a:solidFill>
                <a:latin typeface="Calibri" pitchFamily="34" charset="0"/>
              </a:defRPr>
            </a:lvl3pPr>
            <a:lvl4pPr marL="1600200" indent="-228600">
              <a:spcBef>
                <a:spcPct val="20000"/>
              </a:spcBef>
              <a:buFont typeface="Arial" charset="0"/>
              <a:buChar char="–"/>
              <a:defRPr kumimoji="1" sz="2000">
                <a:solidFill>
                  <a:schemeClr val="tx1"/>
                </a:solidFill>
                <a:latin typeface="Calibri" pitchFamily="34" charset="0"/>
              </a:defRPr>
            </a:lvl4pPr>
            <a:lvl5pPr marL="2057400" indent="-228600">
              <a:spcBef>
                <a:spcPct val="20000"/>
              </a:spcBef>
              <a:buFont typeface="Arial" charset="0"/>
              <a:buChar char="»"/>
              <a:defRPr kumimoji="1"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defRPr>
            </a:lvl9pPr>
          </a:lstStyle>
          <a:p>
            <a:pPr algn="ctr" eaLnBrk="1" hangingPunct="1">
              <a:spcBef>
                <a:spcPct val="0"/>
              </a:spcBef>
              <a:buFontTx/>
              <a:buNone/>
            </a:pPr>
            <a:r>
              <a:rPr lang="en-US" altLang="ja-JP" sz="2400" b="1" dirty="0" err="1" smtClean="0">
                <a:solidFill>
                  <a:schemeClr val="bg1"/>
                </a:solidFill>
                <a:latin typeface="Arial" charset="0"/>
              </a:rPr>
              <a:t>Công</a:t>
            </a:r>
            <a:r>
              <a:rPr lang="en-US" altLang="ja-JP" sz="2400" b="1" dirty="0" smtClean="0">
                <a:solidFill>
                  <a:schemeClr val="bg1"/>
                </a:solidFill>
                <a:latin typeface="Arial" charset="0"/>
              </a:rPr>
              <a:t> </a:t>
            </a:r>
            <a:r>
              <a:rPr lang="en-US" altLang="ja-JP" sz="2400" b="1" dirty="0" err="1" smtClean="0">
                <a:solidFill>
                  <a:schemeClr val="bg1"/>
                </a:solidFill>
                <a:latin typeface="Arial" charset="0"/>
              </a:rPr>
              <a:t>cụ</a:t>
            </a:r>
            <a:r>
              <a:rPr lang="en-US" altLang="ja-JP" sz="2400" b="1" dirty="0" smtClean="0">
                <a:solidFill>
                  <a:schemeClr val="bg1"/>
                </a:solidFill>
                <a:latin typeface="Arial" charset="0"/>
              </a:rPr>
              <a:t> </a:t>
            </a:r>
            <a:r>
              <a:rPr lang="en-US" altLang="ja-JP" sz="2400" b="1" dirty="0" err="1" smtClean="0">
                <a:solidFill>
                  <a:schemeClr val="bg1"/>
                </a:solidFill>
                <a:latin typeface="Arial" charset="0"/>
              </a:rPr>
              <a:t>kiểm</a:t>
            </a:r>
            <a:r>
              <a:rPr lang="en-US" altLang="ja-JP" sz="2400" b="1" dirty="0" smtClean="0">
                <a:solidFill>
                  <a:schemeClr val="bg1"/>
                </a:solidFill>
                <a:latin typeface="Arial" charset="0"/>
              </a:rPr>
              <a:t> </a:t>
            </a:r>
            <a:r>
              <a:rPr lang="en-US" altLang="ja-JP" sz="2400" b="1" dirty="0" err="1" smtClean="0">
                <a:solidFill>
                  <a:schemeClr val="bg1"/>
                </a:solidFill>
                <a:latin typeface="Arial" charset="0"/>
              </a:rPr>
              <a:t>tra</a:t>
            </a:r>
            <a:r>
              <a:rPr lang="en-US" altLang="ja-JP" sz="2400" b="1" dirty="0" smtClean="0">
                <a:solidFill>
                  <a:schemeClr val="bg1"/>
                </a:solidFill>
                <a:latin typeface="Arial" charset="0"/>
              </a:rPr>
              <a:t> </a:t>
            </a:r>
            <a:r>
              <a:rPr lang="en-US" altLang="ja-JP" sz="2400" b="1" dirty="0" err="1" smtClean="0">
                <a:solidFill>
                  <a:schemeClr val="bg1"/>
                </a:solidFill>
                <a:latin typeface="Arial" charset="0"/>
              </a:rPr>
              <a:t>hệ</a:t>
            </a:r>
            <a:r>
              <a:rPr lang="en-US" altLang="ja-JP" sz="2400" b="1" dirty="0" smtClean="0">
                <a:solidFill>
                  <a:schemeClr val="bg1"/>
                </a:solidFill>
                <a:latin typeface="Arial" charset="0"/>
              </a:rPr>
              <a:t> </a:t>
            </a:r>
            <a:r>
              <a:rPr lang="en-US" altLang="ja-JP" sz="2400" b="1" dirty="0" err="1" smtClean="0">
                <a:solidFill>
                  <a:schemeClr val="bg1"/>
                </a:solidFill>
                <a:latin typeface="Arial" charset="0"/>
              </a:rPr>
              <a:t>tọa</a:t>
            </a:r>
            <a:r>
              <a:rPr lang="en-US" altLang="ja-JP" sz="2400" b="1" dirty="0" smtClean="0">
                <a:solidFill>
                  <a:schemeClr val="bg1"/>
                </a:solidFill>
                <a:latin typeface="Arial" charset="0"/>
              </a:rPr>
              <a:t> </a:t>
            </a:r>
            <a:r>
              <a:rPr lang="en-US" altLang="ja-JP" sz="2400" b="1" dirty="0" err="1" smtClean="0">
                <a:solidFill>
                  <a:schemeClr val="bg1"/>
                </a:solidFill>
                <a:latin typeface="Arial" charset="0"/>
              </a:rPr>
              <a:t>độ</a:t>
            </a:r>
            <a:endParaRPr lang="ja-JP" altLang="en-US" sz="2400" dirty="0">
              <a:solidFill>
                <a:schemeClr val="bg1"/>
              </a:solidFill>
              <a:latin typeface="Arial Black" panose="020B0A04020102020204" pitchFamily="34"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5723692"/>
            <a:ext cx="292025" cy="292025"/>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6106838"/>
            <a:ext cx="1224136" cy="73169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22981" y="6309320"/>
            <a:ext cx="360576" cy="356419"/>
          </a:xfrm>
          <a:prstGeom prst="rect">
            <a:avLst/>
          </a:prstGeom>
        </p:spPr>
      </p:pic>
    </p:spTree>
    <p:extLst>
      <p:ext uri="{BB962C8B-B14F-4D97-AF65-F5344CB8AC3E}">
        <p14:creationId xmlns:p14="http://schemas.microsoft.com/office/powerpoint/2010/main" val="4209564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91173" y="870976"/>
            <a:ext cx="7408333" cy="829832"/>
          </a:xfrm>
        </p:spPr>
        <p:txBody>
          <a:bodyPr/>
          <a:lstStyle/>
          <a:p>
            <a:r>
              <a:rPr lang="en-US" dirty="0" err="1" smtClean="0">
                <a:solidFill>
                  <a:schemeClr val="bg1"/>
                </a:solidFill>
              </a:rPr>
              <a:t>Kiểm</a:t>
            </a:r>
            <a:r>
              <a:rPr lang="en-US" dirty="0" smtClean="0">
                <a:solidFill>
                  <a:schemeClr val="bg1"/>
                </a:solidFill>
              </a:rPr>
              <a:t> </a:t>
            </a:r>
            <a:r>
              <a:rPr lang="en-US" dirty="0" err="1" smtClean="0">
                <a:solidFill>
                  <a:schemeClr val="bg1"/>
                </a:solidFill>
              </a:rPr>
              <a:t>tra</a:t>
            </a:r>
            <a:r>
              <a:rPr lang="en-US" dirty="0" smtClean="0">
                <a:solidFill>
                  <a:schemeClr val="bg1"/>
                </a:solidFill>
              </a:rPr>
              <a:t> </a:t>
            </a:r>
            <a:r>
              <a:rPr lang="en-US" dirty="0" err="1" smtClean="0">
                <a:solidFill>
                  <a:schemeClr val="bg1"/>
                </a:solidFill>
              </a:rPr>
              <a:t>hệ</a:t>
            </a:r>
            <a:r>
              <a:rPr lang="en-US" dirty="0" smtClean="0">
                <a:solidFill>
                  <a:schemeClr val="bg1"/>
                </a:solidFill>
              </a:rPr>
              <a:t> </a:t>
            </a:r>
            <a:r>
              <a:rPr lang="en-US" dirty="0" err="1" smtClean="0">
                <a:solidFill>
                  <a:schemeClr val="bg1"/>
                </a:solidFill>
              </a:rPr>
              <a:t>tọa</a:t>
            </a:r>
            <a:r>
              <a:rPr lang="en-US" dirty="0" smtClean="0">
                <a:solidFill>
                  <a:schemeClr val="bg1"/>
                </a:solidFill>
              </a:rPr>
              <a:t> </a:t>
            </a:r>
            <a:r>
              <a:rPr lang="en-US" dirty="0" err="1" smtClean="0">
                <a:solidFill>
                  <a:schemeClr val="bg1"/>
                </a:solidFill>
              </a:rPr>
              <a:t>độ</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một</a:t>
            </a:r>
            <a:r>
              <a:rPr lang="en-US" dirty="0" smtClean="0">
                <a:solidFill>
                  <a:schemeClr val="bg1"/>
                </a:solidFill>
              </a:rPr>
              <a:t> </a:t>
            </a:r>
            <a:r>
              <a:rPr lang="en-US" dirty="0" err="1" smtClean="0">
                <a:solidFill>
                  <a:schemeClr val="bg1"/>
                </a:solidFill>
              </a:rPr>
              <a:t>số</a:t>
            </a:r>
            <a:r>
              <a:rPr lang="en-US" dirty="0" smtClean="0">
                <a:solidFill>
                  <a:schemeClr val="bg1"/>
                </a:solidFill>
              </a:rPr>
              <a:t> </a:t>
            </a:r>
            <a:r>
              <a:rPr lang="en-US" dirty="0" err="1" smtClean="0">
                <a:solidFill>
                  <a:schemeClr val="bg1"/>
                </a:solidFill>
              </a:rPr>
              <a:t>lớp</a:t>
            </a:r>
            <a:endParaRPr lang="en-US" dirty="0">
              <a:solidFill>
                <a:schemeClr val="bg1"/>
              </a:solidFill>
            </a:endParaRPr>
          </a:p>
        </p:txBody>
      </p:sp>
      <p:pic>
        <p:nvPicPr>
          <p:cNvPr id="1026" name="Picture 2" descr="C:\Users\HOA-PC\AppData\Local\Temp\SNAGHTML50d5c8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54" y="1556792"/>
            <a:ext cx="8486503" cy="424847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4"/>
          <p:cNvCxnSpPr/>
          <p:nvPr/>
        </p:nvCxnSpPr>
        <p:spPr>
          <a:xfrm>
            <a:off x="10941" y="6237312"/>
            <a:ext cx="9133059" cy="0"/>
          </a:xfrm>
          <a:prstGeom prst="line">
            <a:avLst/>
          </a:prstGeom>
        </p:spPr>
        <p:style>
          <a:lnRef idx="3">
            <a:schemeClr val="accent3"/>
          </a:lnRef>
          <a:fillRef idx="0">
            <a:schemeClr val="accent3"/>
          </a:fillRef>
          <a:effectRef idx="2">
            <a:schemeClr val="accent3"/>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520" y="6325856"/>
            <a:ext cx="936104" cy="559528"/>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22981" y="6451378"/>
            <a:ext cx="360576" cy="356419"/>
          </a:xfrm>
          <a:prstGeom prst="rect">
            <a:avLst/>
          </a:prstGeom>
        </p:spPr>
      </p:pic>
    </p:spTree>
    <p:extLst>
      <p:ext uri="{BB962C8B-B14F-4D97-AF65-F5344CB8AC3E}">
        <p14:creationId xmlns:p14="http://schemas.microsoft.com/office/powerpoint/2010/main" val="3317275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525287" y="2636912"/>
            <a:ext cx="8053838" cy="144016"/>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l"/>
            <a:r>
              <a:rPr lang="en-US" altLang="ja-JP" sz="2000" b="1" u="sng" dirty="0" err="1" smtClean="0">
                <a:solidFill>
                  <a:schemeClr val="tx1"/>
                </a:solidFill>
                <a:latin typeface="Arial" panose="020B0604020202020204" pitchFamily="34" charset="0"/>
                <a:cs typeface="Arial" panose="020B0604020202020204" pitchFamily="34" charset="0"/>
              </a:rPr>
              <a:t>Mục</a:t>
            </a:r>
            <a:r>
              <a:rPr lang="en-US" altLang="ja-JP" sz="2000" b="1" u="sng" dirty="0" smtClean="0">
                <a:solidFill>
                  <a:schemeClr val="tx1"/>
                </a:solidFill>
                <a:latin typeface="Arial" panose="020B0604020202020204" pitchFamily="34" charset="0"/>
                <a:cs typeface="Arial" panose="020B0604020202020204" pitchFamily="34" charset="0"/>
              </a:rPr>
              <a:t> </a:t>
            </a:r>
            <a:r>
              <a:rPr lang="en-US" altLang="ja-JP" sz="2000" b="1" u="sng" dirty="0" err="1" smtClean="0">
                <a:solidFill>
                  <a:schemeClr val="tx1"/>
                </a:solidFill>
                <a:latin typeface="Arial" panose="020B0604020202020204" pitchFamily="34" charset="0"/>
                <a:cs typeface="Arial" panose="020B0604020202020204" pitchFamily="34" charset="0"/>
              </a:rPr>
              <a:t>đích</a:t>
            </a:r>
            <a:r>
              <a:rPr lang="en-US" altLang="ja-JP" sz="2000" b="1" u="sng" dirty="0" smtClean="0">
                <a:solidFill>
                  <a:schemeClr val="tx1"/>
                </a:solidFill>
                <a:latin typeface="Arial" panose="020B0604020202020204" pitchFamily="34" charset="0"/>
                <a:cs typeface="Arial" panose="020B0604020202020204" pitchFamily="34" charset="0"/>
              </a:rPr>
              <a:t>:</a:t>
            </a:r>
            <a:br>
              <a:rPr lang="en-US" altLang="ja-JP" sz="2000" b="1" u="sng" dirty="0" smtClean="0">
                <a:solidFill>
                  <a:schemeClr val="tx1"/>
                </a:solidFill>
                <a:latin typeface="Arial" panose="020B0604020202020204" pitchFamily="34" charset="0"/>
                <a:cs typeface="Arial" panose="020B0604020202020204" pitchFamily="34" charset="0"/>
              </a:rPr>
            </a:br>
            <a:r>
              <a:rPr lang="en-US" altLang="ja-JP" sz="1600" dirty="0" err="1" smtClean="0">
                <a:solidFill>
                  <a:schemeClr val="tx1"/>
                </a:solidFill>
                <a:latin typeface="Arial" panose="020B0604020202020204" pitchFamily="34" charset="0"/>
                <a:cs typeface="Arial" panose="020B0604020202020204" pitchFamily="34" charset="0"/>
              </a:rPr>
              <a:t>Dữ</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liệu</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bản</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đồ</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của</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hệ</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thống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ngành</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Lâm</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nghiệp</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hầu</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hết</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đều</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đang</a:t>
            </a:r>
            <a:r>
              <a:rPr lang="en-US" altLang="ja-JP" sz="1600" dirty="0" smtClean="0">
                <a:solidFill>
                  <a:schemeClr val="tx1"/>
                </a:solidFill>
                <a:latin typeface="Arial" panose="020B0604020202020204" pitchFamily="34" charset="0"/>
                <a:cs typeface="Arial" panose="020B0604020202020204" pitchFamily="34" charset="0"/>
              </a:rPr>
              <a:t> ở </a:t>
            </a:r>
            <a:r>
              <a:rPr lang="en-US" altLang="ja-JP" sz="1600" dirty="0" err="1" smtClean="0">
                <a:solidFill>
                  <a:schemeClr val="tx1"/>
                </a:solidFill>
                <a:latin typeface="Arial" panose="020B0604020202020204" pitchFamily="34" charset="0"/>
                <a:cs typeface="Arial" panose="020B0604020202020204" pitchFamily="34" charset="0"/>
              </a:rPr>
              <a:t>hệ</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tọa</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độ</a:t>
            </a:r>
            <a:r>
              <a:rPr lang="en-US" altLang="ja-JP" sz="1600" dirty="0" smtClean="0">
                <a:solidFill>
                  <a:schemeClr val="tx1"/>
                </a:solidFill>
                <a:latin typeface="Arial" panose="020B0604020202020204" pitchFamily="34" charset="0"/>
                <a:cs typeface="Arial" panose="020B0604020202020204" pitchFamily="34" charset="0"/>
              </a:rPr>
              <a:t> VN2000 </a:t>
            </a:r>
            <a:r>
              <a:rPr lang="en-US" altLang="ja-JP" sz="1600" dirty="0" err="1" smtClean="0">
                <a:solidFill>
                  <a:schemeClr val="tx1"/>
                </a:solidFill>
                <a:latin typeface="Arial" panose="020B0604020202020204" pitchFamily="34" charset="0"/>
                <a:cs typeface="Arial" panose="020B0604020202020204" pitchFamily="34" charset="0"/>
              </a:rPr>
              <a:t>Nội</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bộ</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lệch</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với</a:t>
            </a:r>
            <a:r>
              <a:rPr lang="en-US" altLang="ja-JP" sz="1600" dirty="0" smtClean="0">
                <a:solidFill>
                  <a:schemeClr val="tx1"/>
                </a:solidFill>
                <a:latin typeface="Arial" panose="020B0604020202020204" pitchFamily="34" charset="0"/>
                <a:cs typeface="Arial" panose="020B0604020202020204" pitchFamily="34" charset="0"/>
              </a:rPr>
              <a:t> Google earth 230m. </a:t>
            </a:r>
            <a:r>
              <a:rPr lang="en-US" altLang="ja-JP" sz="1600" dirty="0" err="1" smtClean="0">
                <a:solidFill>
                  <a:schemeClr val="tx1"/>
                </a:solidFill>
                <a:latin typeface="Arial" panose="020B0604020202020204" pitchFamily="34" charset="0"/>
                <a:cs typeface="Arial" panose="020B0604020202020204" pitchFamily="34" charset="0"/>
              </a:rPr>
              <a:t>Công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cụ</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này</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cho</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phép</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người</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dùng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chuyển</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hệ</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tọa</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độ</a:t>
            </a:r>
            <a:r>
              <a:rPr lang="en-US" altLang="ja-JP" sz="1600" dirty="0">
                <a:solidFill>
                  <a:schemeClr val="tx1"/>
                </a:solidFill>
                <a:latin typeface="Arial" panose="020B0604020202020204" pitchFamily="34" charset="0"/>
                <a:cs typeface="Arial" panose="020B0604020202020204" pitchFamily="34" charset="0"/>
              </a:rPr>
              <a:t>,</a:t>
            </a:r>
            <a:r>
              <a:rPr lang="en-US" altLang="ja-JP" sz="1600" dirty="0" smtClean="0">
                <a:solidFill>
                  <a:schemeClr val="tx1"/>
                </a:solidFill>
                <a:latin typeface="Arial" panose="020B0604020202020204" pitchFamily="34" charset="0"/>
                <a:cs typeface="Arial" panose="020B0604020202020204" pitchFamily="34" charset="0"/>
              </a:rPr>
              <a:t> defined </a:t>
            </a:r>
            <a:r>
              <a:rPr lang="en-US" altLang="ja-JP" sz="1600" dirty="0" err="1" smtClean="0">
                <a:solidFill>
                  <a:schemeClr val="tx1"/>
                </a:solidFill>
                <a:latin typeface="Arial" panose="020B0604020202020204" pitchFamily="34" charset="0"/>
                <a:cs typeface="Arial" panose="020B0604020202020204" pitchFamily="34" charset="0"/>
              </a:rPr>
              <a:t>hệ</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tọa</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độ</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chồng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khớp</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với</a:t>
            </a:r>
            <a:r>
              <a:rPr lang="en-US" altLang="ja-JP" sz="1600" dirty="0" smtClean="0">
                <a:solidFill>
                  <a:schemeClr val="tx1"/>
                </a:solidFill>
                <a:latin typeface="Arial" panose="020B0604020202020204" pitchFamily="34" charset="0"/>
                <a:cs typeface="Arial" panose="020B0604020202020204" pitchFamily="34" charset="0"/>
              </a:rPr>
              <a:t> Google earth sang </a:t>
            </a:r>
            <a:r>
              <a:rPr lang="en-US" altLang="ja-JP" sz="1600" dirty="0" err="1" smtClean="0">
                <a:solidFill>
                  <a:schemeClr val="tx1"/>
                </a:solidFill>
                <a:latin typeface="Arial" panose="020B0604020202020204" pitchFamily="34" charset="0"/>
                <a:cs typeface="Arial" panose="020B0604020202020204" pitchFamily="34" charset="0"/>
              </a:rPr>
              <a:t>định</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dạng</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shapefile</a:t>
            </a:r>
            <a:r>
              <a:rPr lang="en-US" altLang="ja-JP" sz="1600" dirty="0" smtClean="0">
                <a:solidFill>
                  <a:schemeClr val="tx1"/>
                </a:solidFill>
                <a:latin typeface="Arial" panose="020B0604020202020204" pitchFamily="34" charset="0"/>
                <a:cs typeface="Arial" panose="020B0604020202020204" pitchFamily="34" charset="0"/>
              </a:rPr>
              <a:t> (.</a:t>
            </a:r>
            <a:r>
              <a:rPr lang="en-US" altLang="ja-JP" sz="1600" dirty="0" err="1" smtClean="0">
                <a:solidFill>
                  <a:schemeClr val="tx1"/>
                </a:solidFill>
                <a:latin typeface="Arial" panose="020B0604020202020204" pitchFamily="34" charset="0"/>
                <a:cs typeface="Arial" panose="020B0604020202020204" pitchFamily="34" charset="0"/>
              </a:rPr>
              <a:t>shp</a:t>
            </a:r>
            <a:r>
              <a:rPr lang="en-US" altLang="ja-JP" sz="1600" dirty="0" smtClean="0">
                <a:solidFill>
                  <a:schemeClr val="tx1"/>
                </a:solidFill>
                <a:latin typeface="Arial" panose="020B0604020202020204" pitchFamily="34" charset="0"/>
                <a:cs typeface="Arial" panose="020B0604020202020204" pitchFamily="34" charset="0"/>
              </a:rPr>
              <a:t>)</a:t>
            </a:r>
          </a:p>
          <a:p>
            <a:pPr algn="l"/>
            <a:endParaRPr lang="en-US" altLang="ja-JP" sz="1600" dirty="0" smtClean="0">
              <a:solidFill>
                <a:schemeClr val="tx1"/>
              </a:solidFill>
              <a:latin typeface="Arial" panose="020B0604020202020204" pitchFamily="34" charset="0"/>
              <a:cs typeface="Arial" panose="020B0604020202020204" pitchFamily="34" charset="0"/>
            </a:endParaRPr>
          </a:p>
          <a:p>
            <a:pPr algn="l"/>
            <a:r>
              <a:rPr lang="en-US" altLang="ja-JP" sz="1600" dirty="0" smtClean="0">
                <a:solidFill>
                  <a:schemeClr val="tx1"/>
                </a:solidFill>
                <a:latin typeface="Arial" panose="020B0604020202020204" pitchFamily="34" charset="0"/>
                <a:cs typeface="Arial" panose="020B0604020202020204" pitchFamily="34" charset="0"/>
              </a:rPr>
              <a:t/>
            </a:r>
            <a:br>
              <a:rPr lang="en-US" altLang="ja-JP" sz="1600" dirty="0" smtClean="0">
                <a:solidFill>
                  <a:schemeClr val="tx1"/>
                </a:solidFill>
                <a:latin typeface="Arial" panose="020B0604020202020204" pitchFamily="34" charset="0"/>
                <a:cs typeface="Arial" panose="020B0604020202020204" pitchFamily="34" charset="0"/>
              </a:rPr>
            </a:br>
            <a:r>
              <a:rPr lang="en-US" sz="1600" b="1" i="1" dirty="0" smtClean="0">
                <a:solidFill>
                  <a:schemeClr val="tx1"/>
                </a:solidFill>
                <a:latin typeface="Arial" panose="020B0604020202020204" pitchFamily="34" charset="0"/>
                <a:cs typeface="Arial" panose="020B0604020202020204" pitchFamily="34" charset="0"/>
              </a:rPr>
              <a:t/>
            </a:r>
            <a:br>
              <a:rPr lang="en-US" sz="1600" b="1" i="1" dirty="0" smtClean="0">
                <a:solidFill>
                  <a:schemeClr val="tx1"/>
                </a:solidFill>
                <a:latin typeface="Arial" panose="020B0604020202020204" pitchFamily="34" charset="0"/>
                <a:cs typeface="Arial" panose="020B0604020202020204" pitchFamily="34" charset="0"/>
              </a:rPr>
            </a:br>
            <a:endParaRPr lang="en-US" sz="1600" b="1" i="1" dirty="0" smtClean="0">
              <a:solidFill>
                <a:schemeClr val="tx1"/>
              </a:solidFill>
              <a:latin typeface="Arial" panose="020B0604020202020204" pitchFamily="34" charset="0"/>
              <a:cs typeface="Arial" panose="020B0604020202020204" pitchFamily="34" charset="0"/>
            </a:endParaRPr>
          </a:p>
          <a:p>
            <a:pPr algn="l"/>
            <a:r>
              <a:rPr lang="en-US" sz="1600" i="1" dirty="0" smtClean="0">
                <a:solidFill>
                  <a:srgbClr val="FF0000"/>
                </a:solidFill>
                <a:latin typeface="Arial" panose="020B0604020202020204" pitchFamily="34" charset="0"/>
                <a:cs typeface="Arial" panose="020B0604020202020204" pitchFamily="34" charset="0"/>
              </a:rPr>
              <a:t/>
            </a:r>
            <a:br>
              <a:rPr lang="en-US" sz="1600" i="1" dirty="0" smtClean="0">
                <a:solidFill>
                  <a:srgbClr val="FF0000"/>
                </a:solidFill>
                <a:latin typeface="Arial" panose="020B0604020202020204" pitchFamily="34" charset="0"/>
                <a:cs typeface="Arial" panose="020B0604020202020204" pitchFamily="34" charset="0"/>
              </a:rPr>
            </a:br>
            <a:r>
              <a:rPr lang="en-US" sz="1600" dirty="0" smtClean="0">
                <a:solidFill>
                  <a:schemeClr val="tx1"/>
                </a:solidFill>
                <a:latin typeface="Arial" panose="020B0604020202020204" pitchFamily="34" charset="0"/>
                <a:cs typeface="Arial" panose="020B0604020202020204" pitchFamily="34" charset="0"/>
              </a:rPr>
              <a:t/>
            </a:r>
            <a:br>
              <a:rPr lang="en-US" sz="1600" dirty="0" smtClean="0">
                <a:solidFill>
                  <a:schemeClr val="tx1"/>
                </a:solidFill>
                <a:latin typeface="Arial" panose="020B0604020202020204" pitchFamily="34" charset="0"/>
                <a:cs typeface="Arial" panose="020B0604020202020204" pitchFamily="34" charset="0"/>
              </a:rPr>
            </a:br>
            <a:r>
              <a:rPr lang="en-US" altLang="ja-JP" sz="1600" dirty="0" smtClean="0">
                <a:solidFill>
                  <a:schemeClr val="tx1"/>
                </a:solidFill>
                <a:latin typeface="Arial" panose="020B0604020202020204" pitchFamily="34" charset="0"/>
                <a:cs typeface="Arial" panose="020B0604020202020204" pitchFamily="34" charset="0"/>
              </a:rPr>
              <a:t/>
            </a:r>
            <a:br>
              <a:rPr lang="en-US" altLang="ja-JP" sz="1600" dirty="0" smtClean="0">
                <a:solidFill>
                  <a:schemeClr val="tx1"/>
                </a:solidFill>
                <a:latin typeface="Arial" panose="020B0604020202020204" pitchFamily="34" charset="0"/>
                <a:cs typeface="Arial" panose="020B0604020202020204" pitchFamily="34" charset="0"/>
              </a:rPr>
            </a:br>
            <a:r>
              <a:rPr lang="en-US" altLang="ja-JP" sz="1800" b="1" dirty="0" smtClean="0">
                <a:solidFill>
                  <a:schemeClr val="tx1"/>
                </a:solidFill>
                <a:latin typeface="Arial" panose="020B0604020202020204" pitchFamily="34" charset="0"/>
                <a:cs typeface="Arial" panose="020B0604020202020204" pitchFamily="34" charset="0"/>
              </a:rPr>
              <a:t> </a:t>
            </a:r>
            <a:endParaRPr lang="ja-JP" altLang="en-US" dirty="0" smtClean="0">
              <a:solidFill>
                <a:schemeClr val="tx1"/>
              </a:solidFill>
              <a:latin typeface="Arial" panose="020B0604020202020204" pitchFamily="34" charset="0"/>
              <a:cs typeface="Arial" panose="020B0604020202020204" pitchFamily="34" charset="0"/>
            </a:endParaRPr>
          </a:p>
        </p:txBody>
      </p:sp>
      <p:sp>
        <p:nvSpPr>
          <p:cNvPr id="5" name="テキスト ボックス 12"/>
          <p:cNvSpPr txBox="1">
            <a:spLocks noChangeArrowheads="1"/>
          </p:cNvSpPr>
          <p:nvPr/>
        </p:nvSpPr>
        <p:spPr bwMode="auto">
          <a:xfrm>
            <a:off x="525287" y="461082"/>
            <a:ext cx="828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kumimoji="1" sz="3200">
                <a:solidFill>
                  <a:schemeClr val="tx1"/>
                </a:solidFill>
                <a:latin typeface="Calibri" pitchFamily="34" charset="0"/>
              </a:defRPr>
            </a:lvl1pPr>
            <a:lvl2pPr marL="742950" indent="-285750">
              <a:spcBef>
                <a:spcPct val="20000"/>
              </a:spcBef>
              <a:buFont typeface="Arial" charset="0"/>
              <a:buChar char="–"/>
              <a:defRPr kumimoji="1" sz="2800">
                <a:solidFill>
                  <a:schemeClr val="tx1"/>
                </a:solidFill>
                <a:latin typeface="Calibri" pitchFamily="34" charset="0"/>
              </a:defRPr>
            </a:lvl2pPr>
            <a:lvl3pPr marL="1143000" indent="-228600">
              <a:spcBef>
                <a:spcPct val="20000"/>
              </a:spcBef>
              <a:buFont typeface="Arial" charset="0"/>
              <a:buChar char="•"/>
              <a:defRPr kumimoji="1" sz="2400">
                <a:solidFill>
                  <a:schemeClr val="tx1"/>
                </a:solidFill>
                <a:latin typeface="Calibri" pitchFamily="34" charset="0"/>
              </a:defRPr>
            </a:lvl3pPr>
            <a:lvl4pPr marL="1600200" indent="-228600">
              <a:spcBef>
                <a:spcPct val="20000"/>
              </a:spcBef>
              <a:buFont typeface="Arial" charset="0"/>
              <a:buChar char="–"/>
              <a:defRPr kumimoji="1" sz="2000">
                <a:solidFill>
                  <a:schemeClr val="tx1"/>
                </a:solidFill>
                <a:latin typeface="Calibri" pitchFamily="34" charset="0"/>
              </a:defRPr>
            </a:lvl4pPr>
            <a:lvl5pPr marL="2057400" indent="-228600">
              <a:spcBef>
                <a:spcPct val="20000"/>
              </a:spcBef>
              <a:buFont typeface="Arial" charset="0"/>
              <a:buChar char="»"/>
              <a:defRPr kumimoji="1"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Calibri" pitchFamily="34" charset="0"/>
              </a:defRPr>
            </a:lvl9pPr>
          </a:lstStyle>
          <a:p>
            <a:pPr algn="ctr" eaLnBrk="1" hangingPunct="1">
              <a:spcBef>
                <a:spcPct val="0"/>
              </a:spcBef>
              <a:buFontTx/>
              <a:buNone/>
            </a:pPr>
            <a:r>
              <a:rPr lang="en-US" altLang="ja-JP" sz="2400" b="1" dirty="0" err="1" smtClean="0">
                <a:solidFill>
                  <a:schemeClr val="bg1"/>
                </a:solidFill>
                <a:latin typeface="Arial" charset="0"/>
              </a:rPr>
              <a:t>Công</a:t>
            </a:r>
            <a:r>
              <a:rPr lang="en-US" altLang="ja-JP" sz="2400" b="1" dirty="0" smtClean="0">
                <a:solidFill>
                  <a:schemeClr val="bg1"/>
                </a:solidFill>
                <a:latin typeface="Arial" charset="0"/>
              </a:rPr>
              <a:t> </a:t>
            </a:r>
            <a:r>
              <a:rPr lang="en-US" altLang="ja-JP" sz="2400" b="1" dirty="0" err="1" smtClean="0">
                <a:solidFill>
                  <a:schemeClr val="bg1"/>
                </a:solidFill>
                <a:latin typeface="Arial" charset="0"/>
              </a:rPr>
              <a:t>cụ</a:t>
            </a:r>
            <a:r>
              <a:rPr lang="en-US" altLang="ja-JP" sz="2400" b="1" dirty="0" smtClean="0">
                <a:solidFill>
                  <a:schemeClr val="bg1"/>
                </a:solidFill>
                <a:latin typeface="Arial" charset="0"/>
              </a:rPr>
              <a:t> </a:t>
            </a:r>
            <a:r>
              <a:rPr lang="en-US" altLang="ja-JP" sz="2400" b="1" dirty="0" err="1" smtClean="0">
                <a:solidFill>
                  <a:schemeClr val="bg1"/>
                </a:solidFill>
                <a:latin typeface="Arial" charset="0"/>
              </a:rPr>
              <a:t>chuyển</a:t>
            </a:r>
            <a:r>
              <a:rPr lang="en-US" altLang="ja-JP" sz="2400" b="1" dirty="0" smtClean="0">
                <a:solidFill>
                  <a:schemeClr val="bg1"/>
                </a:solidFill>
                <a:latin typeface="Arial" charset="0"/>
              </a:rPr>
              <a:t> </a:t>
            </a:r>
            <a:r>
              <a:rPr lang="en-US" altLang="ja-JP" sz="2400" b="1" dirty="0" err="1" smtClean="0">
                <a:solidFill>
                  <a:schemeClr val="bg1"/>
                </a:solidFill>
                <a:latin typeface="Arial" charset="0"/>
              </a:rPr>
              <a:t>hệ</a:t>
            </a:r>
            <a:r>
              <a:rPr lang="en-US" altLang="ja-JP" sz="2400" b="1" dirty="0" smtClean="0">
                <a:solidFill>
                  <a:schemeClr val="bg1"/>
                </a:solidFill>
                <a:latin typeface="Arial" charset="0"/>
              </a:rPr>
              <a:t> </a:t>
            </a:r>
            <a:r>
              <a:rPr lang="en-US" altLang="ja-JP" sz="2400" b="1" dirty="0" err="1" smtClean="0">
                <a:solidFill>
                  <a:schemeClr val="bg1"/>
                </a:solidFill>
                <a:latin typeface="Arial" charset="0"/>
              </a:rPr>
              <a:t>tọa</a:t>
            </a:r>
            <a:r>
              <a:rPr lang="en-US" altLang="ja-JP" sz="2400" b="1" dirty="0" smtClean="0">
                <a:solidFill>
                  <a:schemeClr val="bg1"/>
                </a:solidFill>
                <a:latin typeface="Arial" charset="0"/>
              </a:rPr>
              <a:t> </a:t>
            </a:r>
            <a:r>
              <a:rPr lang="en-US" altLang="ja-JP" sz="2400" b="1" dirty="0" err="1" smtClean="0">
                <a:solidFill>
                  <a:schemeClr val="bg1"/>
                </a:solidFill>
                <a:latin typeface="Arial" charset="0"/>
              </a:rPr>
              <a:t>độ</a:t>
            </a:r>
            <a:endParaRPr lang="ja-JP" altLang="en-US" sz="2400" dirty="0">
              <a:solidFill>
                <a:schemeClr val="bg1"/>
              </a:solidFill>
              <a:latin typeface="Arial Black" panose="020B0A04020102020204" pitchFamily="34" charset="0"/>
            </a:endParaRPr>
          </a:p>
        </p:txBody>
      </p:sp>
      <p:sp>
        <p:nvSpPr>
          <p:cNvPr id="6" name="Content Placeholder 1"/>
          <p:cNvSpPr>
            <a:spLocks noGrp="1"/>
          </p:cNvSpPr>
          <p:nvPr>
            <p:ph idx="1"/>
          </p:nvPr>
        </p:nvSpPr>
        <p:spPr>
          <a:xfrm>
            <a:off x="525287" y="2330644"/>
            <a:ext cx="6946735" cy="3450696"/>
          </a:xfrm>
        </p:spPr>
        <p:txBody>
          <a:bodyPr/>
          <a:lstStyle/>
          <a:p>
            <a:pPr marL="0" indent="0">
              <a:buNone/>
            </a:pPr>
            <a:r>
              <a:rPr lang="en-US" sz="2000" b="1" dirty="0" err="1" smtClean="0">
                <a:solidFill>
                  <a:schemeClr val="tx1"/>
                </a:solidFill>
                <a:latin typeface="Arial" panose="020B0604020202020204" pitchFamily="34" charset="0"/>
                <a:cs typeface="Arial" panose="020B0604020202020204" pitchFamily="34" charset="0"/>
              </a:rPr>
              <a:t>Các</a:t>
            </a:r>
            <a:r>
              <a:rPr lang="en-US" sz="2000" b="1" dirty="0" smtClean="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chức</a:t>
            </a:r>
            <a:r>
              <a:rPr lang="en-US" sz="2000" b="1" dirty="0" smtClean="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năng</a:t>
            </a:r>
            <a:r>
              <a:rPr lang="en-US" sz="2000" b="1" dirty="0" smtClean="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chuyển</a:t>
            </a:r>
            <a:r>
              <a:rPr lang="en-US" sz="2000" b="1" dirty="0" smtClean="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đổi</a:t>
            </a:r>
            <a:r>
              <a:rPr lang="en-US" sz="2000" b="1" dirty="0" smtClean="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ü"/>
            </a:pPr>
            <a:r>
              <a:rPr lang="en-US" sz="1600" dirty="0" smtClean="0">
                <a:solidFill>
                  <a:schemeClr val="tx1"/>
                </a:solidFill>
                <a:latin typeface="Arial" panose="020B0604020202020204" pitchFamily="34" charset="0"/>
                <a:cs typeface="Arial" panose="020B0604020202020204" pitchFamily="34" charset="0"/>
              </a:rPr>
              <a:t>Save as sang </a:t>
            </a:r>
            <a:r>
              <a:rPr lang="en-US" sz="1600" dirty="0" err="1" smtClean="0">
                <a:solidFill>
                  <a:schemeClr val="tx1"/>
                </a:solidFill>
                <a:latin typeface="Arial" panose="020B0604020202020204" pitchFamily="34" charset="0"/>
                <a:cs typeface="Arial" panose="020B0604020202020204" pitchFamily="34" charset="0"/>
              </a:rPr>
              <a:t>định</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dạng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shp</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giữ</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nguyên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hệ</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tọa</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độ</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đầu</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vào</a:t>
            </a:r>
            <a:endParaRPr lang="en-US" sz="16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1600" dirty="0" err="1" smtClean="0">
                <a:solidFill>
                  <a:schemeClr val="tx1"/>
                </a:solidFill>
                <a:latin typeface="Arial" panose="020B0604020202020204" pitchFamily="34" charset="0"/>
                <a:cs typeface="Arial" panose="020B0604020202020204" pitchFamily="34" charset="0"/>
              </a:rPr>
              <a:t>Chuyển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hệ</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tọa</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độ</a:t>
            </a:r>
            <a:r>
              <a:rPr lang="en-US" sz="1600" dirty="0" smtClean="0">
                <a:solidFill>
                  <a:schemeClr val="tx1"/>
                </a:solidFill>
                <a:latin typeface="Arial" panose="020B0604020202020204" pitchFamily="34" charset="0"/>
                <a:cs typeface="Arial" panose="020B0604020202020204" pitchFamily="34" charset="0"/>
              </a:rPr>
              <a:t> VN2000 </a:t>
            </a:r>
            <a:r>
              <a:rPr lang="en-US" sz="1600" dirty="0" err="1" smtClean="0">
                <a:solidFill>
                  <a:schemeClr val="tx1"/>
                </a:solidFill>
                <a:latin typeface="Arial" panose="020B0604020202020204" pitchFamily="34" charset="0"/>
                <a:cs typeface="Arial" panose="020B0604020202020204" pitchFamily="34" charset="0"/>
              </a:rPr>
              <a:t>Nội</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bộ</a:t>
            </a:r>
            <a:r>
              <a:rPr lang="en-US" sz="1600" dirty="0" smtClean="0">
                <a:solidFill>
                  <a:schemeClr val="tx1"/>
                </a:solidFill>
                <a:latin typeface="Arial" panose="020B0604020202020204" pitchFamily="34" charset="0"/>
                <a:cs typeface="Arial" panose="020B0604020202020204" pitchFamily="34" charset="0"/>
              </a:rPr>
              <a:t> sang WGS84 </a:t>
            </a:r>
            <a:r>
              <a:rPr lang="en-US" sz="1600" dirty="0" err="1" smtClean="0">
                <a:solidFill>
                  <a:schemeClr val="tx1"/>
                </a:solidFill>
                <a:latin typeface="Arial" panose="020B0604020202020204" pitchFamily="34" charset="0"/>
                <a:cs typeface="Arial" panose="020B0604020202020204" pitchFamily="34" charset="0"/>
              </a:rPr>
              <a:t>Latlong</a:t>
            </a:r>
            <a:endParaRPr lang="en-US" sz="16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1600" dirty="0" err="1">
                <a:solidFill>
                  <a:schemeClr val="tx1"/>
                </a:solidFill>
                <a:latin typeface="Arial" panose="020B0604020202020204" pitchFamily="34" charset="0"/>
                <a:cs typeface="Arial" panose="020B0604020202020204" pitchFamily="34" charset="0"/>
              </a:rPr>
              <a:t>Chuyển</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hệ</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tọa</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độ</a:t>
            </a:r>
            <a:r>
              <a:rPr lang="en-US" sz="1600" dirty="0">
                <a:solidFill>
                  <a:schemeClr val="tx1"/>
                </a:solidFill>
                <a:latin typeface="Arial" panose="020B0604020202020204" pitchFamily="34" charset="0"/>
                <a:cs typeface="Arial" panose="020B0604020202020204" pitchFamily="34" charset="0"/>
              </a:rPr>
              <a:t> VN2000 </a:t>
            </a:r>
            <a:r>
              <a:rPr lang="en-US" sz="1600" dirty="0" err="1">
                <a:solidFill>
                  <a:schemeClr val="tx1"/>
                </a:solidFill>
                <a:latin typeface="Arial" panose="020B0604020202020204" pitchFamily="34" charset="0"/>
                <a:cs typeface="Arial" panose="020B0604020202020204" pitchFamily="34" charset="0"/>
              </a:rPr>
              <a:t>Nội</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bộ</a:t>
            </a:r>
            <a:r>
              <a:rPr lang="en-US" sz="1600" dirty="0">
                <a:solidFill>
                  <a:schemeClr val="tx1"/>
                </a:solidFill>
                <a:latin typeface="Arial" panose="020B0604020202020204" pitchFamily="34" charset="0"/>
                <a:cs typeface="Arial" panose="020B0604020202020204" pitchFamily="34" charset="0"/>
              </a:rPr>
              <a:t> sang </a:t>
            </a:r>
            <a:r>
              <a:rPr lang="en-US" sz="1600" dirty="0" smtClean="0">
                <a:solidFill>
                  <a:schemeClr val="tx1"/>
                </a:solidFill>
                <a:latin typeface="Arial" panose="020B0604020202020204" pitchFamily="34" charset="0"/>
                <a:cs typeface="Arial" panose="020B0604020202020204" pitchFamily="34" charset="0"/>
              </a:rPr>
              <a:t>UTM</a:t>
            </a:r>
          </a:p>
          <a:p>
            <a:pPr>
              <a:buFont typeface="Wingdings" panose="05000000000000000000" pitchFamily="2" charset="2"/>
              <a:buChar char="ü"/>
            </a:pPr>
            <a:r>
              <a:rPr lang="en-US" sz="1600" dirty="0" err="1">
                <a:solidFill>
                  <a:schemeClr val="tx1"/>
                </a:solidFill>
                <a:latin typeface="Arial" panose="020B0604020202020204" pitchFamily="34" charset="0"/>
                <a:cs typeface="Arial" panose="020B0604020202020204" pitchFamily="34" charset="0"/>
              </a:rPr>
              <a:t>Chuyển</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hệ</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tọa</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độ</a:t>
            </a:r>
            <a:r>
              <a:rPr lang="en-US" sz="1600" dirty="0">
                <a:solidFill>
                  <a:schemeClr val="tx1"/>
                </a:solidFill>
                <a:latin typeface="Arial" panose="020B0604020202020204" pitchFamily="34" charset="0"/>
                <a:cs typeface="Arial" panose="020B0604020202020204" pitchFamily="34" charset="0"/>
              </a:rPr>
              <a:t> VN2000 </a:t>
            </a:r>
            <a:r>
              <a:rPr lang="en-US" sz="1600" dirty="0" err="1">
                <a:solidFill>
                  <a:schemeClr val="tx1"/>
                </a:solidFill>
                <a:latin typeface="Arial" panose="020B0604020202020204" pitchFamily="34" charset="0"/>
                <a:cs typeface="Arial" panose="020B0604020202020204" pitchFamily="34" charset="0"/>
              </a:rPr>
              <a:t>Nội</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bộ</a:t>
            </a:r>
            <a:r>
              <a:rPr lang="en-US" sz="1600" dirty="0">
                <a:solidFill>
                  <a:schemeClr val="tx1"/>
                </a:solidFill>
                <a:latin typeface="Arial" panose="020B0604020202020204" pitchFamily="34" charset="0"/>
                <a:cs typeface="Arial" panose="020B0604020202020204" pitchFamily="34" charset="0"/>
              </a:rPr>
              <a:t> sang </a:t>
            </a:r>
            <a:r>
              <a:rPr lang="en-US" sz="1600" dirty="0" smtClean="0">
                <a:solidFill>
                  <a:schemeClr val="tx1"/>
                </a:solidFill>
                <a:latin typeface="Arial" panose="020B0604020202020204" pitchFamily="34" charset="0"/>
                <a:cs typeface="Arial" panose="020B0604020202020204" pitchFamily="34" charset="0"/>
              </a:rPr>
              <a:t>VN2000 </a:t>
            </a:r>
            <a:r>
              <a:rPr lang="en-US" sz="1600" dirty="0" err="1" smtClean="0">
                <a:solidFill>
                  <a:schemeClr val="tx1"/>
                </a:solidFill>
                <a:latin typeface="Arial" panose="020B0604020202020204" pitchFamily="34" charset="0"/>
                <a:cs typeface="Arial" panose="020B0604020202020204" pitchFamily="34" charset="0"/>
              </a:rPr>
              <a:t>Hội</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nhập</a:t>
            </a:r>
            <a:endParaRPr lang="en-US" sz="16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endParaRPr lang="en-US" sz="16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endParaRPr lang="en-US" dirty="0"/>
          </a:p>
          <a:p>
            <a:pPr>
              <a:buFont typeface="Wingdings" panose="05000000000000000000" pitchFamily="2" charset="2"/>
              <a:buChar char="ü"/>
            </a:pPr>
            <a:endParaRPr lang="en-US" dirty="0" smtClean="0"/>
          </a:p>
          <a:p>
            <a:pPr>
              <a:buFont typeface="Wingdings" panose="05000000000000000000" pitchFamily="2" charset="2"/>
              <a:buChar char="ü"/>
            </a:pPr>
            <a:endParaRPr lang="en-US" dirty="0" smtClean="0"/>
          </a:p>
          <a:p>
            <a:pPr marL="0" indent="0">
              <a:buNone/>
            </a:pPr>
            <a:endParaRPr lang="en-US" dirty="0"/>
          </a:p>
        </p:txBody>
      </p:sp>
      <p:sp>
        <p:nvSpPr>
          <p:cNvPr id="8" name="Rectangle 7"/>
          <p:cNvSpPr/>
          <p:nvPr/>
        </p:nvSpPr>
        <p:spPr>
          <a:xfrm>
            <a:off x="514423" y="3789040"/>
            <a:ext cx="8291264" cy="2769989"/>
          </a:xfrm>
          <a:prstGeom prst="rect">
            <a:avLst/>
          </a:prstGeom>
        </p:spPr>
        <p:txBody>
          <a:bodyPr wrap="square">
            <a:spAutoFit/>
          </a:bodyPr>
          <a:lstStyle/>
          <a:p>
            <a:r>
              <a:rPr lang="en-US" dirty="0">
                <a:solidFill>
                  <a:srgbClr val="FF0000"/>
                </a:solidFill>
                <a:latin typeface="Arial" panose="020B0604020202020204" pitchFamily="34" charset="0"/>
                <a:cs typeface="Arial" panose="020B0604020202020204" pitchFamily="34" charset="0"/>
              </a:rPr>
              <a:t/>
            </a:r>
            <a:br>
              <a:rPr lang="en-US" dirty="0">
                <a:solidFill>
                  <a:srgbClr val="FF0000"/>
                </a:solidFill>
                <a:latin typeface="Arial" panose="020B0604020202020204" pitchFamily="34" charset="0"/>
                <a:cs typeface="Arial" panose="020B0604020202020204" pitchFamily="34" charset="0"/>
              </a:rPr>
            </a:br>
            <a:r>
              <a:rPr lang="en-US" altLang="ja-JP" sz="2400" b="1" u="sng" dirty="0" err="1">
                <a:latin typeface="Arial" panose="020B0604020202020204" pitchFamily="34" charset="0"/>
                <a:cs typeface="Arial" panose="020B0604020202020204" pitchFamily="34" charset="0"/>
              </a:rPr>
              <a:t>Hướng</a:t>
            </a:r>
            <a:r>
              <a:rPr lang="en-US" altLang="ja-JP" sz="2400" b="1" u="sng" dirty="0">
                <a:latin typeface="Arial" panose="020B0604020202020204" pitchFamily="34" charset="0"/>
                <a:cs typeface="Arial" panose="020B0604020202020204" pitchFamily="34" charset="0"/>
              </a:rPr>
              <a:t> </a:t>
            </a:r>
            <a:r>
              <a:rPr lang="en-US" altLang="ja-JP" sz="2400" b="1" u="sng" dirty="0" err="1">
                <a:latin typeface="Arial" panose="020B0604020202020204" pitchFamily="34" charset="0"/>
                <a:cs typeface="Arial" panose="020B0604020202020204" pitchFamily="34" charset="0"/>
              </a:rPr>
              <a:t>dẫn</a:t>
            </a:r>
            <a:r>
              <a:rPr lang="en-US" altLang="ja-JP" sz="2400" b="1" u="sng" dirty="0">
                <a:latin typeface="Arial" panose="020B0604020202020204" pitchFamily="34" charset="0"/>
                <a:cs typeface="Arial" panose="020B0604020202020204" pitchFamily="34" charset="0"/>
              </a:rPr>
              <a:t> </a:t>
            </a:r>
            <a:r>
              <a:rPr lang="en-US" altLang="ja-JP" sz="2400" b="1" u="sng" dirty="0" err="1">
                <a:latin typeface="Arial" panose="020B0604020202020204" pitchFamily="34" charset="0"/>
                <a:cs typeface="Arial" panose="020B0604020202020204" pitchFamily="34" charset="0"/>
              </a:rPr>
              <a:t>cài</a:t>
            </a:r>
            <a:r>
              <a:rPr lang="en-US" altLang="ja-JP" sz="2400" b="1" u="sng" dirty="0">
                <a:latin typeface="Arial" panose="020B0604020202020204" pitchFamily="34" charset="0"/>
                <a:cs typeface="Arial" panose="020B0604020202020204" pitchFamily="34" charset="0"/>
              </a:rPr>
              <a:t> </a:t>
            </a:r>
            <a:r>
              <a:rPr lang="en-US" altLang="ja-JP" sz="2400" b="1" u="sng" dirty="0" err="1">
                <a:latin typeface="Arial" panose="020B0604020202020204" pitchFamily="34" charset="0"/>
                <a:cs typeface="Arial" panose="020B0604020202020204" pitchFamily="34" charset="0"/>
              </a:rPr>
              <a:t>đặt</a:t>
            </a:r>
            <a:endParaRPr lang="en-US" altLang="ja-JP" sz="2400" b="1" u="sng" dirty="0">
              <a:latin typeface="Arial" panose="020B0604020202020204" pitchFamily="34" charset="0"/>
              <a:cs typeface="Arial" panose="020B0604020202020204" pitchFamily="34" charset="0"/>
            </a:endParaRPr>
          </a:p>
          <a:p>
            <a:r>
              <a:rPr lang="en-US" altLang="ja-JP" sz="2400" dirty="0" smtClean="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Để</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cài</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đặt</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công</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cụ</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này</a:t>
            </a:r>
            <a:r>
              <a:rPr lang="en-US" altLang="ja-JP" dirty="0">
                <a:latin typeface="Arial" panose="020B0604020202020204" pitchFamily="34" charset="0"/>
                <a:cs typeface="Arial" panose="020B0604020202020204" pitchFamily="34" charset="0"/>
              </a:rPr>
              <a:t>, copy </a:t>
            </a:r>
            <a:r>
              <a:rPr lang="en-US" altLang="ja-JP" dirty="0" err="1">
                <a:latin typeface="Arial" panose="020B0604020202020204" pitchFamily="34" charset="0"/>
                <a:cs typeface="Arial" panose="020B0604020202020204" pitchFamily="34" charset="0"/>
              </a:rPr>
              <a:t>cả</a:t>
            </a:r>
            <a:r>
              <a:rPr lang="en-US" altLang="ja-JP" dirty="0">
                <a:latin typeface="Arial" panose="020B0604020202020204" pitchFamily="34" charset="0"/>
                <a:cs typeface="Arial" panose="020B0604020202020204" pitchFamily="34" charset="0"/>
              </a:rPr>
              <a:t> folder </a:t>
            </a:r>
            <a:r>
              <a:rPr lang="en-US" altLang="ja-JP" b="1" dirty="0" err="1">
                <a:solidFill>
                  <a:srgbClr val="FF0000"/>
                </a:solidFill>
                <a:latin typeface="Arial" panose="020B0604020202020204" pitchFamily="34" charset="0"/>
                <a:cs typeface="Arial" panose="020B0604020202020204" pitchFamily="34" charset="0"/>
              </a:rPr>
              <a:t>ConvertprjBatch</a:t>
            </a:r>
            <a:r>
              <a:rPr lang="en-US" altLang="ja-JP" b="1" dirty="0">
                <a:solidFill>
                  <a:srgbClr val="FF0000"/>
                </a:solidFill>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theo</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đường</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dẫn</a:t>
            </a:r>
            <a:r>
              <a:rPr lang="en-US" altLang="ja-JP" dirty="0">
                <a:latin typeface="Arial" panose="020B0604020202020204" pitchFamily="34" charset="0"/>
                <a:cs typeface="Arial" panose="020B0604020202020204" pitchFamily="34" charset="0"/>
              </a:rPr>
              <a:t>:</a:t>
            </a:r>
            <a:br>
              <a:rPr lang="en-US" altLang="ja-JP" dirty="0">
                <a:latin typeface="Arial" panose="020B0604020202020204" pitchFamily="34" charset="0"/>
                <a:cs typeface="Arial" panose="020B0604020202020204" pitchFamily="34" charset="0"/>
              </a:rPr>
            </a:br>
            <a:r>
              <a:rPr lang="en-US" altLang="ja-JP" i="1" dirty="0">
                <a:solidFill>
                  <a:srgbClr val="FF0000"/>
                </a:solidFill>
                <a:latin typeface="Arial" panose="020B0604020202020204" pitchFamily="34" charset="0"/>
                <a:cs typeface="Arial" panose="020B0604020202020204" pitchFamily="34" charset="0"/>
              </a:rPr>
              <a:t>C:\Users\tên </a:t>
            </a:r>
            <a:r>
              <a:rPr lang="en-US" altLang="ja-JP" i="1" dirty="0" err="1">
                <a:solidFill>
                  <a:srgbClr val="FF0000"/>
                </a:solidFill>
                <a:latin typeface="Arial" panose="020B0604020202020204" pitchFamily="34" charset="0"/>
                <a:cs typeface="Arial" panose="020B0604020202020204" pitchFamily="34" charset="0"/>
              </a:rPr>
              <a:t>máy</a:t>
            </a:r>
            <a:r>
              <a:rPr lang="en-US" altLang="ja-JP" i="1" dirty="0">
                <a:solidFill>
                  <a:srgbClr val="FF0000"/>
                </a:solidFill>
                <a:latin typeface="Arial" panose="020B0604020202020204" pitchFamily="34" charset="0"/>
                <a:cs typeface="Arial" panose="020B0604020202020204" pitchFamily="34" charset="0"/>
              </a:rPr>
              <a:t> </a:t>
            </a:r>
            <a:r>
              <a:rPr lang="en-US" altLang="ja-JP" i="1" dirty="0" err="1">
                <a:solidFill>
                  <a:srgbClr val="FF0000"/>
                </a:solidFill>
                <a:latin typeface="Arial" panose="020B0604020202020204" pitchFamily="34" charset="0"/>
                <a:cs typeface="Arial" panose="020B0604020202020204" pitchFamily="34" charset="0"/>
              </a:rPr>
              <a:t>tính</a:t>
            </a:r>
            <a:r>
              <a:rPr lang="en-US" altLang="ja-JP" i="1" dirty="0">
                <a:solidFill>
                  <a:srgbClr val="FF0000"/>
                </a:solidFill>
                <a:latin typeface="Arial" panose="020B0604020202020204" pitchFamily="34" charset="0"/>
                <a:cs typeface="Arial" panose="020B0604020202020204" pitchFamily="34" charset="0"/>
              </a:rPr>
              <a:t>\.qgis2\python\plugins</a:t>
            </a:r>
            <a:r>
              <a:rPr lang="en-US" i="1" dirty="0">
                <a:solidFill>
                  <a:srgbClr val="FF0000"/>
                </a:solidFill>
                <a:latin typeface="Arial" panose="020B0604020202020204" pitchFamily="34" charset="0"/>
                <a:cs typeface="Arial" panose="020B0604020202020204" pitchFamily="34" charset="0"/>
              </a:rPr>
              <a:t> </a:t>
            </a:r>
            <a:br>
              <a:rPr lang="en-US" i="1" dirty="0">
                <a:solidFill>
                  <a:srgbClr val="FF0000"/>
                </a:solidFill>
                <a:latin typeface="Arial" panose="020B0604020202020204" pitchFamily="34" charset="0"/>
                <a:cs typeface="Arial" panose="020B0604020202020204" pitchFamily="34" charset="0"/>
              </a:rPr>
            </a:br>
            <a:r>
              <a:rPr lang="en-US" sz="1600" dirty="0" err="1">
                <a:latin typeface="Arial" panose="020B0604020202020204" pitchFamily="34" charset="0"/>
                <a:cs typeface="Arial" panose="020B0604020202020204" pitchFamily="34" charset="0"/>
              </a:rPr>
              <a:t>Lưu</a:t>
            </a:r>
            <a:r>
              <a:rPr lang="en-US" sz="1600" dirty="0">
                <a:latin typeface="Arial" panose="020B0604020202020204" pitchFamily="34" charset="0"/>
                <a:cs typeface="Arial" panose="020B0604020202020204" pitchFamily="34" charset="0"/>
              </a:rPr>
              <a:t> ý: </a:t>
            </a:r>
            <a:r>
              <a:rPr lang="en-US" sz="1600" dirty="0" err="1">
                <a:latin typeface="Arial" panose="020B0604020202020204" pitchFamily="34" charset="0"/>
                <a:cs typeface="Arial" panose="020B0604020202020204" pitchFamily="34" charset="0"/>
              </a:rPr>
              <a:t>Nếu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tìm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thấy</a:t>
            </a:r>
            <a:r>
              <a:rPr lang="en-US" sz="1600" dirty="0">
                <a:latin typeface="Arial" panose="020B0604020202020204" pitchFamily="34" charset="0"/>
                <a:cs typeface="Arial" panose="020B0604020202020204" pitchFamily="34" charset="0"/>
              </a:rPr>
              <a:t> folder plugins </a:t>
            </a:r>
            <a:r>
              <a:rPr lang="en-US" sz="1600" dirty="0" err="1">
                <a:latin typeface="Arial" panose="020B0604020202020204" pitchFamily="34" charset="0"/>
                <a:cs typeface="Arial" panose="020B0604020202020204" pitchFamily="34" charset="0"/>
              </a:rPr>
              <a:t>thì</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thể</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tạo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ra</a:t>
            </a:r>
            <a:r>
              <a:rPr lang="en-US" sz="1600" dirty="0">
                <a:latin typeface="Arial" panose="020B0604020202020204" pitchFamily="34" charset="0"/>
                <a:cs typeface="Arial" panose="020B0604020202020204" pitchFamily="34" charset="0"/>
              </a:rPr>
              <a:t> 1 folder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là</a:t>
            </a:r>
            <a:r>
              <a:rPr lang="en-US" sz="1600"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plugins</a:t>
            </a:r>
            <a:r>
              <a:rPr lang="en-US" i="1" dirty="0">
                <a:solidFill>
                  <a:srgbClr val="FF0000"/>
                </a:solidFill>
                <a:latin typeface="Arial" panose="020B0604020202020204" pitchFamily="34" charset="0"/>
                <a:cs typeface="Arial" panose="020B0604020202020204" pitchFamily="34" charset="0"/>
              </a:rPr>
              <a:t/>
            </a:r>
            <a:br>
              <a:rPr lang="en-US" i="1" dirty="0">
                <a:solidFill>
                  <a:srgbClr val="FF0000"/>
                </a:solidFill>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copy </a:t>
            </a:r>
            <a:r>
              <a:rPr lang="en-US" dirty="0" err="1">
                <a:latin typeface="Arial" panose="020B0604020202020204" pitchFamily="34" charset="0"/>
                <a:cs typeface="Arial" panose="020B0604020202020204" pitchFamily="34" charset="0"/>
              </a:rPr>
              <a:t>xong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mềm</a:t>
            </a:r>
            <a:r>
              <a:rPr lang="en-US" dirty="0">
                <a:latin typeface="Arial" panose="020B0604020202020204" pitchFamily="34" charset="0"/>
                <a:cs typeface="Arial" panose="020B0604020202020204" pitchFamily="34" charset="0"/>
              </a:rPr>
              <a:t> QGIS/FRMS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Plugins -&gt; Manage and install </a:t>
            </a:r>
            <a:r>
              <a:rPr lang="en-US" b="1" i="1" dirty="0" smtClean="0">
                <a:latin typeface="Arial" panose="020B0604020202020204" pitchFamily="34" charset="0"/>
                <a:cs typeface="Arial" panose="020B0604020202020204" pitchFamily="34" charset="0"/>
              </a:rPr>
              <a:t>plugin</a:t>
            </a:r>
            <a:r>
              <a:rPr lang="en-US" b="1" i="1" dirty="0">
                <a:latin typeface="Arial" panose="020B0604020202020204" pitchFamily="34" charset="0"/>
                <a:cs typeface="Arial" panose="020B0604020202020204" pitchFamily="34" charset="0"/>
              </a:rPr>
              <a:t/>
            </a:r>
            <a:br>
              <a:rPr lang="en-US" b="1" i="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6106838"/>
            <a:ext cx="1224136" cy="73169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22981" y="6309320"/>
            <a:ext cx="360576" cy="356419"/>
          </a:xfrm>
          <a:prstGeom prst="rect">
            <a:avLst/>
          </a:prstGeom>
        </p:spPr>
      </p:pic>
      <p:cxnSp>
        <p:nvCxnSpPr>
          <p:cNvPr id="11" name="直線コネクタ 4"/>
          <p:cNvCxnSpPr/>
          <p:nvPr/>
        </p:nvCxnSpPr>
        <p:spPr>
          <a:xfrm>
            <a:off x="10941" y="6237312"/>
            <a:ext cx="9133059"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29477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523" y="271936"/>
            <a:ext cx="8453397" cy="2031325"/>
          </a:xfrm>
          <a:prstGeom prst="rect">
            <a:avLst/>
          </a:prstGeom>
        </p:spPr>
        <p:txBody>
          <a:bodyPr wrap="square">
            <a:spAutoFit/>
          </a:bodyPr>
          <a:lstStyle/>
          <a:p>
            <a:r>
              <a:rPr lang="en-US" dirty="0">
                <a:solidFill>
                  <a:srgbClr val="FF0000"/>
                </a:solidFill>
                <a:latin typeface="Arial" panose="020B0604020202020204" pitchFamily="34" charset="0"/>
                <a:cs typeface="Arial" panose="020B0604020202020204" pitchFamily="34" charset="0"/>
              </a:rPr>
              <a:t/>
            </a:r>
            <a:br>
              <a:rPr lang="en-US" dirty="0">
                <a:solidFill>
                  <a:srgbClr val="FF0000"/>
                </a:solidFill>
                <a:latin typeface="Arial" panose="020B0604020202020204" pitchFamily="34" charset="0"/>
                <a:cs typeface="Arial" panose="020B0604020202020204" pitchFamily="34" charset="0"/>
              </a:rPr>
            </a:br>
            <a:r>
              <a:rPr lang="en-US" i="1"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Gõ</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ô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a:t>
            </a:r>
            <a:r>
              <a:rPr lang="en-US"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Convert coordinate system VN2000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tọa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lớp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đang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thị</a:t>
            </a:r>
            <a:r>
              <a:rPr lang="en-US" dirty="0" smtClean="0">
                <a:latin typeface="Arial" panose="020B0604020202020204" pitchFamily="34" charset="0"/>
                <a:cs typeface="Arial" panose="020B0604020202020204" pitchFamily="34" charset="0"/>
              </a:rPr>
              <a:t> ở </a:t>
            </a:r>
            <a:r>
              <a:rPr lang="en-US" dirty="0" err="1" smtClean="0">
                <a:latin typeface="Arial" panose="020B0604020202020204" pitchFamily="34" charset="0"/>
                <a:cs typeface="Arial" panose="020B0604020202020204" pitchFamily="34" charset="0"/>
              </a:rPr>
              <a:t>cửa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sổ</a:t>
            </a:r>
            <a:r>
              <a:rPr lang="en-US" dirty="0" smtClean="0">
                <a:latin typeface="Arial" panose="020B0604020202020204" pitchFamily="34" charset="0"/>
                <a:cs typeface="Arial" panose="020B0604020202020204" pitchFamily="34" charset="0"/>
              </a:rPr>
              <a:t> Layers Panel.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ô </a:t>
            </a:r>
            <a:r>
              <a:rPr lang="en-US" dirty="0" err="1">
                <a:latin typeface="Arial" panose="020B0604020202020204" pitchFamily="34" charset="0"/>
                <a:cs typeface="Arial" panose="020B0604020202020204" pitchFamily="34" charset="0"/>
              </a:rPr>
              <a:t>vuông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ấn</a:t>
            </a:r>
            <a:r>
              <a:rPr lang="en-US" dirty="0">
                <a:latin typeface="Arial" panose="020B0604020202020204" pitchFamily="34" charset="0"/>
                <a:cs typeface="Arial" panose="020B0604020202020204" pitchFamily="34" charset="0"/>
              </a:rPr>
              <a:t> Close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hộp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mềm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tượng</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9570" y="1704292"/>
            <a:ext cx="293720" cy="29372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6106838"/>
            <a:ext cx="1224136" cy="73169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22981" y="6309320"/>
            <a:ext cx="360576" cy="356419"/>
          </a:xfrm>
          <a:prstGeom prst="rect">
            <a:avLst/>
          </a:prstGeom>
        </p:spPr>
      </p:pic>
      <p:sp>
        <p:nvSpPr>
          <p:cNvPr id="9" name="Content Placeholder 1"/>
          <p:cNvSpPr>
            <a:spLocks noGrp="1"/>
          </p:cNvSpPr>
          <p:nvPr>
            <p:ph idx="1"/>
          </p:nvPr>
        </p:nvSpPr>
        <p:spPr>
          <a:xfrm>
            <a:off x="410536" y="2210974"/>
            <a:ext cx="7983576" cy="3450696"/>
          </a:xfrm>
        </p:spPr>
        <p:txBody>
          <a:bodyPr/>
          <a:lstStyle/>
          <a:p>
            <a:pPr marL="0" indent="0">
              <a:buNone/>
            </a:pPr>
            <a:r>
              <a:rPr lang="en-US" sz="2000" b="1" dirty="0" err="1" smtClean="0">
                <a:solidFill>
                  <a:schemeClr val="tx1"/>
                </a:solidFill>
                <a:latin typeface="Arial" panose="020B0604020202020204" pitchFamily="34" charset="0"/>
                <a:cs typeface="Arial" panose="020B0604020202020204" pitchFamily="34" charset="0"/>
              </a:rPr>
              <a:t>Cách</a:t>
            </a:r>
            <a:r>
              <a:rPr lang="en-US" sz="2000" b="1" dirty="0" smtClean="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chuyển</a:t>
            </a:r>
            <a:r>
              <a:rPr lang="en-US" sz="2000" b="1" dirty="0" smtClean="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đổi</a:t>
            </a:r>
            <a:r>
              <a:rPr lang="en-US" sz="2000" b="1" dirty="0" smtClean="0">
                <a:solidFill>
                  <a:schemeClr val="tx1"/>
                </a:solidFill>
                <a:latin typeface="Arial" panose="020B0604020202020204" pitchFamily="34" charset="0"/>
                <a:cs typeface="Arial" panose="020B0604020202020204" pitchFamily="34" charset="0"/>
              </a:rPr>
              <a:t>:</a:t>
            </a:r>
          </a:p>
          <a:p>
            <a:pPr>
              <a:buClr>
                <a:schemeClr val="tx1"/>
              </a:buClr>
              <a:buFont typeface="Wingdings" panose="05000000000000000000" pitchFamily="2" charset="2"/>
              <a:buChar char="ü"/>
            </a:pPr>
            <a:r>
              <a:rPr lang="en-US" sz="1600" b="1" dirty="0" smtClean="0">
                <a:solidFill>
                  <a:srgbClr val="FF0000"/>
                </a:solidFill>
                <a:latin typeface="Arial" panose="020B0604020202020204" pitchFamily="34" charset="0"/>
                <a:cs typeface="Arial" panose="020B0604020202020204" pitchFamily="34" charset="0"/>
              </a:rPr>
              <a:t>Save as sang </a:t>
            </a:r>
            <a:r>
              <a:rPr lang="en-US" sz="1600" b="1" dirty="0" err="1" smtClean="0">
                <a:solidFill>
                  <a:srgbClr val="FF0000"/>
                </a:solidFill>
                <a:latin typeface="Arial" panose="020B0604020202020204" pitchFamily="34" charset="0"/>
                <a:cs typeface="Arial" panose="020B0604020202020204" pitchFamily="34" charset="0"/>
              </a:rPr>
              <a:t>định</a:t>
            </a:r>
            <a:r>
              <a:rPr lang="en-US" sz="1600" b="1" dirty="0" smtClean="0">
                <a:solidFill>
                  <a:srgbClr val="FF0000"/>
                </a:solidFill>
                <a:latin typeface="Arial" panose="020B0604020202020204" pitchFamily="34" charset="0"/>
                <a:cs typeface="Arial" panose="020B0604020202020204" pitchFamily="34" charset="0"/>
              </a:rPr>
              <a:t> </a:t>
            </a:r>
            <a:r>
              <a:rPr lang="en-US" sz="1600" b="1" dirty="0" err="1" smtClean="0">
                <a:solidFill>
                  <a:srgbClr val="FF0000"/>
                </a:solidFill>
                <a:latin typeface="Arial" panose="020B0604020202020204" pitchFamily="34" charset="0"/>
                <a:cs typeface="Arial" panose="020B0604020202020204" pitchFamily="34" charset="0"/>
              </a:rPr>
              <a:t>dạng</a:t>
            </a:r>
            <a:r>
              <a:rPr lang="en-US" sz="1600" b="1" dirty="0" smtClean="0">
                <a:solidFill>
                  <a:srgbClr val="FF0000"/>
                </a:solidFill>
                <a:latin typeface="Arial" panose="020B0604020202020204" pitchFamily="34" charset="0"/>
                <a:cs typeface="Arial" panose="020B0604020202020204" pitchFamily="34" charset="0"/>
              </a:rPr>
              <a:t> .</a:t>
            </a:r>
            <a:r>
              <a:rPr lang="en-US" sz="1600" b="1" dirty="0" err="1" smtClean="0">
                <a:solidFill>
                  <a:srgbClr val="FF0000"/>
                </a:solidFill>
                <a:latin typeface="Arial" panose="020B0604020202020204" pitchFamily="34" charset="0"/>
                <a:cs typeface="Arial" panose="020B0604020202020204" pitchFamily="34" charset="0"/>
              </a:rPr>
              <a:t>shp</a:t>
            </a:r>
            <a:r>
              <a:rPr lang="en-US" sz="1600" b="1" dirty="0" smtClean="0">
                <a:solidFill>
                  <a:srgbClr val="FF0000"/>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giữ</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nguyên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hệ</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tọa</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độ</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đầu</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vào</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không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quan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trọng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định</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dạng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của</a:t>
            </a:r>
            <a:r>
              <a:rPr lang="en-US" sz="1600" dirty="0" smtClean="0">
                <a:solidFill>
                  <a:schemeClr val="tx1"/>
                </a:solidFill>
                <a:latin typeface="Arial" panose="020B0604020202020204" pitchFamily="34" charset="0"/>
                <a:cs typeface="Arial" panose="020B0604020202020204" pitchFamily="34" charset="0"/>
              </a:rPr>
              <a:t> file </a:t>
            </a:r>
            <a:r>
              <a:rPr lang="en-US" sz="1600" dirty="0" err="1" smtClean="0">
                <a:solidFill>
                  <a:schemeClr val="tx1"/>
                </a:solidFill>
                <a:latin typeface="Arial" panose="020B0604020202020204" pitchFamily="34" charset="0"/>
                <a:cs typeface="Arial" panose="020B0604020202020204" pitchFamily="34" charset="0"/>
              </a:rPr>
              <a:t>đầu</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vào</a:t>
            </a:r>
            <a:r>
              <a:rPr lang="en-US" sz="1600" dirty="0" smtClean="0">
                <a:solidFill>
                  <a:schemeClr val="tx1"/>
                </a:solidFill>
                <a:latin typeface="Arial" panose="020B0604020202020204" pitchFamily="34" charset="0"/>
                <a:cs typeface="Arial" panose="020B0604020202020204" pitchFamily="34" charset="0"/>
              </a:rPr>
              <a:t>.</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marL="0" indent="0">
              <a:buNone/>
            </a:pPr>
            <a:endParaRPr lang="en-US" sz="16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endParaRPr lang="en-US" sz="16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endParaRPr lang="en-US" dirty="0"/>
          </a:p>
          <a:p>
            <a:pPr>
              <a:buFont typeface="Wingdings" panose="05000000000000000000" pitchFamily="2" charset="2"/>
              <a:buChar char="ü"/>
            </a:pPr>
            <a:endParaRPr lang="en-US" dirty="0" smtClean="0"/>
          </a:p>
          <a:p>
            <a:pPr>
              <a:buFont typeface="Wingdings" panose="05000000000000000000" pitchFamily="2" charset="2"/>
              <a:buChar char="ü"/>
            </a:pPr>
            <a:endParaRPr lang="en-US" dirty="0" smtClean="0"/>
          </a:p>
          <a:p>
            <a:pPr marL="0" indent="0">
              <a:buNone/>
            </a:pPr>
            <a:endParaRPr lang="en-US" dirty="0"/>
          </a:p>
        </p:txBody>
      </p:sp>
      <p:pic>
        <p:nvPicPr>
          <p:cNvPr id="10" name="Picture 9"/>
          <p:cNvPicPr>
            <a:picLocks noChangeAspect="1"/>
          </p:cNvPicPr>
          <p:nvPr/>
        </p:nvPicPr>
        <p:blipFill>
          <a:blip r:embed="rId5"/>
          <a:stretch>
            <a:fillRect/>
          </a:stretch>
        </p:blipFill>
        <p:spPr>
          <a:xfrm>
            <a:off x="2339752" y="3174119"/>
            <a:ext cx="3735900" cy="2932719"/>
          </a:xfrm>
          <a:prstGeom prst="rect">
            <a:avLst/>
          </a:prstGeom>
        </p:spPr>
      </p:pic>
      <p:cxnSp>
        <p:nvCxnSpPr>
          <p:cNvPr id="11" name="直線コネクタ 4"/>
          <p:cNvCxnSpPr/>
          <p:nvPr/>
        </p:nvCxnSpPr>
        <p:spPr>
          <a:xfrm>
            <a:off x="10941" y="6237312"/>
            <a:ext cx="9133059"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87689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683568" y="836712"/>
            <a:ext cx="8208912" cy="345069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a:lstStyle>
          <a:p>
            <a:pPr>
              <a:buClr>
                <a:schemeClr val="tx1"/>
              </a:buClr>
              <a:buFont typeface="Wingdings" panose="05000000000000000000" pitchFamily="2" charset="2"/>
              <a:buChar char="ü"/>
            </a:pPr>
            <a:r>
              <a:rPr lang="en-US" sz="1600" b="1" dirty="0" err="1" smtClean="0">
                <a:solidFill>
                  <a:srgbClr val="FF0000"/>
                </a:solidFill>
                <a:latin typeface="Arial" panose="020B0604020202020204" pitchFamily="34" charset="0"/>
                <a:cs typeface="Arial" panose="020B0604020202020204" pitchFamily="34" charset="0"/>
              </a:rPr>
              <a:t>Chuyển</a:t>
            </a:r>
            <a:r>
              <a:rPr lang="en-US" sz="1600" b="1" dirty="0" smtClean="0">
                <a:solidFill>
                  <a:srgbClr val="FF0000"/>
                </a:solidFill>
                <a:latin typeface="Arial" panose="020B0604020202020204" pitchFamily="34" charset="0"/>
                <a:cs typeface="Arial" panose="020B0604020202020204" pitchFamily="34" charset="0"/>
              </a:rPr>
              <a:t> </a:t>
            </a:r>
            <a:r>
              <a:rPr lang="en-US" sz="1600" b="1" dirty="0" err="1" smtClean="0">
                <a:solidFill>
                  <a:srgbClr val="FF0000"/>
                </a:solidFill>
                <a:latin typeface="Arial" panose="020B0604020202020204" pitchFamily="34" charset="0"/>
                <a:cs typeface="Arial" panose="020B0604020202020204" pitchFamily="34" charset="0"/>
              </a:rPr>
              <a:t>hệ</a:t>
            </a:r>
            <a:r>
              <a:rPr lang="en-US" sz="1600" b="1" dirty="0" smtClean="0">
                <a:solidFill>
                  <a:srgbClr val="FF0000"/>
                </a:solidFill>
                <a:latin typeface="Arial" panose="020B0604020202020204" pitchFamily="34" charset="0"/>
                <a:cs typeface="Arial" panose="020B0604020202020204" pitchFamily="34" charset="0"/>
              </a:rPr>
              <a:t> </a:t>
            </a:r>
            <a:r>
              <a:rPr lang="en-US" sz="1600" b="1" dirty="0" err="1" smtClean="0">
                <a:solidFill>
                  <a:srgbClr val="FF0000"/>
                </a:solidFill>
                <a:latin typeface="Arial" panose="020B0604020202020204" pitchFamily="34" charset="0"/>
                <a:cs typeface="Arial" panose="020B0604020202020204" pitchFamily="34" charset="0"/>
              </a:rPr>
              <a:t>tọa</a:t>
            </a:r>
            <a:r>
              <a:rPr lang="en-US" sz="1600" b="1" dirty="0" smtClean="0">
                <a:solidFill>
                  <a:srgbClr val="FF0000"/>
                </a:solidFill>
                <a:latin typeface="Arial" panose="020B0604020202020204" pitchFamily="34" charset="0"/>
                <a:cs typeface="Arial" panose="020B0604020202020204" pitchFamily="34" charset="0"/>
              </a:rPr>
              <a:t> </a:t>
            </a:r>
            <a:r>
              <a:rPr lang="en-US" sz="1600" b="1" dirty="0" err="1" smtClean="0">
                <a:solidFill>
                  <a:srgbClr val="FF0000"/>
                </a:solidFill>
                <a:latin typeface="Arial" panose="020B0604020202020204" pitchFamily="34" charset="0"/>
                <a:cs typeface="Arial" panose="020B0604020202020204" pitchFamily="34" charset="0"/>
              </a:rPr>
              <a:t>độ</a:t>
            </a:r>
            <a:r>
              <a:rPr lang="en-US" sz="1600" b="1" dirty="0" smtClean="0">
                <a:solidFill>
                  <a:srgbClr val="FF0000"/>
                </a:solidFill>
                <a:latin typeface="Arial" panose="020B0604020202020204" pitchFamily="34" charset="0"/>
                <a:cs typeface="Arial" panose="020B0604020202020204" pitchFamily="34" charset="0"/>
              </a:rPr>
              <a:t> VN2000 </a:t>
            </a:r>
            <a:r>
              <a:rPr lang="en-US" sz="1600" b="1" dirty="0" err="1" smtClean="0">
                <a:solidFill>
                  <a:srgbClr val="FF0000"/>
                </a:solidFill>
                <a:latin typeface="Arial" panose="020B0604020202020204" pitchFamily="34" charset="0"/>
                <a:cs typeface="Arial" panose="020B0604020202020204" pitchFamily="34" charset="0"/>
              </a:rPr>
              <a:t>Nội</a:t>
            </a:r>
            <a:r>
              <a:rPr lang="en-US" sz="1600" b="1" dirty="0" smtClean="0">
                <a:solidFill>
                  <a:srgbClr val="FF0000"/>
                </a:solidFill>
                <a:latin typeface="Arial" panose="020B0604020202020204" pitchFamily="34" charset="0"/>
                <a:cs typeface="Arial" panose="020B0604020202020204" pitchFamily="34" charset="0"/>
              </a:rPr>
              <a:t> </a:t>
            </a:r>
            <a:r>
              <a:rPr lang="en-US" sz="1600" b="1" dirty="0" err="1" smtClean="0">
                <a:solidFill>
                  <a:srgbClr val="FF0000"/>
                </a:solidFill>
                <a:latin typeface="Arial" panose="020B0604020202020204" pitchFamily="34" charset="0"/>
                <a:cs typeface="Arial" panose="020B0604020202020204" pitchFamily="34" charset="0"/>
              </a:rPr>
              <a:t>bộ</a:t>
            </a:r>
            <a:r>
              <a:rPr lang="en-US" sz="1600" b="1" dirty="0" smtClean="0">
                <a:solidFill>
                  <a:srgbClr val="FF0000"/>
                </a:solidFill>
                <a:latin typeface="Arial" panose="020B0604020202020204" pitchFamily="34" charset="0"/>
                <a:cs typeface="Arial" panose="020B0604020202020204" pitchFamily="34" charset="0"/>
              </a:rPr>
              <a:t> sang WGS84 </a:t>
            </a:r>
            <a:r>
              <a:rPr lang="en-US" sz="1600" b="1" dirty="0" err="1" smtClean="0">
                <a:solidFill>
                  <a:srgbClr val="FF0000"/>
                </a:solidFill>
                <a:latin typeface="Arial" panose="020B0604020202020204" pitchFamily="34" charset="0"/>
                <a:cs typeface="Arial" panose="020B0604020202020204" pitchFamily="34" charset="0"/>
              </a:rPr>
              <a:t>Latlong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Bước</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chuyển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đổi</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này</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phục</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vụ</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cho</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việc</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chuyển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đổi</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dữ</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liệu</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bản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đồ</a:t>
            </a:r>
            <a:r>
              <a:rPr lang="en-US" sz="1600" dirty="0" smtClean="0">
                <a:solidFill>
                  <a:schemeClr val="tx1"/>
                </a:solidFill>
                <a:latin typeface="Arial" panose="020B0604020202020204" pitchFamily="34" charset="0"/>
                <a:cs typeface="Arial" panose="020B0604020202020204" pitchFamily="34" charset="0"/>
              </a:rPr>
              <a:t> KKR sang </a:t>
            </a:r>
            <a:r>
              <a:rPr lang="en-US" sz="1600" dirty="0" err="1" smtClean="0">
                <a:solidFill>
                  <a:schemeClr val="tx1"/>
                </a:solidFill>
                <a:latin typeface="Arial" panose="020B0604020202020204" pitchFamily="34" charset="0"/>
                <a:cs typeface="Arial" panose="020B0604020202020204" pitchFamily="34" charset="0"/>
              </a:rPr>
              <a:t>phần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mềm</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TileMill</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biên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tập</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để</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cho</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vào</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máy</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tính</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bảng</a:t>
            </a:r>
            <a:r>
              <a:rPr lang="en-US" sz="1600" dirty="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mà</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không</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cần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phải</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khai</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báo</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thêm</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hệ</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tọa</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độ</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trên</a:t>
            </a:r>
            <a:r>
              <a:rPr lang="en-US" sz="1600" dirty="0" smtClean="0">
                <a:solidFill>
                  <a:schemeClr val="tx1"/>
                </a:solidFill>
                <a:latin typeface="Arial" panose="020B0604020202020204" pitchFamily="34" charset="0"/>
                <a:cs typeface="Arial" panose="020B0604020202020204" pitchFamily="34" charset="0"/>
              </a:rPr>
              <a:t> </a:t>
            </a:r>
            <a:r>
              <a:rPr lang="en-US" sz="1600" dirty="0" err="1" smtClean="0">
                <a:solidFill>
                  <a:schemeClr val="tx1"/>
                </a:solidFill>
                <a:latin typeface="Arial" panose="020B0604020202020204" pitchFamily="34" charset="0"/>
                <a:cs typeface="Arial" panose="020B0604020202020204" pitchFamily="34" charset="0"/>
              </a:rPr>
              <a:t>TileMill</a:t>
            </a:r>
            <a:r>
              <a:rPr lang="en-US" sz="1600" dirty="0" smtClean="0">
                <a:solidFill>
                  <a:schemeClr val="tx1"/>
                </a:solidFill>
                <a:latin typeface="Arial" panose="020B0604020202020204" pitchFamily="34" charset="0"/>
                <a:cs typeface="Arial" panose="020B0604020202020204" pitchFamily="34" charset="0"/>
              </a:rPr>
              <a:t>.</a:t>
            </a:r>
          </a:p>
          <a:p>
            <a:pPr marL="0" indent="0">
              <a:buClr>
                <a:schemeClr val="tx1"/>
              </a:buClr>
              <a:buNone/>
            </a:pPr>
            <a:endParaRPr lang="en-US" sz="1400" i="1" dirty="0" smtClean="0">
              <a:solidFill>
                <a:schemeClr val="tx1"/>
              </a:solidFill>
              <a:latin typeface="Arial" panose="020B0604020202020204" pitchFamily="34" charset="0"/>
              <a:cs typeface="Arial" panose="020B0604020202020204" pitchFamily="34" charset="0"/>
            </a:endParaRPr>
          </a:p>
          <a:p>
            <a:pPr marL="0" indent="0">
              <a:buClr>
                <a:schemeClr val="tx1"/>
              </a:buClr>
              <a:buNone/>
            </a:pP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Lưu</a:t>
            </a:r>
            <a:r>
              <a:rPr lang="en-US" sz="1400" i="1" dirty="0" smtClean="0">
                <a:solidFill>
                  <a:schemeClr val="tx1"/>
                </a:solidFill>
                <a:latin typeface="Arial" panose="020B0604020202020204" pitchFamily="34" charset="0"/>
                <a:cs typeface="Arial" panose="020B0604020202020204" pitchFamily="34" charset="0"/>
              </a:rPr>
              <a:t> ý: </a:t>
            </a:r>
            <a:r>
              <a:rPr lang="en-US" sz="1400" i="1" dirty="0" err="1" smtClean="0">
                <a:solidFill>
                  <a:schemeClr val="tx1"/>
                </a:solidFill>
                <a:latin typeface="Arial" panose="020B0604020202020204" pitchFamily="34" charset="0"/>
                <a:cs typeface="Arial" panose="020B0604020202020204" pitchFamily="34" charset="0"/>
              </a:rPr>
              <a:t>Đối</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với</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loại</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chuyển</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hệ</a:t>
            </a:r>
            <a:r>
              <a:rPr lang="en-US" sz="1400" i="1" dirty="0" smtClean="0">
                <a:solidFill>
                  <a:schemeClr val="tx1"/>
                </a:solidFill>
                <a:latin typeface="Arial" panose="020B0604020202020204" pitchFamily="34" charset="0"/>
                <a:cs typeface="Arial" panose="020B0604020202020204" pitchFamily="34" charset="0"/>
              </a:rPr>
              <a:t> (defined) </a:t>
            </a:r>
            <a:r>
              <a:rPr lang="en-US" sz="1400" i="1" dirty="0" err="1" smtClean="0">
                <a:solidFill>
                  <a:schemeClr val="tx1"/>
                </a:solidFill>
                <a:latin typeface="Arial" panose="020B0604020202020204" pitchFamily="34" charset="0"/>
                <a:cs typeface="Arial" panose="020B0604020202020204" pitchFamily="34" charset="0"/>
              </a:rPr>
              <a:t>tọa</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độ</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này</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cần</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chọn</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đúng</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kinh</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tuyến</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trục</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của</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địa</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phương</a:t>
            </a:r>
            <a:endParaRPr lang="en-US" sz="1400" i="1" dirty="0" smtClean="0">
              <a:solidFill>
                <a:schemeClr val="tx1"/>
              </a:solidFill>
              <a:latin typeface="Arial" panose="020B0604020202020204" pitchFamily="34" charset="0"/>
              <a:cs typeface="Arial" panose="020B0604020202020204" pitchFamily="34" charset="0"/>
            </a:endParaRPr>
          </a:p>
          <a:p>
            <a:pPr marL="0" indent="0">
              <a:buClr>
                <a:schemeClr val="tx1"/>
              </a:buClr>
              <a:buNone/>
            </a:pPr>
            <a:r>
              <a:rPr lang="en-US" sz="1400" i="1" dirty="0">
                <a:solidFill>
                  <a:schemeClr val="tx1"/>
                </a:solidFill>
                <a:latin typeface="Arial" panose="020B0604020202020204" pitchFamily="34" charset="0"/>
                <a:cs typeface="Arial" panose="020B0604020202020204" pitchFamily="34" charset="0"/>
              </a:rPr>
              <a:t> </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cần</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chuyển</a:t>
            </a:r>
            <a:r>
              <a:rPr lang="en-US" sz="1400" i="1" dirty="0" smtClean="0">
                <a:solidFill>
                  <a:schemeClr val="tx1"/>
                </a:solidFill>
                <a:latin typeface="Arial" panose="020B0604020202020204" pitchFamily="34" charset="0"/>
                <a:cs typeface="Arial" panose="020B0604020202020204" pitchFamily="34" charset="0"/>
              </a:rPr>
              <a:t> </a:t>
            </a:r>
            <a:r>
              <a:rPr lang="en-US" sz="1400" i="1" dirty="0" err="1" smtClean="0">
                <a:solidFill>
                  <a:schemeClr val="tx1"/>
                </a:solidFill>
                <a:latin typeface="Arial" panose="020B0604020202020204" pitchFamily="34" charset="0"/>
                <a:cs typeface="Arial" panose="020B0604020202020204" pitchFamily="34" charset="0"/>
              </a:rPr>
              <a:t>đổi</a:t>
            </a:r>
            <a:r>
              <a:rPr lang="en-US" sz="1400" i="1" dirty="0" smtClean="0">
                <a:solidFill>
                  <a:schemeClr val="tx1"/>
                </a:solidFill>
                <a:latin typeface="Arial" panose="020B0604020202020204" pitchFamily="34" charset="0"/>
                <a:cs typeface="Arial" panose="020B0604020202020204" pitchFamily="34" charset="0"/>
              </a:rPr>
              <a:t> </a:t>
            </a:r>
          </a:p>
          <a:p>
            <a:pPr>
              <a:buFont typeface="Wingdings" panose="05000000000000000000" pitchFamily="2" charset="2"/>
              <a:buChar char="ü"/>
            </a:pPr>
            <a:endParaRPr lang="en-US" sz="16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endParaRPr lang="en-US" sz="1600"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endParaRPr lang="en-US" dirty="0" smtClean="0"/>
          </a:p>
          <a:p>
            <a:pPr>
              <a:buFont typeface="Wingdings" panose="05000000000000000000" pitchFamily="2" charset="2"/>
              <a:buChar char="ü"/>
            </a:pPr>
            <a:endParaRPr lang="en-US" dirty="0" smtClean="0"/>
          </a:p>
          <a:p>
            <a:pPr>
              <a:buFont typeface="Wingdings" panose="05000000000000000000" pitchFamily="2" charset="2"/>
              <a:buChar char="ü"/>
            </a:pPr>
            <a:endParaRPr lang="en-US" dirty="0" smtClean="0"/>
          </a:p>
          <a:p>
            <a:pPr marL="0" indent="0">
              <a:buFont typeface="Symbol" pitchFamily="18" charset="2"/>
              <a:buNone/>
            </a:pPr>
            <a:endParaRPr lang="en-US" dirty="0"/>
          </a:p>
        </p:txBody>
      </p:sp>
      <p:pic>
        <p:nvPicPr>
          <p:cNvPr id="5" name="Picture 4"/>
          <p:cNvPicPr>
            <a:picLocks noChangeAspect="1"/>
          </p:cNvPicPr>
          <p:nvPr/>
        </p:nvPicPr>
        <p:blipFill>
          <a:blip r:embed="rId2"/>
          <a:stretch>
            <a:fillRect/>
          </a:stretch>
        </p:blipFill>
        <p:spPr>
          <a:xfrm>
            <a:off x="2411760" y="2518186"/>
            <a:ext cx="4574452" cy="361045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6106838"/>
            <a:ext cx="1224136" cy="73169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22981" y="6309320"/>
            <a:ext cx="360576" cy="356419"/>
          </a:xfrm>
          <a:prstGeom prst="rect">
            <a:avLst/>
          </a:prstGeom>
        </p:spPr>
      </p:pic>
      <p:cxnSp>
        <p:nvCxnSpPr>
          <p:cNvPr id="8" name="直線コネクタ 4"/>
          <p:cNvCxnSpPr/>
          <p:nvPr/>
        </p:nvCxnSpPr>
        <p:spPr>
          <a:xfrm>
            <a:off x="10941" y="6237312"/>
            <a:ext cx="9133059"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03838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620688"/>
            <a:ext cx="8064896" cy="1692771"/>
          </a:xfrm>
          <a:prstGeom prst="rect">
            <a:avLst/>
          </a:prstGeom>
        </p:spPr>
        <p:txBody>
          <a:bodyPr wrap="square">
            <a:spAutoFit/>
          </a:bodyPr>
          <a:lstStyle/>
          <a:p>
            <a:pPr>
              <a:buClr>
                <a:schemeClr val="tx1"/>
              </a:buClr>
              <a:buFont typeface="Wingdings" panose="05000000000000000000" pitchFamily="2" charset="2"/>
              <a:buChar char="ü"/>
            </a:pPr>
            <a:r>
              <a:rPr lang="en-US" b="1" dirty="0" err="1">
                <a:solidFill>
                  <a:srgbClr val="FF0000"/>
                </a:solidFill>
                <a:latin typeface="Arial" panose="020B0604020202020204" pitchFamily="34" charset="0"/>
                <a:cs typeface="Arial" panose="020B0604020202020204" pitchFamily="34" charset="0"/>
              </a:rPr>
              <a:t>Chuyển</a:t>
            </a:r>
            <a:r>
              <a:rPr lang="en-US" b="1" dirty="0">
                <a:solidFill>
                  <a:srgbClr val="FF0000"/>
                </a:solidFill>
                <a:latin typeface="Arial" panose="020B0604020202020204" pitchFamily="34" charset="0"/>
                <a:cs typeface="Arial" panose="020B0604020202020204" pitchFamily="34" charset="0"/>
              </a:rPr>
              <a:t> </a:t>
            </a:r>
            <a:r>
              <a:rPr lang="en-US" b="1" dirty="0" err="1">
                <a:solidFill>
                  <a:srgbClr val="FF0000"/>
                </a:solidFill>
                <a:latin typeface="Arial" panose="020B0604020202020204" pitchFamily="34" charset="0"/>
                <a:cs typeface="Arial" panose="020B0604020202020204" pitchFamily="34" charset="0"/>
              </a:rPr>
              <a:t>hệ</a:t>
            </a:r>
            <a:r>
              <a:rPr lang="en-US" b="1" dirty="0">
                <a:solidFill>
                  <a:srgbClr val="FF0000"/>
                </a:solidFill>
                <a:latin typeface="Arial" panose="020B0604020202020204" pitchFamily="34" charset="0"/>
                <a:cs typeface="Arial" panose="020B0604020202020204" pitchFamily="34" charset="0"/>
              </a:rPr>
              <a:t> </a:t>
            </a:r>
            <a:r>
              <a:rPr lang="en-US" b="1" dirty="0" err="1">
                <a:solidFill>
                  <a:srgbClr val="FF0000"/>
                </a:solidFill>
                <a:latin typeface="Arial" panose="020B0604020202020204" pitchFamily="34" charset="0"/>
                <a:cs typeface="Arial" panose="020B0604020202020204" pitchFamily="34" charset="0"/>
              </a:rPr>
              <a:t>tọa</a:t>
            </a:r>
            <a:r>
              <a:rPr lang="en-US" b="1" dirty="0">
                <a:solidFill>
                  <a:srgbClr val="FF0000"/>
                </a:solidFill>
                <a:latin typeface="Arial" panose="020B0604020202020204" pitchFamily="34" charset="0"/>
                <a:cs typeface="Arial" panose="020B0604020202020204" pitchFamily="34" charset="0"/>
              </a:rPr>
              <a:t> </a:t>
            </a:r>
            <a:r>
              <a:rPr lang="en-US" b="1" dirty="0" err="1">
                <a:solidFill>
                  <a:srgbClr val="FF0000"/>
                </a:solidFill>
                <a:latin typeface="Arial" panose="020B0604020202020204" pitchFamily="34" charset="0"/>
                <a:cs typeface="Arial" panose="020B0604020202020204" pitchFamily="34" charset="0"/>
              </a:rPr>
              <a:t>độ</a:t>
            </a:r>
            <a:r>
              <a:rPr lang="en-US" b="1" dirty="0">
                <a:solidFill>
                  <a:srgbClr val="FF0000"/>
                </a:solidFill>
                <a:latin typeface="Arial" panose="020B0604020202020204" pitchFamily="34" charset="0"/>
                <a:cs typeface="Arial" panose="020B0604020202020204" pitchFamily="34" charset="0"/>
              </a:rPr>
              <a:t> VN2000 </a:t>
            </a:r>
            <a:r>
              <a:rPr lang="en-US" b="1" dirty="0" err="1">
                <a:solidFill>
                  <a:srgbClr val="FF0000"/>
                </a:solidFill>
                <a:latin typeface="Arial" panose="020B0604020202020204" pitchFamily="34" charset="0"/>
                <a:cs typeface="Arial" panose="020B0604020202020204" pitchFamily="34" charset="0"/>
              </a:rPr>
              <a:t>Nội</a:t>
            </a:r>
            <a:r>
              <a:rPr lang="en-US" b="1" dirty="0">
                <a:solidFill>
                  <a:srgbClr val="FF0000"/>
                </a:solidFill>
                <a:latin typeface="Arial" panose="020B0604020202020204" pitchFamily="34" charset="0"/>
                <a:cs typeface="Arial" panose="020B0604020202020204" pitchFamily="34" charset="0"/>
              </a:rPr>
              <a:t> </a:t>
            </a:r>
            <a:r>
              <a:rPr lang="en-US" b="1" dirty="0" err="1">
                <a:solidFill>
                  <a:srgbClr val="FF0000"/>
                </a:solidFill>
                <a:latin typeface="Arial" panose="020B0604020202020204" pitchFamily="34" charset="0"/>
                <a:cs typeface="Arial" panose="020B0604020202020204" pitchFamily="34" charset="0"/>
              </a:rPr>
              <a:t>bộ</a:t>
            </a:r>
            <a:r>
              <a:rPr lang="en-US" b="1" dirty="0">
                <a:solidFill>
                  <a:srgbClr val="FF0000"/>
                </a:solidFill>
                <a:latin typeface="Arial" panose="020B0604020202020204" pitchFamily="34" charset="0"/>
                <a:cs typeface="Arial" panose="020B0604020202020204" pitchFamily="34" charset="0"/>
              </a:rPr>
              <a:t> sang </a:t>
            </a:r>
            <a:r>
              <a:rPr lang="en-US" b="1" dirty="0" smtClean="0">
                <a:solidFill>
                  <a:srgbClr val="FF0000"/>
                </a:solidFill>
                <a:latin typeface="Arial" panose="020B0604020202020204" pitchFamily="34" charset="0"/>
                <a:cs typeface="Arial" panose="020B0604020202020204" pitchFamily="34" charset="0"/>
              </a:rPr>
              <a:t>UTM: </a:t>
            </a:r>
          </a:p>
          <a:p>
            <a:pPr>
              <a:buClr>
                <a:schemeClr val="tx1"/>
              </a:buClr>
            </a:pPr>
            <a:r>
              <a:rPr lang="en-US" b="1" dirty="0">
                <a:solidFill>
                  <a:srgbClr val="FF0000"/>
                </a:solidFill>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đổi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này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giúp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chọn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chuyển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tọa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từ</a:t>
            </a:r>
            <a:r>
              <a:rPr lang="en-US" dirty="0" smtClean="0">
                <a:latin typeface="Arial" panose="020B0604020202020204" pitchFamily="34" charset="0"/>
                <a:cs typeface="Arial" panose="020B0604020202020204" pitchFamily="34" charset="0"/>
              </a:rPr>
              <a:t> VN2000 </a:t>
            </a:r>
            <a:r>
              <a:rPr lang="en-US" dirty="0" err="1" smtClean="0">
                <a:latin typeface="Arial" panose="020B0604020202020204" pitchFamily="34" charset="0"/>
                <a:cs typeface="Arial" panose="020B0604020202020204" pitchFamily="34" charset="0"/>
              </a:rPr>
              <a:t>Nội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bộ</a:t>
            </a:r>
            <a:r>
              <a:rPr lang="en-US" dirty="0" smtClean="0">
                <a:latin typeface="Arial" panose="020B0604020202020204" pitchFamily="34" charset="0"/>
                <a:cs typeface="Arial" panose="020B0604020202020204" pitchFamily="34" charset="0"/>
              </a:rPr>
              <a:t> sang UTM Zone 48 </a:t>
            </a:r>
            <a:r>
              <a:rPr lang="en-US" dirty="0" err="1" smtClean="0">
                <a:latin typeface="Arial" panose="020B0604020202020204" pitchFamily="34" charset="0"/>
                <a:cs typeface="Arial" panose="020B0604020202020204" pitchFamily="34" charset="0"/>
              </a:rPr>
              <a:t>hoặc</a:t>
            </a:r>
            <a:r>
              <a:rPr lang="en-US" dirty="0" smtClean="0">
                <a:latin typeface="Arial" panose="020B0604020202020204" pitchFamily="34" charset="0"/>
                <a:cs typeface="Arial" panose="020B0604020202020204" pitchFamily="34" charset="0"/>
              </a:rPr>
              <a:t> zone 49 (</a:t>
            </a:r>
            <a:r>
              <a:rPr lang="en-US" dirty="0" err="1" smtClean="0">
                <a:latin typeface="Arial" panose="020B0604020202020204" pitchFamily="34" charset="0"/>
                <a:cs typeface="Arial" panose="020B0604020202020204" pitchFamily="34" charset="0"/>
              </a:rPr>
              <a:t>chồng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khớp</a:t>
            </a:r>
            <a:r>
              <a:rPr lang="en-US" dirty="0" smtClean="0">
                <a:latin typeface="Arial" panose="020B0604020202020204" pitchFamily="34" charset="0"/>
                <a:cs typeface="Arial" panose="020B0604020202020204" pitchFamily="34" charset="0"/>
              </a:rPr>
              <a:t> GE)</a:t>
            </a:r>
          </a:p>
          <a:p>
            <a:pPr>
              <a:buClr>
                <a:schemeClr val="tx1"/>
              </a:buClr>
            </a:pPr>
            <a:endParaRPr lang="en-US" dirty="0" smtClean="0">
              <a:latin typeface="Arial" panose="020B0604020202020204" pitchFamily="34" charset="0"/>
              <a:cs typeface="Arial" panose="020B0604020202020204" pitchFamily="34" charset="0"/>
            </a:endParaRPr>
          </a:p>
          <a:p>
            <a:pPr>
              <a:buClr>
                <a:schemeClr val="tx1"/>
              </a:buClr>
            </a:pPr>
            <a:r>
              <a:rPr lang="en-US" i="1" dirty="0" smtClean="0">
                <a:latin typeface="Arial" panose="020B0604020202020204" pitchFamily="34" charset="0"/>
                <a:cs typeface="Arial" panose="020B0604020202020204" pitchFamily="34" charset="0"/>
              </a:rPr>
              <a:t> </a:t>
            </a:r>
            <a:r>
              <a:rPr lang="en-US" sz="1400" i="1" dirty="0" err="1" smtClean="0">
                <a:latin typeface="Arial" panose="020B0604020202020204" pitchFamily="34" charset="0"/>
                <a:cs typeface="Arial" panose="020B0604020202020204" pitchFamily="34" charset="0"/>
              </a:rPr>
              <a:t>Lưu</a:t>
            </a:r>
            <a:r>
              <a:rPr lang="en-US" sz="1400" i="1" dirty="0" smtClean="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ý: </a:t>
            </a:r>
            <a:r>
              <a:rPr lang="en-US" sz="1400" i="1" dirty="0" err="1">
                <a:latin typeface="Arial" panose="020B0604020202020204" pitchFamily="34" charset="0"/>
                <a:cs typeface="Arial" panose="020B0604020202020204" pitchFamily="34" charset="0"/>
              </a:rPr>
              <a:t>Đối</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với</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loại</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chuyển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hệ</a:t>
            </a:r>
            <a:r>
              <a:rPr lang="en-US" sz="1400" i="1" dirty="0">
                <a:latin typeface="Arial" panose="020B0604020202020204" pitchFamily="34" charset="0"/>
                <a:cs typeface="Arial" panose="020B0604020202020204" pitchFamily="34" charset="0"/>
              </a:rPr>
              <a:t> (defined) </a:t>
            </a:r>
            <a:r>
              <a:rPr lang="en-US" sz="1400" i="1" dirty="0" err="1">
                <a:latin typeface="Arial" panose="020B0604020202020204" pitchFamily="34" charset="0"/>
                <a:cs typeface="Arial" panose="020B0604020202020204" pitchFamily="34" charset="0"/>
              </a:rPr>
              <a:t>tọa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độ</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này</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cần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chọn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đúng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kinh</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tuyến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trục</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của</a:t>
            </a:r>
            <a:r>
              <a:rPr lang="en-US" sz="1400" i="1" dirty="0">
                <a:latin typeface="Arial" panose="020B0604020202020204" pitchFamily="34" charset="0"/>
                <a:cs typeface="Arial" panose="020B0604020202020204" pitchFamily="34" charset="0"/>
              </a:rPr>
              <a:t> </a:t>
            </a:r>
            <a:r>
              <a:rPr lang="en-US" sz="1400" i="1" dirty="0" err="1" smtClean="0">
                <a:latin typeface="Arial" panose="020B0604020202020204" pitchFamily="34" charset="0"/>
                <a:cs typeface="Arial" panose="020B0604020202020204" pitchFamily="34" charset="0"/>
              </a:rPr>
              <a:t>địa</a:t>
            </a:r>
            <a:r>
              <a:rPr lang="en-US" sz="1400" i="1" dirty="0" smtClean="0">
                <a:latin typeface="Arial" panose="020B0604020202020204" pitchFamily="34" charset="0"/>
                <a:cs typeface="Arial" panose="020B0604020202020204" pitchFamily="34" charset="0"/>
              </a:rPr>
              <a:t> </a:t>
            </a:r>
            <a:r>
              <a:rPr lang="en-US" sz="1400" i="1" dirty="0" err="1" smtClean="0">
                <a:latin typeface="Arial" panose="020B0604020202020204" pitchFamily="34" charset="0"/>
                <a:cs typeface="Arial" panose="020B0604020202020204" pitchFamily="34" charset="0"/>
              </a:rPr>
              <a:t>phương</a:t>
            </a:r>
            <a:r>
              <a:rPr lang="en-US" sz="1400" i="1" dirty="0" smtClean="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cần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chuyển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đổi</a:t>
            </a:r>
            <a:r>
              <a:rPr lang="en-US" sz="1400" i="1" dirty="0">
                <a:latin typeface="Arial" panose="020B0604020202020204" pitchFamily="34" charset="0"/>
                <a:cs typeface="Arial" panose="020B0604020202020204" pitchFamily="34" charset="0"/>
              </a:rPr>
              <a:t> </a:t>
            </a:r>
            <a:endParaRPr lang="en-US" sz="1400" dirty="0">
              <a:solidFill>
                <a:srgbClr val="FF000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734303" y="2343200"/>
            <a:ext cx="4853921" cy="380416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6106838"/>
            <a:ext cx="1224136" cy="73169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22981" y="6309320"/>
            <a:ext cx="360576" cy="356419"/>
          </a:xfrm>
          <a:prstGeom prst="rect">
            <a:avLst/>
          </a:prstGeom>
        </p:spPr>
      </p:pic>
      <p:cxnSp>
        <p:nvCxnSpPr>
          <p:cNvPr id="8" name="直線コネクタ 4"/>
          <p:cNvCxnSpPr/>
          <p:nvPr/>
        </p:nvCxnSpPr>
        <p:spPr>
          <a:xfrm>
            <a:off x="10941" y="6237312"/>
            <a:ext cx="9133059"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718658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552" y="692696"/>
            <a:ext cx="8136904" cy="1692771"/>
          </a:xfrm>
          <a:prstGeom prst="rect">
            <a:avLst/>
          </a:prstGeom>
        </p:spPr>
        <p:txBody>
          <a:bodyPr wrap="square">
            <a:spAutoFit/>
          </a:bodyPr>
          <a:lstStyle/>
          <a:p>
            <a:pPr>
              <a:buClr>
                <a:schemeClr val="tx1"/>
              </a:buClr>
              <a:buFont typeface="Wingdings" panose="05000000000000000000" pitchFamily="2" charset="2"/>
              <a:buChar char="ü"/>
            </a:pPr>
            <a:r>
              <a:rPr lang="en-US" b="1" dirty="0" err="1">
                <a:solidFill>
                  <a:srgbClr val="FF0000"/>
                </a:solidFill>
                <a:latin typeface="Arial" panose="020B0604020202020204" pitchFamily="34" charset="0"/>
                <a:cs typeface="Arial" panose="020B0604020202020204" pitchFamily="34" charset="0"/>
              </a:rPr>
              <a:t>Chuyển</a:t>
            </a:r>
            <a:r>
              <a:rPr lang="en-US" b="1" dirty="0">
                <a:solidFill>
                  <a:srgbClr val="FF0000"/>
                </a:solidFill>
                <a:latin typeface="Arial" panose="020B0604020202020204" pitchFamily="34" charset="0"/>
                <a:cs typeface="Arial" panose="020B0604020202020204" pitchFamily="34" charset="0"/>
              </a:rPr>
              <a:t> </a:t>
            </a:r>
            <a:r>
              <a:rPr lang="en-US" b="1" dirty="0" err="1">
                <a:solidFill>
                  <a:srgbClr val="FF0000"/>
                </a:solidFill>
                <a:latin typeface="Arial" panose="020B0604020202020204" pitchFamily="34" charset="0"/>
                <a:cs typeface="Arial" panose="020B0604020202020204" pitchFamily="34" charset="0"/>
              </a:rPr>
              <a:t>hệ</a:t>
            </a:r>
            <a:r>
              <a:rPr lang="en-US" b="1" dirty="0">
                <a:solidFill>
                  <a:srgbClr val="FF0000"/>
                </a:solidFill>
                <a:latin typeface="Arial" panose="020B0604020202020204" pitchFamily="34" charset="0"/>
                <a:cs typeface="Arial" panose="020B0604020202020204" pitchFamily="34" charset="0"/>
              </a:rPr>
              <a:t> </a:t>
            </a:r>
            <a:r>
              <a:rPr lang="en-US" b="1" dirty="0" err="1">
                <a:solidFill>
                  <a:srgbClr val="FF0000"/>
                </a:solidFill>
                <a:latin typeface="Arial" panose="020B0604020202020204" pitchFamily="34" charset="0"/>
                <a:cs typeface="Arial" panose="020B0604020202020204" pitchFamily="34" charset="0"/>
              </a:rPr>
              <a:t>tọa</a:t>
            </a:r>
            <a:r>
              <a:rPr lang="en-US" b="1" dirty="0">
                <a:solidFill>
                  <a:srgbClr val="FF0000"/>
                </a:solidFill>
                <a:latin typeface="Arial" panose="020B0604020202020204" pitchFamily="34" charset="0"/>
                <a:cs typeface="Arial" panose="020B0604020202020204" pitchFamily="34" charset="0"/>
              </a:rPr>
              <a:t> </a:t>
            </a:r>
            <a:r>
              <a:rPr lang="en-US" b="1" dirty="0" err="1">
                <a:solidFill>
                  <a:srgbClr val="FF0000"/>
                </a:solidFill>
                <a:latin typeface="Arial" panose="020B0604020202020204" pitchFamily="34" charset="0"/>
                <a:cs typeface="Arial" panose="020B0604020202020204" pitchFamily="34" charset="0"/>
              </a:rPr>
              <a:t>độ</a:t>
            </a:r>
            <a:r>
              <a:rPr lang="en-US" b="1" dirty="0">
                <a:solidFill>
                  <a:srgbClr val="FF0000"/>
                </a:solidFill>
                <a:latin typeface="Arial" panose="020B0604020202020204" pitchFamily="34" charset="0"/>
                <a:cs typeface="Arial" panose="020B0604020202020204" pitchFamily="34" charset="0"/>
              </a:rPr>
              <a:t> VN2000 </a:t>
            </a:r>
            <a:r>
              <a:rPr lang="en-US" b="1" dirty="0" err="1">
                <a:solidFill>
                  <a:srgbClr val="FF0000"/>
                </a:solidFill>
                <a:latin typeface="Arial" panose="020B0604020202020204" pitchFamily="34" charset="0"/>
                <a:cs typeface="Arial" panose="020B0604020202020204" pitchFamily="34" charset="0"/>
              </a:rPr>
              <a:t>Nội</a:t>
            </a:r>
            <a:r>
              <a:rPr lang="en-US" b="1" dirty="0">
                <a:solidFill>
                  <a:srgbClr val="FF0000"/>
                </a:solidFill>
                <a:latin typeface="Arial" panose="020B0604020202020204" pitchFamily="34" charset="0"/>
                <a:cs typeface="Arial" panose="020B0604020202020204" pitchFamily="34" charset="0"/>
              </a:rPr>
              <a:t> </a:t>
            </a:r>
            <a:r>
              <a:rPr lang="en-US" b="1" dirty="0" err="1">
                <a:solidFill>
                  <a:srgbClr val="FF0000"/>
                </a:solidFill>
                <a:latin typeface="Arial" panose="020B0604020202020204" pitchFamily="34" charset="0"/>
                <a:cs typeface="Arial" panose="020B0604020202020204" pitchFamily="34" charset="0"/>
              </a:rPr>
              <a:t>bộ</a:t>
            </a:r>
            <a:r>
              <a:rPr lang="en-US" b="1" dirty="0">
                <a:solidFill>
                  <a:srgbClr val="FF0000"/>
                </a:solidFill>
                <a:latin typeface="Arial" panose="020B0604020202020204" pitchFamily="34" charset="0"/>
                <a:cs typeface="Arial" panose="020B0604020202020204" pitchFamily="34" charset="0"/>
              </a:rPr>
              <a:t> sang </a:t>
            </a:r>
            <a:r>
              <a:rPr lang="en-US" b="1" dirty="0" smtClean="0">
                <a:solidFill>
                  <a:srgbClr val="FF0000"/>
                </a:solidFill>
                <a:latin typeface="Arial" panose="020B0604020202020204" pitchFamily="34" charset="0"/>
                <a:cs typeface="Arial" panose="020B0604020202020204" pitchFamily="34" charset="0"/>
              </a:rPr>
              <a:t>VN2000 </a:t>
            </a:r>
            <a:r>
              <a:rPr lang="en-US" b="1" dirty="0" err="1" smtClean="0">
                <a:solidFill>
                  <a:srgbClr val="FF0000"/>
                </a:solidFill>
                <a:latin typeface="Arial" panose="020B0604020202020204" pitchFamily="34" charset="0"/>
                <a:cs typeface="Arial" panose="020B0604020202020204" pitchFamily="34" charset="0"/>
              </a:rPr>
              <a:t>Hội</a:t>
            </a:r>
            <a:r>
              <a:rPr lang="en-US" b="1" dirty="0" smtClean="0">
                <a:solidFill>
                  <a:srgbClr val="FF0000"/>
                </a:solidFill>
                <a:latin typeface="Arial" panose="020B0604020202020204" pitchFamily="34" charset="0"/>
                <a:cs typeface="Arial" panose="020B0604020202020204" pitchFamily="34" charset="0"/>
              </a:rPr>
              <a:t> </a:t>
            </a:r>
            <a:r>
              <a:rPr lang="en-US" b="1" dirty="0" err="1" smtClean="0">
                <a:solidFill>
                  <a:srgbClr val="FF0000"/>
                </a:solidFill>
                <a:latin typeface="Arial" panose="020B0604020202020204" pitchFamily="34" charset="0"/>
                <a:cs typeface="Arial" panose="020B0604020202020204" pitchFamily="34" charset="0"/>
              </a:rPr>
              <a:t>nhập</a:t>
            </a:r>
            <a:r>
              <a:rPr lang="en-US" b="1" dirty="0" smtClean="0">
                <a:solidFill>
                  <a:srgbClr val="FF0000"/>
                </a:solidFill>
                <a:latin typeface="Arial" panose="020B0604020202020204" pitchFamily="34" charset="0"/>
                <a:cs typeface="Arial" panose="020B0604020202020204" pitchFamily="34" charset="0"/>
              </a:rPr>
              <a:t>: </a:t>
            </a:r>
            <a:endParaRPr lang="en-US" b="1" dirty="0">
              <a:solidFill>
                <a:srgbClr val="FF0000"/>
              </a:solidFill>
              <a:latin typeface="Arial" panose="020B0604020202020204" pitchFamily="34" charset="0"/>
              <a:cs typeface="Arial" panose="020B0604020202020204" pitchFamily="34" charset="0"/>
            </a:endParaRPr>
          </a:p>
          <a:p>
            <a:pPr>
              <a:buClr>
                <a:schemeClr val="tx1"/>
              </a:buClr>
            </a:pPr>
            <a:r>
              <a:rPr lang="en-US" b="1" dirty="0">
                <a:solidFill>
                  <a:srgbClr val="FF0000"/>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tọa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VN2000 </a:t>
            </a:r>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sang </a:t>
            </a:r>
            <a:r>
              <a:rPr lang="en-US" dirty="0" smtClean="0">
                <a:latin typeface="Arial" panose="020B0604020202020204" pitchFamily="34" charset="0"/>
                <a:cs typeface="Arial" panose="020B0604020202020204" pitchFamily="34" charset="0"/>
              </a:rPr>
              <a:t>VN2000 </a:t>
            </a:r>
            <a:r>
              <a:rPr lang="en-US" dirty="0" err="1" smtClean="0">
                <a:latin typeface="Arial" panose="020B0604020202020204" pitchFamily="34" charset="0"/>
                <a:cs typeface="Arial" panose="020B0604020202020204" pitchFamily="34" charset="0"/>
              </a:rPr>
              <a:t>Hội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nhập</a:t>
            </a:r>
            <a:r>
              <a:rPr lang="en-US" dirty="0" smtClean="0">
                <a:latin typeface="Arial" panose="020B0604020202020204" pitchFamily="34" charset="0"/>
                <a:cs typeface="Arial" panose="020B0604020202020204" pitchFamily="34" charset="0"/>
              </a:rPr>
              <a:t> 7 </a:t>
            </a:r>
            <a:r>
              <a:rPr lang="en-US" dirty="0" err="1" smtClean="0">
                <a:latin typeface="Arial" panose="020B0604020202020204" pitchFamily="34" charset="0"/>
                <a:cs typeface="Arial" panose="020B0604020202020204" pitchFamily="34" charset="0"/>
              </a:rPr>
              <a:t>tham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số</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Bộ</a:t>
            </a:r>
            <a:r>
              <a:rPr lang="en-US" dirty="0" smtClean="0">
                <a:latin typeface="Arial" panose="020B0604020202020204" pitchFamily="34" charset="0"/>
                <a:cs typeface="Arial" panose="020B0604020202020204" pitchFamily="34" charset="0"/>
              </a:rPr>
              <a:t> TNMT)</a:t>
            </a:r>
            <a:endParaRPr lang="en-US" dirty="0">
              <a:latin typeface="Arial" panose="020B0604020202020204" pitchFamily="34" charset="0"/>
              <a:cs typeface="Arial" panose="020B0604020202020204" pitchFamily="34" charset="0"/>
            </a:endParaRPr>
          </a:p>
          <a:p>
            <a:pPr>
              <a:buClr>
                <a:schemeClr val="tx1"/>
              </a:buClr>
            </a:pPr>
            <a:endParaRPr lang="en-US" dirty="0">
              <a:latin typeface="Arial" panose="020B0604020202020204" pitchFamily="34" charset="0"/>
              <a:cs typeface="Arial" panose="020B0604020202020204" pitchFamily="34" charset="0"/>
            </a:endParaRPr>
          </a:p>
          <a:p>
            <a:pPr>
              <a:buClr>
                <a:schemeClr val="tx1"/>
              </a:buClr>
            </a:pPr>
            <a:r>
              <a:rPr lang="en-US"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Lưu</a:t>
            </a:r>
            <a:r>
              <a:rPr lang="en-US" sz="1400" i="1" dirty="0">
                <a:latin typeface="Arial" panose="020B0604020202020204" pitchFamily="34" charset="0"/>
                <a:cs typeface="Arial" panose="020B0604020202020204" pitchFamily="34" charset="0"/>
              </a:rPr>
              <a:t> ý: </a:t>
            </a:r>
            <a:r>
              <a:rPr lang="en-US" sz="1400" i="1" dirty="0" err="1">
                <a:latin typeface="Arial" panose="020B0604020202020204" pitchFamily="34" charset="0"/>
                <a:cs typeface="Arial" panose="020B0604020202020204" pitchFamily="34" charset="0"/>
              </a:rPr>
              <a:t>Đối</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với</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loại</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chuyển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hệ</a:t>
            </a:r>
            <a:r>
              <a:rPr lang="en-US" sz="1400" i="1" dirty="0">
                <a:latin typeface="Arial" panose="020B0604020202020204" pitchFamily="34" charset="0"/>
                <a:cs typeface="Arial" panose="020B0604020202020204" pitchFamily="34" charset="0"/>
              </a:rPr>
              <a:t> (defined) </a:t>
            </a:r>
            <a:r>
              <a:rPr lang="en-US" sz="1400" i="1" dirty="0" err="1">
                <a:latin typeface="Arial" panose="020B0604020202020204" pitchFamily="34" charset="0"/>
                <a:cs typeface="Arial" panose="020B0604020202020204" pitchFamily="34" charset="0"/>
              </a:rPr>
              <a:t>tọa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độ</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này</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cần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chọn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đúng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kinh</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tuyến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trục</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của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địa</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phương</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cần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chuyển</a:t>
            </a:r>
            <a:r>
              <a:rPr lang="en-US" sz="1400" i="1" dirty="0">
                <a:latin typeface="Arial" panose="020B0604020202020204" pitchFamily="34" charset="0"/>
                <a:cs typeface="Arial" panose="020B0604020202020204" pitchFamily="34" charset="0"/>
              </a:rPr>
              <a:t> </a:t>
            </a:r>
            <a:r>
              <a:rPr lang="en-US" sz="1400" i="1" dirty="0" err="1">
                <a:latin typeface="Arial" panose="020B0604020202020204" pitchFamily="34" charset="0"/>
                <a:cs typeface="Arial" panose="020B0604020202020204" pitchFamily="34" charset="0"/>
              </a:rPr>
              <a:t>đổi</a:t>
            </a:r>
            <a:r>
              <a:rPr lang="en-US" sz="1400" i="1" dirty="0">
                <a:latin typeface="Arial" panose="020B0604020202020204" pitchFamily="34" charset="0"/>
                <a:cs typeface="Arial" panose="020B0604020202020204" pitchFamily="34" charset="0"/>
              </a:rPr>
              <a:t> </a:t>
            </a:r>
            <a:endParaRPr lang="en-US" sz="1400" dirty="0">
              <a:solidFill>
                <a:srgbClr val="FF0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051720" y="2362153"/>
            <a:ext cx="4790476" cy="377142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6106838"/>
            <a:ext cx="1224136" cy="73169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22981" y="6309320"/>
            <a:ext cx="360576" cy="356419"/>
          </a:xfrm>
          <a:prstGeom prst="rect">
            <a:avLst/>
          </a:prstGeom>
        </p:spPr>
      </p:pic>
      <p:cxnSp>
        <p:nvCxnSpPr>
          <p:cNvPr id="9" name="直線コネクタ 4"/>
          <p:cNvCxnSpPr/>
          <p:nvPr/>
        </p:nvCxnSpPr>
        <p:spPr>
          <a:xfrm>
            <a:off x="10941" y="6237312"/>
            <a:ext cx="9133059"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78935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3374</TotalTime>
  <Words>523</Words>
  <Application>Microsoft Office PowerPoint</Application>
  <PresentationFormat>On-screen Show (4:3)</PresentationFormat>
  <Paragraphs>55</Paragraphs>
  <Slides>10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ＭＳ Ｐゴシック</vt:lpstr>
      <vt:lpstr>Arial</vt:lpstr>
      <vt:lpstr>Arial Black</vt:lpstr>
      <vt:lpstr>Calibri</vt:lpstr>
      <vt:lpstr>Candara</vt:lpstr>
      <vt:lpstr>HGP明朝E</vt:lpstr>
      <vt:lpstr>Symbol</vt:lpstr>
      <vt:lpstr>Tahoma</vt:lpstr>
      <vt:lpstr>Wingdings</vt:lpstr>
      <vt:lpstr>ウェーブ</vt:lpstr>
      <vt:lpstr>PowerPoint Presentation</vt:lpstr>
      <vt:lpstr>Lời nói đầu</vt:lpstr>
      <vt:lpstr>Mục đích: Công cụ này cho phép kiểm tra nhanh thông tin hệ tọa độ của nhiều lớp đang hiểm thị trên của sổ Layers Panel của QGIS/FRMS thay vì phải kiểm tra cho từng layer. Công cụ này được tích hợp sẵn tên các hệ tọa độ thường dùng như: VN2000 Nội bộ, VN2000 Hội nhập, WGS84…giúp người sử dụng có thể dễ dàng nhận biết được hệ tọa độ của địa phương mình đang sử dụng.  Hướng dẫn cài đặt - Để cài đặt công cụ này, copy cả folder checkcoordinatesys theo đường dẫn: C:\Users\tên máy tính\.qgis2\python\plugins  Lưu ý: Nếu không tìm thấy folder plugins thì có thể tạo ra 1 folder có tên là plugins  - Sau khi copy xong, bật phần mềm QGIS/FRMS lên. Từ thanh công cụ chọn Plugins -&gt; Manage and install plugin  - Gõ vào ô tìm kiếm chữ “ch”, sẽ hiển thị ra tên công cụ Check coordinate system là công cụ kiểm tra hệ tọa độ nhanh. Tích vào ô vuông, sau đó ấn Close để tắt hộp thoại hiển thị.  - Trên thanh công cụ của phần mềm cài đặt xong sẽ xuất hiện biểu tượng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is the improvement in PFMS needed? – a brief review of the REDD+ context</dc:title>
  <dc:creator>suzuki</dc:creator>
  <cp:lastModifiedBy>HOA-PC</cp:lastModifiedBy>
  <cp:revision>153</cp:revision>
  <dcterms:created xsi:type="dcterms:W3CDTF">2015-01-02T01:11:03Z</dcterms:created>
  <dcterms:modified xsi:type="dcterms:W3CDTF">2016-12-02T04:52:56Z</dcterms:modified>
</cp:coreProperties>
</file>