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4660"/>
  </p:normalViewPr>
  <p:slideViewPr>
    <p:cSldViewPr snapToGrid="0">
      <p:cViewPr varScale="1">
        <p:scale>
          <a:sx n="86" d="100"/>
          <a:sy n="86" d="100"/>
        </p:scale>
        <p:origin x="60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ba09c8f7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ba09c8f7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ba09c8f7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ba09c8f7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ba09c8f7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ba09c8f7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4ba09c8f7_0_1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4ba09c8f7_0_1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ba09c8f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ba09c8f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ba09c8f7_0_1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ba09c8f7_0_1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4ba09c8f7_0_1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4ba09c8f7_0_1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4ba09c8f7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4ba09c8f7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86" name="Google Shape;86;p13"/>
          <p:cNvSpPr txBox="1">
            <a:spLocks noGrp="1"/>
          </p:cNvSpPr>
          <p:nvPr>
            <p:ph type="ctrTitle"/>
          </p:nvPr>
        </p:nvSpPr>
        <p:spPr>
          <a:xfrm>
            <a:off x="200450" y="635501"/>
            <a:ext cx="8191200" cy="15255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tr"/>
              <a:t>CAR EVALUATION</a:t>
            </a:r>
            <a:endParaRPr/>
          </a:p>
          <a:p>
            <a:pPr marL="0" lvl="0" indent="0" algn="r" rtl="0">
              <a:spcBef>
                <a:spcPts val="0"/>
              </a:spcBef>
              <a:spcAft>
                <a:spcPts val="0"/>
              </a:spcAft>
              <a:buNone/>
            </a:pPr>
            <a:endParaRPr/>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110975" y="3959036"/>
            <a:ext cx="8222100" cy="83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University of Siena</a:t>
            </a:r>
            <a:endParaRPr/>
          </a:p>
          <a:p>
            <a:pPr marL="0" lvl="0" indent="0" algn="l" rtl="0">
              <a:spcBef>
                <a:spcPts val="0"/>
              </a:spcBef>
              <a:spcAft>
                <a:spcPts val="0"/>
              </a:spcAft>
              <a:buNone/>
            </a:pPr>
            <a:r>
              <a:rPr lang="tr"/>
              <a:t>Levent Ergul</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256475"/>
            <a:ext cx="4371300" cy="84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DATASET</a:t>
            </a:r>
            <a:endParaRPr/>
          </a:p>
        </p:txBody>
      </p:sp>
      <p:sp>
        <p:nvSpPr>
          <p:cNvPr id="93" name="Google Shape;93;p14"/>
          <p:cNvSpPr txBox="1">
            <a:spLocks noGrp="1"/>
          </p:cNvSpPr>
          <p:nvPr>
            <p:ph type="body" idx="1"/>
          </p:nvPr>
        </p:nvSpPr>
        <p:spPr>
          <a:xfrm>
            <a:off x="311700" y="815450"/>
            <a:ext cx="4260300" cy="10161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tr" sz="1200">
                <a:solidFill>
                  <a:srgbClr val="000000"/>
                </a:solidFill>
                <a:latin typeface="Times New Roman"/>
                <a:ea typeface="Times New Roman"/>
                <a:cs typeface="Times New Roman"/>
                <a:sym typeface="Times New Roman"/>
              </a:rPr>
              <a:t>Car Evaluation Database was derived from a simple hierarchical decision model originally developed for the demonstration of DEX, M. Bohanec, V. Rajkovic: Expert system for decision making.</a:t>
            </a:r>
            <a:endParaRPr sz="1200">
              <a:solidFill>
                <a:srgbClr val="000000"/>
              </a:solidFill>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4571925" y="737075"/>
            <a:ext cx="4260300" cy="3684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Font typeface="Times New Roman"/>
              <a:buChar char="●"/>
            </a:pPr>
            <a:r>
              <a:rPr lang="tr" sz="1200">
                <a:latin typeface="Times New Roman"/>
                <a:ea typeface="Times New Roman"/>
                <a:cs typeface="Times New Roman"/>
                <a:sym typeface="Times New Roman"/>
              </a:rPr>
              <a:t>Description of the features</a:t>
            </a:r>
            <a:endParaRPr sz="1200">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alphaModFix/>
          </a:blip>
          <a:srcRect t="4395" r="-2124" b="13286"/>
          <a:stretch/>
        </p:blipFill>
        <p:spPr>
          <a:xfrm>
            <a:off x="311775" y="1711075"/>
            <a:ext cx="4260150" cy="1359675"/>
          </a:xfrm>
          <a:prstGeom prst="rect">
            <a:avLst/>
          </a:prstGeom>
          <a:noFill/>
          <a:ln>
            <a:noFill/>
          </a:ln>
        </p:spPr>
      </p:pic>
      <p:pic>
        <p:nvPicPr>
          <p:cNvPr id="96" name="Google Shape;96;p14"/>
          <p:cNvPicPr preferRelativeResize="0"/>
          <p:nvPr/>
        </p:nvPicPr>
        <p:blipFill>
          <a:blip r:embed="rId4">
            <a:alphaModFix/>
          </a:blip>
          <a:stretch>
            <a:fillRect/>
          </a:stretch>
        </p:blipFill>
        <p:spPr>
          <a:xfrm>
            <a:off x="311700" y="3349000"/>
            <a:ext cx="4260299" cy="1359684"/>
          </a:xfrm>
          <a:prstGeom prst="rect">
            <a:avLst/>
          </a:prstGeom>
          <a:noFill/>
          <a:ln>
            <a:noFill/>
          </a:ln>
        </p:spPr>
      </p:pic>
      <p:sp>
        <p:nvSpPr>
          <p:cNvPr id="97" name="Google Shape;97;p14"/>
          <p:cNvSpPr txBox="1">
            <a:spLocks noGrp="1"/>
          </p:cNvSpPr>
          <p:nvPr>
            <p:ph type="body" idx="1"/>
          </p:nvPr>
        </p:nvSpPr>
        <p:spPr>
          <a:xfrm>
            <a:off x="146325" y="3070750"/>
            <a:ext cx="4260300" cy="9366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Times New Roman"/>
              <a:buChar char="●"/>
            </a:pPr>
            <a:r>
              <a:rPr lang="tr" sz="1200">
                <a:latin typeface="Times New Roman"/>
                <a:ea typeface="Times New Roman"/>
                <a:cs typeface="Times New Roman"/>
                <a:sym typeface="Times New Roman"/>
              </a:rPr>
              <a:t>Dataset specification</a:t>
            </a:r>
            <a:endParaRPr sz="1200">
              <a:latin typeface="Times New Roman"/>
              <a:ea typeface="Times New Roman"/>
              <a:cs typeface="Times New Roman"/>
              <a:sym typeface="Times New Roman"/>
            </a:endParaRPr>
          </a:p>
        </p:txBody>
      </p:sp>
      <p:pic>
        <p:nvPicPr>
          <p:cNvPr id="98" name="Google Shape;98;p14"/>
          <p:cNvPicPr preferRelativeResize="0"/>
          <p:nvPr/>
        </p:nvPicPr>
        <p:blipFill>
          <a:blip r:embed="rId5">
            <a:alphaModFix/>
          </a:blip>
          <a:stretch>
            <a:fillRect/>
          </a:stretch>
        </p:blipFill>
        <p:spPr>
          <a:xfrm>
            <a:off x="4683000" y="1174163"/>
            <a:ext cx="4267200" cy="2729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1000"/>
                                        <p:tgtEl>
                                          <p:spTgt spid="95"/>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additive="base">
                                        <p:cTn id="22" dur="1000"/>
                                        <p:tgtEl>
                                          <p:spTgt spid="97"/>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1000"/>
                                        <p:tgtEl>
                                          <p:spTgt spid="9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1000"/>
                                        <p:tgtEl>
                                          <p:spTgt spid="94"/>
                                        </p:tgtEl>
                                        <p:attrNameLst>
                                          <p:attrName>ppt_x</p:attrName>
                                        </p:attrNameLst>
                                      </p:cBhvr>
                                      <p:tavLst>
                                        <p:tav tm="0">
                                          <p:val>
                                            <p:strVal val="#ppt_x+1"/>
                                          </p:val>
                                        </p:tav>
                                        <p:tav tm="100000">
                                          <p:val>
                                            <p:strVal val="#ppt_x"/>
                                          </p:val>
                                        </p:tav>
                                      </p:tavLst>
                                    </p:anim>
                                  </p:childTnLst>
                                </p:cTn>
                              </p:par>
                              <p:par>
                                <p:cTn id="31" presetID="2" presetClass="entr" presetSubtype="4"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 calcmode="lin" valueType="num">
                                      <p:cBhvr additive="base">
                                        <p:cTn id="33" dur="1000"/>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311700" y="1731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DATA VISUALISATION</a:t>
            </a:r>
            <a:endParaRPr/>
          </a:p>
        </p:txBody>
      </p:sp>
      <p:sp>
        <p:nvSpPr>
          <p:cNvPr id="104" name="Google Shape;104;p15"/>
          <p:cNvSpPr txBox="1">
            <a:spLocks noGrp="1"/>
          </p:cNvSpPr>
          <p:nvPr>
            <p:ph type="body" idx="1"/>
          </p:nvPr>
        </p:nvSpPr>
        <p:spPr>
          <a:xfrm>
            <a:off x="4840950" y="526800"/>
            <a:ext cx="42603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tr" sz="1400">
                <a:latin typeface="Times New Roman"/>
                <a:ea typeface="Times New Roman"/>
                <a:cs typeface="Times New Roman"/>
                <a:sym typeface="Times New Roman"/>
              </a:rPr>
              <a:t>Frequency of the target value:</a:t>
            </a:r>
            <a:endParaRPr sz="1400">
              <a:latin typeface="Times New Roman"/>
              <a:ea typeface="Times New Roman"/>
              <a:cs typeface="Times New Roman"/>
              <a:sym typeface="Times New Roman"/>
            </a:endParaRPr>
          </a:p>
        </p:txBody>
      </p:sp>
      <p:sp>
        <p:nvSpPr>
          <p:cNvPr id="105" name="Google Shape;105;p15"/>
          <p:cNvSpPr txBox="1">
            <a:spLocks noGrp="1"/>
          </p:cNvSpPr>
          <p:nvPr>
            <p:ph type="body" idx="1"/>
          </p:nvPr>
        </p:nvSpPr>
        <p:spPr>
          <a:xfrm>
            <a:off x="803875" y="780975"/>
            <a:ext cx="4260300" cy="500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a:buChar char="●"/>
            </a:pPr>
            <a:r>
              <a:rPr lang="tr" sz="1400">
                <a:latin typeface="Times New Roman"/>
                <a:ea typeface="Times New Roman"/>
                <a:cs typeface="Times New Roman"/>
                <a:sym typeface="Times New Roman"/>
              </a:rPr>
              <a:t>Frequency of input features</a:t>
            </a:r>
            <a:endParaRPr sz="1400">
              <a:latin typeface="Times New Roman"/>
              <a:ea typeface="Times New Roman"/>
              <a:cs typeface="Times New Roman"/>
              <a:sym typeface="Times New Roman"/>
            </a:endParaRPr>
          </a:p>
        </p:txBody>
      </p:sp>
      <p:pic>
        <p:nvPicPr>
          <p:cNvPr id="106" name="Google Shape;106;p15"/>
          <p:cNvPicPr preferRelativeResize="0"/>
          <p:nvPr/>
        </p:nvPicPr>
        <p:blipFill>
          <a:blip r:embed="rId3">
            <a:alphaModFix/>
          </a:blip>
          <a:stretch>
            <a:fillRect/>
          </a:stretch>
        </p:blipFill>
        <p:spPr>
          <a:xfrm>
            <a:off x="5064175" y="1017800"/>
            <a:ext cx="2848000" cy="2848000"/>
          </a:xfrm>
          <a:prstGeom prst="rect">
            <a:avLst/>
          </a:prstGeom>
          <a:noFill/>
          <a:ln>
            <a:noFill/>
          </a:ln>
        </p:spPr>
      </p:pic>
      <p:pic>
        <p:nvPicPr>
          <p:cNvPr id="107" name="Google Shape;107;p15"/>
          <p:cNvPicPr preferRelativeResize="0"/>
          <p:nvPr/>
        </p:nvPicPr>
        <p:blipFill>
          <a:blip r:embed="rId4">
            <a:alphaModFix/>
          </a:blip>
          <a:stretch>
            <a:fillRect/>
          </a:stretch>
        </p:blipFill>
        <p:spPr>
          <a:xfrm>
            <a:off x="803875" y="1115525"/>
            <a:ext cx="2976653" cy="3557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1000"/>
                                        <p:tgtEl>
                                          <p:spTgt spid="106"/>
                                        </p:tgtEl>
                                      </p:cBhvr>
                                    </p:animEffect>
                                  </p:childTnLst>
                                </p:cTn>
                              </p:par>
                              <p:par>
                                <p:cTn id="13" presetID="10"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DATA EXPLORATION</a:t>
            </a:r>
            <a:endParaRPr/>
          </a:p>
        </p:txBody>
      </p:sp>
      <p:sp>
        <p:nvSpPr>
          <p:cNvPr id="113" name="Google Shape;113;p16"/>
          <p:cNvSpPr txBox="1">
            <a:spLocks noGrp="1"/>
          </p:cNvSpPr>
          <p:nvPr>
            <p:ph type="body" idx="1"/>
          </p:nvPr>
        </p:nvSpPr>
        <p:spPr>
          <a:xfrm>
            <a:off x="287688" y="889375"/>
            <a:ext cx="5653200" cy="340500"/>
          </a:xfrm>
          <a:prstGeom prst="rect">
            <a:avLst/>
          </a:prstGeom>
        </p:spPr>
        <p:txBody>
          <a:bodyPr spcFirstLastPara="1" wrap="square" lIns="91425" tIns="91425" rIns="91425" bIns="91425" anchor="t" anchorCtr="0">
            <a:normAutofit fontScale="55000" lnSpcReduction="20000"/>
          </a:bodyPr>
          <a:lstStyle/>
          <a:p>
            <a:pPr marL="457200" lvl="0" indent="-291465" algn="l" rtl="0">
              <a:spcBef>
                <a:spcPts val="0"/>
              </a:spcBef>
              <a:spcAft>
                <a:spcPts val="0"/>
              </a:spcAft>
              <a:buSzPct val="100000"/>
              <a:buFont typeface="Times New Roman"/>
              <a:buChar char="●"/>
            </a:pPr>
            <a:r>
              <a:rPr lang="tr" b="1">
                <a:latin typeface="Times New Roman"/>
                <a:ea typeface="Times New Roman"/>
                <a:cs typeface="Times New Roman"/>
                <a:sym typeface="Times New Roman"/>
              </a:rPr>
              <a:t>Acceptability according to the input features</a:t>
            </a:r>
            <a:endParaRPr b="1">
              <a:latin typeface="Times New Roman"/>
              <a:ea typeface="Times New Roman"/>
              <a:cs typeface="Times New Roman"/>
              <a:sym typeface="Times New Roman"/>
            </a:endParaRPr>
          </a:p>
        </p:txBody>
      </p:sp>
      <p:pic>
        <p:nvPicPr>
          <p:cNvPr id="114" name="Google Shape;114;p16"/>
          <p:cNvPicPr preferRelativeResize="0"/>
          <p:nvPr/>
        </p:nvPicPr>
        <p:blipFill>
          <a:blip r:embed="rId3">
            <a:alphaModFix/>
          </a:blip>
          <a:stretch>
            <a:fillRect/>
          </a:stretch>
        </p:blipFill>
        <p:spPr>
          <a:xfrm>
            <a:off x="170225" y="1229878"/>
            <a:ext cx="5888125" cy="2930249"/>
          </a:xfrm>
          <a:prstGeom prst="rect">
            <a:avLst/>
          </a:prstGeom>
          <a:noFill/>
          <a:ln>
            <a:noFill/>
          </a:ln>
        </p:spPr>
      </p:pic>
      <p:pic>
        <p:nvPicPr>
          <p:cNvPr id="115" name="Google Shape;115;p16"/>
          <p:cNvPicPr preferRelativeResize="0"/>
          <p:nvPr/>
        </p:nvPicPr>
        <p:blipFill rotWithShape="1">
          <a:blip r:embed="rId4">
            <a:alphaModFix/>
          </a:blip>
          <a:srcRect l="24235" t="1681" r="23397"/>
          <a:stretch/>
        </p:blipFill>
        <p:spPr>
          <a:xfrm>
            <a:off x="6182850" y="1229875"/>
            <a:ext cx="2649450" cy="2475549"/>
          </a:xfrm>
          <a:prstGeom prst="rect">
            <a:avLst/>
          </a:prstGeom>
          <a:noFill/>
          <a:ln>
            <a:noFill/>
          </a:ln>
        </p:spPr>
      </p:pic>
      <p:sp>
        <p:nvSpPr>
          <p:cNvPr id="116" name="Google Shape;116;p16"/>
          <p:cNvSpPr txBox="1">
            <a:spLocks noGrp="1"/>
          </p:cNvSpPr>
          <p:nvPr>
            <p:ph type="body" idx="1"/>
          </p:nvPr>
        </p:nvSpPr>
        <p:spPr>
          <a:xfrm>
            <a:off x="6182850" y="889375"/>
            <a:ext cx="3005700" cy="340500"/>
          </a:xfrm>
          <a:prstGeom prst="rect">
            <a:avLst/>
          </a:prstGeom>
        </p:spPr>
        <p:txBody>
          <a:bodyPr spcFirstLastPara="1" wrap="square" lIns="91425" tIns="91425" rIns="91425" bIns="91425" anchor="t" anchorCtr="0">
            <a:normAutofit fontScale="55000" lnSpcReduction="20000"/>
          </a:bodyPr>
          <a:lstStyle/>
          <a:p>
            <a:pPr marL="457200" lvl="0" indent="-291465" algn="l" rtl="0">
              <a:spcBef>
                <a:spcPts val="0"/>
              </a:spcBef>
              <a:spcAft>
                <a:spcPts val="0"/>
              </a:spcAft>
              <a:buSzPct val="100000"/>
              <a:buFont typeface="Times New Roman"/>
              <a:buChar char="●"/>
            </a:pPr>
            <a:r>
              <a:rPr lang="tr" b="1">
                <a:latin typeface="Times New Roman"/>
                <a:ea typeface="Times New Roman"/>
                <a:cs typeface="Times New Roman"/>
                <a:sym typeface="Times New Roman"/>
              </a:rPr>
              <a:t>Correlation between the features</a:t>
            </a:r>
            <a:endParaRPr b="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1000"/>
                                        <p:tgtEl>
                                          <p:spTgt spid="11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1000"/>
                                        <p:tgtEl>
                                          <p:spTgt spid="1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1000"/>
                                        <p:tgtEl>
                                          <p:spTgt spid="115"/>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11700" y="96200"/>
            <a:ext cx="4639500" cy="777000"/>
          </a:xfrm>
          <a:prstGeom prst="rect">
            <a:avLst/>
          </a:prstGeom>
        </p:spPr>
        <p:txBody>
          <a:bodyPr spcFirstLastPara="1" wrap="square" lIns="91425" tIns="91425" rIns="91425" bIns="91425" anchor="t" anchorCtr="0">
            <a:normAutofit fontScale="90000"/>
          </a:bodyPr>
          <a:lstStyle/>
          <a:p>
            <a:pPr marL="0" lvl="0" indent="0" algn="l" rtl="0">
              <a:lnSpc>
                <a:spcPct val="80000"/>
              </a:lnSpc>
              <a:spcBef>
                <a:spcPts val="0"/>
              </a:spcBef>
              <a:spcAft>
                <a:spcPts val="0"/>
              </a:spcAft>
              <a:buNone/>
            </a:pPr>
            <a:r>
              <a:rPr lang="tr" sz="2700"/>
              <a:t>CLASSIFICATION</a:t>
            </a:r>
            <a:endParaRPr sz="2700"/>
          </a:p>
          <a:p>
            <a:pPr marL="0" lvl="0" indent="0" algn="l" rtl="0">
              <a:lnSpc>
                <a:spcPct val="80000"/>
              </a:lnSpc>
              <a:spcBef>
                <a:spcPts val="0"/>
              </a:spcBef>
              <a:spcAft>
                <a:spcPts val="0"/>
              </a:spcAft>
              <a:buNone/>
            </a:pPr>
            <a:r>
              <a:rPr lang="tr" sz="1588"/>
              <a:t>1) Algorithms</a:t>
            </a:r>
            <a:r>
              <a:rPr lang="tr" sz="2700"/>
              <a:t>	</a:t>
            </a:r>
            <a:endParaRPr sz="2700"/>
          </a:p>
        </p:txBody>
      </p:sp>
      <p:sp>
        <p:nvSpPr>
          <p:cNvPr id="122" name="Google Shape;122;p17"/>
          <p:cNvSpPr txBox="1">
            <a:spLocks noGrp="1"/>
          </p:cNvSpPr>
          <p:nvPr>
            <p:ph type="body" idx="1"/>
          </p:nvPr>
        </p:nvSpPr>
        <p:spPr>
          <a:xfrm>
            <a:off x="311700" y="693375"/>
            <a:ext cx="5236500" cy="12753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200" dirty="0">
                <a:latin typeface="Times New Roman"/>
                <a:ea typeface="Times New Roman"/>
                <a:cs typeface="Times New Roman"/>
                <a:sym typeface="Times New Roman"/>
              </a:rPr>
              <a:t>This part proceeds by two different methods. These are the Decision Tree and Naïve Bayes. </a:t>
            </a:r>
            <a:endParaRPr sz="1200" dirty="0">
              <a:latin typeface="Times New Roman"/>
              <a:ea typeface="Times New Roman"/>
              <a:cs typeface="Times New Roman"/>
              <a:sym typeface="Times New Roman"/>
            </a:endParaRPr>
          </a:p>
          <a:p>
            <a:pPr marL="0" lvl="0" indent="0" algn="just" rtl="0">
              <a:lnSpc>
                <a:spcPct val="80000"/>
              </a:lnSpc>
              <a:spcBef>
                <a:spcPts val="0"/>
              </a:spcBef>
              <a:spcAft>
                <a:spcPts val="0"/>
              </a:spcAft>
              <a:buNone/>
            </a:pPr>
            <a:r>
              <a:rPr lang="tr" sz="1200" b="1" dirty="0">
                <a:latin typeface="Times New Roman"/>
                <a:ea typeface="Times New Roman"/>
                <a:cs typeface="Times New Roman"/>
                <a:sym typeface="Times New Roman"/>
              </a:rPr>
              <a:t>Decision Tree:</a:t>
            </a:r>
            <a:r>
              <a:rPr lang="tr" sz="1200" dirty="0">
                <a:latin typeface="Times New Roman"/>
                <a:ea typeface="Times New Roman"/>
                <a:cs typeface="Times New Roman"/>
                <a:sym typeface="Times New Roman"/>
              </a:rPr>
              <a:t> </a:t>
            </a:r>
            <a:r>
              <a:rPr lang="tr" sz="1200" dirty="0">
                <a:solidFill>
                  <a:srgbClr val="333333"/>
                </a:solidFill>
                <a:highlight>
                  <a:srgbClr val="FBFBFB"/>
                </a:highlight>
                <a:latin typeface="Times New Roman"/>
                <a:ea typeface="Times New Roman"/>
                <a:cs typeface="Times New Roman"/>
                <a:sym typeface="Times New Roman"/>
              </a:rPr>
              <a:t>excellent tools for helping us to choose between several courses of action. They provide a highly effective structure within which you can lay out options and investigate the possible outcomes of choosing those options. They also help you to form a balanced picture of the risks and rewards associated with each possible course of action.</a:t>
            </a:r>
            <a:endParaRPr sz="1200" dirty="0">
              <a:solidFill>
                <a:srgbClr val="333333"/>
              </a:solidFill>
              <a:highlight>
                <a:srgbClr val="FBFBFB"/>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1200"/>
              </a:spcAft>
              <a:buNone/>
            </a:pPr>
            <a:endParaRPr sz="1200" dirty="0">
              <a:latin typeface="Times New Roman"/>
              <a:ea typeface="Times New Roman"/>
              <a:cs typeface="Times New Roman"/>
              <a:sym typeface="Times New Roman"/>
            </a:endParaRPr>
          </a:p>
        </p:txBody>
      </p:sp>
      <p:sp>
        <p:nvSpPr>
          <p:cNvPr id="123" name="Google Shape;123;p17"/>
          <p:cNvSpPr txBox="1">
            <a:spLocks noGrp="1"/>
          </p:cNvSpPr>
          <p:nvPr>
            <p:ph type="body" idx="1"/>
          </p:nvPr>
        </p:nvSpPr>
        <p:spPr>
          <a:xfrm>
            <a:off x="5429775" y="2307150"/>
            <a:ext cx="3595800" cy="2033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tr" sz="1200">
                <a:latin typeface="Times New Roman"/>
                <a:ea typeface="Times New Roman"/>
                <a:cs typeface="Times New Roman"/>
                <a:sym typeface="Times New Roman"/>
              </a:rPr>
              <a:t>The train-test split procedure is used to estimate the performance of machine learning algorithms.</a:t>
            </a:r>
            <a:endParaRPr sz="1200">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Char char="●"/>
            </a:pPr>
            <a:r>
              <a:rPr lang="tr" sz="1200">
                <a:latin typeface="Times New Roman"/>
                <a:ea typeface="Times New Roman"/>
                <a:cs typeface="Times New Roman"/>
                <a:sym typeface="Times New Roman"/>
              </a:rPr>
              <a:t>Dataset split for model creation</a:t>
            </a:r>
            <a:endParaRPr sz="1200">
              <a:latin typeface="Times New Roman"/>
              <a:ea typeface="Times New Roman"/>
              <a:cs typeface="Times New Roman"/>
              <a:sym typeface="Times New Roman"/>
            </a:endParaRPr>
          </a:p>
          <a:p>
            <a:pPr marL="457200" lvl="0" indent="0" algn="l" rtl="0">
              <a:spcBef>
                <a:spcPts val="0"/>
              </a:spcBef>
              <a:spcAft>
                <a:spcPts val="1200"/>
              </a:spcAft>
              <a:buNone/>
            </a:pPr>
            <a:endParaRPr sz="1200">
              <a:latin typeface="Times New Roman"/>
              <a:ea typeface="Times New Roman"/>
              <a:cs typeface="Times New Roman"/>
              <a:sym typeface="Times New Roman"/>
            </a:endParaRPr>
          </a:p>
        </p:txBody>
      </p:sp>
      <p:pic>
        <p:nvPicPr>
          <p:cNvPr id="124" name="Google Shape;124;p17"/>
          <p:cNvPicPr preferRelativeResize="0"/>
          <p:nvPr/>
        </p:nvPicPr>
        <p:blipFill rotWithShape="1">
          <a:blip r:embed="rId3">
            <a:alphaModFix/>
          </a:blip>
          <a:srcRect b="5517"/>
          <a:stretch/>
        </p:blipFill>
        <p:spPr>
          <a:xfrm>
            <a:off x="6156100" y="2930400"/>
            <a:ext cx="2143125" cy="917975"/>
          </a:xfrm>
          <a:prstGeom prst="rect">
            <a:avLst/>
          </a:prstGeom>
          <a:noFill/>
          <a:ln>
            <a:noFill/>
          </a:ln>
        </p:spPr>
      </p:pic>
      <p:sp>
        <p:nvSpPr>
          <p:cNvPr id="125" name="Google Shape;125;p17"/>
          <p:cNvSpPr txBox="1">
            <a:spLocks noGrp="1"/>
          </p:cNvSpPr>
          <p:nvPr>
            <p:ph type="body" idx="1"/>
          </p:nvPr>
        </p:nvSpPr>
        <p:spPr>
          <a:xfrm>
            <a:off x="5508175" y="693375"/>
            <a:ext cx="3595800" cy="2033100"/>
          </a:xfrm>
          <a:prstGeom prst="rect">
            <a:avLst/>
          </a:prstGeom>
        </p:spPr>
        <p:txBody>
          <a:bodyPr spcFirstLastPara="1" wrap="square" lIns="91425" tIns="91425" rIns="91425" bIns="91425" anchor="t" anchorCtr="0">
            <a:normAutofit/>
          </a:bodyPr>
          <a:lstStyle/>
          <a:p>
            <a:pPr marL="0" lvl="0" indent="0" algn="just" rtl="0">
              <a:lnSpc>
                <a:spcPct val="80000"/>
              </a:lnSpc>
              <a:spcBef>
                <a:spcPts val="0"/>
              </a:spcBef>
              <a:spcAft>
                <a:spcPts val="0"/>
              </a:spcAft>
              <a:buNone/>
            </a:pPr>
            <a:r>
              <a:rPr lang="tr" sz="1200" b="1">
                <a:solidFill>
                  <a:srgbClr val="000000"/>
                </a:solidFill>
                <a:latin typeface="Times New Roman"/>
                <a:ea typeface="Times New Roman"/>
                <a:cs typeface="Times New Roman"/>
                <a:sym typeface="Times New Roman"/>
              </a:rPr>
              <a:t>Naïve Bayes:</a:t>
            </a:r>
            <a:r>
              <a:rPr lang="tr" sz="1200" b="1" i="1">
                <a:solidFill>
                  <a:srgbClr val="000000"/>
                </a:solidFill>
                <a:latin typeface="Times New Roman"/>
                <a:ea typeface="Times New Roman"/>
                <a:cs typeface="Times New Roman"/>
                <a:sym typeface="Times New Roman"/>
              </a:rPr>
              <a:t> </a:t>
            </a:r>
            <a:r>
              <a:rPr lang="tr" sz="1200">
                <a:latin typeface="Times New Roman"/>
                <a:ea typeface="Times New Roman"/>
                <a:cs typeface="Times New Roman"/>
                <a:sym typeface="Times New Roman"/>
              </a:rPr>
              <a:t>Probability approach, based on the computation of the a-posteriori conditional probability for the output variable, given the predictors (attributes). </a:t>
            </a:r>
            <a:endParaRPr sz="1200">
              <a:latin typeface="Times New Roman"/>
              <a:ea typeface="Times New Roman"/>
              <a:cs typeface="Times New Roman"/>
              <a:sym typeface="Times New Roman"/>
            </a:endParaRPr>
          </a:p>
          <a:p>
            <a:pPr marL="0" lvl="0" indent="0" algn="just" rtl="0">
              <a:lnSpc>
                <a:spcPct val="80000"/>
              </a:lnSpc>
              <a:spcBef>
                <a:spcPts val="1000"/>
              </a:spcBef>
              <a:spcAft>
                <a:spcPts val="0"/>
              </a:spcAft>
              <a:buNone/>
            </a:pPr>
            <a:r>
              <a:rPr lang="tr" sz="1200">
                <a:latin typeface="Times New Roman"/>
                <a:ea typeface="Times New Roman"/>
                <a:cs typeface="Times New Roman"/>
                <a:sym typeface="Times New Roman"/>
              </a:rPr>
              <a:t>Bayes Theorem for the computation of the probability that the output variable belongs to the target class.</a:t>
            </a:r>
            <a:endParaRPr sz="1200">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000">
              <a:latin typeface="Times New Roman"/>
              <a:ea typeface="Times New Roman"/>
              <a:cs typeface="Times New Roman"/>
              <a:sym typeface="Times New Roman"/>
            </a:endParaRPr>
          </a:p>
        </p:txBody>
      </p:sp>
      <p:pic>
        <p:nvPicPr>
          <p:cNvPr id="126" name="Google Shape;126;p17"/>
          <p:cNvPicPr preferRelativeResize="0"/>
          <p:nvPr/>
        </p:nvPicPr>
        <p:blipFill>
          <a:blip r:embed="rId4">
            <a:alphaModFix/>
          </a:blip>
          <a:stretch>
            <a:fillRect/>
          </a:stretch>
        </p:blipFill>
        <p:spPr>
          <a:xfrm>
            <a:off x="6271046" y="1699346"/>
            <a:ext cx="2207274" cy="607800"/>
          </a:xfrm>
          <a:prstGeom prst="rect">
            <a:avLst/>
          </a:prstGeom>
          <a:noFill/>
          <a:ln>
            <a:noFill/>
          </a:ln>
        </p:spPr>
      </p:pic>
      <p:pic>
        <p:nvPicPr>
          <p:cNvPr id="127" name="Google Shape;127;p17"/>
          <p:cNvPicPr preferRelativeResize="0"/>
          <p:nvPr/>
        </p:nvPicPr>
        <p:blipFill>
          <a:blip r:embed="rId5">
            <a:alphaModFix/>
          </a:blip>
          <a:stretch>
            <a:fillRect/>
          </a:stretch>
        </p:blipFill>
        <p:spPr>
          <a:xfrm>
            <a:off x="167200" y="2197950"/>
            <a:ext cx="5124974" cy="2661250"/>
          </a:xfrm>
          <a:prstGeom prst="rect">
            <a:avLst/>
          </a:prstGeom>
          <a:noFill/>
          <a:ln>
            <a:noFill/>
          </a:ln>
        </p:spPr>
      </p:pic>
      <p:sp>
        <p:nvSpPr>
          <p:cNvPr id="128" name="Google Shape;128;p17"/>
          <p:cNvSpPr txBox="1">
            <a:spLocks noGrp="1"/>
          </p:cNvSpPr>
          <p:nvPr>
            <p:ph type="body" idx="1"/>
          </p:nvPr>
        </p:nvSpPr>
        <p:spPr>
          <a:xfrm>
            <a:off x="311700" y="1879050"/>
            <a:ext cx="3595800" cy="3189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1000"/>
              </a:spcAft>
              <a:buNone/>
            </a:pPr>
            <a:r>
              <a:rPr lang="tr" sz="1200" b="1" dirty="0">
                <a:latin typeface="Times New Roman"/>
                <a:ea typeface="Times New Roman"/>
                <a:cs typeface="Times New Roman"/>
                <a:sym typeface="Times New Roman"/>
              </a:rPr>
              <a:t>Data split is 70% Training and 30% Testing</a:t>
            </a:r>
            <a:endParaRPr sz="12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1000"/>
                                        <p:tgtEl>
                                          <p:spTgt spid="125"/>
                                        </p:tgtEl>
                                      </p:cBhvr>
                                    </p:animEffect>
                                  </p:childTnLst>
                                </p:cTn>
                              </p:par>
                              <p:par>
                                <p:cTn id="13" presetID="10"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1000"/>
                                        <p:tgtEl>
                                          <p:spTgt spid="1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fade">
                                      <p:cBhvr>
                                        <p:cTn id="20" dur="1000"/>
                                        <p:tgtEl>
                                          <p:spTgt spid="123"/>
                                        </p:tgtEl>
                                      </p:cBhvr>
                                    </p:animEffect>
                                  </p:childTnLst>
                                </p:cTn>
                              </p:par>
                              <p:par>
                                <p:cTn id="21" presetID="10" presetClass="entr" presetSubtype="0"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1000"/>
                                        <p:tgtEl>
                                          <p:spTgt spid="1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fade">
                                      <p:cBhvr>
                                        <p:cTn id="28" dur="1000"/>
                                        <p:tgtEl>
                                          <p:spTgt spid="128"/>
                                        </p:tgtEl>
                                      </p:cBhvr>
                                    </p:animEffect>
                                  </p:childTnLst>
                                </p:cTn>
                              </p:par>
                              <p:par>
                                <p:cTn id="29" presetID="10"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136175"/>
            <a:ext cx="4757700" cy="763200"/>
          </a:xfrm>
          <a:prstGeom prst="rect">
            <a:avLst/>
          </a:prstGeom>
        </p:spPr>
        <p:txBody>
          <a:bodyPr spcFirstLastPara="1" wrap="square" lIns="91425" tIns="91425" rIns="91425" bIns="91425" anchor="t" anchorCtr="0">
            <a:normAutofit fontScale="90000"/>
          </a:bodyPr>
          <a:lstStyle/>
          <a:p>
            <a:pPr marL="0" lvl="0" indent="0" algn="l" rtl="0">
              <a:lnSpc>
                <a:spcPct val="80000"/>
              </a:lnSpc>
              <a:spcBef>
                <a:spcPts val="0"/>
              </a:spcBef>
              <a:spcAft>
                <a:spcPts val="0"/>
              </a:spcAft>
              <a:buNone/>
            </a:pPr>
            <a:r>
              <a:rPr lang="tr"/>
              <a:t>CLASSIFICATION </a:t>
            </a:r>
            <a:endParaRPr/>
          </a:p>
          <a:p>
            <a:pPr marL="0" lvl="0" indent="0" algn="l" rtl="0">
              <a:lnSpc>
                <a:spcPct val="80000"/>
              </a:lnSpc>
              <a:spcBef>
                <a:spcPts val="0"/>
              </a:spcBef>
              <a:spcAft>
                <a:spcPts val="0"/>
              </a:spcAft>
              <a:buNone/>
            </a:pPr>
            <a:r>
              <a:rPr lang="tr" sz="1555"/>
              <a:t>2) Results</a:t>
            </a:r>
            <a:endParaRPr sz="1555"/>
          </a:p>
          <a:p>
            <a:pPr marL="0" lvl="0" indent="0" algn="l" rtl="0">
              <a:spcBef>
                <a:spcPts val="0"/>
              </a:spcBef>
              <a:spcAft>
                <a:spcPts val="0"/>
              </a:spcAft>
              <a:buNone/>
            </a:pPr>
            <a:r>
              <a:rPr lang="tr"/>
              <a:t>	</a:t>
            </a:r>
            <a:endParaRPr/>
          </a:p>
        </p:txBody>
      </p:sp>
      <p:sp>
        <p:nvSpPr>
          <p:cNvPr id="134" name="Google Shape;134;p18"/>
          <p:cNvSpPr txBox="1">
            <a:spLocks noGrp="1"/>
          </p:cNvSpPr>
          <p:nvPr>
            <p:ph type="body" idx="1"/>
          </p:nvPr>
        </p:nvSpPr>
        <p:spPr>
          <a:xfrm>
            <a:off x="311700" y="899375"/>
            <a:ext cx="3869700" cy="3096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200" b="1">
                <a:solidFill>
                  <a:srgbClr val="333333"/>
                </a:solidFill>
                <a:highlight>
                  <a:srgbClr val="FBFBFB"/>
                </a:highlight>
                <a:latin typeface="Times New Roman"/>
                <a:ea typeface="Times New Roman"/>
                <a:cs typeface="Times New Roman"/>
                <a:sym typeface="Times New Roman"/>
              </a:rPr>
              <a:t>1st Case: Data split is 90% Training and 10% Testing</a:t>
            </a:r>
            <a:endParaRPr sz="1200" b="1">
              <a:solidFill>
                <a:srgbClr val="333333"/>
              </a:solidFill>
              <a:highlight>
                <a:srgbClr val="FBFBFB"/>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1200"/>
              </a:spcAft>
              <a:buNone/>
            </a:pPr>
            <a:endParaRPr sz="1200" b="1">
              <a:latin typeface="Times New Roman"/>
              <a:ea typeface="Times New Roman"/>
              <a:cs typeface="Times New Roman"/>
              <a:sym typeface="Times New Roman"/>
            </a:endParaRPr>
          </a:p>
        </p:txBody>
      </p:sp>
      <p:pic>
        <p:nvPicPr>
          <p:cNvPr id="135" name="Google Shape;135;p18"/>
          <p:cNvPicPr preferRelativeResize="0"/>
          <p:nvPr/>
        </p:nvPicPr>
        <p:blipFill>
          <a:blip r:embed="rId3">
            <a:alphaModFix/>
          </a:blip>
          <a:stretch>
            <a:fillRect/>
          </a:stretch>
        </p:blipFill>
        <p:spPr>
          <a:xfrm>
            <a:off x="311700" y="1297775"/>
            <a:ext cx="3640275" cy="852500"/>
          </a:xfrm>
          <a:prstGeom prst="rect">
            <a:avLst/>
          </a:prstGeom>
          <a:noFill/>
          <a:ln>
            <a:noFill/>
          </a:ln>
        </p:spPr>
      </p:pic>
      <p:sp>
        <p:nvSpPr>
          <p:cNvPr id="136" name="Google Shape;136;p18"/>
          <p:cNvSpPr txBox="1">
            <a:spLocks noGrp="1"/>
          </p:cNvSpPr>
          <p:nvPr>
            <p:ph type="body" idx="1"/>
          </p:nvPr>
        </p:nvSpPr>
        <p:spPr>
          <a:xfrm>
            <a:off x="311700" y="2150275"/>
            <a:ext cx="3869700" cy="3096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200" b="1">
                <a:solidFill>
                  <a:srgbClr val="333333"/>
                </a:solidFill>
                <a:highlight>
                  <a:srgbClr val="FBFBFB"/>
                </a:highlight>
                <a:latin typeface="Times New Roman"/>
                <a:ea typeface="Times New Roman"/>
                <a:cs typeface="Times New Roman"/>
                <a:sym typeface="Times New Roman"/>
              </a:rPr>
              <a:t>2nd Case: Data split is 70% Training and 30% Testing</a:t>
            </a:r>
            <a:endParaRPr sz="1200" b="1">
              <a:solidFill>
                <a:srgbClr val="333333"/>
              </a:solidFill>
              <a:highlight>
                <a:srgbClr val="FBFBFB"/>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1200"/>
              </a:spcAft>
              <a:buNone/>
            </a:pPr>
            <a:endParaRPr sz="1200" b="1">
              <a:latin typeface="Times New Roman"/>
              <a:ea typeface="Times New Roman"/>
              <a:cs typeface="Times New Roman"/>
              <a:sym typeface="Times New Roman"/>
            </a:endParaRPr>
          </a:p>
        </p:txBody>
      </p:sp>
      <p:pic>
        <p:nvPicPr>
          <p:cNvPr id="137" name="Google Shape;137;p18"/>
          <p:cNvPicPr preferRelativeResize="0"/>
          <p:nvPr/>
        </p:nvPicPr>
        <p:blipFill>
          <a:blip r:embed="rId4">
            <a:alphaModFix/>
          </a:blip>
          <a:stretch>
            <a:fillRect/>
          </a:stretch>
        </p:blipFill>
        <p:spPr>
          <a:xfrm>
            <a:off x="311700" y="2459875"/>
            <a:ext cx="3640276" cy="970000"/>
          </a:xfrm>
          <a:prstGeom prst="rect">
            <a:avLst/>
          </a:prstGeom>
          <a:noFill/>
          <a:ln>
            <a:noFill/>
          </a:ln>
        </p:spPr>
      </p:pic>
      <p:sp>
        <p:nvSpPr>
          <p:cNvPr id="138" name="Google Shape;138;p18"/>
          <p:cNvSpPr txBox="1">
            <a:spLocks noGrp="1"/>
          </p:cNvSpPr>
          <p:nvPr>
            <p:ph type="body" idx="1"/>
          </p:nvPr>
        </p:nvSpPr>
        <p:spPr>
          <a:xfrm>
            <a:off x="311700" y="3360975"/>
            <a:ext cx="3869700" cy="3096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200" b="1">
                <a:solidFill>
                  <a:srgbClr val="333333"/>
                </a:solidFill>
                <a:highlight>
                  <a:srgbClr val="FBFBFB"/>
                </a:highlight>
                <a:latin typeface="Times New Roman"/>
                <a:ea typeface="Times New Roman"/>
                <a:cs typeface="Times New Roman"/>
                <a:sym typeface="Times New Roman"/>
              </a:rPr>
              <a:t>3rd Case: Data split is 50% Training and 50% Testing</a:t>
            </a:r>
            <a:endParaRPr sz="1200" b="1">
              <a:solidFill>
                <a:srgbClr val="333333"/>
              </a:solidFill>
              <a:highlight>
                <a:srgbClr val="FBFBFB"/>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200" b="1">
              <a:latin typeface="Times New Roman"/>
              <a:ea typeface="Times New Roman"/>
              <a:cs typeface="Times New Roman"/>
              <a:sym typeface="Times New Roman"/>
            </a:endParaRPr>
          </a:p>
          <a:p>
            <a:pPr marL="0" lvl="0" indent="0" algn="l" rtl="0">
              <a:spcBef>
                <a:spcPts val="0"/>
              </a:spcBef>
              <a:spcAft>
                <a:spcPts val="1200"/>
              </a:spcAft>
              <a:buNone/>
            </a:pPr>
            <a:endParaRPr sz="1200" b="1">
              <a:latin typeface="Times New Roman"/>
              <a:ea typeface="Times New Roman"/>
              <a:cs typeface="Times New Roman"/>
              <a:sym typeface="Times New Roman"/>
            </a:endParaRPr>
          </a:p>
        </p:txBody>
      </p:sp>
      <p:pic>
        <p:nvPicPr>
          <p:cNvPr id="139" name="Google Shape;139;p18"/>
          <p:cNvPicPr preferRelativeResize="0"/>
          <p:nvPr/>
        </p:nvPicPr>
        <p:blipFill>
          <a:blip r:embed="rId5">
            <a:alphaModFix/>
          </a:blip>
          <a:stretch>
            <a:fillRect/>
          </a:stretch>
        </p:blipFill>
        <p:spPr>
          <a:xfrm>
            <a:off x="311700" y="3670575"/>
            <a:ext cx="3640276" cy="1076325"/>
          </a:xfrm>
          <a:prstGeom prst="rect">
            <a:avLst/>
          </a:prstGeom>
          <a:noFill/>
          <a:ln>
            <a:noFill/>
          </a:ln>
        </p:spPr>
      </p:pic>
      <p:sp>
        <p:nvSpPr>
          <p:cNvPr id="140" name="Google Shape;140;p18"/>
          <p:cNvSpPr txBox="1">
            <a:spLocks noGrp="1"/>
          </p:cNvSpPr>
          <p:nvPr>
            <p:ph type="body" idx="1"/>
          </p:nvPr>
        </p:nvSpPr>
        <p:spPr>
          <a:xfrm>
            <a:off x="5163575" y="396275"/>
            <a:ext cx="3869700" cy="5190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200" b="1">
                <a:solidFill>
                  <a:srgbClr val="333333"/>
                </a:solidFill>
                <a:highlight>
                  <a:srgbClr val="FBFBFB"/>
                </a:highlight>
                <a:latin typeface="Times New Roman"/>
                <a:ea typeface="Times New Roman"/>
                <a:cs typeface="Times New Roman"/>
                <a:sym typeface="Times New Roman"/>
              </a:rPr>
              <a:t>4th Case: 10- Fold Cross Validation</a:t>
            </a:r>
            <a:endParaRPr sz="1200" b="1">
              <a:solidFill>
                <a:srgbClr val="333333"/>
              </a:solidFill>
              <a:highlight>
                <a:srgbClr val="FBFBFB"/>
              </a:highlight>
              <a:latin typeface="Times New Roman"/>
              <a:ea typeface="Times New Roman"/>
              <a:cs typeface="Times New Roman"/>
              <a:sym typeface="Times New Roman"/>
            </a:endParaRPr>
          </a:p>
          <a:p>
            <a:pPr marL="0" lvl="0" indent="0" algn="just" rtl="0">
              <a:lnSpc>
                <a:spcPct val="80000"/>
              </a:lnSpc>
              <a:spcBef>
                <a:spcPts val="0"/>
              </a:spcBef>
              <a:spcAft>
                <a:spcPts val="0"/>
              </a:spcAft>
              <a:buNone/>
            </a:pPr>
            <a:endParaRPr sz="1200" b="1">
              <a:solidFill>
                <a:srgbClr val="333333"/>
              </a:solidFill>
              <a:highlight>
                <a:srgbClr val="FBFBFB"/>
              </a:highlight>
              <a:latin typeface="Times New Roman"/>
              <a:ea typeface="Times New Roman"/>
              <a:cs typeface="Times New Roman"/>
              <a:sym typeface="Times New Roman"/>
            </a:endParaRPr>
          </a:p>
          <a:p>
            <a:pPr marL="0" lvl="0" indent="0" algn="l" rtl="0">
              <a:lnSpc>
                <a:spcPct val="80000"/>
              </a:lnSpc>
              <a:spcBef>
                <a:spcPts val="0"/>
              </a:spcBef>
              <a:spcAft>
                <a:spcPts val="0"/>
              </a:spcAft>
              <a:buNone/>
            </a:pPr>
            <a:r>
              <a:rPr lang="tr" sz="1000" b="1">
                <a:latin typeface="Times New Roman"/>
                <a:ea typeface="Times New Roman"/>
                <a:cs typeface="Times New Roman"/>
                <a:sym typeface="Times New Roman"/>
              </a:rPr>
              <a:t>Decision Tree: </a:t>
            </a:r>
            <a:endParaRPr sz="1000" b="1">
              <a:latin typeface="Times New Roman"/>
              <a:ea typeface="Times New Roman"/>
              <a:cs typeface="Times New Roman"/>
              <a:sym typeface="Times New Roman"/>
            </a:endParaRPr>
          </a:p>
          <a:p>
            <a:pPr marL="0" lvl="0" indent="0" algn="l" rtl="0">
              <a:spcBef>
                <a:spcPts val="0"/>
              </a:spcBef>
              <a:spcAft>
                <a:spcPts val="1200"/>
              </a:spcAft>
              <a:buNone/>
            </a:pPr>
            <a:endParaRPr sz="1200" b="1">
              <a:latin typeface="Times New Roman"/>
              <a:ea typeface="Times New Roman"/>
              <a:cs typeface="Times New Roman"/>
              <a:sym typeface="Times New Roman"/>
            </a:endParaRPr>
          </a:p>
        </p:txBody>
      </p:sp>
      <p:pic>
        <p:nvPicPr>
          <p:cNvPr id="141" name="Google Shape;141;p18"/>
          <p:cNvPicPr preferRelativeResize="0"/>
          <p:nvPr/>
        </p:nvPicPr>
        <p:blipFill>
          <a:blip r:embed="rId6">
            <a:alphaModFix/>
          </a:blip>
          <a:stretch>
            <a:fillRect/>
          </a:stretch>
        </p:blipFill>
        <p:spPr>
          <a:xfrm>
            <a:off x="5163575" y="976550"/>
            <a:ext cx="3869700" cy="1021650"/>
          </a:xfrm>
          <a:prstGeom prst="rect">
            <a:avLst/>
          </a:prstGeom>
          <a:noFill/>
          <a:ln>
            <a:noFill/>
          </a:ln>
        </p:spPr>
      </p:pic>
      <p:sp>
        <p:nvSpPr>
          <p:cNvPr id="142" name="Google Shape;142;p18"/>
          <p:cNvSpPr txBox="1">
            <a:spLocks noGrp="1"/>
          </p:cNvSpPr>
          <p:nvPr>
            <p:ph type="body" idx="1"/>
          </p:nvPr>
        </p:nvSpPr>
        <p:spPr>
          <a:xfrm>
            <a:off x="5163575" y="1998200"/>
            <a:ext cx="3869700" cy="3096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tr" sz="1000" b="1">
                <a:solidFill>
                  <a:srgbClr val="000000"/>
                </a:solidFill>
                <a:latin typeface="Times New Roman"/>
                <a:ea typeface="Times New Roman"/>
                <a:cs typeface="Times New Roman"/>
                <a:sym typeface="Times New Roman"/>
              </a:rPr>
              <a:t>Naïve Bayes:</a:t>
            </a:r>
            <a:endParaRPr sz="800" b="1">
              <a:latin typeface="Times New Roman"/>
              <a:ea typeface="Times New Roman"/>
              <a:cs typeface="Times New Roman"/>
              <a:sym typeface="Times New Roman"/>
            </a:endParaRPr>
          </a:p>
          <a:p>
            <a:pPr marL="0" lvl="0" indent="0" algn="l" rtl="0">
              <a:spcBef>
                <a:spcPts val="1000"/>
              </a:spcBef>
              <a:spcAft>
                <a:spcPts val="1200"/>
              </a:spcAft>
              <a:buNone/>
            </a:pPr>
            <a:endParaRPr sz="1000" b="1">
              <a:latin typeface="Times New Roman"/>
              <a:ea typeface="Times New Roman"/>
              <a:cs typeface="Times New Roman"/>
              <a:sym typeface="Times New Roman"/>
            </a:endParaRPr>
          </a:p>
        </p:txBody>
      </p:sp>
      <p:pic>
        <p:nvPicPr>
          <p:cNvPr id="143" name="Google Shape;143;p18"/>
          <p:cNvPicPr preferRelativeResize="0"/>
          <p:nvPr/>
        </p:nvPicPr>
        <p:blipFill>
          <a:blip r:embed="rId7">
            <a:alphaModFix/>
          </a:blip>
          <a:stretch>
            <a:fillRect/>
          </a:stretch>
        </p:blipFill>
        <p:spPr>
          <a:xfrm>
            <a:off x="5182250" y="2242900"/>
            <a:ext cx="3851025" cy="14107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p:tgtEl>
                                          <p:spTgt spid="13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1000"/>
                                        <p:tgtEl>
                                          <p:spTgt spid="1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 calcmode="lin" valueType="num">
                                      <p:cBhvr additive="base">
                                        <p:cTn id="15" dur="1000"/>
                                        <p:tgtEl>
                                          <p:spTgt spid="136"/>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137"/>
                                        </p:tgtEl>
                                        <p:attrNameLst>
                                          <p:attrName>style.visibility</p:attrName>
                                        </p:attrNameLst>
                                      </p:cBhvr>
                                      <p:to>
                                        <p:strVal val="visible"/>
                                      </p:to>
                                    </p:set>
                                    <p:animEffect transition="in" filter="fade">
                                      <p:cBhvr>
                                        <p:cTn id="18" dur="1000"/>
                                        <p:tgtEl>
                                          <p:spTgt spid="13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anim calcmode="lin" valueType="num">
                                      <p:cBhvr additive="base">
                                        <p:cTn id="23" dur="1000"/>
                                        <p:tgtEl>
                                          <p:spTgt spid="138"/>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fade">
                                      <p:cBhvr>
                                        <p:cTn id="26" dur="1000"/>
                                        <p:tgtEl>
                                          <p:spTgt spid="13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anim calcmode="lin" valueType="num">
                                      <p:cBhvr additive="base">
                                        <p:cTn id="31" dur="1000"/>
                                        <p:tgtEl>
                                          <p:spTgt spid="14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1000"/>
                                        <p:tgtEl>
                                          <p:spTgt spid="141"/>
                                        </p:tgtEl>
                                      </p:cBhvr>
                                    </p:animEffect>
                                  </p:childTnLst>
                                </p:cTn>
                              </p:par>
                              <p:par>
                                <p:cTn id="35" presetID="10" presetClass="entr" presetSubtype="0" fill="hold"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1000"/>
                                        <p:tgtEl>
                                          <p:spTgt spid="142"/>
                                        </p:tgtEl>
                                      </p:cBhvr>
                                    </p:animEffect>
                                  </p:childTnLst>
                                </p:cTn>
                              </p:par>
                              <p:par>
                                <p:cTn id="38" presetID="10" presetClass="entr" presetSubtype="0" fill="hold" nodeType="with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202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a:t>
            </a:r>
            <a:endParaRPr/>
          </a:p>
          <a:p>
            <a:pPr marL="0" lvl="0" indent="0" algn="l" rtl="0">
              <a:spcBef>
                <a:spcPts val="0"/>
              </a:spcBef>
              <a:spcAft>
                <a:spcPts val="0"/>
              </a:spcAft>
              <a:buNone/>
            </a:pPr>
            <a:r>
              <a:rPr lang="tr" sz="1555"/>
              <a:t>3)Feature Importance</a:t>
            </a:r>
            <a:endParaRPr sz="1555"/>
          </a:p>
          <a:p>
            <a:pPr marL="0" lvl="0" indent="0" algn="l" rtl="0">
              <a:spcBef>
                <a:spcPts val="0"/>
              </a:spcBef>
              <a:spcAft>
                <a:spcPts val="0"/>
              </a:spcAft>
              <a:buNone/>
            </a:pPr>
            <a:r>
              <a:rPr lang="tr"/>
              <a:t>	</a:t>
            </a:r>
            <a:endParaRPr/>
          </a:p>
        </p:txBody>
      </p:sp>
      <p:sp>
        <p:nvSpPr>
          <p:cNvPr id="149" name="Google Shape;149;p19"/>
          <p:cNvSpPr txBox="1">
            <a:spLocks noGrp="1"/>
          </p:cNvSpPr>
          <p:nvPr>
            <p:ph type="body" idx="1"/>
          </p:nvPr>
        </p:nvSpPr>
        <p:spPr>
          <a:xfrm>
            <a:off x="311700" y="1044850"/>
            <a:ext cx="4260300" cy="3339000"/>
          </a:xfrm>
          <a:prstGeom prst="rect">
            <a:avLst/>
          </a:prstGeom>
        </p:spPr>
        <p:txBody>
          <a:bodyPr spcFirstLastPara="1" wrap="square" lIns="91425" tIns="91425" rIns="91425" bIns="91425" anchor="t" anchorCtr="0">
            <a:normAutofit/>
          </a:bodyPr>
          <a:lstStyle/>
          <a:p>
            <a:pPr marL="0" lvl="0" indent="0" algn="just" rtl="0">
              <a:lnSpc>
                <a:spcPct val="80000"/>
              </a:lnSpc>
              <a:spcBef>
                <a:spcPts val="0"/>
              </a:spcBef>
              <a:spcAft>
                <a:spcPts val="0"/>
              </a:spcAft>
              <a:buNone/>
            </a:pPr>
            <a:r>
              <a:rPr lang="tr" sz="1200">
                <a:solidFill>
                  <a:srgbClr val="212529"/>
                </a:solidFill>
                <a:highlight>
                  <a:srgbClr val="FFFFFF"/>
                </a:highlight>
                <a:latin typeface="Times New Roman"/>
                <a:ea typeface="Times New Roman"/>
                <a:cs typeface="Times New Roman"/>
                <a:sym typeface="Times New Roman"/>
              </a:rPr>
              <a:t>The feature importance (variable importance) describes which features are relevant. It can help with better understanding of the solved problem and sometimes lead to model improvements by employing the feature selection. </a:t>
            </a:r>
            <a:endParaRPr sz="1200">
              <a:latin typeface="Times New Roman"/>
              <a:ea typeface="Times New Roman"/>
              <a:cs typeface="Times New Roman"/>
              <a:sym typeface="Times New Roman"/>
            </a:endParaRPr>
          </a:p>
          <a:p>
            <a:pPr marL="0" lvl="0" indent="0" algn="just" rtl="0">
              <a:lnSpc>
                <a:spcPct val="80000"/>
              </a:lnSpc>
              <a:spcBef>
                <a:spcPts val="1200"/>
              </a:spcBef>
              <a:spcAft>
                <a:spcPts val="0"/>
              </a:spcAft>
              <a:buNone/>
            </a:pPr>
            <a:r>
              <a:rPr lang="tr" sz="1200" b="1">
                <a:latin typeface="Times New Roman"/>
                <a:ea typeface="Times New Roman"/>
                <a:cs typeface="Times New Roman"/>
                <a:sym typeface="Times New Roman"/>
              </a:rPr>
              <a:t>Random Forest:</a:t>
            </a:r>
            <a:r>
              <a:rPr lang="tr" sz="1200">
                <a:latin typeface="Times New Roman"/>
                <a:ea typeface="Times New Roman"/>
                <a:cs typeface="Times New Roman"/>
                <a:sym typeface="Times New Roman"/>
              </a:rPr>
              <a:t> </a:t>
            </a:r>
            <a:r>
              <a:rPr lang="tr" sz="1200">
                <a:solidFill>
                  <a:srgbClr val="292929"/>
                </a:solidFill>
                <a:highlight>
                  <a:srgbClr val="FFFFFF"/>
                </a:highlight>
                <a:latin typeface="Times New Roman"/>
                <a:ea typeface="Times New Roman"/>
                <a:cs typeface="Times New Roman"/>
                <a:sym typeface="Times New Roman"/>
              </a:rPr>
              <a:t>It construct many individual decision trees at training. Predictions from all trees are pooled to make the final prediction; the mode of the classes for classification or the mean prediction for regression. As they use a collection of results to make a final decision, they are referred to as Ensemble techniques.</a:t>
            </a:r>
            <a:endParaRPr sz="1200">
              <a:solidFill>
                <a:srgbClr val="292929"/>
              </a:solidFill>
              <a:highlight>
                <a:srgbClr val="FFFFFF"/>
              </a:highlight>
              <a:latin typeface="Times New Roman"/>
              <a:ea typeface="Times New Roman"/>
              <a:cs typeface="Times New Roman"/>
              <a:sym typeface="Times New Roman"/>
            </a:endParaRPr>
          </a:p>
          <a:p>
            <a:pPr marL="0" lvl="0" indent="0" algn="just" rtl="0">
              <a:lnSpc>
                <a:spcPct val="80000"/>
              </a:lnSpc>
              <a:spcBef>
                <a:spcPts val="1200"/>
              </a:spcBef>
              <a:spcAft>
                <a:spcPts val="0"/>
              </a:spcAft>
              <a:buNone/>
            </a:pPr>
            <a:r>
              <a:rPr lang="tr" sz="1200">
                <a:solidFill>
                  <a:srgbClr val="212529"/>
                </a:solidFill>
                <a:highlight>
                  <a:srgbClr val="FFFFFF"/>
                </a:highlight>
                <a:latin typeface="Times New Roman"/>
                <a:ea typeface="Times New Roman"/>
                <a:cs typeface="Times New Roman"/>
                <a:sym typeface="Times New Roman"/>
              </a:rPr>
              <a:t>The Random Forest algorithm has built-in feature importance which can be computed in two ways:</a:t>
            </a:r>
            <a:endParaRPr sz="1200">
              <a:solidFill>
                <a:srgbClr val="212529"/>
              </a:solidFill>
              <a:highlight>
                <a:srgbClr val="FFFFFF"/>
              </a:highlight>
              <a:latin typeface="Times New Roman"/>
              <a:ea typeface="Times New Roman"/>
              <a:cs typeface="Times New Roman"/>
              <a:sym typeface="Times New Roman"/>
            </a:endParaRPr>
          </a:p>
          <a:p>
            <a:pPr marL="457200" lvl="0" indent="-304800" algn="just" rtl="0">
              <a:lnSpc>
                <a:spcPct val="80000"/>
              </a:lnSpc>
              <a:spcBef>
                <a:spcPts val="1200"/>
              </a:spcBef>
              <a:spcAft>
                <a:spcPts val="0"/>
              </a:spcAft>
              <a:buClr>
                <a:srgbClr val="212529"/>
              </a:buClr>
              <a:buSzPts val="1200"/>
              <a:buFont typeface="Times New Roman"/>
              <a:buChar char="➢"/>
            </a:pPr>
            <a:r>
              <a:rPr lang="tr" sz="1200" b="1">
                <a:solidFill>
                  <a:srgbClr val="212529"/>
                </a:solidFill>
                <a:highlight>
                  <a:srgbClr val="FFFFFF"/>
                </a:highlight>
                <a:latin typeface="Times New Roman"/>
                <a:ea typeface="Times New Roman"/>
                <a:cs typeface="Times New Roman"/>
                <a:sym typeface="Times New Roman"/>
              </a:rPr>
              <a:t>Gini importance</a:t>
            </a:r>
            <a:r>
              <a:rPr lang="tr" sz="1200">
                <a:solidFill>
                  <a:srgbClr val="212529"/>
                </a:solidFill>
                <a:highlight>
                  <a:srgbClr val="FFFFFF"/>
                </a:highlight>
                <a:latin typeface="Times New Roman"/>
                <a:ea typeface="Times New Roman"/>
                <a:cs typeface="Times New Roman"/>
                <a:sym typeface="Times New Roman"/>
              </a:rPr>
              <a:t> (or mean decrease impurity), which is computed from the Random Forest structure.</a:t>
            </a:r>
            <a:endParaRPr sz="1200">
              <a:solidFill>
                <a:srgbClr val="212529"/>
              </a:solidFill>
              <a:highlight>
                <a:srgbClr val="FFFFFF"/>
              </a:highlight>
              <a:latin typeface="Times New Roman"/>
              <a:ea typeface="Times New Roman"/>
              <a:cs typeface="Times New Roman"/>
              <a:sym typeface="Times New Roman"/>
            </a:endParaRPr>
          </a:p>
          <a:p>
            <a:pPr marL="457200" lvl="0" indent="-304800" algn="just" rtl="0">
              <a:lnSpc>
                <a:spcPct val="80000"/>
              </a:lnSpc>
              <a:spcBef>
                <a:spcPts val="0"/>
              </a:spcBef>
              <a:spcAft>
                <a:spcPts val="0"/>
              </a:spcAft>
              <a:buClr>
                <a:srgbClr val="212529"/>
              </a:buClr>
              <a:buSzPts val="1200"/>
              <a:buFont typeface="Times New Roman"/>
              <a:buChar char="➢"/>
            </a:pPr>
            <a:r>
              <a:rPr lang="tr" sz="1200" b="1">
                <a:solidFill>
                  <a:srgbClr val="212529"/>
                </a:solidFill>
                <a:highlight>
                  <a:srgbClr val="FFFFFF"/>
                </a:highlight>
                <a:latin typeface="Times New Roman"/>
                <a:ea typeface="Times New Roman"/>
                <a:cs typeface="Times New Roman"/>
                <a:sym typeface="Times New Roman"/>
              </a:rPr>
              <a:t>Mean Decrease Accuracy</a:t>
            </a:r>
            <a:r>
              <a:rPr lang="tr" sz="1200">
                <a:solidFill>
                  <a:srgbClr val="212529"/>
                </a:solidFill>
                <a:highlight>
                  <a:srgbClr val="FFFFFF"/>
                </a:highlight>
                <a:latin typeface="Times New Roman"/>
                <a:ea typeface="Times New Roman"/>
                <a:cs typeface="Times New Roman"/>
                <a:sym typeface="Times New Roman"/>
              </a:rPr>
              <a:t> - is a method of computing the feature importance on permuted out-of-bag (OOB) samples based on mean decrease in the accuracy. </a:t>
            </a:r>
            <a:endParaRPr sz="1200">
              <a:solidFill>
                <a:srgbClr val="212529"/>
              </a:solidFill>
              <a:highlight>
                <a:srgbClr val="FFFFFF"/>
              </a:highlight>
              <a:latin typeface="Times New Roman"/>
              <a:ea typeface="Times New Roman"/>
              <a:cs typeface="Times New Roman"/>
              <a:sym typeface="Times New Roman"/>
            </a:endParaRPr>
          </a:p>
        </p:txBody>
      </p:sp>
      <p:pic>
        <p:nvPicPr>
          <p:cNvPr id="150" name="Google Shape;150;p19"/>
          <p:cNvPicPr preferRelativeResize="0"/>
          <p:nvPr/>
        </p:nvPicPr>
        <p:blipFill>
          <a:blip r:embed="rId3">
            <a:alphaModFix/>
          </a:blip>
          <a:stretch>
            <a:fillRect/>
          </a:stretch>
        </p:blipFill>
        <p:spPr>
          <a:xfrm>
            <a:off x="4861475" y="700775"/>
            <a:ext cx="4260299" cy="1230825"/>
          </a:xfrm>
          <a:prstGeom prst="rect">
            <a:avLst/>
          </a:prstGeom>
          <a:noFill/>
          <a:ln>
            <a:noFill/>
          </a:ln>
        </p:spPr>
      </p:pic>
      <p:sp>
        <p:nvSpPr>
          <p:cNvPr id="151" name="Google Shape;151;p19"/>
          <p:cNvSpPr txBox="1">
            <a:spLocks noGrp="1"/>
          </p:cNvSpPr>
          <p:nvPr>
            <p:ph type="body" idx="1"/>
          </p:nvPr>
        </p:nvSpPr>
        <p:spPr>
          <a:xfrm>
            <a:off x="4765275" y="312575"/>
            <a:ext cx="4260300" cy="388200"/>
          </a:xfrm>
          <a:prstGeom prst="rect">
            <a:avLst/>
          </a:prstGeom>
        </p:spPr>
        <p:txBody>
          <a:bodyPr spcFirstLastPara="1" wrap="square" lIns="91425" tIns="91425" rIns="91425" bIns="91425" anchor="t" anchorCtr="0">
            <a:normAutofit/>
          </a:bodyPr>
          <a:lstStyle/>
          <a:p>
            <a:pPr marL="457200" lvl="0" indent="-304800" algn="just" rtl="0">
              <a:lnSpc>
                <a:spcPct val="80000"/>
              </a:lnSpc>
              <a:spcBef>
                <a:spcPts val="0"/>
              </a:spcBef>
              <a:spcAft>
                <a:spcPts val="0"/>
              </a:spcAft>
              <a:buClr>
                <a:srgbClr val="212529"/>
              </a:buClr>
              <a:buSzPts val="1200"/>
              <a:buFont typeface="Times New Roman"/>
              <a:buChar char="●"/>
            </a:pPr>
            <a:r>
              <a:rPr lang="tr" sz="1200" b="1">
                <a:solidFill>
                  <a:srgbClr val="212529"/>
                </a:solidFill>
                <a:highlight>
                  <a:srgbClr val="FFFFFF"/>
                </a:highlight>
                <a:latin typeface="Times New Roman"/>
                <a:ea typeface="Times New Roman"/>
                <a:cs typeface="Times New Roman"/>
                <a:sym typeface="Times New Roman"/>
              </a:rPr>
              <a:t>Features importance</a:t>
            </a:r>
            <a:endParaRPr sz="1200" b="1">
              <a:solidFill>
                <a:srgbClr val="212529"/>
              </a:solidFill>
              <a:highlight>
                <a:srgbClr val="FFFFFF"/>
              </a:highlight>
              <a:latin typeface="Times New Roman"/>
              <a:ea typeface="Times New Roman"/>
              <a:cs typeface="Times New Roman"/>
              <a:sym typeface="Times New Roman"/>
            </a:endParaRPr>
          </a:p>
        </p:txBody>
      </p:sp>
      <p:pic>
        <p:nvPicPr>
          <p:cNvPr id="152" name="Google Shape;152;p19"/>
          <p:cNvPicPr preferRelativeResize="0"/>
          <p:nvPr/>
        </p:nvPicPr>
        <p:blipFill>
          <a:blip r:embed="rId4">
            <a:alphaModFix/>
          </a:blip>
          <a:stretch>
            <a:fillRect/>
          </a:stretch>
        </p:blipFill>
        <p:spPr>
          <a:xfrm>
            <a:off x="4981850" y="2259300"/>
            <a:ext cx="4019550" cy="1943100"/>
          </a:xfrm>
          <a:prstGeom prst="rect">
            <a:avLst/>
          </a:prstGeom>
          <a:noFill/>
          <a:ln>
            <a:noFill/>
          </a:ln>
        </p:spPr>
      </p:pic>
      <p:sp>
        <p:nvSpPr>
          <p:cNvPr id="153" name="Google Shape;153;p19"/>
          <p:cNvSpPr txBox="1">
            <a:spLocks noGrp="1"/>
          </p:cNvSpPr>
          <p:nvPr>
            <p:ph type="body" idx="1"/>
          </p:nvPr>
        </p:nvSpPr>
        <p:spPr>
          <a:xfrm>
            <a:off x="4861475" y="1964263"/>
            <a:ext cx="4260300" cy="388200"/>
          </a:xfrm>
          <a:prstGeom prst="rect">
            <a:avLst/>
          </a:prstGeom>
        </p:spPr>
        <p:txBody>
          <a:bodyPr spcFirstLastPara="1" wrap="square" lIns="91425" tIns="91425" rIns="91425" bIns="91425" anchor="t" anchorCtr="0">
            <a:normAutofit/>
          </a:bodyPr>
          <a:lstStyle/>
          <a:p>
            <a:pPr marL="457200" lvl="0" indent="-304800" algn="just" rtl="0">
              <a:lnSpc>
                <a:spcPct val="80000"/>
              </a:lnSpc>
              <a:spcBef>
                <a:spcPts val="0"/>
              </a:spcBef>
              <a:spcAft>
                <a:spcPts val="0"/>
              </a:spcAft>
              <a:buClr>
                <a:srgbClr val="212529"/>
              </a:buClr>
              <a:buSzPts val="1200"/>
              <a:buFont typeface="Times New Roman"/>
              <a:buChar char="●"/>
            </a:pPr>
            <a:r>
              <a:rPr lang="tr" sz="1200" b="1">
                <a:solidFill>
                  <a:srgbClr val="212529"/>
                </a:solidFill>
                <a:highlight>
                  <a:srgbClr val="FFFFFF"/>
                </a:highlight>
                <a:latin typeface="Times New Roman"/>
                <a:ea typeface="Times New Roman"/>
                <a:cs typeface="Times New Roman"/>
                <a:sym typeface="Times New Roman"/>
              </a:rPr>
              <a:t>Confusion Matrix</a:t>
            </a:r>
            <a:endParaRPr sz="1200" b="1">
              <a:solidFill>
                <a:srgbClr val="212529"/>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000"/>
                                        <p:tgtEl>
                                          <p:spTgt spid="14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 calcmode="lin" valueType="num">
                                      <p:cBhvr additive="base">
                                        <p:cTn id="12" dur="1000"/>
                                        <p:tgtEl>
                                          <p:spTgt spid="151"/>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1000"/>
                                        <p:tgtEl>
                                          <p:spTgt spid="15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53"/>
                                        </p:tgtEl>
                                        <p:attrNameLst>
                                          <p:attrName>style.visibility</p:attrName>
                                        </p:attrNameLst>
                                      </p:cBhvr>
                                      <p:to>
                                        <p:strVal val="visible"/>
                                      </p:to>
                                    </p:set>
                                    <p:anim calcmode="lin" valueType="num">
                                      <p:cBhvr additive="base">
                                        <p:cTn id="20" dur="1000"/>
                                        <p:tgtEl>
                                          <p:spTgt spid="153"/>
                                        </p:tgtEl>
                                        <p:attrNameLst>
                                          <p:attrName>ppt_x</p:attrName>
                                        </p:attrNameLst>
                                      </p:cBhvr>
                                      <p:tavLst>
                                        <p:tav tm="0">
                                          <p:val>
                                            <p:strVal val="#ppt_x+1"/>
                                          </p:val>
                                        </p:tav>
                                        <p:tav tm="100000">
                                          <p:val>
                                            <p:strVal val="#ppt_x"/>
                                          </p:val>
                                        </p:tav>
                                      </p:tavLst>
                                    </p:anim>
                                  </p:childTnLst>
                                </p:cTn>
                              </p:par>
                              <p:par>
                                <p:cTn id="21" presetID="10"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fade">
                                      <p:cBhvr>
                                        <p:cTn id="23"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9" name="Google Shape;159;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0" name="Google Shape;160;p20"/>
          <p:cNvPicPr preferRelativeResize="0"/>
          <p:nvPr/>
        </p:nvPicPr>
        <p:blipFill rotWithShape="1">
          <a:blip r:embed="rId3">
            <a:alphaModFix/>
          </a:blip>
          <a:srcRect b="4888"/>
          <a:stretch/>
        </p:blipFill>
        <p:spPr>
          <a:xfrm>
            <a:off x="0" y="0"/>
            <a:ext cx="9144000" cy="48918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444</Words>
  <Application>Microsoft Office PowerPoint</Application>
  <PresentationFormat>Ekran Gösterisi (16:9)</PresentationFormat>
  <Paragraphs>42</Paragraphs>
  <Slides>8</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Times New Roman</vt:lpstr>
      <vt:lpstr>Arial</vt:lpstr>
      <vt:lpstr>Roboto</vt:lpstr>
      <vt:lpstr>Geometric</vt:lpstr>
      <vt:lpstr>CAR EVALUATION  </vt:lpstr>
      <vt:lpstr>DATASET</vt:lpstr>
      <vt:lpstr>DATA VISUALISATION</vt:lpstr>
      <vt:lpstr>DATA EXPLORATION</vt:lpstr>
      <vt:lpstr>CLASSIFICATION 1) Algorithms </vt:lpstr>
      <vt:lpstr>CLASSIFICATION  2) Results  </vt:lpstr>
      <vt:lpstr>CLASSIFICATION 3)Feature Importance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EVALUATION  </dc:title>
  <cp:lastModifiedBy>Levent</cp:lastModifiedBy>
  <cp:revision>3</cp:revision>
  <dcterms:modified xsi:type="dcterms:W3CDTF">2021-07-14T14:04:53Z</dcterms:modified>
</cp:coreProperties>
</file>