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9DL6b_7vhnK3xLqPvdqcWx0uvbjG84cJ4sF_tGBzD6g/edit#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Our documentation: </a:t>
            </a: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https://docs.google.com/document/d/19DL6b_7vhnK3xLqPvdqcWx0uvbjG84cJ4sF_tGBzD6g/edit#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No investment.</a:t>
            </a:r>
          </a:p>
          <a:p>
            <a:pPr lvl="0">
              <a:spcBef>
                <a:spcPts val="0"/>
              </a:spcBef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At the end of the first year, we calculate to have a revenue of $2,250.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096250" y="17034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2749050" y="825000"/>
            <a:ext cx="3645900" cy="3491700"/>
          </a:xfrm>
          <a:prstGeom prst="roundRect">
            <a:avLst>
              <a:gd fmla="val 16667" name="adj"/>
            </a:avLst>
          </a:prstGeom>
          <a:solidFill>
            <a:srgbClr val="FF4E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13025" y="817275"/>
            <a:ext cx="3688500" cy="3508800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4E00"/>
              </a:buClr>
              <a:buSzPct val="100000"/>
              <a:buFont typeface="Lato"/>
              <a:defRPr sz="10000">
                <a:solidFill>
                  <a:srgbClr val="FF4E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FF4E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4E00"/>
              </a:buClr>
              <a:defRPr>
                <a:solidFill>
                  <a:srgbClr val="FF4E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4E00"/>
              </a:buClr>
              <a:buSzPct val="100000"/>
              <a:defRPr sz="2000">
                <a:solidFill>
                  <a:srgbClr val="FF4E00"/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FF4E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4E00"/>
              </a:buClr>
              <a:buSzPct val="100000"/>
              <a:defRPr sz="4200">
                <a:solidFill>
                  <a:srgbClr val="FF4E00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4E00"/>
              </a:buClr>
              <a:buSzPct val="100000"/>
              <a:buFont typeface="Lato"/>
              <a:buNone/>
              <a:defRPr sz="2800">
                <a:solidFill>
                  <a:srgbClr val="FF4E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diplomatie.gouv.fr/en/french-foreign-policy/francophony-and-the-french-language/the-status-of-french-in-the-world/" TargetMode="External"/><Relationship Id="rId5" Type="http://schemas.openxmlformats.org/officeDocument/2006/relationships/hyperlink" Target="http://www.af.ca/about-af/af-in-the-worl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73707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Hackathon 2017</a:t>
            </a:r>
          </a:p>
          <a:p>
            <a:pPr lvl="0">
              <a:spcBef>
                <a:spcPts val="0"/>
              </a:spcBef>
              <a:buNone/>
            </a:pPr>
            <a:r>
              <a:rPr lang="it" sz="2200"/>
              <a:t>French language and culture in the digital age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125" y="206050"/>
            <a:ext cx="907054" cy="9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999" y="267975"/>
            <a:ext cx="683650" cy="6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33350" y="16524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200"/>
              <a:t>Merci de votre attention!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125" y="206050"/>
            <a:ext cx="907054" cy="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33350" y="8142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rgbClr val="FF4E00"/>
                </a:solidFill>
              </a:rPr>
              <a:t>Q&amp;A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125" y="206050"/>
            <a:ext cx="907054" cy="9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584528" y="2569850"/>
            <a:ext cx="1944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Try out our app!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900" y="2500375"/>
            <a:ext cx="2131974" cy="21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3096250" y="1932000"/>
            <a:ext cx="2951400" cy="199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it" sz="2000"/>
              <a:t>Team “Les CAFIG”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it" sz="1600"/>
              <a:t>Aline Delperrie de Bayac</a:t>
            </a:r>
          </a:p>
          <a:p>
            <a:pPr lvl="0">
              <a:spcBef>
                <a:spcPts val="0"/>
              </a:spcBef>
              <a:buNone/>
            </a:pPr>
            <a:r>
              <a:rPr lang="it" sz="1600"/>
              <a:t>Laurent Erignoux</a:t>
            </a:r>
          </a:p>
          <a:p>
            <a:pPr lvl="0">
              <a:spcBef>
                <a:spcPts val="0"/>
              </a:spcBef>
              <a:buNone/>
            </a:pPr>
            <a:r>
              <a:rPr lang="it" sz="1600"/>
              <a:t>Zhenwei XIA</a:t>
            </a:r>
          </a:p>
          <a:p>
            <a:pPr lvl="0">
              <a:spcBef>
                <a:spcPts val="0"/>
              </a:spcBef>
              <a:buNone/>
            </a:pPr>
            <a:r>
              <a:rPr lang="it" sz="1600"/>
              <a:t>Roberta Zanibelli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425" y="971175"/>
            <a:ext cx="907054" cy="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74961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600"/>
              <a:t>Problem we want to solve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73700" y="2919450"/>
            <a:ext cx="71262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/>
              <a:t>Learners of French can make linguistic mistakes causing cultural misunderstandings when interacting with native speakers.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345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600"/>
              <a:t>Customer Target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787100" y="724200"/>
            <a:ext cx="4117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Age: 18-29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Gender: male and female users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600"/>
              <a:t>Status: students, young professionals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it" sz="1600"/>
              <a:t>All the countries where AF acts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125" y="206050"/>
            <a:ext cx="907054" cy="9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900" y="2872675"/>
            <a:ext cx="2748725" cy="1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0" y="2451250"/>
            <a:ext cx="2446925" cy="15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Market Research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1375"/>
            <a:ext cx="36093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it">
                <a:solidFill>
                  <a:srgbClr val="000000"/>
                </a:solidFill>
              </a:rPr>
              <a:t>The OIF estimates that the number of French speakers will rise to over 700 million by 2050</a:t>
            </a:r>
            <a:r>
              <a:rPr baseline="30000" lang="it">
                <a:solidFill>
                  <a:srgbClr val="000000"/>
                </a:solidFill>
              </a:rPr>
              <a:t>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it">
                <a:solidFill>
                  <a:srgbClr val="000000"/>
                </a:solidFill>
              </a:rPr>
              <a:t>AF welcomes 460k learners of French/year in the world</a:t>
            </a:r>
            <a:r>
              <a:rPr baseline="30000" lang="it">
                <a:solidFill>
                  <a:srgbClr val="000000"/>
                </a:solidFill>
              </a:rPr>
              <a:t>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48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it">
                <a:solidFill>
                  <a:srgbClr val="000000"/>
                </a:solidFill>
              </a:rPr>
              <a:t>We would target learners of French with digital technology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700" y="1451301"/>
            <a:ext cx="4296874" cy="19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935825" y="4424025"/>
            <a:ext cx="245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it" sz="900">
                <a:latin typeface="Lato"/>
                <a:ea typeface="Lato"/>
                <a:cs typeface="Lato"/>
                <a:sym typeface="Lato"/>
              </a:rPr>
              <a:t>1. Source:  </a:t>
            </a:r>
            <a:r>
              <a:rPr i="1" lang="it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The status of French in the world</a:t>
            </a:r>
          </a:p>
          <a:p>
            <a:pPr lvl="0">
              <a:spcBef>
                <a:spcPts val="0"/>
              </a:spcBef>
              <a:buNone/>
            </a:pPr>
            <a:r>
              <a:rPr i="1" lang="it" sz="900">
                <a:latin typeface="Lato"/>
                <a:ea typeface="Lato"/>
                <a:cs typeface="Lato"/>
                <a:sym typeface="Lato"/>
              </a:rPr>
              <a:t>2. Source: </a:t>
            </a:r>
            <a:r>
              <a:rPr i="1" lang="it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AF in the 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42875" y="1700250"/>
            <a:ext cx="7635300" cy="198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1600"/>
              <a:t>Provide learners of French with an app offering videos featuring real-life situations.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1600"/>
              <a:t>Goal: help them learn and retain the French language and culture.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87900" y="242500"/>
            <a:ext cx="8132400" cy="1610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/>
              <a:t>Solution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309525" y="4083575"/>
            <a:ext cx="1353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EMOTION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750" y="2961350"/>
            <a:ext cx="1076175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718725" y="4083575"/>
            <a:ext cx="1563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GAMIFICATION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824" y="2961350"/>
            <a:ext cx="1070814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280325" y="4083575"/>
            <a:ext cx="1563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CULTURE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701" y="3003175"/>
            <a:ext cx="1004175" cy="1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91350"/>
            <a:ext cx="80664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/>
              <a:t>Our Viable Product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00" y="1170350"/>
            <a:ext cx="1597975" cy="1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414675" y="1179950"/>
            <a:ext cx="15981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4E0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4E00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it">
                <a:solidFill>
                  <a:srgbClr val="FF4E00"/>
                </a:solidFill>
                <a:latin typeface="Lato"/>
                <a:ea typeface="Lato"/>
                <a:cs typeface="Lato"/>
                <a:sym typeface="Lato"/>
              </a:rPr>
              <a:t>VidFr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4E00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it" sz="1200">
                <a:solidFill>
                  <a:srgbClr val="FF4E00"/>
                </a:solidFill>
                <a:latin typeface="Lato"/>
                <a:ea typeface="Lato"/>
                <a:cs typeface="Lato"/>
                <a:sym typeface="Lato"/>
              </a:rPr>
              <a:t>(vidéos + françaises)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599938" y="3003850"/>
            <a:ext cx="15981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Real French,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funny situations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800" y="3008750"/>
            <a:ext cx="1598099" cy="16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391350"/>
            <a:ext cx="7925400" cy="62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Business Model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71050" y="2745475"/>
            <a:ext cx="3999900" cy="153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66666"/>
                </a:solidFill>
                <a:highlight>
                  <a:srgbClr val="FFFFFF"/>
                </a:highlight>
              </a:rPr>
              <a:t>SOLUTION: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highlight>
                  <a:srgbClr val="FFFFFF"/>
                </a:highlight>
              </a:rPr>
              <a:t>1 month free trial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highlight>
                  <a:srgbClr val="FFFFFF"/>
                </a:highlight>
              </a:rPr>
              <a:t>$1.5 to access unlimited packages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00" y="1503425"/>
            <a:ext cx="921949" cy="9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275" y="1503425"/>
            <a:ext cx="921950" cy="9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" type="body"/>
          </p:nvPr>
        </p:nvSpPr>
        <p:spPr>
          <a:xfrm>
            <a:off x="4351250" y="1756125"/>
            <a:ext cx="4272300" cy="299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66666"/>
                </a:solidFill>
                <a:highlight>
                  <a:srgbClr val="FFFFFF"/>
                </a:highlight>
              </a:rPr>
              <a:t>REVENUE PROFIT: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highlight>
                  <a:srgbClr val="FFFFFF"/>
                </a:highlight>
              </a:rPr>
              <a:t>$1.5 * </a:t>
            </a:r>
            <a:r>
              <a:rPr lang="it">
                <a:solidFill>
                  <a:srgbClr val="666666"/>
                </a:solidFill>
              </a:rPr>
              <a:t>15k packages in the 1st year = $22,5k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highlight>
                  <a:srgbClr val="FFFFFF"/>
                </a:highlight>
              </a:rPr>
              <a:t>$0.15 profit / package purchased (10%)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highlight>
                  <a:srgbClr val="FFFFFF"/>
                </a:highlight>
              </a:rPr>
              <a:t>Revenue: $2,250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775" y="1538725"/>
            <a:ext cx="751775" cy="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