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7" r:id="rId5"/>
    <p:sldId id="264" r:id="rId6"/>
    <p:sldId id="265" r:id="rId7"/>
    <p:sldId id="278" r:id="rId8"/>
    <p:sldId id="280" r:id="rId9"/>
    <p:sldId id="281" r:id="rId10"/>
    <p:sldId id="273" r:id="rId11"/>
    <p:sldId id="276" r:id="rId12"/>
    <p:sldId id="275" r:id="rId13"/>
    <p:sldId id="28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2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diagrams/_rels/data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6.png"/></Relationships>
</file>

<file path=ppt/diagrams/_rels/data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6.png"/></Relationships>
</file>

<file path=ppt/diagrams/_rels/drawing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09500-78F9-47D5-AF4D-09B67C42295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BF1A607F-6875-46E0-9144-6304249E9CA0}">
      <dgm:prSet/>
      <dgm:spPr/>
      <dgm:t>
        <a:bodyPr/>
        <a:lstStyle/>
        <a:p>
          <a:pPr algn="l"/>
          <a:r>
            <a:rPr lang="en-US" dirty="0"/>
            <a:t>The research question aims to explore how key real estate market variables—such as pending sales, months of supply, median sale price, median days on market (DOM), and inventory—interact to influence overall market trends. By analyzing these factors, the study seeks to understand the relationships between supply, demand, and pricing, and how they collectively shape the behavior of the real estate market. This inquiry is crucial for predicting market movements, guiding pricing strategies, and making informed decisions in the real estate industry (Redfin, n.d.).</a:t>
          </a:r>
        </a:p>
      </dgm:t>
    </dgm:pt>
    <dgm:pt modelId="{49617261-82E0-473B-933F-550F885C5975}" type="parTrans" cxnId="{31834431-4464-4522-BEA0-1D8668717961}">
      <dgm:prSet/>
      <dgm:spPr/>
      <dgm:t>
        <a:bodyPr/>
        <a:lstStyle/>
        <a:p>
          <a:endParaRPr lang="en-US"/>
        </a:p>
      </dgm:t>
    </dgm:pt>
    <dgm:pt modelId="{1D46EB72-4382-4D9B-AE5D-CA28149D030A}" type="sibTrans" cxnId="{31834431-4464-4522-BEA0-1D8668717961}">
      <dgm:prSet/>
      <dgm:spPr/>
      <dgm:t>
        <a:bodyPr/>
        <a:lstStyle/>
        <a:p>
          <a:endParaRPr lang="en-US"/>
        </a:p>
      </dgm:t>
    </dgm:pt>
    <dgm:pt modelId="{428F9EA7-1069-4244-A433-CED51C99A27E}" type="pres">
      <dgm:prSet presAssocID="{A1509500-78F9-47D5-AF4D-09B67C42295B}" presName="Name0" presStyleCnt="0">
        <dgm:presLayoutVars>
          <dgm:chMax val="7"/>
          <dgm:dir/>
          <dgm:animLvl val="lvl"/>
          <dgm:resizeHandles val="exact"/>
        </dgm:presLayoutVars>
      </dgm:prSet>
      <dgm:spPr/>
    </dgm:pt>
    <dgm:pt modelId="{CCB912C3-C435-48B2-9F49-41A6D189B18E}" type="pres">
      <dgm:prSet presAssocID="{BF1A607F-6875-46E0-9144-6304249E9CA0}" presName="circle1" presStyleLbl="node1" presStyleIdx="0" presStyleCnt="1"/>
      <dgm:spPr/>
    </dgm:pt>
    <dgm:pt modelId="{C2CDB452-39D3-415F-AF84-1FE881DF2AF4}" type="pres">
      <dgm:prSet presAssocID="{BF1A607F-6875-46E0-9144-6304249E9CA0}" presName="space" presStyleCnt="0"/>
      <dgm:spPr/>
    </dgm:pt>
    <dgm:pt modelId="{64B53203-7B6C-4E27-963C-367483459AB3}" type="pres">
      <dgm:prSet presAssocID="{BF1A607F-6875-46E0-9144-6304249E9CA0}" presName="rect1" presStyleLbl="alignAcc1" presStyleIdx="0" presStyleCnt="1"/>
      <dgm:spPr/>
    </dgm:pt>
    <dgm:pt modelId="{F257CD61-F459-40D1-B133-E207488D12F8}" type="pres">
      <dgm:prSet presAssocID="{BF1A607F-6875-46E0-9144-6304249E9CA0}" presName="rect1ParTxNoCh" presStyleLbl="alignAcc1" presStyleIdx="0" presStyleCnt="1">
        <dgm:presLayoutVars>
          <dgm:chMax val="1"/>
          <dgm:bulletEnabled val="1"/>
        </dgm:presLayoutVars>
      </dgm:prSet>
      <dgm:spPr/>
    </dgm:pt>
  </dgm:ptLst>
  <dgm:cxnLst>
    <dgm:cxn modelId="{BA175D13-91F5-467A-AF2E-1C79D96BFBFC}" type="presOf" srcId="{BF1A607F-6875-46E0-9144-6304249E9CA0}" destId="{64B53203-7B6C-4E27-963C-367483459AB3}" srcOrd="0" destOrd="0" presId="urn:microsoft.com/office/officeart/2005/8/layout/target3"/>
    <dgm:cxn modelId="{31834431-4464-4522-BEA0-1D8668717961}" srcId="{A1509500-78F9-47D5-AF4D-09B67C42295B}" destId="{BF1A607F-6875-46E0-9144-6304249E9CA0}" srcOrd="0" destOrd="0" parTransId="{49617261-82E0-473B-933F-550F885C5975}" sibTransId="{1D46EB72-4382-4D9B-AE5D-CA28149D030A}"/>
    <dgm:cxn modelId="{C8587587-CEF6-4C72-BADA-3E133A5FD76E}" type="presOf" srcId="{BF1A607F-6875-46E0-9144-6304249E9CA0}" destId="{F257CD61-F459-40D1-B133-E207488D12F8}" srcOrd="1" destOrd="0" presId="urn:microsoft.com/office/officeart/2005/8/layout/target3"/>
    <dgm:cxn modelId="{3080F5AC-6240-40C0-9F5F-119BAD87E22C}" type="presOf" srcId="{A1509500-78F9-47D5-AF4D-09B67C42295B}" destId="{428F9EA7-1069-4244-A433-CED51C99A27E}" srcOrd="0" destOrd="0" presId="urn:microsoft.com/office/officeart/2005/8/layout/target3"/>
    <dgm:cxn modelId="{C4807EC4-E108-4117-A21F-90CBE54A3B8A}" type="presParOf" srcId="{428F9EA7-1069-4244-A433-CED51C99A27E}" destId="{CCB912C3-C435-48B2-9F49-41A6D189B18E}" srcOrd="0" destOrd="0" presId="urn:microsoft.com/office/officeart/2005/8/layout/target3"/>
    <dgm:cxn modelId="{86D6E588-BA55-4CFE-8F39-676A6C9CD3C3}" type="presParOf" srcId="{428F9EA7-1069-4244-A433-CED51C99A27E}" destId="{C2CDB452-39D3-415F-AF84-1FE881DF2AF4}" srcOrd="1" destOrd="0" presId="urn:microsoft.com/office/officeart/2005/8/layout/target3"/>
    <dgm:cxn modelId="{BC1A4E54-F8A4-4259-B1D9-27C68721D0AB}" type="presParOf" srcId="{428F9EA7-1069-4244-A433-CED51C99A27E}" destId="{64B53203-7B6C-4E27-963C-367483459AB3}" srcOrd="2" destOrd="0" presId="urn:microsoft.com/office/officeart/2005/8/layout/target3"/>
    <dgm:cxn modelId="{02DD8D6B-E0E3-4FCF-8AD1-C2A7536EE7A2}" type="presParOf" srcId="{428F9EA7-1069-4244-A433-CED51C99A27E}" destId="{F257CD61-F459-40D1-B133-E207488D12F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353390-7AD7-4DFA-A3C3-1E54A85A9ABA}" type="doc">
      <dgm:prSet loTypeId="urn:microsoft.com/office/officeart/2008/layout/TitledPictureBlocks" loCatId="picture" qsTypeId="urn:microsoft.com/office/officeart/2005/8/quickstyle/simple5" qsCatId="simple" csTypeId="urn:microsoft.com/office/officeart/2005/8/colors/accent1_2" csCatId="accent1" phldr="1"/>
      <dgm:spPr/>
      <dgm:t>
        <a:bodyPr/>
        <a:lstStyle/>
        <a:p>
          <a:endParaRPr lang="en-US"/>
        </a:p>
      </dgm:t>
    </dgm:pt>
    <dgm:pt modelId="{8CBEA8B6-AC57-45EF-AC72-1D7411A2364D}">
      <dgm:prSet phldrT="[Text]"/>
      <dgm:spPr/>
      <dgm:t>
        <a:bodyPr/>
        <a:lstStyle/>
        <a:p>
          <a:pPr algn="l">
            <a:buNone/>
          </a:pPr>
          <a:r>
            <a:rPr lang="en-US" dirty="0"/>
            <a:t>Inventory</a:t>
          </a:r>
        </a:p>
      </dgm:t>
    </dgm:pt>
    <dgm:pt modelId="{96382357-0069-476D-9641-DA53E0F348AC}" type="parTrans" cxnId="{601CD95F-E9AB-4A5E-8578-A169102D8FFA}">
      <dgm:prSet/>
      <dgm:spPr/>
      <dgm:t>
        <a:bodyPr/>
        <a:lstStyle/>
        <a:p>
          <a:endParaRPr lang="en-US"/>
        </a:p>
      </dgm:t>
    </dgm:pt>
    <dgm:pt modelId="{4CBA0130-D21D-4AC1-B991-C6F57F2A08B6}" type="sibTrans" cxnId="{601CD95F-E9AB-4A5E-8578-A169102D8FFA}">
      <dgm:prSet/>
      <dgm:spPr/>
      <dgm:t>
        <a:bodyPr/>
        <a:lstStyle/>
        <a:p>
          <a:endParaRPr lang="en-US"/>
        </a:p>
      </dgm:t>
    </dgm:pt>
    <dgm:pt modelId="{8112B8FE-904D-4D10-ABFF-A5EB6E95BD07}">
      <dgm:prSet phldrT="[Text]"/>
      <dgm:spPr/>
      <dgm:t>
        <a:bodyPr/>
        <a:lstStyle/>
        <a:p>
          <a:pPr algn="l">
            <a:buNone/>
          </a:pPr>
          <a:r>
            <a:rPr lang="en-US" dirty="0"/>
            <a:t>Days on Market</a:t>
          </a:r>
        </a:p>
      </dgm:t>
    </dgm:pt>
    <dgm:pt modelId="{FEC54739-DFEC-442E-ADB3-B91143A2D22B}" type="parTrans" cxnId="{50A56C7B-BE43-45B1-8A08-8F84BB57E765}">
      <dgm:prSet/>
      <dgm:spPr/>
      <dgm:t>
        <a:bodyPr/>
        <a:lstStyle/>
        <a:p>
          <a:endParaRPr lang="en-US"/>
        </a:p>
      </dgm:t>
    </dgm:pt>
    <dgm:pt modelId="{1731C296-87D4-4769-859C-794D5BB932EF}" type="sibTrans" cxnId="{50A56C7B-BE43-45B1-8A08-8F84BB57E765}">
      <dgm:prSet/>
      <dgm:spPr/>
      <dgm:t>
        <a:bodyPr/>
        <a:lstStyle/>
        <a:p>
          <a:endParaRPr lang="en-US"/>
        </a:p>
      </dgm:t>
    </dgm:pt>
    <dgm:pt modelId="{09DE6ABB-9E0E-4183-8412-854C2D71EB06}">
      <dgm:prSet phldrT="[Text]"/>
      <dgm:spPr/>
      <dgm:t>
        <a:bodyPr/>
        <a:lstStyle/>
        <a:p>
          <a:pPr algn="l">
            <a:buNone/>
          </a:pPr>
          <a:r>
            <a:rPr lang="en-US" dirty="0"/>
            <a:t>Median Sale Price</a:t>
          </a:r>
        </a:p>
      </dgm:t>
    </dgm:pt>
    <dgm:pt modelId="{26299473-FA49-4823-9B77-C5B8C222D8DC}" type="parTrans" cxnId="{3704B186-839D-4030-92C5-DFCF6297078C}">
      <dgm:prSet/>
      <dgm:spPr/>
      <dgm:t>
        <a:bodyPr/>
        <a:lstStyle/>
        <a:p>
          <a:endParaRPr lang="en-US"/>
        </a:p>
      </dgm:t>
    </dgm:pt>
    <dgm:pt modelId="{FC9FF82A-AEED-45D2-97ED-A26FE50D06AF}" type="sibTrans" cxnId="{3704B186-839D-4030-92C5-DFCF6297078C}">
      <dgm:prSet/>
      <dgm:spPr/>
      <dgm:t>
        <a:bodyPr/>
        <a:lstStyle/>
        <a:p>
          <a:endParaRPr lang="en-US"/>
        </a:p>
      </dgm:t>
    </dgm:pt>
    <dgm:pt modelId="{F542B0AB-0EEB-4A1F-A2E9-749738774527}">
      <dgm:prSet phldrT="[Text]"/>
      <dgm:spPr/>
      <dgm:t>
        <a:bodyPr/>
        <a:lstStyle/>
        <a:p>
          <a:pPr algn="l"/>
          <a:r>
            <a:rPr lang="en-US" dirty="0"/>
            <a:t>Months of Supply</a:t>
          </a:r>
        </a:p>
      </dgm:t>
    </dgm:pt>
    <dgm:pt modelId="{06094878-746F-45D0-AE11-F284CC24885B}" type="parTrans" cxnId="{346C4A1E-EA39-4657-A34E-F45634FAEEC6}">
      <dgm:prSet/>
      <dgm:spPr/>
      <dgm:t>
        <a:bodyPr/>
        <a:lstStyle/>
        <a:p>
          <a:endParaRPr lang="en-US"/>
        </a:p>
      </dgm:t>
    </dgm:pt>
    <dgm:pt modelId="{4CD2D0AC-08EC-46AA-84D7-C4AFCA6EF622}" type="sibTrans" cxnId="{346C4A1E-EA39-4657-A34E-F45634FAEEC6}">
      <dgm:prSet/>
      <dgm:spPr/>
      <dgm:t>
        <a:bodyPr/>
        <a:lstStyle/>
        <a:p>
          <a:endParaRPr lang="en-US"/>
        </a:p>
      </dgm:t>
    </dgm:pt>
    <dgm:pt modelId="{445D8D34-506B-484C-9666-85B933F23A1E}">
      <dgm:prSet phldrT="[Text]"/>
      <dgm:spPr/>
      <dgm:t>
        <a:bodyPr/>
        <a:lstStyle/>
        <a:p>
          <a:pPr algn="l"/>
          <a:r>
            <a:rPr lang="en-US" dirty="0"/>
            <a:t>Pending Sales</a:t>
          </a:r>
        </a:p>
      </dgm:t>
    </dgm:pt>
    <dgm:pt modelId="{7FE6EB4F-6D1D-47B2-98E1-D62BB8916CA7}" type="parTrans" cxnId="{50B44B0D-1323-4680-B2BF-7B82401F3462}">
      <dgm:prSet/>
      <dgm:spPr/>
      <dgm:t>
        <a:bodyPr/>
        <a:lstStyle/>
        <a:p>
          <a:endParaRPr lang="en-US"/>
        </a:p>
      </dgm:t>
    </dgm:pt>
    <dgm:pt modelId="{7749739F-356F-4885-A2C0-9E66C48AC72B}" type="sibTrans" cxnId="{50B44B0D-1323-4680-B2BF-7B82401F3462}">
      <dgm:prSet/>
      <dgm:spPr/>
      <dgm:t>
        <a:bodyPr/>
        <a:lstStyle/>
        <a:p>
          <a:endParaRPr lang="en-US"/>
        </a:p>
      </dgm:t>
    </dgm:pt>
    <dgm:pt modelId="{3318AF3B-70B5-4C09-BCE4-F26044FC4905}" type="pres">
      <dgm:prSet presAssocID="{D0353390-7AD7-4DFA-A3C3-1E54A85A9ABA}" presName="rootNode" presStyleCnt="0">
        <dgm:presLayoutVars>
          <dgm:chMax/>
          <dgm:chPref/>
          <dgm:dir/>
          <dgm:animLvl val="lvl"/>
        </dgm:presLayoutVars>
      </dgm:prSet>
      <dgm:spPr/>
    </dgm:pt>
    <dgm:pt modelId="{FBBEA380-C125-4FF5-AD30-F23FAAB0A1BA}" type="pres">
      <dgm:prSet presAssocID="{8CBEA8B6-AC57-45EF-AC72-1D7411A2364D}" presName="composite" presStyleCnt="0"/>
      <dgm:spPr/>
    </dgm:pt>
    <dgm:pt modelId="{10B3F4DD-59A6-4D3E-B72B-659614E1D7EC}" type="pres">
      <dgm:prSet presAssocID="{8CBEA8B6-AC57-45EF-AC72-1D7411A2364D}" presName="ParentText" presStyleLbl="node1" presStyleIdx="0" presStyleCnt="5">
        <dgm:presLayoutVars>
          <dgm:chMax val="1"/>
          <dgm:chPref val="1"/>
          <dgm:bulletEnabled val="1"/>
        </dgm:presLayoutVars>
      </dgm:prSet>
      <dgm:spPr/>
    </dgm:pt>
    <dgm:pt modelId="{DBDA3D47-8E1F-46AF-BEE8-F4BB868AEBCF}" type="pres">
      <dgm:prSet presAssocID="{8CBEA8B6-AC57-45EF-AC72-1D7411A2364D}" presName="Image" presStyleLbl="bgImgPlace1" presStyleIdx="0" presStyleCnt="5"/>
      <dgm:spPr>
        <a:blipFill rotWithShape="1">
          <a:blip xmlns:r="http://schemas.openxmlformats.org/officeDocument/2006/relationships" r:embed="rId1"/>
          <a:srcRect/>
          <a:stretch>
            <a:fillRect l="-6000" r="-6000"/>
          </a:stretch>
        </a:blipFill>
      </dgm:spPr>
    </dgm:pt>
    <dgm:pt modelId="{3DEC6E34-D1D6-4DD6-B40F-58329995D0D4}" type="pres">
      <dgm:prSet presAssocID="{8CBEA8B6-AC57-45EF-AC72-1D7411A2364D}" presName="ChildText" presStyleLbl="fgAcc1" presStyleIdx="0" presStyleCnt="0">
        <dgm:presLayoutVars>
          <dgm:chMax val="0"/>
          <dgm:chPref val="0"/>
          <dgm:bulletEnabled val="1"/>
        </dgm:presLayoutVars>
      </dgm:prSet>
      <dgm:spPr/>
    </dgm:pt>
    <dgm:pt modelId="{0EA91B54-A433-40D7-BA9D-F9A4FE2B1EE5}" type="pres">
      <dgm:prSet presAssocID="{4CBA0130-D21D-4AC1-B991-C6F57F2A08B6}" presName="sibTrans" presStyleCnt="0"/>
      <dgm:spPr/>
    </dgm:pt>
    <dgm:pt modelId="{5DC6AC1C-69EB-4A88-B3A2-227C7EF42630}" type="pres">
      <dgm:prSet presAssocID="{8112B8FE-904D-4D10-ABFF-A5EB6E95BD07}" presName="composite" presStyleCnt="0"/>
      <dgm:spPr/>
    </dgm:pt>
    <dgm:pt modelId="{EA427A41-EB26-4452-9529-0F376F68DA45}" type="pres">
      <dgm:prSet presAssocID="{8112B8FE-904D-4D10-ABFF-A5EB6E95BD07}" presName="ParentText" presStyleLbl="node1" presStyleIdx="1" presStyleCnt="5">
        <dgm:presLayoutVars>
          <dgm:chMax val="1"/>
          <dgm:chPref val="1"/>
          <dgm:bulletEnabled val="1"/>
        </dgm:presLayoutVars>
      </dgm:prSet>
      <dgm:spPr/>
    </dgm:pt>
    <dgm:pt modelId="{1A4737D7-F3B6-479F-8A49-A3A6AFA36325}" type="pres">
      <dgm:prSet presAssocID="{8112B8FE-904D-4D10-ABFF-A5EB6E95BD07}" presName="Image" presStyleLbl="bgImgPlace1" presStyleIdx="1" presStyleCnt="5"/>
      <dgm:spPr>
        <a:blipFill rotWithShape="1">
          <a:blip xmlns:r="http://schemas.openxmlformats.org/officeDocument/2006/relationships" r:embed="rId2"/>
          <a:srcRect/>
          <a:stretch>
            <a:fillRect l="-6000" r="-6000"/>
          </a:stretch>
        </a:blipFill>
      </dgm:spPr>
    </dgm:pt>
    <dgm:pt modelId="{9E91605D-C534-4F2C-8609-0005E493B664}" type="pres">
      <dgm:prSet presAssocID="{8112B8FE-904D-4D10-ABFF-A5EB6E95BD07}" presName="ChildText" presStyleLbl="fgAcc1" presStyleIdx="0" presStyleCnt="0">
        <dgm:presLayoutVars>
          <dgm:chMax val="0"/>
          <dgm:chPref val="0"/>
          <dgm:bulletEnabled val="1"/>
        </dgm:presLayoutVars>
      </dgm:prSet>
      <dgm:spPr/>
    </dgm:pt>
    <dgm:pt modelId="{771DFEA2-71B3-4A49-A22B-2DB3897C34F9}" type="pres">
      <dgm:prSet presAssocID="{1731C296-87D4-4769-859C-794D5BB932EF}" presName="sibTrans" presStyleCnt="0"/>
      <dgm:spPr/>
    </dgm:pt>
    <dgm:pt modelId="{97F59508-4384-4B9F-8308-632AB1F5BBA8}" type="pres">
      <dgm:prSet presAssocID="{09DE6ABB-9E0E-4183-8412-854C2D71EB06}" presName="composite" presStyleCnt="0"/>
      <dgm:spPr/>
    </dgm:pt>
    <dgm:pt modelId="{A6E32028-2A07-414D-BF99-C0E4D5258A0F}" type="pres">
      <dgm:prSet presAssocID="{09DE6ABB-9E0E-4183-8412-854C2D71EB06}" presName="ParentText" presStyleLbl="node1" presStyleIdx="2" presStyleCnt="5">
        <dgm:presLayoutVars>
          <dgm:chMax val="1"/>
          <dgm:chPref val="1"/>
          <dgm:bulletEnabled val="1"/>
        </dgm:presLayoutVars>
      </dgm:prSet>
      <dgm:spPr/>
    </dgm:pt>
    <dgm:pt modelId="{A9F003A0-51B3-4538-A382-FC6C7F8D5C73}" type="pres">
      <dgm:prSet presAssocID="{09DE6ABB-9E0E-4183-8412-854C2D71EB06}" presName="Image" presStyleLbl="bgImgPlace1" presStyleIdx="2" presStyleCnt="5"/>
      <dgm:spPr>
        <a:blipFill rotWithShape="1">
          <a:blip xmlns:r="http://schemas.openxmlformats.org/officeDocument/2006/relationships" r:embed="rId3"/>
          <a:srcRect/>
          <a:stretch>
            <a:fillRect l="-6000" r="-6000"/>
          </a:stretch>
        </a:blipFill>
      </dgm:spPr>
    </dgm:pt>
    <dgm:pt modelId="{145FF6EF-7D50-45D2-B113-5AFDC2A29F80}" type="pres">
      <dgm:prSet presAssocID="{09DE6ABB-9E0E-4183-8412-854C2D71EB06}" presName="ChildText" presStyleLbl="fgAcc1" presStyleIdx="0" presStyleCnt="0">
        <dgm:presLayoutVars>
          <dgm:chMax val="0"/>
          <dgm:chPref val="0"/>
          <dgm:bulletEnabled val="1"/>
        </dgm:presLayoutVars>
      </dgm:prSet>
      <dgm:spPr/>
    </dgm:pt>
    <dgm:pt modelId="{35D6A40D-C239-4247-B9CB-A99E9E7106E8}" type="pres">
      <dgm:prSet presAssocID="{FC9FF82A-AEED-45D2-97ED-A26FE50D06AF}" presName="sibTrans" presStyleCnt="0"/>
      <dgm:spPr/>
    </dgm:pt>
    <dgm:pt modelId="{4FEDFC97-066E-41C8-9DD0-C931DB04E918}" type="pres">
      <dgm:prSet presAssocID="{F542B0AB-0EEB-4A1F-A2E9-749738774527}" presName="composite" presStyleCnt="0"/>
      <dgm:spPr/>
    </dgm:pt>
    <dgm:pt modelId="{848B123C-63C7-43CE-9830-425148D5BD81}" type="pres">
      <dgm:prSet presAssocID="{F542B0AB-0EEB-4A1F-A2E9-749738774527}" presName="ParentText" presStyleLbl="node1" presStyleIdx="3" presStyleCnt="5">
        <dgm:presLayoutVars>
          <dgm:chMax val="1"/>
          <dgm:chPref val="1"/>
          <dgm:bulletEnabled val="1"/>
        </dgm:presLayoutVars>
      </dgm:prSet>
      <dgm:spPr/>
    </dgm:pt>
    <dgm:pt modelId="{ECFD62DC-AD87-4CCF-B987-44043F55A983}" type="pres">
      <dgm:prSet presAssocID="{F542B0AB-0EEB-4A1F-A2E9-749738774527}" presName="Image" presStyleLbl="bgImgPlace1" presStyleIdx="3" presStyleCnt="5"/>
      <dgm:spPr>
        <a:blipFill rotWithShape="1">
          <a:blip xmlns:r="http://schemas.openxmlformats.org/officeDocument/2006/relationships" r:embed="rId4"/>
          <a:srcRect/>
          <a:stretch>
            <a:fillRect l="-6000" r="-6000"/>
          </a:stretch>
        </a:blipFill>
      </dgm:spPr>
    </dgm:pt>
    <dgm:pt modelId="{3DEAF774-605E-4FB8-837E-930E462BC4C4}" type="pres">
      <dgm:prSet presAssocID="{F542B0AB-0EEB-4A1F-A2E9-749738774527}" presName="ChildText" presStyleLbl="fgAcc1" presStyleIdx="0" presStyleCnt="0">
        <dgm:presLayoutVars>
          <dgm:chMax val="0"/>
          <dgm:chPref val="0"/>
          <dgm:bulletEnabled val="1"/>
        </dgm:presLayoutVars>
      </dgm:prSet>
      <dgm:spPr/>
    </dgm:pt>
    <dgm:pt modelId="{523EE57F-ABD8-4EA8-B1D5-4D205CE461AE}" type="pres">
      <dgm:prSet presAssocID="{4CD2D0AC-08EC-46AA-84D7-C4AFCA6EF622}" presName="sibTrans" presStyleCnt="0"/>
      <dgm:spPr/>
    </dgm:pt>
    <dgm:pt modelId="{07C11A90-1696-4DB9-9EA3-E5236B6F7CA7}" type="pres">
      <dgm:prSet presAssocID="{445D8D34-506B-484C-9666-85B933F23A1E}" presName="composite" presStyleCnt="0"/>
      <dgm:spPr/>
    </dgm:pt>
    <dgm:pt modelId="{A7E5292C-C0DD-49BA-AD84-9F724E218B4B}" type="pres">
      <dgm:prSet presAssocID="{445D8D34-506B-484C-9666-85B933F23A1E}" presName="ParentText" presStyleLbl="node1" presStyleIdx="4" presStyleCnt="5">
        <dgm:presLayoutVars>
          <dgm:chMax val="1"/>
          <dgm:chPref val="1"/>
          <dgm:bulletEnabled val="1"/>
        </dgm:presLayoutVars>
      </dgm:prSet>
      <dgm:spPr/>
    </dgm:pt>
    <dgm:pt modelId="{D013B600-0728-496E-A4AC-916A572EBE54}" type="pres">
      <dgm:prSet presAssocID="{445D8D34-506B-484C-9666-85B933F23A1E}" presName="Image" presStyleLbl="bgImgPlace1" presStyleIdx="4" presStyleCnt="5"/>
      <dgm:spPr>
        <a:blipFill rotWithShape="1">
          <a:blip xmlns:r="http://schemas.openxmlformats.org/officeDocument/2006/relationships" r:embed="rId5"/>
          <a:srcRect/>
          <a:stretch>
            <a:fillRect l="-6000" r="-6000"/>
          </a:stretch>
        </a:blipFill>
      </dgm:spPr>
    </dgm:pt>
    <dgm:pt modelId="{68964477-A646-4F06-826B-3639AC800969}" type="pres">
      <dgm:prSet presAssocID="{445D8D34-506B-484C-9666-85B933F23A1E}" presName="ChildText" presStyleLbl="fgAcc1" presStyleIdx="0" presStyleCnt="0">
        <dgm:presLayoutVars>
          <dgm:chMax val="0"/>
          <dgm:chPref val="0"/>
          <dgm:bulletEnabled val="1"/>
        </dgm:presLayoutVars>
      </dgm:prSet>
      <dgm:spPr/>
    </dgm:pt>
  </dgm:ptLst>
  <dgm:cxnLst>
    <dgm:cxn modelId="{50B44B0D-1323-4680-B2BF-7B82401F3462}" srcId="{D0353390-7AD7-4DFA-A3C3-1E54A85A9ABA}" destId="{445D8D34-506B-484C-9666-85B933F23A1E}" srcOrd="4" destOrd="0" parTransId="{7FE6EB4F-6D1D-47B2-98E1-D62BB8916CA7}" sibTransId="{7749739F-356F-4885-A2C0-9E66C48AC72B}"/>
    <dgm:cxn modelId="{346C4A1E-EA39-4657-A34E-F45634FAEEC6}" srcId="{D0353390-7AD7-4DFA-A3C3-1E54A85A9ABA}" destId="{F542B0AB-0EEB-4A1F-A2E9-749738774527}" srcOrd="3" destOrd="0" parTransId="{06094878-746F-45D0-AE11-F284CC24885B}" sibTransId="{4CD2D0AC-08EC-46AA-84D7-C4AFCA6EF622}"/>
    <dgm:cxn modelId="{99B2C640-11AD-4EF1-AB20-0A293E97DE7C}" type="presOf" srcId="{8112B8FE-904D-4D10-ABFF-A5EB6E95BD07}" destId="{EA427A41-EB26-4452-9529-0F376F68DA45}" srcOrd="0" destOrd="0" presId="urn:microsoft.com/office/officeart/2008/layout/TitledPictureBlocks"/>
    <dgm:cxn modelId="{601CD95F-E9AB-4A5E-8578-A169102D8FFA}" srcId="{D0353390-7AD7-4DFA-A3C3-1E54A85A9ABA}" destId="{8CBEA8B6-AC57-45EF-AC72-1D7411A2364D}" srcOrd="0" destOrd="0" parTransId="{96382357-0069-476D-9641-DA53E0F348AC}" sibTransId="{4CBA0130-D21D-4AC1-B991-C6F57F2A08B6}"/>
    <dgm:cxn modelId="{50A56C7B-BE43-45B1-8A08-8F84BB57E765}" srcId="{D0353390-7AD7-4DFA-A3C3-1E54A85A9ABA}" destId="{8112B8FE-904D-4D10-ABFF-A5EB6E95BD07}" srcOrd="1" destOrd="0" parTransId="{FEC54739-DFEC-442E-ADB3-B91143A2D22B}" sibTransId="{1731C296-87D4-4769-859C-794D5BB932EF}"/>
    <dgm:cxn modelId="{3704B186-839D-4030-92C5-DFCF6297078C}" srcId="{D0353390-7AD7-4DFA-A3C3-1E54A85A9ABA}" destId="{09DE6ABB-9E0E-4183-8412-854C2D71EB06}" srcOrd="2" destOrd="0" parTransId="{26299473-FA49-4823-9B77-C5B8C222D8DC}" sibTransId="{FC9FF82A-AEED-45D2-97ED-A26FE50D06AF}"/>
    <dgm:cxn modelId="{810AC7CA-AA43-4831-9DF5-032976357946}" type="presOf" srcId="{445D8D34-506B-484C-9666-85B933F23A1E}" destId="{A7E5292C-C0DD-49BA-AD84-9F724E218B4B}" srcOrd="0" destOrd="0" presId="urn:microsoft.com/office/officeart/2008/layout/TitledPictureBlocks"/>
    <dgm:cxn modelId="{5C1E4BCD-FB8E-4751-A2C1-17A841951D9D}" type="presOf" srcId="{D0353390-7AD7-4DFA-A3C3-1E54A85A9ABA}" destId="{3318AF3B-70B5-4C09-BCE4-F26044FC4905}" srcOrd="0" destOrd="0" presId="urn:microsoft.com/office/officeart/2008/layout/TitledPictureBlocks"/>
    <dgm:cxn modelId="{1FF780D5-BE22-42FA-AD18-89379177981D}" type="presOf" srcId="{09DE6ABB-9E0E-4183-8412-854C2D71EB06}" destId="{A6E32028-2A07-414D-BF99-C0E4D5258A0F}" srcOrd="0" destOrd="0" presId="urn:microsoft.com/office/officeart/2008/layout/TitledPictureBlocks"/>
    <dgm:cxn modelId="{85DBCFD7-FB5A-4BC5-99C3-CA4B21847735}" type="presOf" srcId="{F542B0AB-0EEB-4A1F-A2E9-749738774527}" destId="{848B123C-63C7-43CE-9830-425148D5BD81}" srcOrd="0" destOrd="0" presId="urn:microsoft.com/office/officeart/2008/layout/TitledPictureBlocks"/>
    <dgm:cxn modelId="{CFB46EEE-A59D-4DA5-AC19-9D9130E480CC}" type="presOf" srcId="{8CBEA8B6-AC57-45EF-AC72-1D7411A2364D}" destId="{10B3F4DD-59A6-4D3E-B72B-659614E1D7EC}" srcOrd="0" destOrd="0" presId="urn:microsoft.com/office/officeart/2008/layout/TitledPictureBlocks"/>
    <dgm:cxn modelId="{61894EFF-640B-4DE5-BBF4-82E0A7184F03}" type="presParOf" srcId="{3318AF3B-70B5-4C09-BCE4-F26044FC4905}" destId="{FBBEA380-C125-4FF5-AD30-F23FAAB0A1BA}" srcOrd="0" destOrd="0" presId="urn:microsoft.com/office/officeart/2008/layout/TitledPictureBlocks"/>
    <dgm:cxn modelId="{D320F1FC-09A3-4047-8EC1-EA8F9AF963B3}" type="presParOf" srcId="{FBBEA380-C125-4FF5-AD30-F23FAAB0A1BA}" destId="{10B3F4DD-59A6-4D3E-B72B-659614E1D7EC}" srcOrd="0" destOrd="0" presId="urn:microsoft.com/office/officeart/2008/layout/TitledPictureBlocks"/>
    <dgm:cxn modelId="{BFDE908E-FC9F-48B1-BF6E-AA4E922A3905}" type="presParOf" srcId="{FBBEA380-C125-4FF5-AD30-F23FAAB0A1BA}" destId="{DBDA3D47-8E1F-46AF-BEE8-F4BB868AEBCF}" srcOrd="1" destOrd="0" presId="urn:microsoft.com/office/officeart/2008/layout/TitledPictureBlocks"/>
    <dgm:cxn modelId="{C0EEE9A3-6F3D-43B5-8B9A-D0A63A2D6054}" type="presParOf" srcId="{FBBEA380-C125-4FF5-AD30-F23FAAB0A1BA}" destId="{3DEC6E34-D1D6-4DD6-B40F-58329995D0D4}" srcOrd="2" destOrd="0" presId="urn:microsoft.com/office/officeart/2008/layout/TitledPictureBlocks"/>
    <dgm:cxn modelId="{6E30BC7C-8E9D-4BB4-B20F-BB23B427E008}" type="presParOf" srcId="{3318AF3B-70B5-4C09-BCE4-F26044FC4905}" destId="{0EA91B54-A433-40D7-BA9D-F9A4FE2B1EE5}" srcOrd="1" destOrd="0" presId="urn:microsoft.com/office/officeart/2008/layout/TitledPictureBlocks"/>
    <dgm:cxn modelId="{898A4ECB-F468-4D0C-AA36-DC5B5D35DF6D}" type="presParOf" srcId="{3318AF3B-70B5-4C09-BCE4-F26044FC4905}" destId="{5DC6AC1C-69EB-4A88-B3A2-227C7EF42630}" srcOrd="2" destOrd="0" presId="urn:microsoft.com/office/officeart/2008/layout/TitledPictureBlocks"/>
    <dgm:cxn modelId="{B0C6E1DE-3F00-4F53-B605-19A2F9C15B74}" type="presParOf" srcId="{5DC6AC1C-69EB-4A88-B3A2-227C7EF42630}" destId="{EA427A41-EB26-4452-9529-0F376F68DA45}" srcOrd="0" destOrd="0" presId="urn:microsoft.com/office/officeart/2008/layout/TitledPictureBlocks"/>
    <dgm:cxn modelId="{0961DA7F-554B-4B3C-8407-5AC97BF21FAA}" type="presParOf" srcId="{5DC6AC1C-69EB-4A88-B3A2-227C7EF42630}" destId="{1A4737D7-F3B6-479F-8A49-A3A6AFA36325}" srcOrd="1" destOrd="0" presId="urn:microsoft.com/office/officeart/2008/layout/TitledPictureBlocks"/>
    <dgm:cxn modelId="{2480633E-2C0F-4909-9F2C-341148234E5D}" type="presParOf" srcId="{5DC6AC1C-69EB-4A88-B3A2-227C7EF42630}" destId="{9E91605D-C534-4F2C-8609-0005E493B664}" srcOrd="2" destOrd="0" presId="urn:microsoft.com/office/officeart/2008/layout/TitledPictureBlocks"/>
    <dgm:cxn modelId="{E9ABA24A-A91B-4AEA-83B0-F50BD8A54613}" type="presParOf" srcId="{3318AF3B-70B5-4C09-BCE4-F26044FC4905}" destId="{771DFEA2-71B3-4A49-A22B-2DB3897C34F9}" srcOrd="3" destOrd="0" presId="urn:microsoft.com/office/officeart/2008/layout/TitledPictureBlocks"/>
    <dgm:cxn modelId="{08CEC18B-A3DD-41A6-8D24-04D4FECA5C5D}" type="presParOf" srcId="{3318AF3B-70B5-4C09-BCE4-F26044FC4905}" destId="{97F59508-4384-4B9F-8308-632AB1F5BBA8}" srcOrd="4" destOrd="0" presId="urn:microsoft.com/office/officeart/2008/layout/TitledPictureBlocks"/>
    <dgm:cxn modelId="{C82E6EAC-A7DE-4635-A0C6-3D94A6D66AC5}" type="presParOf" srcId="{97F59508-4384-4B9F-8308-632AB1F5BBA8}" destId="{A6E32028-2A07-414D-BF99-C0E4D5258A0F}" srcOrd="0" destOrd="0" presId="urn:microsoft.com/office/officeart/2008/layout/TitledPictureBlocks"/>
    <dgm:cxn modelId="{A780D97F-E886-4164-A1B3-AE9F831AD426}" type="presParOf" srcId="{97F59508-4384-4B9F-8308-632AB1F5BBA8}" destId="{A9F003A0-51B3-4538-A382-FC6C7F8D5C73}" srcOrd="1" destOrd="0" presId="urn:microsoft.com/office/officeart/2008/layout/TitledPictureBlocks"/>
    <dgm:cxn modelId="{FA6723CC-33CB-47DA-89EF-C5621F37E00D}" type="presParOf" srcId="{97F59508-4384-4B9F-8308-632AB1F5BBA8}" destId="{145FF6EF-7D50-45D2-B113-5AFDC2A29F80}" srcOrd="2" destOrd="0" presId="urn:microsoft.com/office/officeart/2008/layout/TitledPictureBlocks"/>
    <dgm:cxn modelId="{C78D7334-896F-46A0-99B1-F23654870BA1}" type="presParOf" srcId="{3318AF3B-70B5-4C09-BCE4-F26044FC4905}" destId="{35D6A40D-C239-4247-B9CB-A99E9E7106E8}" srcOrd="5" destOrd="0" presId="urn:microsoft.com/office/officeart/2008/layout/TitledPictureBlocks"/>
    <dgm:cxn modelId="{6991FAA0-ADC8-47AC-AAF3-653054EA825D}" type="presParOf" srcId="{3318AF3B-70B5-4C09-BCE4-F26044FC4905}" destId="{4FEDFC97-066E-41C8-9DD0-C931DB04E918}" srcOrd="6" destOrd="0" presId="urn:microsoft.com/office/officeart/2008/layout/TitledPictureBlocks"/>
    <dgm:cxn modelId="{E60D3BFC-90D6-4E7B-AC77-4CA226FDEF4C}" type="presParOf" srcId="{4FEDFC97-066E-41C8-9DD0-C931DB04E918}" destId="{848B123C-63C7-43CE-9830-425148D5BD81}" srcOrd="0" destOrd="0" presId="urn:microsoft.com/office/officeart/2008/layout/TitledPictureBlocks"/>
    <dgm:cxn modelId="{7E85C449-E6E2-4427-B45F-5C948EE613D4}" type="presParOf" srcId="{4FEDFC97-066E-41C8-9DD0-C931DB04E918}" destId="{ECFD62DC-AD87-4CCF-B987-44043F55A983}" srcOrd="1" destOrd="0" presId="urn:microsoft.com/office/officeart/2008/layout/TitledPictureBlocks"/>
    <dgm:cxn modelId="{B169EBBB-2FFD-49E8-B928-10A8064C30BB}" type="presParOf" srcId="{4FEDFC97-066E-41C8-9DD0-C931DB04E918}" destId="{3DEAF774-605E-4FB8-837E-930E462BC4C4}" srcOrd="2" destOrd="0" presId="urn:microsoft.com/office/officeart/2008/layout/TitledPictureBlocks"/>
    <dgm:cxn modelId="{782AE04D-7F79-457A-A4C1-F89A58942095}" type="presParOf" srcId="{3318AF3B-70B5-4C09-BCE4-F26044FC4905}" destId="{523EE57F-ABD8-4EA8-B1D5-4D205CE461AE}" srcOrd="7" destOrd="0" presId="urn:microsoft.com/office/officeart/2008/layout/TitledPictureBlocks"/>
    <dgm:cxn modelId="{1FB6DA3D-7526-47DC-A99B-D5F847D2B631}" type="presParOf" srcId="{3318AF3B-70B5-4C09-BCE4-F26044FC4905}" destId="{07C11A90-1696-4DB9-9EA3-E5236B6F7CA7}" srcOrd="8" destOrd="0" presId="urn:microsoft.com/office/officeart/2008/layout/TitledPictureBlocks"/>
    <dgm:cxn modelId="{9D4DAAC7-C79D-45D9-B00F-5D200911699D}" type="presParOf" srcId="{07C11A90-1696-4DB9-9EA3-E5236B6F7CA7}" destId="{A7E5292C-C0DD-49BA-AD84-9F724E218B4B}" srcOrd="0" destOrd="0" presId="urn:microsoft.com/office/officeart/2008/layout/TitledPictureBlocks"/>
    <dgm:cxn modelId="{5CDD73AF-1F45-4F1E-B522-2EC767FEAB0D}" type="presParOf" srcId="{07C11A90-1696-4DB9-9EA3-E5236B6F7CA7}" destId="{D013B600-0728-496E-A4AC-916A572EBE54}" srcOrd="1" destOrd="0" presId="urn:microsoft.com/office/officeart/2008/layout/TitledPictureBlocks"/>
    <dgm:cxn modelId="{1149DE82-95D6-45CF-BFAF-063DE7CAC94C}" type="presParOf" srcId="{07C11A90-1696-4DB9-9EA3-E5236B6F7CA7}" destId="{68964477-A646-4F06-826B-3639AC800969}"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92FBB4C-6913-4AFE-9463-C92CB7703F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DD1C3A-8C6C-4038-BFC6-8EE5499EE523}">
      <dgm:prSet custT="1">
        <dgm:style>
          <a:lnRef idx="2">
            <a:schemeClr val="dk1"/>
          </a:lnRef>
          <a:fillRef idx="1">
            <a:schemeClr val="lt1"/>
          </a:fillRef>
          <a:effectRef idx="0">
            <a:schemeClr val="dk1"/>
          </a:effectRef>
          <a:fontRef idx="minor">
            <a:schemeClr val="dk1"/>
          </a:fontRef>
        </dgm:style>
      </dgm:prSet>
      <dgm:spPr/>
      <dgm:t>
        <a:bodyPr/>
        <a:lstStyle/>
        <a:p>
          <a:pPr algn="ctr"/>
          <a:r>
            <a:rPr lang="en-US" sz="2800" dirty="0"/>
            <a:t>DISTRIBUTIONS</a:t>
          </a:r>
          <a:endParaRPr lang="en-US" sz="2800" b="0" cap="none" spc="0" dirty="0">
            <a:ln w="0"/>
            <a:solidFill>
              <a:schemeClr val="tx1"/>
            </a:solidFill>
            <a:effectLst>
              <a:outerShdw blurRad="38100" dist="19050" dir="2700000" algn="tl" rotWithShape="0">
                <a:schemeClr val="dk1">
                  <a:alpha val="40000"/>
                </a:schemeClr>
              </a:outerShdw>
            </a:effectLst>
          </a:endParaRPr>
        </a:p>
      </dgm:t>
    </dgm:pt>
    <dgm:pt modelId="{9250DAE7-85C3-4339-B1F6-162FCAB639E2}" type="par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F158231-9EF5-4106-A053-4979A36A3FA4}" type="sib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B107C9F-D6B6-4663-9A34-6B3C1B0B2DEC}" type="pres">
      <dgm:prSet presAssocID="{592FBB4C-6913-4AFE-9463-C92CB7703FFF}" presName="linear" presStyleCnt="0">
        <dgm:presLayoutVars>
          <dgm:animLvl val="lvl"/>
          <dgm:resizeHandles val="exact"/>
        </dgm:presLayoutVars>
      </dgm:prSet>
      <dgm:spPr/>
    </dgm:pt>
    <dgm:pt modelId="{696F1F32-8800-4344-A4EE-388B8FA9665C}" type="pres">
      <dgm:prSet presAssocID="{FDDD1C3A-8C6C-4038-BFC6-8EE5499EE523}" presName="parentText" presStyleLbl="node1" presStyleIdx="0" presStyleCnt="1">
        <dgm:presLayoutVars>
          <dgm:chMax val="0"/>
          <dgm:bulletEnabled val="1"/>
        </dgm:presLayoutVars>
      </dgm:prSet>
      <dgm:spPr/>
    </dgm:pt>
  </dgm:ptLst>
  <dgm:cxnLst>
    <dgm:cxn modelId="{17172E75-499F-4F02-8BF0-C760B24EFC0A}" type="presOf" srcId="{592FBB4C-6913-4AFE-9463-C92CB7703FFF}" destId="{DB107C9F-D6B6-4663-9A34-6B3C1B0B2DEC}" srcOrd="0" destOrd="0" presId="urn:microsoft.com/office/officeart/2005/8/layout/vList2"/>
    <dgm:cxn modelId="{5818D890-6C93-4B5F-A9AB-3526C6282E4E}" srcId="{592FBB4C-6913-4AFE-9463-C92CB7703FFF}" destId="{FDDD1C3A-8C6C-4038-BFC6-8EE5499EE523}" srcOrd="0" destOrd="0" parTransId="{9250DAE7-85C3-4339-B1F6-162FCAB639E2}" sibTransId="{6F158231-9EF5-4106-A053-4979A36A3FA4}"/>
    <dgm:cxn modelId="{397FD3C7-D715-4E5B-88D0-8EC0376C7D4B}" type="presOf" srcId="{FDDD1C3A-8C6C-4038-BFC6-8EE5499EE523}" destId="{696F1F32-8800-4344-A4EE-388B8FA9665C}" srcOrd="0" destOrd="0" presId="urn:microsoft.com/office/officeart/2005/8/layout/vList2"/>
    <dgm:cxn modelId="{30FDCD5B-5E42-4C43-A32B-8E37F10D36B7}" type="presParOf" srcId="{DB107C9F-D6B6-4663-9A34-6B3C1B0B2DEC}" destId="{696F1F32-8800-4344-A4EE-388B8FA9665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0353390-7AD7-4DFA-A3C3-1E54A85A9ABA}" type="doc">
      <dgm:prSet loTypeId="urn:microsoft.com/office/officeart/2008/layout/TitledPictureBlocks" loCatId="picture" qsTypeId="urn:microsoft.com/office/officeart/2005/8/quickstyle/simple5" qsCatId="simple" csTypeId="urn:microsoft.com/office/officeart/2005/8/colors/accent1_2" csCatId="accent1" phldr="1"/>
      <dgm:spPr/>
      <dgm:t>
        <a:bodyPr/>
        <a:lstStyle/>
        <a:p>
          <a:endParaRPr lang="en-US"/>
        </a:p>
      </dgm:t>
    </dgm:pt>
    <dgm:pt modelId="{8CBEA8B6-AC57-45EF-AC72-1D7411A2364D}">
      <dgm:prSet phldrT="[Text]"/>
      <dgm:spPr/>
      <dgm:t>
        <a:bodyPr/>
        <a:lstStyle/>
        <a:p>
          <a:pPr algn="l">
            <a:buNone/>
          </a:pPr>
          <a:r>
            <a:rPr lang="en-US" dirty="0"/>
            <a:t>Inventory vs Months of Supply</a:t>
          </a:r>
        </a:p>
      </dgm:t>
    </dgm:pt>
    <dgm:pt modelId="{96382357-0069-476D-9641-DA53E0F348AC}" type="parTrans" cxnId="{601CD95F-E9AB-4A5E-8578-A169102D8FFA}">
      <dgm:prSet/>
      <dgm:spPr/>
      <dgm:t>
        <a:bodyPr/>
        <a:lstStyle/>
        <a:p>
          <a:endParaRPr lang="en-US"/>
        </a:p>
      </dgm:t>
    </dgm:pt>
    <dgm:pt modelId="{4CBA0130-D21D-4AC1-B991-C6F57F2A08B6}" type="sibTrans" cxnId="{601CD95F-E9AB-4A5E-8578-A169102D8FFA}">
      <dgm:prSet/>
      <dgm:spPr/>
      <dgm:t>
        <a:bodyPr/>
        <a:lstStyle/>
        <a:p>
          <a:endParaRPr lang="en-US"/>
        </a:p>
      </dgm:t>
    </dgm:pt>
    <dgm:pt modelId="{8112B8FE-904D-4D10-ABFF-A5EB6E95BD07}">
      <dgm:prSet phldrT="[Text]"/>
      <dgm:spPr/>
      <dgm:t>
        <a:bodyPr/>
        <a:lstStyle/>
        <a:p>
          <a:pPr algn="l">
            <a:buNone/>
          </a:pPr>
          <a:r>
            <a:rPr lang="en-US" dirty="0"/>
            <a:t>Median Sale Price vs Pending Sales</a:t>
          </a:r>
        </a:p>
      </dgm:t>
    </dgm:pt>
    <dgm:pt modelId="{FEC54739-DFEC-442E-ADB3-B91143A2D22B}" type="parTrans" cxnId="{50A56C7B-BE43-45B1-8A08-8F84BB57E765}">
      <dgm:prSet/>
      <dgm:spPr/>
      <dgm:t>
        <a:bodyPr/>
        <a:lstStyle/>
        <a:p>
          <a:endParaRPr lang="en-US"/>
        </a:p>
      </dgm:t>
    </dgm:pt>
    <dgm:pt modelId="{1731C296-87D4-4769-859C-794D5BB932EF}" type="sibTrans" cxnId="{50A56C7B-BE43-45B1-8A08-8F84BB57E765}">
      <dgm:prSet/>
      <dgm:spPr/>
      <dgm:t>
        <a:bodyPr/>
        <a:lstStyle/>
        <a:p>
          <a:endParaRPr lang="en-US"/>
        </a:p>
      </dgm:t>
    </dgm:pt>
    <dgm:pt modelId="{3318AF3B-70B5-4C09-BCE4-F26044FC4905}" type="pres">
      <dgm:prSet presAssocID="{D0353390-7AD7-4DFA-A3C3-1E54A85A9ABA}" presName="rootNode" presStyleCnt="0">
        <dgm:presLayoutVars>
          <dgm:chMax/>
          <dgm:chPref/>
          <dgm:dir/>
          <dgm:animLvl val="lvl"/>
        </dgm:presLayoutVars>
      </dgm:prSet>
      <dgm:spPr/>
    </dgm:pt>
    <dgm:pt modelId="{FBBEA380-C125-4FF5-AD30-F23FAAB0A1BA}" type="pres">
      <dgm:prSet presAssocID="{8CBEA8B6-AC57-45EF-AC72-1D7411A2364D}" presName="composite" presStyleCnt="0"/>
      <dgm:spPr/>
    </dgm:pt>
    <dgm:pt modelId="{10B3F4DD-59A6-4D3E-B72B-659614E1D7EC}" type="pres">
      <dgm:prSet presAssocID="{8CBEA8B6-AC57-45EF-AC72-1D7411A2364D}" presName="ParentText" presStyleLbl="node1" presStyleIdx="0" presStyleCnt="2">
        <dgm:presLayoutVars>
          <dgm:chMax val="1"/>
          <dgm:chPref val="1"/>
          <dgm:bulletEnabled val="1"/>
        </dgm:presLayoutVars>
      </dgm:prSet>
      <dgm:spPr/>
    </dgm:pt>
    <dgm:pt modelId="{DBDA3D47-8E1F-46AF-BEE8-F4BB868AEBCF}" type="pres">
      <dgm:prSet presAssocID="{8CBEA8B6-AC57-45EF-AC72-1D7411A2364D}" presName="Image" presStyleLbl="bgImgPlace1" presStyleIdx="0" presStyleCnt="2"/>
      <dgm:spPr>
        <a:blipFill rotWithShape="1">
          <a:blip xmlns:r="http://schemas.openxmlformats.org/officeDocument/2006/relationships" r:embed="rId1"/>
          <a:srcRect/>
          <a:stretch>
            <a:fillRect l="-6000" r="-6000"/>
          </a:stretch>
        </a:blipFill>
      </dgm:spPr>
    </dgm:pt>
    <dgm:pt modelId="{3DEC6E34-D1D6-4DD6-B40F-58329995D0D4}" type="pres">
      <dgm:prSet presAssocID="{8CBEA8B6-AC57-45EF-AC72-1D7411A2364D}" presName="ChildText" presStyleLbl="fgAcc1" presStyleIdx="0" presStyleCnt="0">
        <dgm:presLayoutVars>
          <dgm:chMax val="0"/>
          <dgm:chPref val="0"/>
          <dgm:bulletEnabled val="1"/>
        </dgm:presLayoutVars>
      </dgm:prSet>
      <dgm:spPr/>
    </dgm:pt>
    <dgm:pt modelId="{0EA91B54-A433-40D7-BA9D-F9A4FE2B1EE5}" type="pres">
      <dgm:prSet presAssocID="{4CBA0130-D21D-4AC1-B991-C6F57F2A08B6}" presName="sibTrans" presStyleCnt="0"/>
      <dgm:spPr/>
    </dgm:pt>
    <dgm:pt modelId="{5DC6AC1C-69EB-4A88-B3A2-227C7EF42630}" type="pres">
      <dgm:prSet presAssocID="{8112B8FE-904D-4D10-ABFF-A5EB6E95BD07}" presName="composite" presStyleCnt="0"/>
      <dgm:spPr/>
    </dgm:pt>
    <dgm:pt modelId="{EA427A41-EB26-4452-9529-0F376F68DA45}" type="pres">
      <dgm:prSet presAssocID="{8112B8FE-904D-4D10-ABFF-A5EB6E95BD07}" presName="ParentText" presStyleLbl="node1" presStyleIdx="1" presStyleCnt="2">
        <dgm:presLayoutVars>
          <dgm:chMax val="1"/>
          <dgm:chPref val="1"/>
          <dgm:bulletEnabled val="1"/>
        </dgm:presLayoutVars>
      </dgm:prSet>
      <dgm:spPr/>
    </dgm:pt>
    <dgm:pt modelId="{1A4737D7-F3B6-479F-8A49-A3A6AFA36325}" type="pres">
      <dgm:prSet presAssocID="{8112B8FE-904D-4D10-ABFF-A5EB6E95BD07}" presName="Image" presStyleLbl="bgImgPlace1" presStyleIdx="1" presStyleCnt="2"/>
      <dgm:spPr>
        <a:blipFill rotWithShape="1">
          <a:blip xmlns:r="http://schemas.openxmlformats.org/officeDocument/2006/relationships" r:embed="rId2"/>
          <a:srcRect/>
          <a:stretch>
            <a:fillRect l="-6000" r="-6000"/>
          </a:stretch>
        </a:blipFill>
      </dgm:spPr>
    </dgm:pt>
    <dgm:pt modelId="{9E91605D-C534-4F2C-8609-0005E493B664}" type="pres">
      <dgm:prSet presAssocID="{8112B8FE-904D-4D10-ABFF-A5EB6E95BD07}" presName="ChildText" presStyleLbl="fgAcc1" presStyleIdx="0" presStyleCnt="0">
        <dgm:presLayoutVars>
          <dgm:chMax val="0"/>
          <dgm:chPref val="0"/>
          <dgm:bulletEnabled val="1"/>
        </dgm:presLayoutVars>
      </dgm:prSet>
      <dgm:spPr/>
    </dgm:pt>
  </dgm:ptLst>
  <dgm:cxnLst>
    <dgm:cxn modelId="{99B2C640-11AD-4EF1-AB20-0A293E97DE7C}" type="presOf" srcId="{8112B8FE-904D-4D10-ABFF-A5EB6E95BD07}" destId="{EA427A41-EB26-4452-9529-0F376F68DA45}" srcOrd="0" destOrd="0" presId="urn:microsoft.com/office/officeart/2008/layout/TitledPictureBlocks"/>
    <dgm:cxn modelId="{601CD95F-E9AB-4A5E-8578-A169102D8FFA}" srcId="{D0353390-7AD7-4DFA-A3C3-1E54A85A9ABA}" destId="{8CBEA8B6-AC57-45EF-AC72-1D7411A2364D}" srcOrd="0" destOrd="0" parTransId="{96382357-0069-476D-9641-DA53E0F348AC}" sibTransId="{4CBA0130-D21D-4AC1-B991-C6F57F2A08B6}"/>
    <dgm:cxn modelId="{50A56C7B-BE43-45B1-8A08-8F84BB57E765}" srcId="{D0353390-7AD7-4DFA-A3C3-1E54A85A9ABA}" destId="{8112B8FE-904D-4D10-ABFF-A5EB6E95BD07}" srcOrd="1" destOrd="0" parTransId="{FEC54739-DFEC-442E-ADB3-B91143A2D22B}" sibTransId="{1731C296-87D4-4769-859C-794D5BB932EF}"/>
    <dgm:cxn modelId="{5C1E4BCD-FB8E-4751-A2C1-17A841951D9D}" type="presOf" srcId="{D0353390-7AD7-4DFA-A3C3-1E54A85A9ABA}" destId="{3318AF3B-70B5-4C09-BCE4-F26044FC4905}" srcOrd="0" destOrd="0" presId="urn:microsoft.com/office/officeart/2008/layout/TitledPictureBlocks"/>
    <dgm:cxn modelId="{CFB46EEE-A59D-4DA5-AC19-9D9130E480CC}" type="presOf" srcId="{8CBEA8B6-AC57-45EF-AC72-1D7411A2364D}" destId="{10B3F4DD-59A6-4D3E-B72B-659614E1D7EC}" srcOrd="0" destOrd="0" presId="urn:microsoft.com/office/officeart/2008/layout/TitledPictureBlocks"/>
    <dgm:cxn modelId="{61894EFF-640B-4DE5-BBF4-82E0A7184F03}" type="presParOf" srcId="{3318AF3B-70B5-4C09-BCE4-F26044FC4905}" destId="{FBBEA380-C125-4FF5-AD30-F23FAAB0A1BA}" srcOrd="0" destOrd="0" presId="urn:microsoft.com/office/officeart/2008/layout/TitledPictureBlocks"/>
    <dgm:cxn modelId="{D320F1FC-09A3-4047-8EC1-EA8F9AF963B3}" type="presParOf" srcId="{FBBEA380-C125-4FF5-AD30-F23FAAB0A1BA}" destId="{10B3F4DD-59A6-4D3E-B72B-659614E1D7EC}" srcOrd="0" destOrd="0" presId="urn:microsoft.com/office/officeart/2008/layout/TitledPictureBlocks"/>
    <dgm:cxn modelId="{BFDE908E-FC9F-48B1-BF6E-AA4E922A3905}" type="presParOf" srcId="{FBBEA380-C125-4FF5-AD30-F23FAAB0A1BA}" destId="{DBDA3D47-8E1F-46AF-BEE8-F4BB868AEBCF}" srcOrd="1" destOrd="0" presId="urn:microsoft.com/office/officeart/2008/layout/TitledPictureBlocks"/>
    <dgm:cxn modelId="{C0EEE9A3-6F3D-43B5-8B9A-D0A63A2D6054}" type="presParOf" srcId="{FBBEA380-C125-4FF5-AD30-F23FAAB0A1BA}" destId="{3DEC6E34-D1D6-4DD6-B40F-58329995D0D4}" srcOrd="2" destOrd="0" presId="urn:microsoft.com/office/officeart/2008/layout/TitledPictureBlocks"/>
    <dgm:cxn modelId="{6E30BC7C-8E9D-4BB4-B20F-BB23B427E008}" type="presParOf" srcId="{3318AF3B-70B5-4C09-BCE4-F26044FC4905}" destId="{0EA91B54-A433-40D7-BA9D-F9A4FE2B1EE5}" srcOrd="1" destOrd="0" presId="urn:microsoft.com/office/officeart/2008/layout/TitledPictureBlocks"/>
    <dgm:cxn modelId="{898A4ECB-F468-4D0C-AA36-DC5B5D35DF6D}" type="presParOf" srcId="{3318AF3B-70B5-4C09-BCE4-F26044FC4905}" destId="{5DC6AC1C-69EB-4A88-B3A2-227C7EF42630}" srcOrd="2" destOrd="0" presId="urn:microsoft.com/office/officeart/2008/layout/TitledPictureBlocks"/>
    <dgm:cxn modelId="{B0C6E1DE-3F00-4F53-B605-19A2F9C15B74}" type="presParOf" srcId="{5DC6AC1C-69EB-4A88-B3A2-227C7EF42630}" destId="{EA427A41-EB26-4452-9529-0F376F68DA45}" srcOrd="0" destOrd="0" presId="urn:microsoft.com/office/officeart/2008/layout/TitledPictureBlocks"/>
    <dgm:cxn modelId="{0961DA7F-554B-4B3C-8407-5AC97BF21FAA}" type="presParOf" srcId="{5DC6AC1C-69EB-4A88-B3A2-227C7EF42630}" destId="{1A4737D7-F3B6-479F-8A49-A3A6AFA36325}" srcOrd="1" destOrd="0" presId="urn:microsoft.com/office/officeart/2008/layout/TitledPictureBlocks"/>
    <dgm:cxn modelId="{2480633E-2C0F-4909-9F2C-341148234E5D}" type="presParOf" srcId="{5DC6AC1C-69EB-4A88-B3A2-227C7EF42630}" destId="{9E91605D-C534-4F2C-8609-0005E493B664}"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7B50D0-4594-4FDB-904E-723693671A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A27DA3B-87DF-43CC-9A0B-736EDA803370}">
      <dgm:prSet/>
      <dgm:spPr/>
      <dgm:t>
        <a:bodyPr/>
        <a:lstStyle/>
        <a:p>
          <a:r>
            <a:rPr lang="en-US"/>
            <a:t>In the hypothesis testing process, we begin by establishing a null hypothesis (H₀) and an alternative hypothesis (H₁) that reflect our assumptions or predictions about the relationship between variables in the dataset. For this analysis, the null hypothesis typically assumes no significant relationship or difference between the variables being studied, while the alternative hypothesis suggests the presence of a significant effect or relationship.</a:t>
          </a:r>
        </a:p>
      </dgm:t>
    </dgm:pt>
    <dgm:pt modelId="{ABE0FED1-6D8B-4E75-A018-CBB90EDD02AF}" type="parTrans" cxnId="{19E9C180-B0D2-4BF2-88F6-AC9B3C333A8A}">
      <dgm:prSet/>
      <dgm:spPr/>
      <dgm:t>
        <a:bodyPr/>
        <a:lstStyle/>
        <a:p>
          <a:endParaRPr lang="en-US"/>
        </a:p>
      </dgm:t>
    </dgm:pt>
    <dgm:pt modelId="{844C31D9-3818-45E9-817B-2D0DC26FF68C}" type="sibTrans" cxnId="{19E9C180-B0D2-4BF2-88F6-AC9B3C333A8A}">
      <dgm:prSet/>
      <dgm:spPr/>
      <dgm:t>
        <a:bodyPr/>
        <a:lstStyle/>
        <a:p>
          <a:endParaRPr lang="en-US"/>
        </a:p>
      </dgm:t>
    </dgm:pt>
    <dgm:pt modelId="{03E185B6-36F8-48E7-9F4D-1F6B2DCB7304}" type="pres">
      <dgm:prSet presAssocID="{E17B50D0-4594-4FDB-904E-723693671A17}" presName="linear" presStyleCnt="0">
        <dgm:presLayoutVars>
          <dgm:animLvl val="lvl"/>
          <dgm:resizeHandles val="exact"/>
        </dgm:presLayoutVars>
      </dgm:prSet>
      <dgm:spPr/>
    </dgm:pt>
    <dgm:pt modelId="{813EDC8B-6529-4EF3-94FA-24CC96F367FC}" type="pres">
      <dgm:prSet presAssocID="{2A27DA3B-87DF-43CC-9A0B-736EDA803370}" presName="parentText" presStyleLbl="node1" presStyleIdx="0" presStyleCnt="1">
        <dgm:presLayoutVars>
          <dgm:chMax val="0"/>
          <dgm:bulletEnabled val="1"/>
        </dgm:presLayoutVars>
      </dgm:prSet>
      <dgm:spPr/>
    </dgm:pt>
  </dgm:ptLst>
  <dgm:cxnLst>
    <dgm:cxn modelId="{19E9C180-B0D2-4BF2-88F6-AC9B3C333A8A}" srcId="{E17B50D0-4594-4FDB-904E-723693671A17}" destId="{2A27DA3B-87DF-43CC-9A0B-736EDA803370}" srcOrd="0" destOrd="0" parTransId="{ABE0FED1-6D8B-4E75-A018-CBB90EDD02AF}" sibTransId="{844C31D9-3818-45E9-817B-2D0DC26FF68C}"/>
    <dgm:cxn modelId="{A60EAC95-2774-4AFA-BD0B-DC32262E5396}" type="presOf" srcId="{E17B50D0-4594-4FDB-904E-723693671A17}" destId="{03E185B6-36F8-48E7-9F4D-1F6B2DCB7304}" srcOrd="0" destOrd="0" presId="urn:microsoft.com/office/officeart/2005/8/layout/vList2"/>
    <dgm:cxn modelId="{5373A1FA-63DA-4BDC-93F4-9B2E3C97CA0D}" type="presOf" srcId="{2A27DA3B-87DF-43CC-9A0B-736EDA803370}" destId="{813EDC8B-6529-4EF3-94FA-24CC96F367FC}" srcOrd="0" destOrd="0" presId="urn:microsoft.com/office/officeart/2005/8/layout/vList2"/>
    <dgm:cxn modelId="{8D067117-9FC6-4699-AE05-0D008947F402}" type="presParOf" srcId="{03E185B6-36F8-48E7-9F4D-1F6B2DCB7304}" destId="{813EDC8B-6529-4EF3-94FA-24CC96F367F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17B50D0-4594-4FDB-904E-723693671A1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A27DA3B-87DF-43CC-9A0B-736EDA803370}">
      <dgm:prSet custT="1"/>
      <dgm:spPr/>
      <dgm:t>
        <a:bodyPr/>
        <a:lstStyle/>
        <a:p>
          <a:pPr algn="ctr"/>
          <a:r>
            <a:rPr lang="en-US" sz="3400" b="1" dirty="0"/>
            <a:t>Method Used:</a:t>
          </a:r>
        </a:p>
      </dgm:t>
    </dgm:pt>
    <dgm:pt modelId="{844C31D9-3818-45E9-817B-2D0DC26FF68C}" type="sibTrans" cxnId="{19E9C180-B0D2-4BF2-88F6-AC9B3C333A8A}">
      <dgm:prSet/>
      <dgm:spPr/>
      <dgm:t>
        <a:bodyPr/>
        <a:lstStyle/>
        <a:p>
          <a:endParaRPr lang="en-US"/>
        </a:p>
      </dgm:t>
    </dgm:pt>
    <dgm:pt modelId="{ABE0FED1-6D8B-4E75-A018-CBB90EDD02AF}" type="parTrans" cxnId="{19E9C180-B0D2-4BF2-88F6-AC9B3C333A8A}">
      <dgm:prSet/>
      <dgm:spPr/>
      <dgm:t>
        <a:bodyPr/>
        <a:lstStyle/>
        <a:p>
          <a:endParaRPr lang="en-US"/>
        </a:p>
      </dgm:t>
    </dgm:pt>
    <dgm:pt modelId="{1C3226EF-EF9A-4AF0-A1D3-C362094435EB}">
      <dgm:prSet/>
      <dgm:spPr/>
      <dgm:t>
        <a:bodyPr/>
        <a:lstStyle/>
        <a:p>
          <a:r>
            <a:rPr lang="en-US" b="1" dirty="0"/>
            <a:t>Significance of the Results:</a:t>
          </a:r>
          <a:endParaRPr lang="en-US" dirty="0"/>
        </a:p>
      </dgm:t>
    </dgm:pt>
    <dgm:pt modelId="{4EC6E0C2-723D-47A4-82A6-A86B020F57C1}" type="parTrans" cxnId="{0BA0A81D-11C2-43E4-B70F-F484E1C59B99}">
      <dgm:prSet/>
      <dgm:spPr/>
      <dgm:t>
        <a:bodyPr/>
        <a:lstStyle/>
        <a:p>
          <a:endParaRPr lang="en-US"/>
        </a:p>
      </dgm:t>
    </dgm:pt>
    <dgm:pt modelId="{C13FB689-1B80-40E2-94B5-2C6C9EFC9212}" type="sibTrans" cxnId="{0BA0A81D-11C2-43E4-B70F-F484E1C59B99}">
      <dgm:prSet/>
      <dgm:spPr/>
      <dgm:t>
        <a:bodyPr/>
        <a:lstStyle/>
        <a:p>
          <a:endParaRPr lang="en-US"/>
        </a:p>
      </dgm:t>
    </dgm:pt>
    <dgm:pt modelId="{F4D16E35-FFE9-419E-8537-343BD14A20D9}">
      <dgm:prSet custT="1"/>
      <dgm:spPr/>
      <dgm:t>
        <a:bodyPr anchor="ctr"/>
        <a:lstStyle/>
        <a:p>
          <a:pPr algn="l">
            <a:buNone/>
          </a:pPr>
          <a:r>
            <a:rPr lang="en-US" sz="1000" dirty="0"/>
            <a:t>The regression analysis revealed several statistically significant relationships. Pending sales had a positive and significant impact on median sale prices (</a:t>
          </a:r>
          <a:r>
            <a:rPr lang="en-US" sz="1000" dirty="0" err="1"/>
            <a:t>coef</a:t>
          </a:r>
          <a:r>
            <a:rPr lang="en-US" sz="1000" dirty="0"/>
            <a:t> = 270.73, p &lt; 0.0001). Conversely, inventory, months of supply, and median DOM showed negative and statistically significant effects on prices, with the most substantial negative impact observed for months of supply (</a:t>
          </a:r>
          <a:r>
            <a:rPr lang="en-US" sz="1000" dirty="0" err="1"/>
            <a:t>coef</a:t>
          </a:r>
          <a:r>
            <a:rPr lang="en-US" sz="1000" dirty="0"/>
            <a:t> = -3218.77, p &lt; 0.0001). The F-statistic confirmed the overall model's significance (F = 275.5, p &lt; 0.0001). However, the R-squared value was relatively low (R² = 0.043), indicating that other factors might also play a role in influencing price variations.</a:t>
          </a:r>
        </a:p>
      </dgm:t>
    </dgm:pt>
    <dgm:pt modelId="{9A2DCBD5-BA26-4F13-9F3D-447B251C2C9E}" type="parTrans" cxnId="{40B965E6-EB63-4A3D-9217-3E6869FAF895}">
      <dgm:prSet/>
      <dgm:spPr/>
      <dgm:t>
        <a:bodyPr/>
        <a:lstStyle/>
        <a:p>
          <a:endParaRPr lang="en-US"/>
        </a:p>
      </dgm:t>
    </dgm:pt>
    <dgm:pt modelId="{A79AF94B-0BFF-4BF0-A8FE-EED8DED81833}" type="sibTrans" cxnId="{40B965E6-EB63-4A3D-9217-3E6869FAF895}">
      <dgm:prSet/>
      <dgm:spPr/>
      <dgm:t>
        <a:bodyPr/>
        <a:lstStyle/>
        <a:p>
          <a:endParaRPr lang="en-US"/>
        </a:p>
      </dgm:t>
    </dgm:pt>
    <dgm:pt modelId="{C9826860-E53F-4E63-815E-79DBD503153F}">
      <dgm:prSet/>
      <dgm:spPr/>
      <dgm:t>
        <a:bodyPr/>
        <a:lstStyle/>
        <a:p>
          <a:r>
            <a:rPr lang="en-US" b="1" dirty="0"/>
            <a:t>Interpretation of Outcomes and Implications:</a:t>
          </a:r>
          <a:endParaRPr lang="en-US" dirty="0"/>
        </a:p>
      </dgm:t>
    </dgm:pt>
    <dgm:pt modelId="{41A4B52B-7B88-4759-BA2C-C1C225BD13C8}" type="parTrans" cxnId="{0C6795B5-DC95-4155-843C-7349E02ED0E8}">
      <dgm:prSet/>
      <dgm:spPr/>
      <dgm:t>
        <a:bodyPr/>
        <a:lstStyle/>
        <a:p>
          <a:endParaRPr lang="en-US"/>
        </a:p>
      </dgm:t>
    </dgm:pt>
    <dgm:pt modelId="{27CAEBC6-0586-4D5F-94D1-041BE2E542CE}" type="sibTrans" cxnId="{0C6795B5-DC95-4155-843C-7349E02ED0E8}">
      <dgm:prSet/>
      <dgm:spPr/>
      <dgm:t>
        <a:bodyPr/>
        <a:lstStyle/>
        <a:p>
          <a:endParaRPr lang="en-US"/>
        </a:p>
      </dgm:t>
    </dgm:pt>
    <dgm:pt modelId="{CD60AB44-E64C-4C5F-B665-29042FE8626E}">
      <dgm:prSet custT="1"/>
      <dgm:spPr/>
      <dgm:t>
        <a:bodyPr anchor="ctr"/>
        <a:lstStyle/>
        <a:p>
          <a:pPr algn="l">
            <a:buNone/>
          </a:pPr>
          <a:r>
            <a:rPr lang="en-US" sz="1000" dirty="0"/>
            <a:t>These findings emphasize the importance of both </a:t>
          </a:r>
          <a:r>
            <a:rPr lang="en-US" sz="1000" b="1" dirty="0"/>
            <a:t>hypothesis testing</a:t>
          </a:r>
          <a:r>
            <a:rPr lang="en-US" sz="1000" dirty="0"/>
            <a:t> and </a:t>
          </a:r>
          <a:r>
            <a:rPr lang="en-US" sz="1000" b="1" dirty="0"/>
            <a:t>regression analysis</a:t>
          </a:r>
          <a:r>
            <a:rPr lang="en-US" sz="1000" dirty="0"/>
            <a:t> in understanding supply-demand dynamics in the Nebraska real estate market. Specifically, months of supply and inventory levels are critical drivers of home prices. While the regression analysis provides valuable insights into price determinants, the low R-squared value suggests that more complex models could better capture the full scope of factors affecting price movements. This dual approach offers a comprehensive view, guiding market participants in making informed decisions.</a:t>
          </a:r>
        </a:p>
      </dgm:t>
    </dgm:pt>
    <dgm:pt modelId="{B7B26791-86E8-4837-9B3B-F920B8FA50B6}" type="parTrans" cxnId="{2F2E5AD7-BB55-48A9-960F-A5F4EE003F19}">
      <dgm:prSet/>
      <dgm:spPr/>
      <dgm:t>
        <a:bodyPr/>
        <a:lstStyle/>
        <a:p>
          <a:endParaRPr lang="en-US"/>
        </a:p>
      </dgm:t>
    </dgm:pt>
    <dgm:pt modelId="{5555219B-E9FA-4612-8A01-A3104844CC2E}" type="sibTrans" cxnId="{2F2E5AD7-BB55-48A9-960F-A5F4EE003F19}">
      <dgm:prSet/>
      <dgm:spPr/>
      <dgm:t>
        <a:bodyPr/>
        <a:lstStyle/>
        <a:p>
          <a:endParaRPr lang="en-US"/>
        </a:p>
      </dgm:t>
    </dgm:pt>
    <dgm:pt modelId="{2464F57A-B748-4C06-A5EF-0F0BA58E68FC}">
      <dgm:prSet custT="1"/>
      <dgm:spPr/>
      <dgm:t>
        <a:bodyPr anchor="ctr"/>
        <a:lstStyle/>
        <a:p>
          <a:pPr algn="l">
            <a:buNone/>
          </a:pPr>
          <a:r>
            <a:rPr lang="en-US" sz="1000" dirty="0"/>
            <a:t>The analysis involved two key components: </a:t>
          </a:r>
          <a:r>
            <a:rPr lang="en-US" sz="1000" b="1" dirty="0"/>
            <a:t>hypothesis testing</a:t>
          </a:r>
          <a:r>
            <a:rPr lang="en-US" sz="1000" dirty="0"/>
            <a:t> and </a:t>
          </a:r>
          <a:r>
            <a:rPr lang="en-US" sz="1000" b="1" dirty="0"/>
            <a:t>regression analysis</a:t>
          </a:r>
          <a:r>
            <a:rPr lang="en-US" sz="1000" dirty="0"/>
            <a:t>. For hypothesis testing, Ordinary Least Squares (OLS) regression was utilized to evaluate the relationship between variables such as pending sales, inventory, months of supply, and median days on market (DOM) with the median sale price. The handling of missing data and outliers was crucial to ensure the accuracy of the results.</a:t>
          </a:r>
        </a:p>
      </dgm:t>
    </dgm:pt>
    <dgm:pt modelId="{0F32491D-C574-4D02-B259-FBD6EAE8F6F9}" type="sibTrans" cxnId="{11DC5991-EB0A-4CF2-A152-DBBFE02D8720}">
      <dgm:prSet/>
      <dgm:spPr/>
      <dgm:t>
        <a:bodyPr/>
        <a:lstStyle/>
        <a:p>
          <a:endParaRPr lang="en-US"/>
        </a:p>
      </dgm:t>
    </dgm:pt>
    <dgm:pt modelId="{C1D569BE-391C-45B9-B778-59289076E346}" type="parTrans" cxnId="{11DC5991-EB0A-4CF2-A152-DBBFE02D8720}">
      <dgm:prSet/>
      <dgm:spPr/>
      <dgm:t>
        <a:bodyPr/>
        <a:lstStyle/>
        <a:p>
          <a:endParaRPr lang="en-US"/>
        </a:p>
      </dgm:t>
    </dgm:pt>
    <dgm:pt modelId="{AF93BDD8-D95B-4600-9D72-C704B815BD26}" type="pres">
      <dgm:prSet presAssocID="{E17B50D0-4594-4FDB-904E-723693671A17}" presName="Name0" presStyleCnt="0">
        <dgm:presLayoutVars>
          <dgm:dir/>
          <dgm:animLvl val="lvl"/>
          <dgm:resizeHandles/>
        </dgm:presLayoutVars>
      </dgm:prSet>
      <dgm:spPr/>
    </dgm:pt>
    <dgm:pt modelId="{7E115474-8E90-465C-8E56-D212FE71A22F}" type="pres">
      <dgm:prSet presAssocID="{2A27DA3B-87DF-43CC-9A0B-736EDA803370}" presName="linNode" presStyleCnt="0"/>
      <dgm:spPr/>
    </dgm:pt>
    <dgm:pt modelId="{424B05E5-E73F-4403-81B3-990A4B995E47}" type="pres">
      <dgm:prSet presAssocID="{2A27DA3B-87DF-43CC-9A0B-736EDA803370}" presName="parentShp" presStyleLbl="node1" presStyleIdx="0" presStyleCnt="3">
        <dgm:presLayoutVars>
          <dgm:bulletEnabled val="1"/>
        </dgm:presLayoutVars>
      </dgm:prSet>
      <dgm:spPr/>
    </dgm:pt>
    <dgm:pt modelId="{1A9FA549-0D51-4C18-81F8-4AA4D0C5CE77}" type="pres">
      <dgm:prSet presAssocID="{2A27DA3B-87DF-43CC-9A0B-736EDA803370}" presName="childShp" presStyleLbl="bgAccFollowNode1" presStyleIdx="0" presStyleCnt="3">
        <dgm:presLayoutVars>
          <dgm:bulletEnabled val="1"/>
        </dgm:presLayoutVars>
      </dgm:prSet>
      <dgm:spPr/>
    </dgm:pt>
    <dgm:pt modelId="{5B54F053-792F-4996-A38D-2B280A53E449}" type="pres">
      <dgm:prSet presAssocID="{844C31D9-3818-45E9-817B-2D0DC26FF68C}" presName="spacing" presStyleCnt="0"/>
      <dgm:spPr/>
    </dgm:pt>
    <dgm:pt modelId="{2D43BC06-3163-4FE5-A8F4-CCE9603C7FD7}" type="pres">
      <dgm:prSet presAssocID="{1C3226EF-EF9A-4AF0-A1D3-C362094435EB}" presName="linNode" presStyleCnt="0"/>
      <dgm:spPr/>
    </dgm:pt>
    <dgm:pt modelId="{1572D177-211C-4BDC-8C1D-09FBCA393A8A}" type="pres">
      <dgm:prSet presAssocID="{1C3226EF-EF9A-4AF0-A1D3-C362094435EB}" presName="parentShp" presStyleLbl="node1" presStyleIdx="1" presStyleCnt="3">
        <dgm:presLayoutVars>
          <dgm:bulletEnabled val="1"/>
        </dgm:presLayoutVars>
      </dgm:prSet>
      <dgm:spPr/>
    </dgm:pt>
    <dgm:pt modelId="{53B2DC29-AE1A-468C-8043-351C13C16C01}" type="pres">
      <dgm:prSet presAssocID="{1C3226EF-EF9A-4AF0-A1D3-C362094435EB}" presName="childShp" presStyleLbl="bgAccFollowNode1" presStyleIdx="1" presStyleCnt="3">
        <dgm:presLayoutVars>
          <dgm:bulletEnabled val="1"/>
        </dgm:presLayoutVars>
      </dgm:prSet>
      <dgm:spPr/>
    </dgm:pt>
    <dgm:pt modelId="{C6B890EB-B776-4BDC-8DE2-B480E992EBB6}" type="pres">
      <dgm:prSet presAssocID="{C13FB689-1B80-40E2-94B5-2C6C9EFC9212}" presName="spacing" presStyleCnt="0"/>
      <dgm:spPr/>
    </dgm:pt>
    <dgm:pt modelId="{4CB2140B-63DC-4319-A157-D4D57432ADFF}" type="pres">
      <dgm:prSet presAssocID="{C9826860-E53F-4E63-815E-79DBD503153F}" presName="linNode" presStyleCnt="0"/>
      <dgm:spPr/>
    </dgm:pt>
    <dgm:pt modelId="{5648A2B0-213B-487D-983B-2DE2818D8D6E}" type="pres">
      <dgm:prSet presAssocID="{C9826860-E53F-4E63-815E-79DBD503153F}" presName="parentShp" presStyleLbl="node1" presStyleIdx="2" presStyleCnt="3">
        <dgm:presLayoutVars>
          <dgm:bulletEnabled val="1"/>
        </dgm:presLayoutVars>
      </dgm:prSet>
      <dgm:spPr/>
    </dgm:pt>
    <dgm:pt modelId="{8C26B2EC-E62E-4C6F-B0B0-2D9275060043}" type="pres">
      <dgm:prSet presAssocID="{C9826860-E53F-4E63-815E-79DBD503153F}" presName="childShp" presStyleLbl="bgAccFollowNode1" presStyleIdx="2" presStyleCnt="3">
        <dgm:presLayoutVars>
          <dgm:bulletEnabled val="1"/>
        </dgm:presLayoutVars>
      </dgm:prSet>
      <dgm:spPr/>
    </dgm:pt>
  </dgm:ptLst>
  <dgm:cxnLst>
    <dgm:cxn modelId="{F067161A-DEE2-4653-B6C0-5DB41E557C52}" type="presOf" srcId="{E17B50D0-4594-4FDB-904E-723693671A17}" destId="{AF93BDD8-D95B-4600-9D72-C704B815BD26}" srcOrd="0" destOrd="0" presId="urn:microsoft.com/office/officeart/2005/8/layout/vList6"/>
    <dgm:cxn modelId="{0BA0A81D-11C2-43E4-B70F-F484E1C59B99}" srcId="{E17B50D0-4594-4FDB-904E-723693671A17}" destId="{1C3226EF-EF9A-4AF0-A1D3-C362094435EB}" srcOrd="1" destOrd="0" parTransId="{4EC6E0C2-723D-47A4-82A6-A86B020F57C1}" sibTransId="{C13FB689-1B80-40E2-94B5-2C6C9EFC9212}"/>
    <dgm:cxn modelId="{8C8CE267-4611-49EC-A9B3-B63C12E92B43}" type="presOf" srcId="{CD60AB44-E64C-4C5F-B665-29042FE8626E}" destId="{8C26B2EC-E62E-4C6F-B0B0-2D9275060043}" srcOrd="0" destOrd="0" presId="urn:microsoft.com/office/officeart/2005/8/layout/vList6"/>
    <dgm:cxn modelId="{AC3C014C-1F16-4A6E-9A17-7C466C540C54}" type="presOf" srcId="{2A27DA3B-87DF-43CC-9A0B-736EDA803370}" destId="{424B05E5-E73F-4403-81B3-990A4B995E47}" srcOrd="0" destOrd="0" presId="urn:microsoft.com/office/officeart/2005/8/layout/vList6"/>
    <dgm:cxn modelId="{E13ED87B-758A-4ED1-8260-CA07B5D5F25A}" type="presOf" srcId="{1C3226EF-EF9A-4AF0-A1D3-C362094435EB}" destId="{1572D177-211C-4BDC-8C1D-09FBCA393A8A}" srcOrd="0" destOrd="0" presId="urn:microsoft.com/office/officeart/2005/8/layout/vList6"/>
    <dgm:cxn modelId="{3F8F5580-0809-45A8-B13B-AB87CDF3C5DE}" type="presOf" srcId="{C9826860-E53F-4E63-815E-79DBD503153F}" destId="{5648A2B0-213B-487D-983B-2DE2818D8D6E}" srcOrd="0" destOrd="0" presId="urn:microsoft.com/office/officeart/2005/8/layout/vList6"/>
    <dgm:cxn modelId="{19E9C180-B0D2-4BF2-88F6-AC9B3C333A8A}" srcId="{E17B50D0-4594-4FDB-904E-723693671A17}" destId="{2A27DA3B-87DF-43CC-9A0B-736EDA803370}" srcOrd="0" destOrd="0" parTransId="{ABE0FED1-6D8B-4E75-A018-CBB90EDD02AF}" sibTransId="{844C31D9-3818-45E9-817B-2D0DC26FF68C}"/>
    <dgm:cxn modelId="{11DC5991-EB0A-4CF2-A152-DBBFE02D8720}" srcId="{2A27DA3B-87DF-43CC-9A0B-736EDA803370}" destId="{2464F57A-B748-4C06-A5EF-0F0BA58E68FC}" srcOrd="0" destOrd="0" parTransId="{C1D569BE-391C-45B9-B778-59289076E346}" sibTransId="{0F32491D-C574-4D02-B259-FBD6EAE8F6F9}"/>
    <dgm:cxn modelId="{75FD259A-E88F-4039-8046-FE591D517BD5}" type="presOf" srcId="{2464F57A-B748-4C06-A5EF-0F0BA58E68FC}" destId="{1A9FA549-0D51-4C18-81F8-4AA4D0C5CE77}" srcOrd="0" destOrd="0" presId="urn:microsoft.com/office/officeart/2005/8/layout/vList6"/>
    <dgm:cxn modelId="{0C6795B5-DC95-4155-843C-7349E02ED0E8}" srcId="{E17B50D0-4594-4FDB-904E-723693671A17}" destId="{C9826860-E53F-4E63-815E-79DBD503153F}" srcOrd="2" destOrd="0" parTransId="{41A4B52B-7B88-4759-BA2C-C1C225BD13C8}" sibTransId="{27CAEBC6-0586-4D5F-94D1-041BE2E542CE}"/>
    <dgm:cxn modelId="{2F2E5AD7-BB55-48A9-960F-A5F4EE003F19}" srcId="{C9826860-E53F-4E63-815E-79DBD503153F}" destId="{CD60AB44-E64C-4C5F-B665-29042FE8626E}" srcOrd="0" destOrd="0" parTransId="{B7B26791-86E8-4837-9B3B-F920B8FA50B6}" sibTransId="{5555219B-E9FA-4612-8A01-A3104844CC2E}"/>
    <dgm:cxn modelId="{40B965E6-EB63-4A3D-9217-3E6869FAF895}" srcId="{1C3226EF-EF9A-4AF0-A1D3-C362094435EB}" destId="{F4D16E35-FFE9-419E-8537-343BD14A20D9}" srcOrd="0" destOrd="0" parTransId="{9A2DCBD5-BA26-4F13-9F3D-447B251C2C9E}" sibTransId="{A79AF94B-0BFF-4BF0-A8FE-EED8DED81833}"/>
    <dgm:cxn modelId="{6F3E14E9-5E78-4A5F-B626-C7ACF40BD0BF}" type="presOf" srcId="{F4D16E35-FFE9-419E-8537-343BD14A20D9}" destId="{53B2DC29-AE1A-468C-8043-351C13C16C01}" srcOrd="0" destOrd="0" presId="urn:microsoft.com/office/officeart/2005/8/layout/vList6"/>
    <dgm:cxn modelId="{08A07BF4-E4C3-4C19-A5C3-8DE2EB0AFA81}" type="presParOf" srcId="{AF93BDD8-D95B-4600-9D72-C704B815BD26}" destId="{7E115474-8E90-465C-8E56-D212FE71A22F}" srcOrd="0" destOrd="0" presId="urn:microsoft.com/office/officeart/2005/8/layout/vList6"/>
    <dgm:cxn modelId="{5916222E-8043-4EC8-A5A0-FE49DD774328}" type="presParOf" srcId="{7E115474-8E90-465C-8E56-D212FE71A22F}" destId="{424B05E5-E73F-4403-81B3-990A4B995E47}" srcOrd="0" destOrd="0" presId="urn:microsoft.com/office/officeart/2005/8/layout/vList6"/>
    <dgm:cxn modelId="{233A56A6-C950-446F-B4F2-7B283944B439}" type="presParOf" srcId="{7E115474-8E90-465C-8E56-D212FE71A22F}" destId="{1A9FA549-0D51-4C18-81F8-4AA4D0C5CE77}" srcOrd="1" destOrd="0" presId="urn:microsoft.com/office/officeart/2005/8/layout/vList6"/>
    <dgm:cxn modelId="{C7298F9D-7C73-4CC0-A5D7-188EE96B820E}" type="presParOf" srcId="{AF93BDD8-D95B-4600-9D72-C704B815BD26}" destId="{5B54F053-792F-4996-A38D-2B280A53E449}" srcOrd="1" destOrd="0" presId="urn:microsoft.com/office/officeart/2005/8/layout/vList6"/>
    <dgm:cxn modelId="{FD915E26-D4D7-491A-A076-47ECD68F364F}" type="presParOf" srcId="{AF93BDD8-D95B-4600-9D72-C704B815BD26}" destId="{2D43BC06-3163-4FE5-A8F4-CCE9603C7FD7}" srcOrd="2" destOrd="0" presId="urn:microsoft.com/office/officeart/2005/8/layout/vList6"/>
    <dgm:cxn modelId="{7F70E7B2-DB62-4843-B4F5-EBF71E2F5BFC}" type="presParOf" srcId="{2D43BC06-3163-4FE5-A8F4-CCE9603C7FD7}" destId="{1572D177-211C-4BDC-8C1D-09FBCA393A8A}" srcOrd="0" destOrd="0" presId="urn:microsoft.com/office/officeart/2005/8/layout/vList6"/>
    <dgm:cxn modelId="{59533724-1358-4238-96AD-8A341D0A82E8}" type="presParOf" srcId="{2D43BC06-3163-4FE5-A8F4-CCE9603C7FD7}" destId="{53B2DC29-AE1A-468C-8043-351C13C16C01}" srcOrd="1" destOrd="0" presId="urn:microsoft.com/office/officeart/2005/8/layout/vList6"/>
    <dgm:cxn modelId="{713F2277-44DF-4DCC-AE5B-388BB75F0464}" type="presParOf" srcId="{AF93BDD8-D95B-4600-9D72-C704B815BD26}" destId="{C6B890EB-B776-4BDC-8DE2-B480E992EBB6}" srcOrd="3" destOrd="0" presId="urn:microsoft.com/office/officeart/2005/8/layout/vList6"/>
    <dgm:cxn modelId="{8E186D62-3307-496F-BDAB-17104BDBD64F}" type="presParOf" srcId="{AF93BDD8-D95B-4600-9D72-C704B815BD26}" destId="{4CB2140B-63DC-4319-A157-D4D57432ADFF}" srcOrd="4" destOrd="0" presId="urn:microsoft.com/office/officeart/2005/8/layout/vList6"/>
    <dgm:cxn modelId="{E62D339A-1E52-463C-874B-B059362651E5}" type="presParOf" srcId="{4CB2140B-63DC-4319-A157-D4D57432ADFF}" destId="{5648A2B0-213B-487D-983B-2DE2818D8D6E}" srcOrd="0" destOrd="0" presId="urn:microsoft.com/office/officeart/2005/8/layout/vList6"/>
    <dgm:cxn modelId="{E6D01C39-78B1-443F-B1DF-24720F4F858F}" type="presParOf" srcId="{4CB2140B-63DC-4319-A157-D4D57432ADFF}" destId="{8C26B2EC-E62E-4C6F-B0B0-2D927506004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50A3D48-A3DD-4860-A81C-FC2B516E597F}"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F70734D0-07D0-46FC-9F8E-FE771122741E}">
      <dgm:prSet/>
      <dgm:spPr/>
      <dgm:t>
        <a:bodyPr/>
        <a:lstStyle/>
        <a:p>
          <a:pPr>
            <a:buNone/>
          </a:pPr>
          <a:r>
            <a:rPr lang="en-US" b="1" dirty="0"/>
            <a:t>Summarize Findings:</a:t>
          </a:r>
          <a:endParaRPr lang="en-US" dirty="0"/>
        </a:p>
      </dgm:t>
    </dgm:pt>
    <dgm:pt modelId="{A514A0CB-EF65-45CB-B6EC-25062BF81E7B}" type="parTrans" cxnId="{A772C247-283F-425B-9AE4-828AEFABFC41}">
      <dgm:prSet/>
      <dgm:spPr/>
      <dgm:t>
        <a:bodyPr/>
        <a:lstStyle/>
        <a:p>
          <a:endParaRPr lang="en-US"/>
        </a:p>
      </dgm:t>
    </dgm:pt>
    <dgm:pt modelId="{040EC070-A511-48E3-80C4-118E149FC081}" type="sibTrans" cxnId="{A772C247-283F-425B-9AE4-828AEFABFC41}">
      <dgm:prSet/>
      <dgm:spPr/>
      <dgm:t>
        <a:bodyPr/>
        <a:lstStyle/>
        <a:p>
          <a:endParaRPr lang="en-US"/>
        </a:p>
      </dgm:t>
    </dgm:pt>
    <dgm:pt modelId="{A30D93E6-4382-4F77-A736-8F6E17ED1475}">
      <dgm:prSet/>
      <dgm:spPr/>
      <dgm:t>
        <a:bodyPr/>
        <a:lstStyle/>
        <a:p>
          <a:pPr>
            <a:buNone/>
          </a:pPr>
          <a:r>
            <a:rPr lang="en-US" b="1" dirty="0"/>
            <a:t>Implications for the Real Estate Market:</a:t>
          </a:r>
          <a:endParaRPr lang="en-US" dirty="0"/>
        </a:p>
      </dgm:t>
    </dgm:pt>
    <dgm:pt modelId="{8DD3BFA5-AEF7-4AA8-9D40-DA1A649F341F}" type="parTrans" cxnId="{E748413F-FB73-4FE1-BB6A-339906D2EEB6}">
      <dgm:prSet/>
      <dgm:spPr/>
      <dgm:t>
        <a:bodyPr/>
        <a:lstStyle/>
        <a:p>
          <a:endParaRPr lang="en-US"/>
        </a:p>
      </dgm:t>
    </dgm:pt>
    <dgm:pt modelId="{5C70B79F-4AAE-4C59-A623-921097593936}" type="sibTrans" cxnId="{E748413F-FB73-4FE1-BB6A-339906D2EEB6}">
      <dgm:prSet/>
      <dgm:spPr/>
      <dgm:t>
        <a:bodyPr/>
        <a:lstStyle/>
        <a:p>
          <a:endParaRPr lang="en-US"/>
        </a:p>
      </dgm:t>
    </dgm:pt>
    <dgm:pt modelId="{B0422B28-DB8F-4670-9F0F-E1AD2829E6B1}">
      <dgm:prSet/>
      <dgm:spPr/>
      <dgm:t>
        <a:bodyPr/>
        <a:lstStyle/>
        <a:p>
          <a:pPr>
            <a:buNone/>
          </a:pPr>
          <a:r>
            <a:rPr lang="en-US" b="1" dirty="0"/>
            <a:t>Areas for Further Study:</a:t>
          </a:r>
          <a:endParaRPr lang="en-US" dirty="0"/>
        </a:p>
      </dgm:t>
    </dgm:pt>
    <dgm:pt modelId="{3239E6D5-CD90-4CA7-AAE8-235D221AC37B}" type="parTrans" cxnId="{FE4DD0F8-B969-4855-AC12-A2D1F99A5671}">
      <dgm:prSet/>
      <dgm:spPr/>
      <dgm:t>
        <a:bodyPr/>
        <a:lstStyle/>
        <a:p>
          <a:endParaRPr lang="en-US"/>
        </a:p>
      </dgm:t>
    </dgm:pt>
    <dgm:pt modelId="{25832C23-76C5-4B86-AEC7-1D1D78556A86}" type="sibTrans" cxnId="{FE4DD0F8-B969-4855-AC12-A2D1F99A5671}">
      <dgm:prSet/>
      <dgm:spPr/>
      <dgm:t>
        <a:bodyPr/>
        <a:lstStyle/>
        <a:p>
          <a:endParaRPr lang="en-US"/>
        </a:p>
      </dgm:t>
    </dgm:pt>
    <dgm:pt modelId="{8EABB9F5-134F-438A-A66B-F9FA998793BB}">
      <dgm:prSet/>
      <dgm:spPr/>
      <dgm:t>
        <a:bodyPr/>
        <a:lstStyle/>
        <a:p>
          <a:pPr>
            <a:buNone/>
          </a:pPr>
          <a:r>
            <a:rPr lang="en-US" b="1" dirty="0"/>
            <a:t>Key Takeaways:</a:t>
          </a:r>
          <a:endParaRPr lang="en-US" dirty="0"/>
        </a:p>
      </dgm:t>
    </dgm:pt>
    <dgm:pt modelId="{85E15918-1047-458A-BA20-1B64B83130F8}" type="parTrans" cxnId="{0BDDA814-0605-4F0D-BC10-2D19F2C62A8D}">
      <dgm:prSet/>
      <dgm:spPr/>
      <dgm:t>
        <a:bodyPr/>
        <a:lstStyle/>
        <a:p>
          <a:endParaRPr lang="en-US"/>
        </a:p>
      </dgm:t>
    </dgm:pt>
    <dgm:pt modelId="{CC24EA53-E514-442F-9A91-C28419F024FF}" type="sibTrans" cxnId="{0BDDA814-0605-4F0D-BC10-2D19F2C62A8D}">
      <dgm:prSet/>
      <dgm:spPr/>
      <dgm:t>
        <a:bodyPr/>
        <a:lstStyle/>
        <a:p>
          <a:endParaRPr lang="en-US"/>
        </a:p>
      </dgm:t>
    </dgm:pt>
    <dgm:pt modelId="{87269F7C-3DAD-48A9-A80B-EB232CCE8477}">
      <dgm:prSet/>
      <dgm:spPr/>
      <dgm:t>
        <a:bodyPr/>
        <a:lstStyle/>
        <a:p>
          <a:pPr>
            <a:buNone/>
          </a:pPr>
          <a:r>
            <a:rPr lang="en-US" b="1" dirty="0"/>
            <a:t>Next Steps:</a:t>
          </a:r>
          <a:endParaRPr lang="en-US" dirty="0"/>
        </a:p>
      </dgm:t>
    </dgm:pt>
    <dgm:pt modelId="{B1BA8A8D-2DE6-4767-AB28-16A4C4BCFF83}" type="parTrans" cxnId="{5A8E56CE-F8B6-4935-9DED-17130E1439C6}">
      <dgm:prSet/>
      <dgm:spPr/>
      <dgm:t>
        <a:bodyPr/>
        <a:lstStyle/>
        <a:p>
          <a:endParaRPr lang="en-US"/>
        </a:p>
      </dgm:t>
    </dgm:pt>
    <dgm:pt modelId="{9B8EDCD4-3154-4D81-B0C7-521FBF2804E5}" type="sibTrans" cxnId="{5A8E56CE-F8B6-4935-9DED-17130E1439C6}">
      <dgm:prSet/>
      <dgm:spPr/>
      <dgm:t>
        <a:bodyPr/>
        <a:lstStyle/>
        <a:p>
          <a:endParaRPr lang="en-US"/>
        </a:p>
      </dgm:t>
    </dgm:pt>
    <dgm:pt modelId="{3E09025F-BA3C-420A-A35B-62861CCEA83B}">
      <dgm:prSet/>
      <dgm:spPr/>
      <dgm:t>
        <a:bodyPr/>
        <a:lstStyle/>
        <a:p>
          <a:pPr>
            <a:buNone/>
          </a:pPr>
          <a:r>
            <a:rPr lang="en-US" dirty="0"/>
            <a:t>The analysis confirmed that supply factors, especially months of supply, play a significant role in determining the median sale prices in the Nebraska real estate market. As supply increases, prices tend to decrease, reinforcing the fundamental principles of supply and demand.</a:t>
          </a:r>
        </a:p>
      </dgm:t>
    </dgm:pt>
    <dgm:pt modelId="{28EFC305-B281-411F-87C6-4FE25673D9BB}" type="parTrans" cxnId="{23DF1247-A358-46AF-9787-A2488B18037B}">
      <dgm:prSet/>
      <dgm:spPr/>
      <dgm:t>
        <a:bodyPr/>
        <a:lstStyle/>
        <a:p>
          <a:endParaRPr lang="en-US"/>
        </a:p>
      </dgm:t>
    </dgm:pt>
    <dgm:pt modelId="{C625B0A4-3F5B-413B-A1F3-BBEFD29E5D74}" type="sibTrans" cxnId="{23DF1247-A358-46AF-9787-A2488B18037B}">
      <dgm:prSet/>
      <dgm:spPr/>
      <dgm:t>
        <a:bodyPr/>
        <a:lstStyle/>
        <a:p>
          <a:endParaRPr lang="en-US"/>
        </a:p>
      </dgm:t>
    </dgm:pt>
    <dgm:pt modelId="{6477233B-ADB4-4B47-9088-54BDDC25AB19}">
      <dgm:prSet/>
      <dgm:spPr/>
      <dgm:t>
        <a:bodyPr/>
        <a:lstStyle/>
        <a:p>
          <a:pPr>
            <a:buNone/>
          </a:pPr>
          <a:r>
            <a:rPr lang="en-US" dirty="0"/>
            <a:t>These findings highlight the critical importance of monitoring and managing inventory levels to predict and influence market trends. For real estate professionals, understanding the dynamics of supply can provide a strategic advantage in pricing decisions and market timing.</a:t>
          </a:r>
        </a:p>
      </dgm:t>
    </dgm:pt>
    <dgm:pt modelId="{ACCBFB18-A294-413C-896E-8C6443479BB5}" type="parTrans" cxnId="{74A7A96E-5221-47FB-8B63-39890C6E8EBD}">
      <dgm:prSet/>
      <dgm:spPr/>
      <dgm:t>
        <a:bodyPr/>
        <a:lstStyle/>
        <a:p>
          <a:endParaRPr lang="en-US"/>
        </a:p>
      </dgm:t>
    </dgm:pt>
    <dgm:pt modelId="{8F34E956-A007-467E-A345-15C1E9119305}" type="sibTrans" cxnId="{74A7A96E-5221-47FB-8B63-39890C6E8EBD}">
      <dgm:prSet/>
      <dgm:spPr/>
      <dgm:t>
        <a:bodyPr/>
        <a:lstStyle/>
        <a:p>
          <a:endParaRPr lang="en-US"/>
        </a:p>
      </dgm:t>
    </dgm:pt>
    <dgm:pt modelId="{202F38E7-F0D7-4DEE-BE79-8207C1391B19}">
      <dgm:prSet/>
      <dgm:spPr/>
      <dgm:t>
        <a:bodyPr/>
        <a:lstStyle/>
        <a:p>
          <a:pPr>
            <a:buNone/>
          </a:pPr>
          <a:r>
            <a:rPr lang="en-US" dirty="0"/>
            <a:t>Future research could delve into non-linear relationships between variables, as the real estate market may not always behave linearly. Additionally, incorporating other economic indicators, such as interest rates or employment levels, could provide a more comprehensive understanding of market drivers.</a:t>
          </a:r>
        </a:p>
      </dgm:t>
    </dgm:pt>
    <dgm:pt modelId="{86940016-CBAB-481E-86EC-50B616737EC6}" type="parTrans" cxnId="{6A16B17C-B20C-4A8B-9C2C-1F6C9A15F149}">
      <dgm:prSet/>
      <dgm:spPr/>
      <dgm:t>
        <a:bodyPr/>
        <a:lstStyle/>
        <a:p>
          <a:endParaRPr lang="en-US"/>
        </a:p>
      </dgm:t>
    </dgm:pt>
    <dgm:pt modelId="{13396D5E-57EC-4B10-BCA8-6F22D69F7B86}" type="sibTrans" cxnId="{6A16B17C-B20C-4A8B-9C2C-1F6C9A15F149}">
      <dgm:prSet/>
      <dgm:spPr/>
      <dgm:t>
        <a:bodyPr/>
        <a:lstStyle/>
        <a:p>
          <a:endParaRPr lang="en-US"/>
        </a:p>
      </dgm:t>
    </dgm:pt>
    <dgm:pt modelId="{79741BDA-B3F8-4B0E-96F3-CAAD4106D134}">
      <dgm:prSet/>
      <dgm:spPr/>
      <dgm:t>
        <a:bodyPr/>
        <a:lstStyle/>
        <a:p>
          <a:pPr>
            <a:buNone/>
          </a:pPr>
          <a:r>
            <a:rPr lang="en-US"/>
            <a:t>The </a:t>
          </a:r>
          <a:r>
            <a:rPr lang="en-US" dirty="0"/>
            <a:t>strong influence of supply on pricing underscores the need for accurate inventory management and market analysis. The findings suggest that while current models are effective, integrating more complex and detailed variables could further enhance predictive accuracy.</a:t>
          </a:r>
        </a:p>
      </dgm:t>
    </dgm:pt>
    <dgm:pt modelId="{36ECA681-CEFF-4310-A736-7E89DD7081D8}" type="parTrans" cxnId="{9C28E881-35A7-4994-BA10-8A62F2021C31}">
      <dgm:prSet/>
      <dgm:spPr/>
      <dgm:t>
        <a:bodyPr/>
        <a:lstStyle/>
        <a:p>
          <a:endParaRPr lang="en-US"/>
        </a:p>
      </dgm:t>
    </dgm:pt>
    <dgm:pt modelId="{3B8D4254-8415-453F-A383-AB2EA2443E4E}" type="sibTrans" cxnId="{9C28E881-35A7-4994-BA10-8A62F2021C31}">
      <dgm:prSet/>
      <dgm:spPr/>
      <dgm:t>
        <a:bodyPr/>
        <a:lstStyle/>
        <a:p>
          <a:endParaRPr lang="en-US"/>
        </a:p>
      </dgm:t>
    </dgm:pt>
    <dgm:pt modelId="{BB38D8B8-D272-448F-8ACA-B4F7BD7EDF5A}">
      <dgm:prSet/>
      <dgm:spPr/>
      <dgm:t>
        <a:bodyPr/>
        <a:lstStyle/>
        <a:p>
          <a:pPr>
            <a:buNone/>
          </a:pPr>
          <a:r>
            <a:rPr lang="en-US" dirty="0"/>
            <a:t>Further analysis should focus on refining regression models, possibly incorporating non-linear approaches, and exploring regional variations within Nebraska. Incorporating more granular data and additional market indicators will likely improve the precision and applicability of the findings.</a:t>
          </a:r>
        </a:p>
      </dgm:t>
    </dgm:pt>
    <dgm:pt modelId="{F75AC57A-B619-4CE8-848E-3816023D99D3}" type="parTrans" cxnId="{E59339EA-8690-421C-8C24-BB6C0A2A2C2F}">
      <dgm:prSet/>
      <dgm:spPr/>
      <dgm:t>
        <a:bodyPr/>
        <a:lstStyle/>
        <a:p>
          <a:endParaRPr lang="en-US"/>
        </a:p>
      </dgm:t>
    </dgm:pt>
    <dgm:pt modelId="{BC4CB4B6-0D2E-4F47-9EA0-6FB04AA65F31}" type="sibTrans" cxnId="{E59339EA-8690-421C-8C24-BB6C0A2A2C2F}">
      <dgm:prSet/>
      <dgm:spPr/>
      <dgm:t>
        <a:bodyPr/>
        <a:lstStyle/>
        <a:p>
          <a:endParaRPr lang="en-US"/>
        </a:p>
      </dgm:t>
    </dgm:pt>
    <dgm:pt modelId="{E27C8E13-406E-40DE-82FF-D1D359882F74}" type="pres">
      <dgm:prSet presAssocID="{550A3D48-A3DD-4860-A81C-FC2B516E597F}" presName="compositeShape" presStyleCnt="0">
        <dgm:presLayoutVars>
          <dgm:chMax val="7"/>
          <dgm:dir/>
          <dgm:resizeHandles val="exact"/>
        </dgm:presLayoutVars>
      </dgm:prSet>
      <dgm:spPr/>
    </dgm:pt>
    <dgm:pt modelId="{A3C74B55-B538-497F-AD2E-2BE6EFC16D0C}" type="pres">
      <dgm:prSet presAssocID="{F70734D0-07D0-46FC-9F8E-FE771122741E}" presName="circ1" presStyleLbl="vennNode1" presStyleIdx="0" presStyleCnt="5"/>
      <dgm:spPr/>
    </dgm:pt>
    <dgm:pt modelId="{5B0923E9-144A-4033-9B79-84B8F9F42864}" type="pres">
      <dgm:prSet presAssocID="{F70734D0-07D0-46FC-9F8E-FE771122741E}" presName="circ1Tx" presStyleLbl="revTx" presStyleIdx="0" presStyleCnt="0">
        <dgm:presLayoutVars>
          <dgm:chMax val="0"/>
          <dgm:chPref val="0"/>
          <dgm:bulletEnabled val="1"/>
        </dgm:presLayoutVars>
      </dgm:prSet>
      <dgm:spPr/>
    </dgm:pt>
    <dgm:pt modelId="{FACB744B-D711-4432-A36D-F1D8FF94A5D9}" type="pres">
      <dgm:prSet presAssocID="{A30D93E6-4382-4F77-A736-8F6E17ED1475}" presName="circ2" presStyleLbl="vennNode1" presStyleIdx="1" presStyleCnt="5"/>
      <dgm:spPr/>
    </dgm:pt>
    <dgm:pt modelId="{E3B6A4D7-AFB9-4394-BA7C-3E51CD2910F8}" type="pres">
      <dgm:prSet presAssocID="{A30D93E6-4382-4F77-A736-8F6E17ED1475}" presName="circ2Tx" presStyleLbl="revTx" presStyleIdx="0" presStyleCnt="0">
        <dgm:presLayoutVars>
          <dgm:chMax val="0"/>
          <dgm:chPref val="0"/>
          <dgm:bulletEnabled val="1"/>
        </dgm:presLayoutVars>
      </dgm:prSet>
      <dgm:spPr/>
    </dgm:pt>
    <dgm:pt modelId="{657CC5A6-C13E-4604-A6CB-572900D32961}" type="pres">
      <dgm:prSet presAssocID="{B0422B28-DB8F-4670-9F0F-E1AD2829E6B1}" presName="circ3" presStyleLbl="vennNode1" presStyleIdx="2" presStyleCnt="5"/>
      <dgm:spPr/>
    </dgm:pt>
    <dgm:pt modelId="{3E152F7A-0CA6-4F5E-B30D-BF8DBE8EA874}" type="pres">
      <dgm:prSet presAssocID="{B0422B28-DB8F-4670-9F0F-E1AD2829E6B1}" presName="circ3Tx" presStyleLbl="revTx" presStyleIdx="0" presStyleCnt="0">
        <dgm:presLayoutVars>
          <dgm:chMax val="0"/>
          <dgm:chPref val="0"/>
          <dgm:bulletEnabled val="1"/>
        </dgm:presLayoutVars>
      </dgm:prSet>
      <dgm:spPr/>
    </dgm:pt>
    <dgm:pt modelId="{3B15F877-2B9F-4EC1-84B8-2F3F3546EF1F}" type="pres">
      <dgm:prSet presAssocID="{8EABB9F5-134F-438A-A66B-F9FA998793BB}" presName="circ4" presStyleLbl="vennNode1" presStyleIdx="3" presStyleCnt="5"/>
      <dgm:spPr/>
    </dgm:pt>
    <dgm:pt modelId="{F2BCE93E-F241-42C1-9737-26FF65F66C85}" type="pres">
      <dgm:prSet presAssocID="{8EABB9F5-134F-438A-A66B-F9FA998793BB}" presName="circ4Tx" presStyleLbl="revTx" presStyleIdx="0" presStyleCnt="0">
        <dgm:presLayoutVars>
          <dgm:chMax val="0"/>
          <dgm:chPref val="0"/>
          <dgm:bulletEnabled val="1"/>
        </dgm:presLayoutVars>
      </dgm:prSet>
      <dgm:spPr/>
    </dgm:pt>
    <dgm:pt modelId="{C81B4D26-AF53-47B1-A9C6-14291769C20B}" type="pres">
      <dgm:prSet presAssocID="{87269F7C-3DAD-48A9-A80B-EB232CCE8477}" presName="circ5" presStyleLbl="vennNode1" presStyleIdx="4" presStyleCnt="5"/>
      <dgm:spPr/>
    </dgm:pt>
    <dgm:pt modelId="{AE4199EC-58A9-4364-8A77-726257AAB922}" type="pres">
      <dgm:prSet presAssocID="{87269F7C-3DAD-48A9-A80B-EB232CCE8477}" presName="circ5Tx" presStyleLbl="revTx" presStyleIdx="0" presStyleCnt="0">
        <dgm:presLayoutVars>
          <dgm:chMax val="0"/>
          <dgm:chPref val="0"/>
          <dgm:bulletEnabled val="1"/>
        </dgm:presLayoutVars>
      </dgm:prSet>
      <dgm:spPr/>
    </dgm:pt>
  </dgm:ptLst>
  <dgm:cxnLst>
    <dgm:cxn modelId="{A4178004-17C5-4AAB-8503-ECA7039F34D2}" type="presOf" srcId="{87269F7C-3DAD-48A9-A80B-EB232CCE8477}" destId="{AE4199EC-58A9-4364-8A77-726257AAB922}" srcOrd="0" destOrd="0" presId="urn:microsoft.com/office/officeart/2005/8/layout/venn1"/>
    <dgm:cxn modelId="{6D2D410C-8A3B-4B9D-9C45-0F8F21E588CB}" type="presOf" srcId="{A30D93E6-4382-4F77-A736-8F6E17ED1475}" destId="{E3B6A4D7-AFB9-4394-BA7C-3E51CD2910F8}" srcOrd="0" destOrd="0" presId="urn:microsoft.com/office/officeart/2005/8/layout/venn1"/>
    <dgm:cxn modelId="{1FE3460D-BB24-4A12-81E8-D77175354351}" type="presOf" srcId="{550A3D48-A3DD-4860-A81C-FC2B516E597F}" destId="{E27C8E13-406E-40DE-82FF-D1D359882F74}" srcOrd="0" destOrd="0" presId="urn:microsoft.com/office/officeart/2005/8/layout/venn1"/>
    <dgm:cxn modelId="{DA483011-1071-4E40-A6E3-12AF22CD8F6B}" type="presOf" srcId="{F70734D0-07D0-46FC-9F8E-FE771122741E}" destId="{5B0923E9-144A-4033-9B79-84B8F9F42864}" srcOrd="0" destOrd="0" presId="urn:microsoft.com/office/officeart/2005/8/layout/venn1"/>
    <dgm:cxn modelId="{0BDDA814-0605-4F0D-BC10-2D19F2C62A8D}" srcId="{550A3D48-A3DD-4860-A81C-FC2B516E597F}" destId="{8EABB9F5-134F-438A-A66B-F9FA998793BB}" srcOrd="3" destOrd="0" parTransId="{85E15918-1047-458A-BA20-1B64B83130F8}" sibTransId="{CC24EA53-E514-442F-9A91-C28419F024FF}"/>
    <dgm:cxn modelId="{C315E322-6193-4958-8C17-480E0543A1AD}" type="presOf" srcId="{BB38D8B8-D272-448F-8ACA-B4F7BD7EDF5A}" destId="{AE4199EC-58A9-4364-8A77-726257AAB922}" srcOrd="0" destOrd="1" presId="urn:microsoft.com/office/officeart/2005/8/layout/venn1"/>
    <dgm:cxn modelId="{C2A32C29-ABDE-4354-82B6-2476F76C4EE9}" type="presOf" srcId="{202F38E7-F0D7-4DEE-BE79-8207C1391B19}" destId="{3E152F7A-0CA6-4F5E-B30D-BF8DBE8EA874}" srcOrd="0" destOrd="1" presId="urn:microsoft.com/office/officeart/2005/8/layout/venn1"/>
    <dgm:cxn modelId="{E748413F-FB73-4FE1-BB6A-339906D2EEB6}" srcId="{550A3D48-A3DD-4860-A81C-FC2B516E597F}" destId="{A30D93E6-4382-4F77-A736-8F6E17ED1475}" srcOrd="1" destOrd="0" parTransId="{8DD3BFA5-AEF7-4AA8-9D40-DA1A649F341F}" sibTransId="{5C70B79F-4AAE-4C59-A623-921097593936}"/>
    <dgm:cxn modelId="{DCB6F461-BC6E-40A5-9D2C-A4F0975DB2D0}" type="presOf" srcId="{79741BDA-B3F8-4B0E-96F3-CAAD4106D134}" destId="{F2BCE93E-F241-42C1-9737-26FF65F66C85}" srcOrd="0" destOrd="1" presId="urn:microsoft.com/office/officeart/2005/8/layout/venn1"/>
    <dgm:cxn modelId="{23DF1247-A358-46AF-9787-A2488B18037B}" srcId="{F70734D0-07D0-46FC-9F8E-FE771122741E}" destId="{3E09025F-BA3C-420A-A35B-62861CCEA83B}" srcOrd="0" destOrd="0" parTransId="{28EFC305-B281-411F-87C6-4FE25673D9BB}" sibTransId="{C625B0A4-3F5B-413B-A1F3-BBEFD29E5D74}"/>
    <dgm:cxn modelId="{A772C247-283F-425B-9AE4-828AEFABFC41}" srcId="{550A3D48-A3DD-4860-A81C-FC2B516E597F}" destId="{F70734D0-07D0-46FC-9F8E-FE771122741E}" srcOrd="0" destOrd="0" parTransId="{A514A0CB-EF65-45CB-B6EC-25062BF81E7B}" sibTransId="{040EC070-A511-48E3-80C4-118E149FC081}"/>
    <dgm:cxn modelId="{FF51584B-1C0B-4EB4-836C-E8D2204739B7}" type="presOf" srcId="{8EABB9F5-134F-438A-A66B-F9FA998793BB}" destId="{F2BCE93E-F241-42C1-9737-26FF65F66C85}" srcOrd="0" destOrd="0" presId="urn:microsoft.com/office/officeart/2005/8/layout/venn1"/>
    <dgm:cxn modelId="{74A7A96E-5221-47FB-8B63-39890C6E8EBD}" srcId="{A30D93E6-4382-4F77-A736-8F6E17ED1475}" destId="{6477233B-ADB4-4B47-9088-54BDDC25AB19}" srcOrd="0" destOrd="0" parTransId="{ACCBFB18-A294-413C-896E-8C6443479BB5}" sibTransId="{8F34E956-A007-467E-A345-15C1E9119305}"/>
    <dgm:cxn modelId="{6A16B17C-B20C-4A8B-9C2C-1F6C9A15F149}" srcId="{B0422B28-DB8F-4670-9F0F-E1AD2829E6B1}" destId="{202F38E7-F0D7-4DEE-BE79-8207C1391B19}" srcOrd="0" destOrd="0" parTransId="{86940016-CBAB-481E-86EC-50B616737EC6}" sibTransId="{13396D5E-57EC-4B10-BCA8-6F22D69F7B86}"/>
    <dgm:cxn modelId="{9C28E881-35A7-4994-BA10-8A62F2021C31}" srcId="{8EABB9F5-134F-438A-A66B-F9FA998793BB}" destId="{79741BDA-B3F8-4B0E-96F3-CAAD4106D134}" srcOrd="0" destOrd="0" parTransId="{36ECA681-CEFF-4310-A736-7E89DD7081D8}" sibTransId="{3B8D4254-8415-453F-A383-AB2EA2443E4E}"/>
    <dgm:cxn modelId="{1DB309C2-7E30-4B87-8DA9-3898B63A569C}" type="presOf" srcId="{6477233B-ADB4-4B47-9088-54BDDC25AB19}" destId="{E3B6A4D7-AFB9-4394-BA7C-3E51CD2910F8}" srcOrd="0" destOrd="1" presId="urn:microsoft.com/office/officeart/2005/8/layout/venn1"/>
    <dgm:cxn modelId="{5A8E56CE-F8B6-4935-9DED-17130E1439C6}" srcId="{550A3D48-A3DD-4860-A81C-FC2B516E597F}" destId="{87269F7C-3DAD-48A9-A80B-EB232CCE8477}" srcOrd="4" destOrd="0" parTransId="{B1BA8A8D-2DE6-4767-AB28-16A4C4BCFF83}" sibTransId="{9B8EDCD4-3154-4D81-B0C7-521FBF2804E5}"/>
    <dgm:cxn modelId="{ABDAA2D9-9263-4D4F-966C-B68128C0B292}" type="presOf" srcId="{3E09025F-BA3C-420A-A35B-62861CCEA83B}" destId="{5B0923E9-144A-4033-9B79-84B8F9F42864}" srcOrd="0" destOrd="1" presId="urn:microsoft.com/office/officeart/2005/8/layout/venn1"/>
    <dgm:cxn modelId="{6B0BF6DC-C6FB-4F35-9CA0-CCBF276376B2}" type="presOf" srcId="{B0422B28-DB8F-4670-9F0F-E1AD2829E6B1}" destId="{3E152F7A-0CA6-4F5E-B30D-BF8DBE8EA874}" srcOrd="0" destOrd="0" presId="urn:microsoft.com/office/officeart/2005/8/layout/venn1"/>
    <dgm:cxn modelId="{E59339EA-8690-421C-8C24-BB6C0A2A2C2F}" srcId="{87269F7C-3DAD-48A9-A80B-EB232CCE8477}" destId="{BB38D8B8-D272-448F-8ACA-B4F7BD7EDF5A}" srcOrd="0" destOrd="0" parTransId="{F75AC57A-B619-4CE8-848E-3816023D99D3}" sibTransId="{BC4CB4B6-0D2E-4F47-9EA0-6FB04AA65F31}"/>
    <dgm:cxn modelId="{FE4DD0F8-B969-4855-AC12-A2D1F99A5671}" srcId="{550A3D48-A3DD-4860-A81C-FC2B516E597F}" destId="{B0422B28-DB8F-4670-9F0F-E1AD2829E6B1}" srcOrd="2" destOrd="0" parTransId="{3239E6D5-CD90-4CA7-AAE8-235D221AC37B}" sibTransId="{25832C23-76C5-4B86-AEC7-1D1D78556A86}"/>
    <dgm:cxn modelId="{CB0496BA-C2FB-4F49-811E-409513211BE0}" type="presParOf" srcId="{E27C8E13-406E-40DE-82FF-D1D359882F74}" destId="{A3C74B55-B538-497F-AD2E-2BE6EFC16D0C}" srcOrd="0" destOrd="0" presId="urn:microsoft.com/office/officeart/2005/8/layout/venn1"/>
    <dgm:cxn modelId="{FF4DF439-9B94-4262-A613-20CA4E000B3D}" type="presParOf" srcId="{E27C8E13-406E-40DE-82FF-D1D359882F74}" destId="{5B0923E9-144A-4033-9B79-84B8F9F42864}" srcOrd="1" destOrd="0" presId="urn:microsoft.com/office/officeart/2005/8/layout/venn1"/>
    <dgm:cxn modelId="{51C0D5C7-33B4-4D02-A4FA-AA04E42340A4}" type="presParOf" srcId="{E27C8E13-406E-40DE-82FF-D1D359882F74}" destId="{FACB744B-D711-4432-A36D-F1D8FF94A5D9}" srcOrd="2" destOrd="0" presId="urn:microsoft.com/office/officeart/2005/8/layout/venn1"/>
    <dgm:cxn modelId="{B33E3BD1-24E5-44E1-BBAD-27FDD877D2DD}" type="presParOf" srcId="{E27C8E13-406E-40DE-82FF-D1D359882F74}" destId="{E3B6A4D7-AFB9-4394-BA7C-3E51CD2910F8}" srcOrd="3" destOrd="0" presId="urn:microsoft.com/office/officeart/2005/8/layout/venn1"/>
    <dgm:cxn modelId="{0468B2F5-3B3B-4453-BCDD-20B04D0ABBE1}" type="presParOf" srcId="{E27C8E13-406E-40DE-82FF-D1D359882F74}" destId="{657CC5A6-C13E-4604-A6CB-572900D32961}" srcOrd="4" destOrd="0" presId="urn:microsoft.com/office/officeart/2005/8/layout/venn1"/>
    <dgm:cxn modelId="{48108430-ED8E-408C-9AC5-DF8BF7CE1D7E}" type="presParOf" srcId="{E27C8E13-406E-40DE-82FF-D1D359882F74}" destId="{3E152F7A-0CA6-4F5E-B30D-BF8DBE8EA874}" srcOrd="5" destOrd="0" presId="urn:microsoft.com/office/officeart/2005/8/layout/venn1"/>
    <dgm:cxn modelId="{DE55B2A2-F55E-4B03-AF03-536CC8DCDFB4}" type="presParOf" srcId="{E27C8E13-406E-40DE-82FF-D1D359882F74}" destId="{3B15F877-2B9F-4EC1-84B8-2F3F3546EF1F}" srcOrd="6" destOrd="0" presId="urn:microsoft.com/office/officeart/2005/8/layout/venn1"/>
    <dgm:cxn modelId="{8B3824DE-3A1E-4124-B981-C0029CC229F4}" type="presParOf" srcId="{E27C8E13-406E-40DE-82FF-D1D359882F74}" destId="{F2BCE93E-F241-42C1-9737-26FF65F66C85}" srcOrd="7" destOrd="0" presId="urn:microsoft.com/office/officeart/2005/8/layout/venn1"/>
    <dgm:cxn modelId="{4C6DBA90-CB8C-47D0-ADC4-A2A0957386B1}" type="presParOf" srcId="{E27C8E13-406E-40DE-82FF-D1D359882F74}" destId="{C81B4D26-AF53-47B1-A9C6-14291769C20B}" srcOrd="8" destOrd="0" presId="urn:microsoft.com/office/officeart/2005/8/layout/venn1"/>
    <dgm:cxn modelId="{6161EFED-E0D2-4536-AFA7-026B560425CD}" type="presParOf" srcId="{E27C8E13-406E-40DE-82FF-D1D359882F74}" destId="{AE4199EC-58A9-4364-8A77-726257AAB922}"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5928E8-6AA0-418A-B3C9-5CC21CE8A9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2D5AF9-8C08-4879-B8DA-F88D97FC7BF3}">
      <dgm:prSet/>
      <dgm:spPr/>
      <dgm:t>
        <a:bodyPr/>
        <a:lstStyle/>
        <a:p>
          <a:r>
            <a:rPr lang="en-US"/>
            <a:t>- </a:t>
          </a:r>
          <a:r>
            <a:rPr lang="en-US" b="1"/>
            <a:t>Pending Sales:</a:t>
          </a:r>
          <a:r>
            <a:rPr lang="en-US"/>
            <a:t> Contracts on properties that are pending completion.</a:t>
          </a:r>
        </a:p>
      </dgm:t>
    </dgm:pt>
    <dgm:pt modelId="{4BCCAAD4-5617-4DA8-B1F5-67A598ABD438}" type="parTrans" cxnId="{CC8D21B5-C8C4-4DF7-897A-0C6476E739B1}">
      <dgm:prSet/>
      <dgm:spPr/>
      <dgm:t>
        <a:bodyPr/>
        <a:lstStyle/>
        <a:p>
          <a:endParaRPr lang="en-US"/>
        </a:p>
      </dgm:t>
    </dgm:pt>
    <dgm:pt modelId="{F3E9B08C-67A6-4096-A2E6-3C717FE20892}" type="sibTrans" cxnId="{CC8D21B5-C8C4-4DF7-897A-0C6476E739B1}">
      <dgm:prSet/>
      <dgm:spPr/>
      <dgm:t>
        <a:bodyPr/>
        <a:lstStyle/>
        <a:p>
          <a:endParaRPr lang="en-US"/>
        </a:p>
      </dgm:t>
    </dgm:pt>
    <dgm:pt modelId="{A50D05D3-70D6-40B3-A67B-E61F7FD7C1FE}">
      <dgm:prSet/>
      <dgm:spPr/>
      <dgm:t>
        <a:bodyPr/>
        <a:lstStyle/>
        <a:p>
          <a:r>
            <a:rPr lang="en-US"/>
            <a:t>- </a:t>
          </a:r>
          <a:r>
            <a:rPr lang="en-US" b="1"/>
            <a:t>Months of Supply</a:t>
          </a:r>
          <a:r>
            <a:rPr lang="en-US"/>
            <a:t>: Measures the time it would take to sell the current inventory.</a:t>
          </a:r>
        </a:p>
      </dgm:t>
    </dgm:pt>
    <dgm:pt modelId="{8A73FC61-93F5-4D15-83C4-51ECE289DE86}" type="parTrans" cxnId="{B4571A98-DE8E-40FB-8345-3B6BFB2421AB}">
      <dgm:prSet/>
      <dgm:spPr/>
      <dgm:t>
        <a:bodyPr/>
        <a:lstStyle/>
        <a:p>
          <a:endParaRPr lang="en-US"/>
        </a:p>
      </dgm:t>
    </dgm:pt>
    <dgm:pt modelId="{B1E7F305-5078-43DA-9C8A-624E67E92E7B}" type="sibTrans" cxnId="{B4571A98-DE8E-40FB-8345-3B6BFB2421AB}">
      <dgm:prSet/>
      <dgm:spPr/>
      <dgm:t>
        <a:bodyPr/>
        <a:lstStyle/>
        <a:p>
          <a:endParaRPr lang="en-US"/>
        </a:p>
      </dgm:t>
    </dgm:pt>
    <dgm:pt modelId="{E23B32A0-BDC8-42FC-A558-7C865189BB4E}">
      <dgm:prSet/>
      <dgm:spPr/>
      <dgm:t>
        <a:bodyPr/>
        <a:lstStyle/>
        <a:p>
          <a:r>
            <a:rPr lang="en-US"/>
            <a:t>- </a:t>
          </a:r>
          <a:r>
            <a:rPr lang="en-US" b="1"/>
            <a:t>Median Sale Price</a:t>
          </a:r>
          <a:r>
            <a:rPr lang="en-US"/>
            <a:t>: Median price at which homes are sold.</a:t>
          </a:r>
        </a:p>
      </dgm:t>
    </dgm:pt>
    <dgm:pt modelId="{452488E5-4CD0-4F57-828B-C5206F116D80}" type="parTrans" cxnId="{A38DA530-764D-493A-BD91-A933FA0B4665}">
      <dgm:prSet/>
      <dgm:spPr/>
      <dgm:t>
        <a:bodyPr/>
        <a:lstStyle/>
        <a:p>
          <a:endParaRPr lang="en-US"/>
        </a:p>
      </dgm:t>
    </dgm:pt>
    <dgm:pt modelId="{1C6DF909-C1DE-459E-85F8-3AB9097E2E42}" type="sibTrans" cxnId="{A38DA530-764D-493A-BD91-A933FA0B4665}">
      <dgm:prSet/>
      <dgm:spPr/>
      <dgm:t>
        <a:bodyPr/>
        <a:lstStyle/>
        <a:p>
          <a:endParaRPr lang="en-US"/>
        </a:p>
      </dgm:t>
    </dgm:pt>
    <dgm:pt modelId="{D15718F9-F412-49C6-A9B0-F6E120A8A033}">
      <dgm:prSet/>
      <dgm:spPr/>
      <dgm:t>
        <a:bodyPr/>
        <a:lstStyle/>
        <a:p>
          <a:r>
            <a:rPr lang="en-US"/>
            <a:t>- </a:t>
          </a:r>
          <a:r>
            <a:rPr lang="en-US" b="1"/>
            <a:t>Median Days on Market (DOM)</a:t>
          </a:r>
          <a:r>
            <a:rPr lang="en-US"/>
            <a:t>: Median number of days homes stay on the market before being sold.</a:t>
          </a:r>
        </a:p>
      </dgm:t>
    </dgm:pt>
    <dgm:pt modelId="{9C00C16A-5E6D-4C91-9C94-82CBFA3ACCE1}" type="parTrans" cxnId="{5FB0E2FD-18FA-4250-9AAB-8F37CB32E592}">
      <dgm:prSet/>
      <dgm:spPr/>
      <dgm:t>
        <a:bodyPr/>
        <a:lstStyle/>
        <a:p>
          <a:endParaRPr lang="en-US"/>
        </a:p>
      </dgm:t>
    </dgm:pt>
    <dgm:pt modelId="{5DB9E811-5878-4D8A-A828-0877A09C8D6E}" type="sibTrans" cxnId="{5FB0E2FD-18FA-4250-9AAB-8F37CB32E592}">
      <dgm:prSet/>
      <dgm:spPr/>
      <dgm:t>
        <a:bodyPr/>
        <a:lstStyle/>
        <a:p>
          <a:endParaRPr lang="en-US"/>
        </a:p>
      </dgm:t>
    </dgm:pt>
    <dgm:pt modelId="{B22F7E39-5963-464A-BC5A-13C74CB0C23C}">
      <dgm:prSet/>
      <dgm:spPr/>
      <dgm:t>
        <a:bodyPr/>
        <a:lstStyle/>
        <a:p>
          <a:r>
            <a:rPr lang="en-US"/>
            <a:t>- </a:t>
          </a:r>
          <a:r>
            <a:rPr lang="en-US" b="1"/>
            <a:t>Inventory</a:t>
          </a:r>
          <a:r>
            <a:rPr lang="en-US"/>
            <a:t>: Total number of active listings in the market.</a:t>
          </a:r>
        </a:p>
      </dgm:t>
    </dgm:pt>
    <dgm:pt modelId="{7E544D42-D58D-413C-9F8E-86F60E697808}" type="parTrans" cxnId="{A4FF993F-A344-4E43-BC18-24AB94E86E12}">
      <dgm:prSet/>
      <dgm:spPr/>
      <dgm:t>
        <a:bodyPr/>
        <a:lstStyle/>
        <a:p>
          <a:endParaRPr lang="en-US"/>
        </a:p>
      </dgm:t>
    </dgm:pt>
    <dgm:pt modelId="{624F5963-D365-48FF-852B-64D29FB4D87E}" type="sibTrans" cxnId="{A4FF993F-A344-4E43-BC18-24AB94E86E12}">
      <dgm:prSet/>
      <dgm:spPr/>
      <dgm:t>
        <a:bodyPr/>
        <a:lstStyle/>
        <a:p>
          <a:endParaRPr lang="en-US"/>
        </a:p>
      </dgm:t>
    </dgm:pt>
    <dgm:pt modelId="{6B9B255A-5A59-4178-90B9-93C0FF0DAC5A}" type="pres">
      <dgm:prSet presAssocID="{755928E8-6AA0-418A-B3C9-5CC21CE8A991}" presName="linear" presStyleCnt="0">
        <dgm:presLayoutVars>
          <dgm:animLvl val="lvl"/>
          <dgm:resizeHandles val="exact"/>
        </dgm:presLayoutVars>
      </dgm:prSet>
      <dgm:spPr/>
    </dgm:pt>
    <dgm:pt modelId="{8B260293-C8D9-4BD2-AE9A-B36413F39B58}" type="pres">
      <dgm:prSet presAssocID="{0C2D5AF9-8C08-4879-B8DA-F88D97FC7BF3}" presName="parentText" presStyleLbl="node1" presStyleIdx="0" presStyleCnt="5">
        <dgm:presLayoutVars>
          <dgm:chMax val="0"/>
          <dgm:bulletEnabled val="1"/>
        </dgm:presLayoutVars>
      </dgm:prSet>
      <dgm:spPr/>
    </dgm:pt>
    <dgm:pt modelId="{F1E97CC4-8A66-494B-932C-82D9D5B5F49A}" type="pres">
      <dgm:prSet presAssocID="{F3E9B08C-67A6-4096-A2E6-3C717FE20892}" presName="spacer" presStyleCnt="0"/>
      <dgm:spPr/>
    </dgm:pt>
    <dgm:pt modelId="{B077FF32-3A65-4B41-8499-C3D1FFE046B8}" type="pres">
      <dgm:prSet presAssocID="{A50D05D3-70D6-40B3-A67B-E61F7FD7C1FE}" presName="parentText" presStyleLbl="node1" presStyleIdx="1" presStyleCnt="5">
        <dgm:presLayoutVars>
          <dgm:chMax val="0"/>
          <dgm:bulletEnabled val="1"/>
        </dgm:presLayoutVars>
      </dgm:prSet>
      <dgm:spPr/>
    </dgm:pt>
    <dgm:pt modelId="{B66963A8-1185-49F4-B5A4-C6A0A0D075A5}" type="pres">
      <dgm:prSet presAssocID="{B1E7F305-5078-43DA-9C8A-624E67E92E7B}" presName="spacer" presStyleCnt="0"/>
      <dgm:spPr/>
    </dgm:pt>
    <dgm:pt modelId="{9A5CE257-E57A-4BD9-B435-07ABE34280B7}" type="pres">
      <dgm:prSet presAssocID="{E23B32A0-BDC8-42FC-A558-7C865189BB4E}" presName="parentText" presStyleLbl="node1" presStyleIdx="2" presStyleCnt="5">
        <dgm:presLayoutVars>
          <dgm:chMax val="0"/>
          <dgm:bulletEnabled val="1"/>
        </dgm:presLayoutVars>
      </dgm:prSet>
      <dgm:spPr/>
    </dgm:pt>
    <dgm:pt modelId="{8841B023-FEB4-439A-8FA2-011900F9F49D}" type="pres">
      <dgm:prSet presAssocID="{1C6DF909-C1DE-459E-85F8-3AB9097E2E42}" presName="spacer" presStyleCnt="0"/>
      <dgm:spPr/>
    </dgm:pt>
    <dgm:pt modelId="{293E3C90-F719-4A5E-B729-795984A63045}" type="pres">
      <dgm:prSet presAssocID="{D15718F9-F412-49C6-A9B0-F6E120A8A033}" presName="parentText" presStyleLbl="node1" presStyleIdx="3" presStyleCnt="5">
        <dgm:presLayoutVars>
          <dgm:chMax val="0"/>
          <dgm:bulletEnabled val="1"/>
        </dgm:presLayoutVars>
      </dgm:prSet>
      <dgm:spPr/>
    </dgm:pt>
    <dgm:pt modelId="{2BF7BC5A-0727-462A-A92C-2AEDF70F06D6}" type="pres">
      <dgm:prSet presAssocID="{5DB9E811-5878-4D8A-A828-0877A09C8D6E}" presName="spacer" presStyleCnt="0"/>
      <dgm:spPr/>
    </dgm:pt>
    <dgm:pt modelId="{9795CED6-7D4A-43AC-907E-57205E943686}" type="pres">
      <dgm:prSet presAssocID="{B22F7E39-5963-464A-BC5A-13C74CB0C23C}" presName="parentText" presStyleLbl="node1" presStyleIdx="4" presStyleCnt="5">
        <dgm:presLayoutVars>
          <dgm:chMax val="0"/>
          <dgm:bulletEnabled val="1"/>
        </dgm:presLayoutVars>
      </dgm:prSet>
      <dgm:spPr/>
    </dgm:pt>
  </dgm:ptLst>
  <dgm:cxnLst>
    <dgm:cxn modelId="{B0D9D50C-FD32-4777-903F-37144BC0A112}" type="presOf" srcId="{0C2D5AF9-8C08-4879-B8DA-F88D97FC7BF3}" destId="{8B260293-C8D9-4BD2-AE9A-B36413F39B58}" srcOrd="0" destOrd="0" presId="urn:microsoft.com/office/officeart/2005/8/layout/vList2"/>
    <dgm:cxn modelId="{F6B8A824-D4C3-4693-A296-E6D90EA5B821}" type="presOf" srcId="{E23B32A0-BDC8-42FC-A558-7C865189BB4E}" destId="{9A5CE257-E57A-4BD9-B435-07ABE34280B7}" srcOrd="0" destOrd="0" presId="urn:microsoft.com/office/officeart/2005/8/layout/vList2"/>
    <dgm:cxn modelId="{A38DA530-764D-493A-BD91-A933FA0B4665}" srcId="{755928E8-6AA0-418A-B3C9-5CC21CE8A991}" destId="{E23B32A0-BDC8-42FC-A558-7C865189BB4E}" srcOrd="2" destOrd="0" parTransId="{452488E5-4CD0-4F57-828B-C5206F116D80}" sibTransId="{1C6DF909-C1DE-459E-85F8-3AB9097E2E42}"/>
    <dgm:cxn modelId="{5C357134-F2E3-41F7-9947-C7ABB1184919}" type="presOf" srcId="{A50D05D3-70D6-40B3-A67B-E61F7FD7C1FE}" destId="{B077FF32-3A65-4B41-8499-C3D1FFE046B8}" srcOrd="0" destOrd="0" presId="urn:microsoft.com/office/officeart/2005/8/layout/vList2"/>
    <dgm:cxn modelId="{A4FF993F-A344-4E43-BC18-24AB94E86E12}" srcId="{755928E8-6AA0-418A-B3C9-5CC21CE8A991}" destId="{B22F7E39-5963-464A-BC5A-13C74CB0C23C}" srcOrd="4" destOrd="0" parTransId="{7E544D42-D58D-413C-9F8E-86F60E697808}" sibTransId="{624F5963-D365-48FF-852B-64D29FB4D87E}"/>
    <dgm:cxn modelId="{24FAD84F-0C69-4DC0-9CC1-75FA8CCC26E4}" type="presOf" srcId="{755928E8-6AA0-418A-B3C9-5CC21CE8A991}" destId="{6B9B255A-5A59-4178-90B9-93C0FF0DAC5A}" srcOrd="0" destOrd="0" presId="urn:microsoft.com/office/officeart/2005/8/layout/vList2"/>
    <dgm:cxn modelId="{10C39356-C20D-4D2E-B2F6-E00B70E90A25}" type="presOf" srcId="{D15718F9-F412-49C6-A9B0-F6E120A8A033}" destId="{293E3C90-F719-4A5E-B729-795984A63045}" srcOrd="0" destOrd="0" presId="urn:microsoft.com/office/officeart/2005/8/layout/vList2"/>
    <dgm:cxn modelId="{B4571A98-DE8E-40FB-8345-3B6BFB2421AB}" srcId="{755928E8-6AA0-418A-B3C9-5CC21CE8A991}" destId="{A50D05D3-70D6-40B3-A67B-E61F7FD7C1FE}" srcOrd="1" destOrd="0" parTransId="{8A73FC61-93F5-4D15-83C4-51ECE289DE86}" sibTransId="{B1E7F305-5078-43DA-9C8A-624E67E92E7B}"/>
    <dgm:cxn modelId="{CC8D21B5-C8C4-4DF7-897A-0C6476E739B1}" srcId="{755928E8-6AA0-418A-B3C9-5CC21CE8A991}" destId="{0C2D5AF9-8C08-4879-B8DA-F88D97FC7BF3}" srcOrd="0" destOrd="0" parTransId="{4BCCAAD4-5617-4DA8-B1F5-67A598ABD438}" sibTransId="{F3E9B08C-67A6-4096-A2E6-3C717FE20892}"/>
    <dgm:cxn modelId="{B223BCB8-C31B-4441-BDBB-7D2AEB07CAA0}" type="presOf" srcId="{B22F7E39-5963-464A-BC5A-13C74CB0C23C}" destId="{9795CED6-7D4A-43AC-907E-57205E943686}" srcOrd="0" destOrd="0" presId="urn:microsoft.com/office/officeart/2005/8/layout/vList2"/>
    <dgm:cxn modelId="{5FB0E2FD-18FA-4250-9AAB-8F37CB32E592}" srcId="{755928E8-6AA0-418A-B3C9-5CC21CE8A991}" destId="{D15718F9-F412-49C6-A9B0-F6E120A8A033}" srcOrd="3" destOrd="0" parTransId="{9C00C16A-5E6D-4C91-9C94-82CBFA3ACCE1}" sibTransId="{5DB9E811-5878-4D8A-A828-0877A09C8D6E}"/>
    <dgm:cxn modelId="{BF3F67A1-8E88-4235-B8C6-1BA7531405CE}" type="presParOf" srcId="{6B9B255A-5A59-4178-90B9-93C0FF0DAC5A}" destId="{8B260293-C8D9-4BD2-AE9A-B36413F39B58}" srcOrd="0" destOrd="0" presId="urn:microsoft.com/office/officeart/2005/8/layout/vList2"/>
    <dgm:cxn modelId="{47A74F1C-DAEC-4F5A-B3AD-F2E2B06215A8}" type="presParOf" srcId="{6B9B255A-5A59-4178-90B9-93C0FF0DAC5A}" destId="{F1E97CC4-8A66-494B-932C-82D9D5B5F49A}" srcOrd="1" destOrd="0" presId="urn:microsoft.com/office/officeart/2005/8/layout/vList2"/>
    <dgm:cxn modelId="{5E6FED8E-258C-47AB-BEF5-DFDA15EF7F10}" type="presParOf" srcId="{6B9B255A-5A59-4178-90B9-93C0FF0DAC5A}" destId="{B077FF32-3A65-4B41-8499-C3D1FFE046B8}" srcOrd="2" destOrd="0" presId="urn:microsoft.com/office/officeart/2005/8/layout/vList2"/>
    <dgm:cxn modelId="{B08D8965-C61F-421C-9BFB-05A85908C8A5}" type="presParOf" srcId="{6B9B255A-5A59-4178-90B9-93C0FF0DAC5A}" destId="{B66963A8-1185-49F4-B5A4-C6A0A0D075A5}" srcOrd="3" destOrd="0" presId="urn:microsoft.com/office/officeart/2005/8/layout/vList2"/>
    <dgm:cxn modelId="{355D83D5-F821-42EB-B70B-0E6F4F92F5C0}" type="presParOf" srcId="{6B9B255A-5A59-4178-90B9-93C0FF0DAC5A}" destId="{9A5CE257-E57A-4BD9-B435-07ABE34280B7}" srcOrd="4" destOrd="0" presId="urn:microsoft.com/office/officeart/2005/8/layout/vList2"/>
    <dgm:cxn modelId="{4FE10349-7338-4145-98BF-E18E745DD106}" type="presParOf" srcId="{6B9B255A-5A59-4178-90B9-93C0FF0DAC5A}" destId="{8841B023-FEB4-439A-8FA2-011900F9F49D}" srcOrd="5" destOrd="0" presId="urn:microsoft.com/office/officeart/2005/8/layout/vList2"/>
    <dgm:cxn modelId="{AC34ABB9-C046-4327-9BCE-26D0BB406421}" type="presParOf" srcId="{6B9B255A-5A59-4178-90B9-93C0FF0DAC5A}" destId="{293E3C90-F719-4A5E-B729-795984A63045}" srcOrd="6" destOrd="0" presId="urn:microsoft.com/office/officeart/2005/8/layout/vList2"/>
    <dgm:cxn modelId="{530E4A2F-C200-4B7C-9F89-82482095E38B}" type="presParOf" srcId="{6B9B255A-5A59-4178-90B9-93C0FF0DAC5A}" destId="{2BF7BC5A-0727-462A-A92C-2AEDF70F06D6}" srcOrd="7" destOrd="0" presId="urn:microsoft.com/office/officeart/2005/8/layout/vList2"/>
    <dgm:cxn modelId="{CEB51FAC-D663-4B7F-8347-97AC2D03DD69}" type="presParOf" srcId="{6B9B255A-5A59-4178-90B9-93C0FF0DAC5A}" destId="{9795CED6-7D4A-43AC-907E-57205E94368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353390-7AD7-4DFA-A3C3-1E54A85A9ABA}" type="doc">
      <dgm:prSet loTypeId="urn:microsoft.com/office/officeart/2008/layout/TitledPictureBlocks" loCatId="picture" qsTypeId="urn:microsoft.com/office/officeart/2005/8/quickstyle/simple5" qsCatId="simple" csTypeId="urn:microsoft.com/office/officeart/2005/8/colors/accent1_2" csCatId="accent1" phldr="1"/>
      <dgm:spPr/>
      <dgm:t>
        <a:bodyPr/>
        <a:lstStyle/>
        <a:p>
          <a:endParaRPr lang="en-US"/>
        </a:p>
      </dgm:t>
    </dgm:pt>
    <dgm:pt modelId="{8CBEA8B6-AC57-45EF-AC72-1D7411A2364D}">
      <dgm:prSet phldrT="[Text]"/>
      <dgm:spPr/>
      <dgm:t>
        <a:bodyPr/>
        <a:lstStyle/>
        <a:p>
          <a:pPr algn="l">
            <a:buNone/>
          </a:pPr>
          <a:r>
            <a:rPr lang="en-US" dirty="0"/>
            <a:t>Pending Sales</a:t>
          </a:r>
        </a:p>
      </dgm:t>
    </dgm:pt>
    <dgm:pt modelId="{96382357-0069-476D-9641-DA53E0F348AC}" type="parTrans" cxnId="{601CD95F-E9AB-4A5E-8578-A169102D8FFA}">
      <dgm:prSet/>
      <dgm:spPr/>
      <dgm:t>
        <a:bodyPr/>
        <a:lstStyle/>
        <a:p>
          <a:endParaRPr lang="en-US"/>
        </a:p>
      </dgm:t>
    </dgm:pt>
    <dgm:pt modelId="{4CBA0130-D21D-4AC1-B991-C6F57F2A08B6}" type="sibTrans" cxnId="{601CD95F-E9AB-4A5E-8578-A169102D8FFA}">
      <dgm:prSet/>
      <dgm:spPr/>
      <dgm:t>
        <a:bodyPr/>
        <a:lstStyle/>
        <a:p>
          <a:endParaRPr lang="en-US"/>
        </a:p>
      </dgm:t>
    </dgm:pt>
    <dgm:pt modelId="{8112B8FE-904D-4D10-ABFF-A5EB6E95BD07}">
      <dgm:prSet phldrT="[Text]"/>
      <dgm:spPr/>
      <dgm:t>
        <a:bodyPr/>
        <a:lstStyle/>
        <a:p>
          <a:pPr algn="l">
            <a:buNone/>
          </a:pPr>
          <a:r>
            <a:rPr lang="en-US" dirty="0"/>
            <a:t>Median Days on Market</a:t>
          </a:r>
        </a:p>
      </dgm:t>
    </dgm:pt>
    <dgm:pt modelId="{FEC54739-DFEC-442E-ADB3-B91143A2D22B}" type="parTrans" cxnId="{50A56C7B-BE43-45B1-8A08-8F84BB57E765}">
      <dgm:prSet/>
      <dgm:spPr/>
      <dgm:t>
        <a:bodyPr/>
        <a:lstStyle/>
        <a:p>
          <a:endParaRPr lang="en-US"/>
        </a:p>
      </dgm:t>
    </dgm:pt>
    <dgm:pt modelId="{1731C296-87D4-4769-859C-794D5BB932EF}" type="sibTrans" cxnId="{50A56C7B-BE43-45B1-8A08-8F84BB57E765}">
      <dgm:prSet/>
      <dgm:spPr/>
      <dgm:t>
        <a:bodyPr/>
        <a:lstStyle/>
        <a:p>
          <a:endParaRPr lang="en-US"/>
        </a:p>
      </dgm:t>
    </dgm:pt>
    <dgm:pt modelId="{09DE6ABB-9E0E-4183-8412-854C2D71EB06}">
      <dgm:prSet phldrT="[Text]"/>
      <dgm:spPr/>
      <dgm:t>
        <a:bodyPr/>
        <a:lstStyle/>
        <a:p>
          <a:pPr algn="l">
            <a:buNone/>
          </a:pPr>
          <a:r>
            <a:rPr lang="en-US" dirty="0"/>
            <a:t>Inventory</a:t>
          </a:r>
        </a:p>
      </dgm:t>
    </dgm:pt>
    <dgm:pt modelId="{26299473-FA49-4823-9B77-C5B8C222D8DC}" type="parTrans" cxnId="{3704B186-839D-4030-92C5-DFCF6297078C}">
      <dgm:prSet/>
      <dgm:spPr/>
      <dgm:t>
        <a:bodyPr/>
        <a:lstStyle/>
        <a:p>
          <a:endParaRPr lang="en-US"/>
        </a:p>
      </dgm:t>
    </dgm:pt>
    <dgm:pt modelId="{FC9FF82A-AEED-45D2-97ED-A26FE50D06AF}" type="sibTrans" cxnId="{3704B186-839D-4030-92C5-DFCF6297078C}">
      <dgm:prSet/>
      <dgm:spPr/>
      <dgm:t>
        <a:bodyPr/>
        <a:lstStyle/>
        <a:p>
          <a:endParaRPr lang="en-US"/>
        </a:p>
      </dgm:t>
    </dgm:pt>
    <dgm:pt modelId="{F542B0AB-0EEB-4A1F-A2E9-749738774527}">
      <dgm:prSet phldrT="[Text]"/>
      <dgm:spPr/>
      <dgm:t>
        <a:bodyPr/>
        <a:lstStyle/>
        <a:p>
          <a:pPr algn="l"/>
          <a:r>
            <a:rPr lang="en-US" dirty="0"/>
            <a:t>Median Sale Price</a:t>
          </a:r>
        </a:p>
      </dgm:t>
    </dgm:pt>
    <dgm:pt modelId="{06094878-746F-45D0-AE11-F284CC24885B}" type="parTrans" cxnId="{346C4A1E-EA39-4657-A34E-F45634FAEEC6}">
      <dgm:prSet/>
      <dgm:spPr/>
      <dgm:t>
        <a:bodyPr/>
        <a:lstStyle/>
        <a:p>
          <a:endParaRPr lang="en-US"/>
        </a:p>
      </dgm:t>
    </dgm:pt>
    <dgm:pt modelId="{4CD2D0AC-08EC-46AA-84D7-C4AFCA6EF622}" type="sibTrans" cxnId="{346C4A1E-EA39-4657-A34E-F45634FAEEC6}">
      <dgm:prSet/>
      <dgm:spPr/>
      <dgm:t>
        <a:bodyPr/>
        <a:lstStyle/>
        <a:p>
          <a:endParaRPr lang="en-US"/>
        </a:p>
      </dgm:t>
    </dgm:pt>
    <dgm:pt modelId="{445D8D34-506B-484C-9666-85B933F23A1E}">
      <dgm:prSet phldrT="[Text]"/>
      <dgm:spPr/>
      <dgm:t>
        <a:bodyPr/>
        <a:lstStyle/>
        <a:p>
          <a:pPr algn="l"/>
          <a:r>
            <a:rPr lang="en-US" dirty="0"/>
            <a:t>Months of Supply</a:t>
          </a:r>
        </a:p>
      </dgm:t>
    </dgm:pt>
    <dgm:pt modelId="{7FE6EB4F-6D1D-47B2-98E1-D62BB8916CA7}" type="parTrans" cxnId="{50B44B0D-1323-4680-B2BF-7B82401F3462}">
      <dgm:prSet/>
      <dgm:spPr/>
      <dgm:t>
        <a:bodyPr/>
        <a:lstStyle/>
        <a:p>
          <a:endParaRPr lang="en-US"/>
        </a:p>
      </dgm:t>
    </dgm:pt>
    <dgm:pt modelId="{7749739F-356F-4885-A2C0-9E66C48AC72B}" type="sibTrans" cxnId="{50B44B0D-1323-4680-B2BF-7B82401F3462}">
      <dgm:prSet/>
      <dgm:spPr/>
      <dgm:t>
        <a:bodyPr/>
        <a:lstStyle/>
        <a:p>
          <a:endParaRPr lang="en-US"/>
        </a:p>
      </dgm:t>
    </dgm:pt>
    <dgm:pt modelId="{3318AF3B-70B5-4C09-BCE4-F26044FC4905}" type="pres">
      <dgm:prSet presAssocID="{D0353390-7AD7-4DFA-A3C3-1E54A85A9ABA}" presName="rootNode" presStyleCnt="0">
        <dgm:presLayoutVars>
          <dgm:chMax/>
          <dgm:chPref/>
          <dgm:dir/>
          <dgm:animLvl val="lvl"/>
        </dgm:presLayoutVars>
      </dgm:prSet>
      <dgm:spPr/>
    </dgm:pt>
    <dgm:pt modelId="{FBBEA380-C125-4FF5-AD30-F23FAAB0A1BA}" type="pres">
      <dgm:prSet presAssocID="{8CBEA8B6-AC57-45EF-AC72-1D7411A2364D}" presName="composite" presStyleCnt="0"/>
      <dgm:spPr/>
    </dgm:pt>
    <dgm:pt modelId="{10B3F4DD-59A6-4D3E-B72B-659614E1D7EC}" type="pres">
      <dgm:prSet presAssocID="{8CBEA8B6-AC57-45EF-AC72-1D7411A2364D}" presName="ParentText" presStyleLbl="node1" presStyleIdx="0" presStyleCnt="5">
        <dgm:presLayoutVars>
          <dgm:chMax val="1"/>
          <dgm:chPref val="1"/>
          <dgm:bulletEnabled val="1"/>
        </dgm:presLayoutVars>
      </dgm:prSet>
      <dgm:spPr/>
    </dgm:pt>
    <dgm:pt modelId="{DBDA3D47-8E1F-46AF-BEE8-F4BB868AEBCF}" type="pres">
      <dgm:prSet presAssocID="{8CBEA8B6-AC57-45EF-AC72-1D7411A2364D}" presName="Image" presStyleLbl="bgImgPlace1" presStyleIdx="0" presStyleCnt="5"/>
      <dgm:spPr>
        <a:blipFill rotWithShape="1">
          <a:blip xmlns:r="http://schemas.openxmlformats.org/officeDocument/2006/relationships" r:embed="rId1"/>
          <a:srcRect/>
          <a:stretch>
            <a:fillRect l="-7000" r="-7000"/>
          </a:stretch>
        </a:blipFill>
      </dgm:spPr>
    </dgm:pt>
    <dgm:pt modelId="{3DEC6E34-D1D6-4DD6-B40F-58329995D0D4}" type="pres">
      <dgm:prSet presAssocID="{8CBEA8B6-AC57-45EF-AC72-1D7411A2364D}" presName="ChildText" presStyleLbl="fgAcc1" presStyleIdx="0" presStyleCnt="0">
        <dgm:presLayoutVars>
          <dgm:chMax val="0"/>
          <dgm:chPref val="0"/>
          <dgm:bulletEnabled val="1"/>
        </dgm:presLayoutVars>
      </dgm:prSet>
      <dgm:spPr/>
    </dgm:pt>
    <dgm:pt modelId="{0EA91B54-A433-40D7-BA9D-F9A4FE2B1EE5}" type="pres">
      <dgm:prSet presAssocID="{4CBA0130-D21D-4AC1-B991-C6F57F2A08B6}" presName="sibTrans" presStyleCnt="0"/>
      <dgm:spPr/>
    </dgm:pt>
    <dgm:pt modelId="{5DC6AC1C-69EB-4A88-B3A2-227C7EF42630}" type="pres">
      <dgm:prSet presAssocID="{8112B8FE-904D-4D10-ABFF-A5EB6E95BD07}" presName="composite" presStyleCnt="0"/>
      <dgm:spPr/>
    </dgm:pt>
    <dgm:pt modelId="{EA427A41-EB26-4452-9529-0F376F68DA45}" type="pres">
      <dgm:prSet presAssocID="{8112B8FE-904D-4D10-ABFF-A5EB6E95BD07}" presName="ParentText" presStyleLbl="node1" presStyleIdx="1" presStyleCnt="5">
        <dgm:presLayoutVars>
          <dgm:chMax val="1"/>
          <dgm:chPref val="1"/>
          <dgm:bulletEnabled val="1"/>
        </dgm:presLayoutVars>
      </dgm:prSet>
      <dgm:spPr/>
    </dgm:pt>
    <dgm:pt modelId="{1A4737D7-F3B6-479F-8A49-A3A6AFA36325}" type="pres">
      <dgm:prSet presAssocID="{8112B8FE-904D-4D10-ABFF-A5EB6E95BD07}" presName="Image" presStyleLbl="bgImgPlace1" presStyleIdx="1" presStyleCnt="5"/>
      <dgm:spPr>
        <a:blipFill rotWithShape="1">
          <a:blip xmlns:r="http://schemas.openxmlformats.org/officeDocument/2006/relationships" r:embed="rId2"/>
          <a:srcRect/>
          <a:stretch>
            <a:fillRect l="-7000" r="-7000"/>
          </a:stretch>
        </a:blipFill>
      </dgm:spPr>
    </dgm:pt>
    <dgm:pt modelId="{9E91605D-C534-4F2C-8609-0005E493B664}" type="pres">
      <dgm:prSet presAssocID="{8112B8FE-904D-4D10-ABFF-A5EB6E95BD07}" presName="ChildText" presStyleLbl="fgAcc1" presStyleIdx="0" presStyleCnt="0">
        <dgm:presLayoutVars>
          <dgm:chMax val="0"/>
          <dgm:chPref val="0"/>
          <dgm:bulletEnabled val="1"/>
        </dgm:presLayoutVars>
      </dgm:prSet>
      <dgm:spPr/>
    </dgm:pt>
    <dgm:pt modelId="{771DFEA2-71B3-4A49-A22B-2DB3897C34F9}" type="pres">
      <dgm:prSet presAssocID="{1731C296-87D4-4769-859C-794D5BB932EF}" presName="sibTrans" presStyleCnt="0"/>
      <dgm:spPr/>
    </dgm:pt>
    <dgm:pt modelId="{97F59508-4384-4B9F-8308-632AB1F5BBA8}" type="pres">
      <dgm:prSet presAssocID="{09DE6ABB-9E0E-4183-8412-854C2D71EB06}" presName="composite" presStyleCnt="0"/>
      <dgm:spPr/>
    </dgm:pt>
    <dgm:pt modelId="{A6E32028-2A07-414D-BF99-C0E4D5258A0F}" type="pres">
      <dgm:prSet presAssocID="{09DE6ABB-9E0E-4183-8412-854C2D71EB06}" presName="ParentText" presStyleLbl="node1" presStyleIdx="2" presStyleCnt="5">
        <dgm:presLayoutVars>
          <dgm:chMax val="1"/>
          <dgm:chPref val="1"/>
          <dgm:bulletEnabled val="1"/>
        </dgm:presLayoutVars>
      </dgm:prSet>
      <dgm:spPr/>
    </dgm:pt>
    <dgm:pt modelId="{A9F003A0-51B3-4538-A382-FC6C7F8D5C73}" type="pres">
      <dgm:prSet presAssocID="{09DE6ABB-9E0E-4183-8412-854C2D71EB06}" presName="Image" presStyleLbl="bgImgPlace1" presStyleIdx="2" presStyleCnt="5"/>
      <dgm:spPr>
        <a:blipFill rotWithShape="1">
          <a:blip xmlns:r="http://schemas.openxmlformats.org/officeDocument/2006/relationships" r:embed="rId3"/>
          <a:srcRect/>
          <a:stretch>
            <a:fillRect l="-7000" r="-7000"/>
          </a:stretch>
        </a:blipFill>
      </dgm:spPr>
    </dgm:pt>
    <dgm:pt modelId="{145FF6EF-7D50-45D2-B113-5AFDC2A29F80}" type="pres">
      <dgm:prSet presAssocID="{09DE6ABB-9E0E-4183-8412-854C2D71EB06}" presName="ChildText" presStyleLbl="fgAcc1" presStyleIdx="0" presStyleCnt="0">
        <dgm:presLayoutVars>
          <dgm:chMax val="0"/>
          <dgm:chPref val="0"/>
          <dgm:bulletEnabled val="1"/>
        </dgm:presLayoutVars>
      </dgm:prSet>
      <dgm:spPr/>
    </dgm:pt>
    <dgm:pt modelId="{35D6A40D-C239-4247-B9CB-A99E9E7106E8}" type="pres">
      <dgm:prSet presAssocID="{FC9FF82A-AEED-45D2-97ED-A26FE50D06AF}" presName="sibTrans" presStyleCnt="0"/>
      <dgm:spPr/>
    </dgm:pt>
    <dgm:pt modelId="{4FEDFC97-066E-41C8-9DD0-C931DB04E918}" type="pres">
      <dgm:prSet presAssocID="{F542B0AB-0EEB-4A1F-A2E9-749738774527}" presName="composite" presStyleCnt="0"/>
      <dgm:spPr/>
    </dgm:pt>
    <dgm:pt modelId="{848B123C-63C7-43CE-9830-425148D5BD81}" type="pres">
      <dgm:prSet presAssocID="{F542B0AB-0EEB-4A1F-A2E9-749738774527}" presName="ParentText" presStyleLbl="node1" presStyleIdx="3" presStyleCnt="5">
        <dgm:presLayoutVars>
          <dgm:chMax val="1"/>
          <dgm:chPref val="1"/>
          <dgm:bulletEnabled val="1"/>
        </dgm:presLayoutVars>
      </dgm:prSet>
      <dgm:spPr/>
    </dgm:pt>
    <dgm:pt modelId="{ECFD62DC-AD87-4CCF-B987-44043F55A983}" type="pres">
      <dgm:prSet presAssocID="{F542B0AB-0EEB-4A1F-A2E9-749738774527}" presName="Image" presStyleLbl="bgImgPlace1" presStyleIdx="3" presStyleCnt="5"/>
      <dgm:spPr>
        <a:blipFill rotWithShape="1">
          <a:blip xmlns:r="http://schemas.openxmlformats.org/officeDocument/2006/relationships" r:embed="rId4"/>
          <a:srcRect/>
          <a:stretch>
            <a:fillRect l="-7000" r="-7000"/>
          </a:stretch>
        </a:blipFill>
      </dgm:spPr>
    </dgm:pt>
    <dgm:pt modelId="{3DEAF774-605E-4FB8-837E-930E462BC4C4}" type="pres">
      <dgm:prSet presAssocID="{F542B0AB-0EEB-4A1F-A2E9-749738774527}" presName="ChildText" presStyleLbl="fgAcc1" presStyleIdx="0" presStyleCnt="0">
        <dgm:presLayoutVars>
          <dgm:chMax val="0"/>
          <dgm:chPref val="0"/>
          <dgm:bulletEnabled val="1"/>
        </dgm:presLayoutVars>
      </dgm:prSet>
      <dgm:spPr/>
    </dgm:pt>
    <dgm:pt modelId="{523EE57F-ABD8-4EA8-B1D5-4D205CE461AE}" type="pres">
      <dgm:prSet presAssocID="{4CD2D0AC-08EC-46AA-84D7-C4AFCA6EF622}" presName="sibTrans" presStyleCnt="0"/>
      <dgm:spPr/>
    </dgm:pt>
    <dgm:pt modelId="{07C11A90-1696-4DB9-9EA3-E5236B6F7CA7}" type="pres">
      <dgm:prSet presAssocID="{445D8D34-506B-484C-9666-85B933F23A1E}" presName="composite" presStyleCnt="0"/>
      <dgm:spPr/>
    </dgm:pt>
    <dgm:pt modelId="{A7E5292C-C0DD-49BA-AD84-9F724E218B4B}" type="pres">
      <dgm:prSet presAssocID="{445D8D34-506B-484C-9666-85B933F23A1E}" presName="ParentText" presStyleLbl="node1" presStyleIdx="4" presStyleCnt="5">
        <dgm:presLayoutVars>
          <dgm:chMax val="1"/>
          <dgm:chPref val="1"/>
          <dgm:bulletEnabled val="1"/>
        </dgm:presLayoutVars>
      </dgm:prSet>
      <dgm:spPr/>
    </dgm:pt>
    <dgm:pt modelId="{D013B600-0728-496E-A4AC-916A572EBE54}" type="pres">
      <dgm:prSet presAssocID="{445D8D34-506B-484C-9666-85B933F23A1E}" presName="Image" presStyleLbl="bgImgPlace1" presStyleIdx="4" presStyleCnt="5"/>
      <dgm:spPr>
        <a:blipFill rotWithShape="1">
          <a:blip xmlns:r="http://schemas.openxmlformats.org/officeDocument/2006/relationships" r:embed="rId5"/>
          <a:srcRect/>
          <a:stretch>
            <a:fillRect l="-7000" r="-7000"/>
          </a:stretch>
        </a:blipFill>
      </dgm:spPr>
    </dgm:pt>
    <dgm:pt modelId="{68964477-A646-4F06-826B-3639AC800969}" type="pres">
      <dgm:prSet presAssocID="{445D8D34-506B-484C-9666-85B933F23A1E}" presName="ChildText" presStyleLbl="fgAcc1" presStyleIdx="0" presStyleCnt="0">
        <dgm:presLayoutVars>
          <dgm:chMax val="0"/>
          <dgm:chPref val="0"/>
          <dgm:bulletEnabled val="1"/>
        </dgm:presLayoutVars>
      </dgm:prSet>
      <dgm:spPr/>
    </dgm:pt>
  </dgm:ptLst>
  <dgm:cxnLst>
    <dgm:cxn modelId="{50B44B0D-1323-4680-B2BF-7B82401F3462}" srcId="{D0353390-7AD7-4DFA-A3C3-1E54A85A9ABA}" destId="{445D8D34-506B-484C-9666-85B933F23A1E}" srcOrd="4" destOrd="0" parTransId="{7FE6EB4F-6D1D-47B2-98E1-D62BB8916CA7}" sibTransId="{7749739F-356F-4885-A2C0-9E66C48AC72B}"/>
    <dgm:cxn modelId="{346C4A1E-EA39-4657-A34E-F45634FAEEC6}" srcId="{D0353390-7AD7-4DFA-A3C3-1E54A85A9ABA}" destId="{F542B0AB-0EEB-4A1F-A2E9-749738774527}" srcOrd="3" destOrd="0" parTransId="{06094878-746F-45D0-AE11-F284CC24885B}" sibTransId="{4CD2D0AC-08EC-46AA-84D7-C4AFCA6EF622}"/>
    <dgm:cxn modelId="{99B2C640-11AD-4EF1-AB20-0A293E97DE7C}" type="presOf" srcId="{8112B8FE-904D-4D10-ABFF-A5EB6E95BD07}" destId="{EA427A41-EB26-4452-9529-0F376F68DA45}" srcOrd="0" destOrd="0" presId="urn:microsoft.com/office/officeart/2008/layout/TitledPictureBlocks"/>
    <dgm:cxn modelId="{601CD95F-E9AB-4A5E-8578-A169102D8FFA}" srcId="{D0353390-7AD7-4DFA-A3C3-1E54A85A9ABA}" destId="{8CBEA8B6-AC57-45EF-AC72-1D7411A2364D}" srcOrd="0" destOrd="0" parTransId="{96382357-0069-476D-9641-DA53E0F348AC}" sibTransId="{4CBA0130-D21D-4AC1-B991-C6F57F2A08B6}"/>
    <dgm:cxn modelId="{50A56C7B-BE43-45B1-8A08-8F84BB57E765}" srcId="{D0353390-7AD7-4DFA-A3C3-1E54A85A9ABA}" destId="{8112B8FE-904D-4D10-ABFF-A5EB6E95BD07}" srcOrd="1" destOrd="0" parTransId="{FEC54739-DFEC-442E-ADB3-B91143A2D22B}" sibTransId="{1731C296-87D4-4769-859C-794D5BB932EF}"/>
    <dgm:cxn modelId="{3704B186-839D-4030-92C5-DFCF6297078C}" srcId="{D0353390-7AD7-4DFA-A3C3-1E54A85A9ABA}" destId="{09DE6ABB-9E0E-4183-8412-854C2D71EB06}" srcOrd="2" destOrd="0" parTransId="{26299473-FA49-4823-9B77-C5B8C222D8DC}" sibTransId="{FC9FF82A-AEED-45D2-97ED-A26FE50D06AF}"/>
    <dgm:cxn modelId="{810AC7CA-AA43-4831-9DF5-032976357946}" type="presOf" srcId="{445D8D34-506B-484C-9666-85B933F23A1E}" destId="{A7E5292C-C0DD-49BA-AD84-9F724E218B4B}" srcOrd="0" destOrd="0" presId="urn:microsoft.com/office/officeart/2008/layout/TitledPictureBlocks"/>
    <dgm:cxn modelId="{5C1E4BCD-FB8E-4751-A2C1-17A841951D9D}" type="presOf" srcId="{D0353390-7AD7-4DFA-A3C3-1E54A85A9ABA}" destId="{3318AF3B-70B5-4C09-BCE4-F26044FC4905}" srcOrd="0" destOrd="0" presId="urn:microsoft.com/office/officeart/2008/layout/TitledPictureBlocks"/>
    <dgm:cxn modelId="{1FF780D5-BE22-42FA-AD18-89379177981D}" type="presOf" srcId="{09DE6ABB-9E0E-4183-8412-854C2D71EB06}" destId="{A6E32028-2A07-414D-BF99-C0E4D5258A0F}" srcOrd="0" destOrd="0" presId="urn:microsoft.com/office/officeart/2008/layout/TitledPictureBlocks"/>
    <dgm:cxn modelId="{85DBCFD7-FB5A-4BC5-99C3-CA4B21847735}" type="presOf" srcId="{F542B0AB-0EEB-4A1F-A2E9-749738774527}" destId="{848B123C-63C7-43CE-9830-425148D5BD81}" srcOrd="0" destOrd="0" presId="urn:microsoft.com/office/officeart/2008/layout/TitledPictureBlocks"/>
    <dgm:cxn modelId="{CFB46EEE-A59D-4DA5-AC19-9D9130E480CC}" type="presOf" srcId="{8CBEA8B6-AC57-45EF-AC72-1D7411A2364D}" destId="{10B3F4DD-59A6-4D3E-B72B-659614E1D7EC}" srcOrd="0" destOrd="0" presId="urn:microsoft.com/office/officeart/2008/layout/TitledPictureBlocks"/>
    <dgm:cxn modelId="{61894EFF-640B-4DE5-BBF4-82E0A7184F03}" type="presParOf" srcId="{3318AF3B-70B5-4C09-BCE4-F26044FC4905}" destId="{FBBEA380-C125-4FF5-AD30-F23FAAB0A1BA}" srcOrd="0" destOrd="0" presId="urn:microsoft.com/office/officeart/2008/layout/TitledPictureBlocks"/>
    <dgm:cxn modelId="{D320F1FC-09A3-4047-8EC1-EA8F9AF963B3}" type="presParOf" srcId="{FBBEA380-C125-4FF5-AD30-F23FAAB0A1BA}" destId="{10B3F4DD-59A6-4D3E-B72B-659614E1D7EC}" srcOrd="0" destOrd="0" presId="urn:microsoft.com/office/officeart/2008/layout/TitledPictureBlocks"/>
    <dgm:cxn modelId="{BFDE908E-FC9F-48B1-BF6E-AA4E922A3905}" type="presParOf" srcId="{FBBEA380-C125-4FF5-AD30-F23FAAB0A1BA}" destId="{DBDA3D47-8E1F-46AF-BEE8-F4BB868AEBCF}" srcOrd="1" destOrd="0" presId="urn:microsoft.com/office/officeart/2008/layout/TitledPictureBlocks"/>
    <dgm:cxn modelId="{C0EEE9A3-6F3D-43B5-8B9A-D0A63A2D6054}" type="presParOf" srcId="{FBBEA380-C125-4FF5-AD30-F23FAAB0A1BA}" destId="{3DEC6E34-D1D6-4DD6-B40F-58329995D0D4}" srcOrd="2" destOrd="0" presId="urn:microsoft.com/office/officeart/2008/layout/TitledPictureBlocks"/>
    <dgm:cxn modelId="{6E30BC7C-8E9D-4BB4-B20F-BB23B427E008}" type="presParOf" srcId="{3318AF3B-70B5-4C09-BCE4-F26044FC4905}" destId="{0EA91B54-A433-40D7-BA9D-F9A4FE2B1EE5}" srcOrd="1" destOrd="0" presId="urn:microsoft.com/office/officeart/2008/layout/TitledPictureBlocks"/>
    <dgm:cxn modelId="{898A4ECB-F468-4D0C-AA36-DC5B5D35DF6D}" type="presParOf" srcId="{3318AF3B-70B5-4C09-BCE4-F26044FC4905}" destId="{5DC6AC1C-69EB-4A88-B3A2-227C7EF42630}" srcOrd="2" destOrd="0" presId="urn:microsoft.com/office/officeart/2008/layout/TitledPictureBlocks"/>
    <dgm:cxn modelId="{B0C6E1DE-3F00-4F53-B605-19A2F9C15B74}" type="presParOf" srcId="{5DC6AC1C-69EB-4A88-B3A2-227C7EF42630}" destId="{EA427A41-EB26-4452-9529-0F376F68DA45}" srcOrd="0" destOrd="0" presId="urn:microsoft.com/office/officeart/2008/layout/TitledPictureBlocks"/>
    <dgm:cxn modelId="{0961DA7F-554B-4B3C-8407-5AC97BF21FAA}" type="presParOf" srcId="{5DC6AC1C-69EB-4A88-B3A2-227C7EF42630}" destId="{1A4737D7-F3B6-479F-8A49-A3A6AFA36325}" srcOrd="1" destOrd="0" presId="urn:microsoft.com/office/officeart/2008/layout/TitledPictureBlocks"/>
    <dgm:cxn modelId="{2480633E-2C0F-4909-9F2C-341148234E5D}" type="presParOf" srcId="{5DC6AC1C-69EB-4A88-B3A2-227C7EF42630}" destId="{9E91605D-C534-4F2C-8609-0005E493B664}" srcOrd="2" destOrd="0" presId="urn:microsoft.com/office/officeart/2008/layout/TitledPictureBlocks"/>
    <dgm:cxn modelId="{E9ABA24A-A91B-4AEA-83B0-F50BD8A54613}" type="presParOf" srcId="{3318AF3B-70B5-4C09-BCE4-F26044FC4905}" destId="{771DFEA2-71B3-4A49-A22B-2DB3897C34F9}" srcOrd="3" destOrd="0" presId="urn:microsoft.com/office/officeart/2008/layout/TitledPictureBlocks"/>
    <dgm:cxn modelId="{08CEC18B-A3DD-41A6-8D24-04D4FECA5C5D}" type="presParOf" srcId="{3318AF3B-70B5-4C09-BCE4-F26044FC4905}" destId="{97F59508-4384-4B9F-8308-632AB1F5BBA8}" srcOrd="4" destOrd="0" presId="urn:microsoft.com/office/officeart/2008/layout/TitledPictureBlocks"/>
    <dgm:cxn modelId="{C82E6EAC-A7DE-4635-A0C6-3D94A6D66AC5}" type="presParOf" srcId="{97F59508-4384-4B9F-8308-632AB1F5BBA8}" destId="{A6E32028-2A07-414D-BF99-C0E4D5258A0F}" srcOrd="0" destOrd="0" presId="urn:microsoft.com/office/officeart/2008/layout/TitledPictureBlocks"/>
    <dgm:cxn modelId="{A780D97F-E886-4164-A1B3-AE9F831AD426}" type="presParOf" srcId="{97F59508-4384-4B9F-8308-632AB1F5BBA8}" destId="{A9F003A0-51B3-4538-A382-FC6C7F8D5C73}" srcOrd="1" destOrd="0" presId="urn:microsoft.com/office/officeart/2008/layout/TitledPictureBlocks"/>
    <dgm:cxn modelId="{FA6723CC-33CB-47DA-89EF-C5621F37E00D}" type="presParOf" srcId="{97F59508-4384-4B9F-8308-632AB1F5BBA8}" destId="{145FF6EF-7D50-45D2-B113-5AFDC2A29F80}" srcOrd="2" destOrd="0" presId="urn:microsoft.com/office/officeart/2008/layout/TitledPictureBlocks"/>
    <dgm:cxn modelId="{C78D7334-896F-46A0-99B1-F23654870BA1}" type="presParOf" srcId="{3318AF3B-70B5-4C09-BCE4-F26044FC4905}" destId="{35D6A40D-C239-4247-B9CB-A99E9E7106E8}" srcOrd="5" destOrd="0" presId="urn:microsoft.com/office/officeart/2008/layout/TitledPictureBlocks"/>
    <dgm:cxn modelId="{6991FAA0-ADC8-47AC-AAF3-653054EA825D}" type="presParOf" srcId="{3318AF3B-70B5-4C09-BCE4-F26044FC4905}" destId="{4FEDFC97-066E-41C8-9DD0-C931DB04E918}" srcOrd="6" destOrd="0" presId="urn:microsoft.com/office/officeart/2008/layout/TitledPictureBlocks"/>
    <dgm:cxn modelId="{E60D3BFC-90D6-4E7B-AC77-4CA226FDEF4C}" type="presParOf" srcId="{4FEDFC97-066E-41C8-9DD0-C931DB04E918}" destId="{848B123C-63C7-43CE-9830-425148D5BD81}" srcOrd="0" destOrd="0" presId="urn:microsoft.com/office/officeart/2008/layout/TitledPictureBlocks"/>
    <dgm:cxn modelId="{7E85C449-E6E2-4427-B45F-5C948EE613D4}" type="presParOf" srcId="{4FEDFC97-066E-41C8-9DD0-C931DB04E918}" destId="{ECFD62DC-AD87-4CCF-B987-44043F55A983}" srcOrd="1" destOrd="0" presId="urn:microsoft.com/office/officeart/2008/layout/TitledPictureBlocks"/>
    <dgm:cxn modelId="{B169EBBB-2FFD-49E8-B928-10A8064C30BB}" type="presParOf" srcId="{4FEDFC97-066E-41C8-9DD0-C931DB04E918}" destId="{3DEAF774-605E-4FB8-837E-930E462BC4C4}" srcOrd="2" destOrd="0" presId="urn:microsoft.com/office/officeart/2008/layout/TitledPictureBlocks"/>
    <dgm:cxn modelId="{782AE04D-7F79-457A-A4C1-F89A58942095}" type="presParOf" srcId="{3318AF3B-70B5-4C09-BCE4-F26044FC4905}" destId="{523EE57F-ABD8-4EA8-B1D5-4D205CE461AE}" srcOrd="7" destOrd="0" presId="urn:microsoft.com/office/officeart/2008/layout/TitledPictureBlocks"/>
    <dgm:cxn modelId="{1FB6DA3D-7526-47DC-A99B-D5F847D2B631}" type="presParOf" srcId="{3318AF3B-70B5-4C09-BCE4-F26044FC4905}" destId="{07C11A90-1696-4DB9-9EA3-E5236B6F7CA7}" srcOrd="8" destOrd="0" presId="urn:microsoft.com/office/officeart/2008/layout/TitledPictureBlocks"/>
    <dgm:cxn modelId="{9D4DAAC7-C79D-45D9-B00F-5D200911699D}" type="presParOf" srcId="{07C11A90-1696-4DB9-9EA3-E5236B6F7CA7}" destId="{A7E5292C-C0DD-49BA-AD84-9F724E218B4B}" srcOrd="0" destOrd="0" presId="urn:microsoft.com/office/officeart/2008/layout/TitledPictureBlocks"/>
    <dgm:cxn modelId="{5CDD73AF-1F45-4F1E-B522-2EC767FEAB0D}" type="presParOf" srcId="{07C11A90-1696-4DB9-9EA3-E5236B6F7CA7}" destId="{D013B600-0728-496E-A4AC-916A572EBE54}" srcOrd="1" destOrd="0" presId="urn:microsoft.com/office/officeart/2008/layout/TitledPictureBlocks"/>
    <dgm:cxn modelId="{1149DE82-95D6-45CF-BFAF-063DE7CAC94C}" type="presParOf" srcId="{07C11A90-1696-4DB9-9EA3-E5236B6F7CA7}" destId="{68964477-A646-4F06-826B-3639AC800969}"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2FBB4C-6913-4AFE-9463-C92CB7703F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DD1C3A-8C6C-4038-BFC6-8EE5499EE523}">
      <dgm:prSet custT="1">
        <dgm:style>
          <a:lnRef idx="2">
            <a:schemeClr val="dk1"/>
          </a:lnRef>
          <a:fillRef idx="1">
            <a:schemeClr val="lt1"/>
          </a:fillRef>
          <a:effectRef idx="0">
            <a:schemeClr val="dk1"/>
          </a:effectRef>
          <a:fontRef idx="minor">
            <a:schemeClr val="dk1"/>
          </a:fontRef>
        </dgm:style>
      </dgm:prSet>
      <dgm:spPr/>
      <dgm: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HISTOGRAMS</a:t>
          </a:r>
        </a:p>
      </dgm:t>
    </dgm:pt>
    <dgm:pt modelId="{9250DAE7-85C3-4339-B1F6-162FCAB639E2}" type="par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F158231-9EF5-4106-A053-4979A36A3FA4}" type="sib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B107C9F-D6B6-4663-9A34-6B3C1B0B2DEC}" type="pres">
      <dgm:prSet presAssocID="{592FBB4C-6913-4AFE-9463-C92CB7703FFF}" presName="linear" presStyleCnt="0">
        <dgm:presLayoutVars>
          <dgm:animLvl val="lvl"/>
          <dgm:resizeHandles val="exact"/>
        </dgm:presLayoutVars>
      </dgm:prSet>
      <dgm:spPr/>
    </dgm:pt>
    <dgm:pt modelId="{696F1F32-8800-4344-A4EE-388B8FA9665C}" type="pres">
      <dgm:prSet presAssocID="{FDDD1C3A-8C6C-4038-BFC6-8EE5499EE523}" presName="parentText" presStyleLbl="node1" presStyleIdx="0" presStyleCnt="1">
        <dgm:presLayoutVars>
          <dgm:chMax val="0"/>
          <dgm:bulletEnabled val="1"/>
        </dgm:presLayoutVars>
      </dgm:prSet>
      <dgm:spPr/>
    </dgm:pt>
  </dgm:ptLst>
  <dgm:cxnLst>
    <dgm:cxn modelId="{17172E75-499F-4F02-8BF0-C760B24EFC0A}" type="presOf" srcId="{592FBB4C-6913-4AFE-9463-C92CB7703FFF}" destId="{DB107C9F-D6B6-4663-9A34-6B3C1B0B2DEC}" srcOrd="0" destOrd="0" presId="urn:microsoft.com/office/officeart/2005/8/layout/vList2"/>
    <dgm:cxn modelId="{5818D890-6C93-4B5F-A9AB-3526C6282E4E}" srcId="{592FBB4C-6913-4AFE-9463-C92CB7703FFF}" destId="{FDDD1C3A-8C6C-4038-BFC6-8EE5499EE523}" srcOrd="0" destOrd="0" parTransId="{9250DAE7-85C3-4339-B1F6-162FCAB639E2}" sibTransId="{6F158231-9EF5-4106-A053-4979A36A3FA4}"/>
    <dgm:cxn modelId="{397FD3C7-D715-4E5B-88D0-8EC0376C7D4B}" type="presOf" srcId="{FDDD1C3A-8C6C-4038-BFC6-8EE5499EE523}" destId="{696F1F32-8800-4344-A4EE-388B8FA9665C}" srcOrd="0" destOrd="0" presId="urn:microsoft.com/office/officeart/2005/8/layout/vList2"/>
    <dgm:cxn modelId="{30FDCD5B-5E42-4C43-A32B-8E37F10D36B7}" type="presParOf" srcId="{DB107C9F-D6B6-4663-9A34-6B3C1B0B2DEC}" destId="{696F1F32-8800-4344-A4EE-388B8FA9665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E3D0A6-73C6-4F18-AA60-20D4289B57EA}"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76CEEE72-81B7-44F0-B2D9-7EE38DC41AA2}">
      <dgm:prSet/>
      <dgm:spPr/>
      <dgm:t>
        <a:bodyPr/>
        <a:lstStyle/>
        <a:p>
          <a:pPr algn="r"/>
          <a:r>
            <a:rPr lang="en-US" dirty="0"/>
            <a:t>Descriptive Characteristics</a:t>
          </a:r>
        </a:p>
      </dgm:t>
    </dgm:pt>
    <dgm:pt modelId="{65FF4386-269E-4275-8D19-4A1F90011D4A}" type="sibTrans" cxnId="{B685F013-B79C-4A6B-B026-AD819FC10E5C}">
      <dgm:prSet/>
      <dgm:spPr/>
      <dgm:t>
        <a:bodyPr/>
        <a:lstStyle/>
        <a:p>
          <a:endParaRPr lang="en-US"/>
        </a:p>
      </dgm:t>
    </dgm:pt>
    <dgm:pt modelId="{E4A0BEAB-02FA-4760-9FF6-6B122BAE4290}" type="parTrans" cxnId="{B685F013-B79C-4A6B-B026-AD819FC10E5C}">
      <dgm:prSet/>
      <dgm:spPr/>
      <dgm:t>
        <a:bodyPr/>
        <a:lstStyle/>
        <a:p>
          <a:endParaRPr lang="en-US"/>
        </a:p>
      </dgm:t>
    </dgm:pt>
    <dgm:pt modelId="{548DB013-4010-4631-9929-CA0FE7C06AB4}">
      <dgm:prSet/>
      <dgm:spPr/>
      <dgm:t>
        <a:bodyPr anchor="t"/>
        <a:lstStyle/>
        <a:p>
          <a:pPr algn="ctr"/>
          <a:r>
            <a:rPr lang="en-US" dirty="0"/>
            <a:t>In this analysis, we will focus on five key variables that are critical to understanding the dynamics of the real estate market: Median Sale Price, Pending Sales, Inventory, Months of Supply, and Median Days on Market (DOM). Each of these variables provides unique insights into different aspects of the market, from pricing trends and buyer demand to market supply and transaction speed. By examining these variables, we can assess market conditions, predict future trends, and better understand the interplay between supply and demand in the housing market.</a:t>
          </a:r>
        </a:p>
      </dgm:t>
    </dgm:pt>
    <dgm:pt modelId="{00F7A37F-200C-47C8-998B-843ACCE34F28}" type="parTrans" cxnId="{4D71923E-E007-485F-8E96-2F5F226A7516}">
      <dgm:prSet/>
      <dgm:spPr/>
      <dgm:t>
        <a:bodyPr/>
        <a:lstStyle/>
        <a:p>
          <a:endParaRPr lang="en-US"/>
        </a:p>
      </dgm:t>
    </dgm:pt>
    <dgm:pt modelId="{153FC249-FFFE-46D6-AC03-7190E0845C97}" type="sibTrans" cxnId="{4D71923E-E007-485F-8E96-2F5F226A7516}">
      <dgm:prSet/>
      <dgm:spPr/>
      <dgm:t>
        <a:bodyPr/>
        <a:lstStyle/>
        <a:p>
          <a:endParaRPr lang="en-US"/>
        </a:p>
      </dgm:t>
    </dgm:pt>
    <dgm:pt modelId="{DEE1A35B-D664-4174-8C1D-B806472E9B80}" type="pres">
      <dgm:prSet presAssocID="{FFE3D0A6-73C6-4F18-AA60-20D4289B57EA}" presName="Name0" presStyleCnt="0">
        <dgm:presLayoutVars>
          <dgm:dir/>
          <dgm:animOne val="branch"/>
          <dgm:animLvl val="lvl"/>
        </dgm:presLayoutVars>
      </dgm:prSet>
      <dgm:spPr/>
    </dgm:pt>
    <dgm:pt modelId="{1EB97B24-C88A-4DA6-8AEB-31CDEAC8FABD}" type="pres">
      <dgm:prSet presAssocID="{76CEEE72-81B7-44F0-B2D9-7EE38DC41AA2}" presName="chaos" presStyleCnt="0"/>
      <dgm:spPr/>
    </dgm:pt>
    <dgm:pt modelId="{9E990EBD-9277-4610-B103-906E2B29FE46}" type="pres">
      <dgm:prSet presAssocID="{76CEEE72-81B7-44F0-B2D9-7EE38DC41AA2}" presName="parTx1" presStyleLbl="revTx" presStyleIdx="0" presStyleCnt="2"/>
      <dgm:spPr/>
    </dgm:pt>
    <dgm:pt modelId="{3B42EC29-231B-454B-935D-C125719607C0}" type="pres">
      <dgm:prSet presAssocID="{76CEEE72-81B7-44F0-B2D9-7EE38DC41AA2}" presName="desTx1" presStyleLbl="revTx" presStyleIdx="1" presStyleCnt="2" custScaleX="189662">
        <dgm:presLayoutVars>
          <dgm:bulletEnabled val="1"/>
        </dgm:presLayoutVars>
      </dgm:prSet>
      <dgm:spPr/>
    </dgm:pt>
    <dgm:pt modelId="{995D20DB-41B4-46CF-9FDC-41BC377A9988}" type="pres">
      <dgm:prSet presAssocID="{76CEEE72-81B7-44F0-B2D9-7EE38DC41AA2}" presName="c1" presStyleLbl="node1" presStyleIdx="0" presStyleCnt="18"/>
      <dgm:spPr/>
    </dgm:pt>
    <dgm:pt modelId="{EFB38C46-9E71-489F-97EB-E90B5941C0C0}" type="pres">
      <dgm:prSet presAssocID="{76CEEE72-81B7-44F0-B2D9-7EE38DC41AA2}" presName="c2" presStyleLbl="node1" presStyleIdx="1" presStyleCnt="18"/>
      <dgm:spPr/>
    </dgm:pt>
    <dgm:pt modelId="{4784DC89-BF9D-4980-82D5-3E246BF4E7A4}" type="pres">
      <dgm:prSet presAssocID="{76CEEE72-81B7-44F0-B2D9-7EE38DC41AA2}" presName="c3" presStyleLbl="node1" presStyleIdx="2" presStyleCnt="18"/>
      <dgm:spPr/>
    </dgm:pt>
    <dgm:pt modelId="{8E7635DB-830D-46F7-8DA0-5BE077325B02}" type="pres">
      <dgm:prSet presAssocID="{76CEEE72-81B7-44F0-B2D9-7EE38DC41AA2}" presName="c4" presStyleLbl="node1" presStyleIdx="3" presStyleCnt="18"/>
      <dgm:spPr/>
    </dgm:pt>
    <dgm:pt modelId="{B6147987-E742-4EE7-A6F9-4D1FE64B673D}" type="pres">
      <dgm:prSet presAssocID="{76CEEE72-81B7-44F0-B2D9-7EE38DC41AA2}" presName="c5" presStyleLbl="node1" presStyleIdx="4" presStyleCnt="18"/>
      <dgm:spPr/>
    </dgm:pt>
    <dgm:pt modelId="{910373B4-B385-4F2C-BD92-7D57599A76A5}" type="pres">
      <dgm:prSet presAssocID="{76CEEE72-81B7-44F0-B2D9-7EE38DC41AA2}" presName="c6" presStyleLbl="node1" presStyleIdx="5" presStyleCnt="18"/>
      <dgm:spPr/>
    </dgm:pt>
    <dgm:pt modelId="{40C5EEE0-F6BC-4C4A-89DC-ED90B0D4F9C4}" type="pres">
      <dgm:prSet presAssocID="{76CEEE72-81B7-44F0-B2D9-7EE38DC41AA2}" presName="c7" presStyleLbl="node1" presStyleIdx="6" presStyleCnt="18"/>
      <dgm:spPr/>
    </dgm:pt>
    <dgm:pt modelId="{BC39A978-5323-45FB-BFA4-C87B4CE1A088}" type="pres">
      <dgm:prSet presAssocID="{76CEEE72-81B7-44F0-B2D9-7EE38DC41AA2}" presName="c8" presStyleLbl="node1" presStyleIdx="7" presStyleCnt="18"/>
      <dgm:spPr/>
    </dgm:pt>
    <dgm:pt modelId="{D1257C50-0D09-420B-9572-E04ABD7FC405}" type="pres">
      <dgm:prSet presAssocID="{76CEEE72-81B7-44F0-B2D9-7EE38DC41AA2}" presName="c9" presStyleLbl="node1" presStyleIdx="8" presStyleCnt="18"/>
      <dgm:spPr/>
    </dgm:pt>
    <dgm:pt modelId="{7DDBAD98-30E9-460C-8961-E163C654D6AF}" type="pres">
      <dgm:prSet presAssocID="{76CEEE72-81B7-44F0-B2D9-7EE38DC41AA2}" presName="c10" presStyleLbl="node1" presStyleIdx="9" presStyleCnt="18"/>
      <dgm:spPr/>
    </dgm:pt>
    <dgm:pt modelId="{DDD02F4E-92B0-4348-B6C4-B67AC82D6522}" type="pres">
      <dgm:prSet presAssocID="{76CEEE72-81B7-44F0-B2D9-7EE38DC41AA2}" presName="c11" presStyleLbl="node1" presStyleIdx="10" presStyleCnt="18"/>
      <dgm:spPr/>
    </dgm:pt>
    <dgm:pt modelId="{4CA16AAF-D851-4736-A12F-27854AB9EB18}" type="pres">
      <dgm:prSet presAssocID="{76CEEE72-81B7-44F0-B2D9-7EE38DC41AA2}" presName="c12" presStyleLbl="node1" presStyleIdx="11" presStyleCnt="18"/>
      <dgm:spPr/>
    </dgm:pt>
    <dgm:pt modelId="{DBCFADE2-7247-4B72-B9EA-34ED0B48C285}" type="pres">
      <dgm:prSet presAssocID="{76CEEE72-81B7-44F0-B2D9-7EE38DC41AA2}" presName="c13" presStyleLbl="node1" presStyleIdx="12" presStyleCnt="18"/>
      <dgm:spPr/>
    </dgm:pt>
    <dgm:pt modelId="{F8762F0B-FE68-45AF-AF5C-E803CDB9DF5C}" type="pres">
      <dgm:prSet presAssocID="{76CEEE72-81B7-44F0-B2D9-7EE38DC41AA2}" presName="c14" presStyleLbl="node1" presStyleIdx="13" presStyleCnt="18"/>
      <dgm:spPr/>
    </dgm:pt>
    <dgm:pt modelId="{D3824FB7-DB29-4C84-967B-52D5E7EE4812}" type="pres">
      <dgm:prSet presAssocID="{76CEEE72-81B7-44F0-B2D9-7EE38DC41AA2}" presName="c15" presStyleLbl="node1" presStyleIdx="14" presStyleCnt="18"/>
      <dgm:spPr/>
    </dgm:pt>
    <dgm:pt modelId="{A5BEFA36-08F1-4F85-865A-C201CA7FDEA4}" type="pres">
      <dgm:prSet presAssocID="{76CEEE72-81B7-44F0-B2D9-7EE38DC41AA2}" presName="c16" presStyleLbl="node1" presStyleIdx="15" presStyleCnt="18"/>
      <dgm:spPr/>
    </dgm:pt>
    <dgm:pt modelId="{1074E858-A950-4DC3-95CE-8DE257482001}" type="pres">
      <dgm:prSet presAssocID="{76CEEE72-81B7-44F0-B2D9-7EE38DC41AA2}" presName="c17" presStyleLbl="node1" presStyleIdx="16" presStyleCnt="18"/>
      <dgm:spPr/>
    </dgm:pt>
    <dgm:pt modelId="{3C0B977F-9466-40AB-825D-9DC9533BA911}" type="pres">
      <dgm:prSet presAssocID="{76CEEE72-81B7-44F0-B2D9-7EE38DC41AA2}" presName="c18" presStyleLbl="node1" presStyleIdx="17" presStyleCnt="18"/>
      <dgm:spPr/>
    </dgm:pt>
  </dgm:ptLst>
  <dgm:cxnLst>
    <dgm:cxn modelId="{B685F013-B79C-4A6B-B026-AD819FC10E5C}" srcId="{FFE3D0A6-73C6-4F18-AA60-20D4289B57EA}" destId="{76CEEE72-81B7-44F0-B2D9-7EE38DC41AA2}" srcOrd="0" destOrd="0" parTransId="{E4A0BEAB-02FA-4760-9FF6-6B122BAE4290}" sibTransId="{65FF4386-269E-4275-8D19-4A1F90011D4A}"/>
    <dgm:cxn modelId="{57A2A030-7355-49A9-BA12-EB1F2F298F2B}" type="presOf" srcId="{548DB013-4010-4631-9929-CA0FE7C06AB4}" destId="{3B42EC29-231B-454B-935D-C125719607C0}" srcOrd="0" destOrd="0" presId="urn:microsoft.com/office/officeart/2009/3/layout/RandomtoResultProcess"/>
    <dgm:cxn modelId="{4D71923E-E007-485F-8E96-2F5F226A7516}" srcId="{76CEEE72-81B7-44F0-B2D9-7EE38DC41AA2}" destId="{548DB013-4010-4631-9929-CA0FE7C06AB4}" srcOrd="0" destOrd="0" parTransId="{00F7A37F-200C-47C8-998B-843ACCE34F28}" sibTransId="{153FC249-FFFE-46D6-AC03-7190E0845C97}"/>
    <dgm:cxn modelId="{364C7AAF-FB97-4CA4-9CFA-2EF009BBB354}" type="presOf" srcId="{76CEEE72-81B7-44F0-B2D9-7EE38DC41AA2}" destId="{9E990EBD-9277-4610-B103-906E2B29FE46}" srcOrd="0" destOrd="0" presId="urn:microsoft.com/office/officeart/2009/3/layout/RandomtoResultProcess"/>
    <dgm:cxn modelId="{EEC013F9-37A9-4E0C-A29F-1EF7A9E97C0A}" type="presOf" srcId="{FFE3D0A6-73C6-4F18-AA60-20D4289B57EA}" destId="{DEE1A35B-D664-4174-8C1D-B806472E9B80}" srcOrd="0" destOrd="0" presId="urn:microsoft.com/office/officeart/2009/3/layout/RandomtoResultProcess"/>
    <dgm:cxn modelId="{AB560458-C8EE-426D-9EAD-8147C730D01F}" type="presParOf" srcId="{DEE1A35B-D664-4174-8C1D-B806472E9B80}" destId="{1EB97B24-C88A-4DA6-8AEB-31CDEAC8FABD}" srcOrd="0" destOrd="0" presId="urn:microsoft.com/office/officeart/2009/3/layout/RandomtoResultProcess"/>
    <dgm:cxn modelId="{1ED12832-E7F5-4288-A175-7745CA5F5E7C}" type="presParOf" srcId="{1EB97B24-C88A-4DA6-8AEB-31CDEAC8FABD}" destId="{9E990EBD-9277-4610-B103-906E2B29FE46}" srcOrd="0" destOrd="0" presId="urn:microsoft.com/office/officeart/2009/3/layout/RandomtoResultProcess"/>
    <dgm:cxn modelId="{F83D6304-D595-4CBB-B926-EBC4FBA24510}" type="presParOf" srcId="{1EB97B24-C88A-4DA6-8AEB-31CDEAC8FABD}" destId="{3B42EC29-231B-454B-935D-C125719607C0}" srcOrd="1" destOrd="0" presId="urn:microsoft.com/office/officeart/2009/3/layout/RandomtoResultProcess"/>
    <dgm:cxn modelId="{E6BDD10F-0E04-4618-8840-F02964999A9A}" type="presParOf" srcId="{1EB97B24-C88A-4DA6-8AEB-31CDEAC8FABD}" destId="{995D20DB-41B4-46CF-9FDC-41BC377A9988}" srcOrd="2" destOrd="0" presId="urn:microsoft.com/office/officeart/2009/3/layout/RandomtoResultProcess"/>
    <dgm:cxn modelId="{8BB1C86F-A75B-4F07-A583-417DB4A59C48}" type="presParOf" srcId="{1EB97B24-C88A-4DA6-8AEB-31CDEAC8FABD}" destId="{EFB38C46-9E71-489F-97EB-E90B5941C0C0}" srcOrd="3" destOrd="0" presId="urn:microsoft.com/office/officeart/2009/3/layout/RandomtoResultProcess"/>
    <dgm:cxn modelId="{2D08A398-E3C9-4BDB-B039-C31CC8618909}" type="presParOf" srcId="{1EB97B24-C88A-4DA6-8AEB-31CDEAC8FABD}" destId="{4784DC89-BF9D-4980-82D5-3E246BF4E7A4}" srcOrd="4" destOrd="0" presId="urn:microsoft.com/office/officeart/2009/3/layout/RandomtoResultProcess"/>
    <dgm:cxn modelId="{9976F1B6-F279-4835-AFD4-46DAAEFB613E}" type="presParOf" srcId="{1EB97B24-C88A-4DA6-8AEB-31CDEAC8FABD}" destId="{8E7635DB-830D-46F7-8DA0-5BE077325B02}" srcOrd="5" destOrd="0" presId="urn:microsoft.com/office/officeart/2009/3/layout/RandomtoResultProcess"/>
    <dgm:cxn modelId="{401F4661-2EC6-45A1-9D0E-4ED640CA7D49}" type="presParOf" srcId="{1EB97B24-C88A-4DA6-8AEB-31CDEAC8FABD}" destId="{B6147987-E742-4EE7-A6F9-4D1FE64B673D}" srcOrd="6" destOrd="0" presId="urn:microsoft.com/office/officeart/2009/3/layout/RandomtoResultProcess"/>
    <dgm:cxn modelId="{219150CD-1D67-4084-A0F0-1DD507DA1D46}" type="presParOf" srcId="{1EB97B24-C88A-4DA6-8AEB-31CDEAC8FABD}" destId="{910373B4-B385-4F2C-BD92-7D57599A76A5}" srcOrd="7" destOrd="0" presId="urn:microsoft.com/office/officeart/2009/3/layout/RandomtoResultProcess"/>
    <dgm:cxn modelId="{CDE84D2B-B147-4D10-AD31-BE5DEDF4709C}" type="presParOf" srcId="{1EB97B24-C88A-4DA6-8AEB-31CDEAC8FABD}" destId="{40C5EEE0-F6BC-4C4A-89DC-ED90B0D4F9C4}" srcOrd="8" destOrd="0" presId="urn:microsoft.com/office/officeart/2009/3/layout/RandomtoResultProcess"/>
    <dgm:cxn modelId="{0DA3AC24-E196-4FEB-BF04-78E2463F5C3F}" type="presParOf" srcId="{1EB97B24-C88A-4DA6-8AEB-31CDEAC8FABD}" destId="{BC39A978-5323-45FB-BFA4-C87B4CE1A088}" srcOrd="9" destOrd="0" presId="urn:microsoft.com/office/officeart/2009/3/layout/RandomtoResultProcess"/>
    <dgm:cxn modelId="{6783B478-8ED6-4094-B9E5-86F6098561F3}" type="presParOf" srcId="{1EB97B24-C88A-4DA6-8AEB-31CDEAC8FABD}" destId="{D1257C50-0D09-420B-9572-E04ABD7FC405}" srcOrd="10" destOrd="0" presId="urn:microsoft.com/office/officeart/2009/3/layout/RandomtoResultProcess"/>
    <dgm:cxn modelId="{E6C30DD8-89CC-4192-BE84-2CF77A0C14D4}" type="presParOf" srcId="{1EB97B24-C88A-4DA6-8AEB-31CDEAC8FABD}" destId="{7DDBAD98-30E9-460C-8961-E163C654D6AF}" srcOrd="11" destOrd="0" presId="urn:microsoft.com/office/officeart/2009/3/layout/RandomtoResultProcess"/>
    <dgm:cxn modelId="{11DC338E-04E1-4194-95B0-4ECE038B2F52}" type="presParOf" srcId="{1EB97B24-C88A-4DA6-8AEB-31CDEAC8FABD}" destId="{DDD02F4E-92B0-4348-B6C4-B67AC82D6522}" srcOrd="12" destOrd="0" presId="urn:microsoft.com/office/officeart/2009/3/layout/RandomtoResultProcess"/>
    <dgm:cxn modelId="{A08B34AF-7483-4536-BDA2-A182C05C1740}" type="presParOf" srcId="{1EB97B24-C88A-4DA6-8AEB-31CDEAC8FABD}" destId="{4CA16AAF-D851-4736-A12F-27854AB9EB18}" srcOrd="13" destOrd="0" presId="urn:microsoft.com/office/officeart/2009/3/layout/RandomtoResultProcess"/>
    <dgm:cxn modelId="{793ED403-48E1-4A8C-9A46-8026C2F523B2}" type="presParOf" srcId="{1EB97B24-C88A-4DA6-8AEB-31CDEAC8FABD}" destId="{DBCFADE2-7247-4B72-B9EA-34ED0B48C285}" srcOrd="14" destOrd="0" presId="urn:microsoft.com/office/officeart/2009/3/layout/RandomtoResultProcess"/>
    <dgm:cxn modelId="{EEB2E564-94F6-46B9-B776-98277608FA71}" type="presParOf" srcId="{1EB97B24-C88A-4DA6-8AEB-31CDEAC8FABD}" destId="{F8762F0B-FE68-45AF-AF5C-E803CDB9DF5C}" srcOrd="15" destOrd="0" presId="urn:microsoft.com/office/officeart/2009/3/layout/RandomtoResultProcess"/>
    <dgm:cxn modelId="{99D64392-E3DD-4C0E-829A-8CCE04015FCB}" type="presParOf" srcId="{1EB97B24-C88A-4DA6-8AEB-31CDEAC8FABD}" destId="{D3824FB7-DB29-4C84-967B-52D5E7EE4812}" srcOrd="16" destOrd="0" presId="urn:microsoft.com/office/officeart/2009/3/layout/RandomtoResultProcess"/>
    <dgm:cxn modelId="{7C04FABE-82BB-409B-8578-40EA93237756}" type="presParOf" srcId="{1EB97B24-C88A-4DA6-8AEB-31CDEAC8FABD}" destId="{A5BEFA36-08F1-4F85-865A-C201CA7FDEA4}" srcOrd="17" destOrd="0" presId="urn:microsoft.com/office/officeart/2009/3/layout/RandomtoResultProcess"/>
    <dgm:cxn modelId="{37335342-9D6E-4E15-9786-CD1C6B5E718B}" type="presParOf" srcId="{1EB97B24-C88A-4DA6-8AEB-31CDEAC8FABD}" destId="{1074E858-A950-4DC3-95CE-8DE257482001}" srcOrd="18" destOrd="0" presId="urn:microsoft.com/office/officeart/2009/3/layout/RandomtoResultProcess"/>
    <dgm:cxn modelId="{40C1009D-2F32-4825-BA7E-75C28CF8CCA0}" type="presParOf" srcId="{1EB97B24-C88A-4DA6-8AEB-31CDEAC8FABD}" destId="{3C0B977F-9466-40AB-825D-9DC9533BA911}" srcOrd="19"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353390-7AD7-4DFA-A3C3-1E54A85A9ABA}" type="doc">
      <dgm:prSet loTypeId="urn:microsoft.com/office/officeart/2008/layout/TitledPictureBlocks" loCatId="picture" qsTypeId="urn:microsoft.com/office/officeart/2005/8/quickstyle/simple5" qsCatId="simple" csTypeId="urn:microsoft.com/office/officeart/2005/8/colors/accent1_2" csCatId="accent1" phldr="1"/>
      <dgm:spPr/>
      <dgm:t>
        <a:bodyPr/>
        <a:lstStyle/>
        <a:p>
          <a:endParaRPr lang="en-US"/>
        </a:p>
      </dgm:t>
    </dgm:pt>
    <dgm:pt modelId="{8CBEA8B6-AC57-45EF-AC72-1D7411A2364D}">
      <dgm:prSet phldrT="[Text]"/>
      <dgm:spPr/>
      <dgm:t>
        <a:bodyPr/>
        <a:lstStyle/>
        <a:p>
          <a:pPr algn="l">
            <a:buNone/>
          </a:pPr>
          <a:r>
            <a:rPr lang="en-US" dirty="0"/>
            <a:t>Inventory</a:t>
          </a:r>
        </a:p>
      </dgm:t>
    </dgm:pt>
    <dgm:pt modelId="{96382357-0069-476D-9641-DA53E0F348AC}" type="parTrans" cxnId="{601CD95F-E9AB-4A5E-8578-A169102D8FFA}">
      <dgm:prSet/>
      <dgm:spPr/>
      <dgm:t>
        <a:bodyPr/>
        <a:lstStyle/>
        <a:p>
          <a:endParaRPr lang="en-US"/>
        </a:p>
      </dgm:t>
    </dgm:pt>
    <dgm:pt modelId="{4CBA0130-D21D-4AC1-B991-C6F57F2A08B6}" type="sibTrans" cxnId="{601CD95F-E9AB-4A5E-8578-A169102D8FFA}">
      <dgm:prSet/>
      <dgm:spPr/>
      <dgm:t>
        <a:bodyPr/>
        <a:lstStyle/>
        <a:p>
          <a:endParaRPr lang="en-US"/>
        </a:p>
      </dgm:t>
    </dgm:pt>
    <dgm:pt modelId="{8112B8FE-904D-4D10-ABFF-A5EB6E95BD07}">
      <dgm:prSet phldrT="[Text]"/>
      <dgm:spPr/>
      <dgm:t>
        <a:bodyPr/>
        <a:lstStyle/>
        <a:p>
          <a:pPr algn="l">
            <a:buNone/>
          </a:pPr>
          <a:r>
            <a:rPr lang="en-US" dirty="0"/>
            <a:t>Days on Market</a:t>
          </a:r>
        </a:p>
      </dgm:t>
    </dgm:pt>
    <dgm:pt modelId="{FEC54739-DFEC-442E-ADB3-B91143A2D22B}" type="parTrans" cxnId="{50A56C7B-BE43-45B1-8A08-8F84BB57E765}">
      <dgm:prSet/>
      <dgm:spPr/>
      <dgm:t>
        <a:bodyPr/>
        <a:lstStyle/>
        <a:p>
          <a:endParaRPr lang="en-US"/>
        </a:p>
      </dgm:t>
    </dgm:pt>
    <dgm:pt modelId="{1731C296-87D4-4769-859C-794D5BB932EF}" type="sibTrans" cxnId="{50A56C7B-BE43-45B1-8A08-8F84BB57E765}">
      <dgm:prSet/>
      <dgm:spPr/>
      <dgm:t>
        <a:bodyPr/>
        <a:lstStyle/>
        <a:p>
          <a:endParaRPr lang="en-US"/>
        </a:p>
      </dgm:t>
    </dgm:pt>
    <dgm:pt modelId="{09DE6ABB-9E0E-4183-8412-854C2D71EB06}">
      <dgm:prSet phldrT="[Text]"/>
      <dgm:spPr/>
      <dgm:t>
        <a:bodyPr/>
        <a:lstStyle/>
        <a:p>
          <a:pPr algn="l">
            <a:buNone/>
          </a:pPr>
          <a:r>
            <a:rPr lang="en-US" dirty="0"/>
            <a:t>Median Sale Price</a:t>
          </a:r>
        </a:p>
      </dgm:t>
    </dgm:pt>
    <dgm:pt modelId="{26299473-FA49-4823-9B77-C5B8C222D8DC}" type="parTrans" cxnId="{3704B186-839D-4030-92C5-DFCF6297078C}">
      <dgm:prSet/>
      <dgm:spPr/>
      <dgm:t>
        <a:bodyPr/>
        <a:lstStyle/>
        <a:p>
          <a:endParaRPr lang="en-US"/>
        </a:p>
      </dgm:t>
    </dgm:pt>
    <dgm:pt modelId="{FC9FF82A-AEED-45D2-97ED-A26FE50D06AF}" type="sibTrans" cxnId="{3704B186-839D-4030-92C5-DFCF6297078C}">
      <dgm:prSet/>
      <dgm:spPr/>
      <dgm:t>
        <a:bodyPr/>
        <a:lstStyle/>
        <a:p>
          <a:endParaRPr lang="en-US"/>
        </a:p>
      </dgm:t>
    </dgm:pt>
    <dgm:pt modelId="{F542B0AB-0EEB-4A1F-A2E9-749738774527}">
      <dgm:prSet phldrT="[Text]"/>
      <dgm:spPr/>
      <dgm:t>
        <a:bodyPr/>
        <a:lstStyle/>
        <a:p>
          <a:pPr algn="l"/>
          <a:r>
            <a:rPr lang="en-US" dirty="0"/>
            <a:t>Months of Supply</a:t>
          </a:r>
        </a:p>
      </dgm:t>
    </dgm:pt>
    <dgm:pt modelId="{06094878-746F-45D0-AE11-F284CC24885B}" type="parTrans" cxnId="{346C4A1E-EA39-4657-A34E-F45634FAEEC6}">
      <dgm:prSet/>
      <dgm:spPr/>
      <dgm:t>
        <a:bodyPr/>
        <a:lstStyle/>
        <a:p>
          <a:endParaRPr lang="en-US"/>
        </a:p>
      </dgm:t>
    </dgm:pt>
    <dgm:pt modelId="{4CD2D0AC-08EC-46AA-84D7-C4AFCA6EF622}" type="sibTrans" cxnId="{346C4A1E-EA39-4657-A34E-F45634FAEEC6}">
      <dgm:prSet/>
      <dgm:spPr/>
      <dgm:t>
        <a:bodyPr/>
        <a:lstStyle/>
        <a:p>
          <a:endParaRPr lang="en-US"/>
        </a:p>
      </dgm:t>
    </dgm:pt>
    <dgm:pt modelId="{445D8D34-506B-484C-9666-85B933F23A1E}">
      <dgm:prSet phldrT="[Text]"/>
      <dgm:spPr/>
      <dgm:t>
        <a:bodyPr/>
        <a:lstStyle/>
        <a:p>
          <a:pPr algn="l"/>
          <a:r>
            <a:rPr lang="en-US" dirty="0"/>
            <a:t>Pending Sales</a:t>
          </a:r>
        </a:p>
      </dgm:t>
    </dgm:pt>
    <dgm:pt modelId="{7FE6EB4F-6D1D-47B2-98E1-D62BB8916CA7}" type="parTrans" cxnId="{50B44B0D-1323-4680-B2BF-7B82401F3462}">
      <dgm:prSet/>
      <dgm:spPr/>
      <dgm:t>
        <a:bodyPr/>
        <a:lstStyle/>
        <a:p>
          <a:endParaRPr lang="en-US"/>
        </a:p>
      </dgm:t>
    </dgm:pt>
    <dgm:pt modelId="{7749739F-356F-4885-A2C0-9E66C48AC72B}" type="sibTrans" cxnId="{50B44B0D-1323-4680-B2BF-7B82401F3462}">
      <dgm:prSet/>
      <dgm:spPr/>
      <dgm:t>
        <a:bodyPr/>
        <a:lstStyle/>
        <a:p>
          <a:endParaRPr lang="en-US"/>
        </a:p>
      </dgm:t>
    </dgm:pt>
    <dgm:pt modelId="{3318AF3B-70B5-4C09-BCE4-F26044FC4905}" type="pres">
      <dgm:prSet presAssocID="{D0353390-7AD7-4DFA-A3C3-1E54A85A9ABA}" presName="rootNode" presStyleCnt="0">
        <dgm:presLayoutVars>
          <dgm:chMax/>
          <dgm:chPref/>
          <dgm:dir/>
          <dgm:animLvl val="lvl"/>
        </dgm:presLayoutVars>
      </dgm:prSet>
      <dgm:spPr/>
    </dgm:pt>
    <dgm:pt modelId="{FBBEA380-C125-4FF5-AD30-F23FAAB0A1BA}" type="pres">
      <dgm:prSet presAssocID="{8CBEA8B6-AC57-45EF-AC72-1D7411A2364D}" presName="composite" presStyleCnt="0"/>
      <dgm:spPr/>
    </dgm:pt>
    <dgm:pt modelId="{10B3F4DD-59A6-4D3E-B72B-659614E1D7EC}" type="pres">
      <dgm:prSet presAssocID="{8CBEA8B6-AC57-45EF-AC72-1D7411A2364D}" presName="ParentText" presStyleLbl="node1" presStyleIdx="0" presStyleCnt="5">
        <dgm:presLayoutVars>
          <dgm:chMax val="1"/>
          <dgm:chPref val="1"/>
          <dgm:bulletEnabled val="1"/>
        </dgm:presLayoutVars>
      </dgm:prSet>
      <dgm:spPr/>
    </dgm:pt>
    <dgm:pt modelId="{DBDA3D47-8E1F-46AF-BEE8-F4BB868AEBCF}" type="pres">
      <dgm:prSet presAssocID="{8CBEA8B6-AC57-45EF-AC72-1D7411A2364D}" presName="Image" presStyleLbl="bgImgPlace1" presStyleIdx="0" presStyleCnt="5"/>
      <dgm:spPr>
        <a:blipFill rotWithShape="1">
          <a:blip xmlns:r="http://schemas.openxmlformats.org/officeDocument/2006/relationships" r:embed="rId1"/>
          <a:srcRect/>
          <a:stretch>
            <a:fillRect l="-6000" r="-6000"/>
          </a:stretch>
        </a:blipFill>
      </dgm:spPr>
    </dgm:pt>
    <dgm:pt modelId="{3DEC6E34-D1D6-4DD6-B40F-58329995D0D4}" type="pres">
      <dgm:prSet presAssocID="{8CBEA8B6-AC57-45EF-AC72-1D7411A2364D}" presName="ChildText" presStyleLbl="fgAcc1" presStyleIdx="0" presStyleCnt="0">
        <dgm:presLayoutVars>
          <dgm:chMax val="0"/>
          <dgm:chPref val="0"/>
          <dgm:bulletEnabled val="1"/>
        </dgm:presLayoutVars>
      </dgm:prSet>
      <dgm:spPr/>
    </dgm:pt>
    <dgm:pt modelId="{0EA91B54-A433-40D7-BA9D-F9A4FE2B1EE5}" type="pres">
      <dgm:prSet presAssocID="{4CBA0130-D21D-4AC1-B991-C6F57F2A08B6}" presName="sibTrans" presStyleCnt="0"/>
      <dgm:spPr/>
    </dgm:pt>
    <dgm:pt modelId="{5DC6AC1C-69EB-4A88-B3A2-227C7EF42630}" type="pres">
      <dgm:prSet presAssocID="{8112B8FE-904D-4D10-ABFF-A5EB6E95BD07}" presName="composite" presStyleCnt="0"/>
      <dgm:spPr/>
    </dgm:pt>
    <dgm:pt modelId="{EA427A41-EB26-4452-9529-0F376F68DA45}" type="pres">
      <dgm:prSet presAssocID="{8112B8FE-904D-4D10-ABFF-A5EB6E95BD07}" presName="ParentText" presStyleLbl="node1" presStyleIdx="1" presStyleCnt="5">
        <dgm:presLayoutVars>
          <dgm:chMax val="1"/>
          <dgm:chPref val="1"/>
          <dgm:bulletEnabled val="1"/>
        </dgm:presLayoutVars>
      </dgm:prSet>
      <dgm:spPr/>
    </dgm:pt>
    <dgm:pt modelId="{1A4737D7-F3B6-479F-8A49-A3A6AFA36325}" type="pres">
      <dgm:prSet presAssocID="{8112B8FE-904D-4D10-ABFF-A5EB6E95BD07}" presName="Image" presStyleLbl="bgImgPlace1" presStyleIdx="1" presStyleCnt="5"/>
      <dgm:spPr>
        <a:blipFill rotWithShape="1">
          <a:blip xmlns:r="http://schemas.openxmlformats.org/officeDocument/2006/relationships" r:embed="rId2"/>
          <a:srcRect/>
          <a:stretch>
            <a:fillRect l="-6000" r="-6000"/>
          </a:stretch>
        </a:blipFill>
      </dgm:spPr>
    </dgm:pt>
    <dgm:pt modelId="{9E91605D-C534-4F2C-8609-0005E493B664}" type="pres">
      <dgm:prSet presAssocID="{8112B8FE-904D-4D10-ABFF-A5EB6E95BD07}" presName="ChildText" presStyleLbl="fgAcc1" presStyleIdx="0" presStyleCnt="0">
        <dgm:presLayoutVars>
          <dgm:chMax val="0"/>
          <dgm:chPref val="0"/>
          <dgm:bulletEnabled val="1"/>
        </dgm:presLayoutVars>
      </dgm:prSet>
      <dgm:spPr/>
    </dgm:pt>
    <dgm:pt modelId="{771DFEA2-71B3-4A49-A22B-2DB3897C34F9}" type="pres">
      <dgm:prSet presAssocID="{1731C296-87D4-4769-859C-794D5BB932EF}" presName="sibTrans" presStyleCnt="0"/>
      <dgm:spPr/>
    </dgm:pt>
    <dgm:pt modelId="{97F59508-4384-4B9F-8308-632AB1F5BBA8}" type="pres">
      <dgm:prSet presAssocID="{09DE6ABB-9E0E-4183-8412-854C2D71EB06}" presName="composite" presStyleCnt="0"/>
      <dgm:spPr/>
    </dgm:pt>
    <dgm:pt modelId="{A6E32028-2A07-414D-BF99-C0E4D5258A0F}" type="pres">
      <dgm:prSet presAssocID="{09DE6ABB-9E0E-4183-8412-854C2D71EB06}" presName="ParentText" presStyleLbl="node1" presStyleIdx="2" presStyleCnt="5">
        <dgm:presLayoutVars>
          <dgm:chMax val="1"/>
          <dgm:chPref val="1"/>
          <dgm:bulletEnabled val="1"/>
        </dgm:presLayoutVars>
      </dgm:prSet>
      <dgm:spPr/>
    </dgm:pt>
    <dgm:pt modelId="{A9F003A0-51B3-4538-A382-FC6C7F8D5C73}" type="pres">
      <dgm:prSet presAssocID="{09DE6ABB-9E0E-4183-8412-854C2D71EB06}" presName="Image" presStyleLbl="bgImgPlace1" presStyleIdx="2" presStyleCnt="5"/>
      <dgm:spPr>
        <a:blipFill rotWithShape="1">
          <a:blip xmlns:r="http://schemas.openxmlformats.org/officeDocument/2006/relationships" r:embed="rId3"/>
          <a:srcRect/>
          <a:stretch>
            <a:fillRect l="-6000" r="-6000"/>
          </a:stretch>
        </a:blipFill>
      </dgm:spPr>
    </dgm:pt>
    <dgm:pt modelId="{145FF6EF-7D50-45D2-B113-5AFDC2A29F80}" type="pres">
      <dgm:prSet presAssocID="{09DE6ABB-9E0E-4183-8412-854C2D71EB06}" presName="ChildText" presStyleLbl="fgAcc1" presStyleIdx="0" presStyleCnt="0">
        <dgm:presLayoutVars>
          <dgm:chMax val="0"/>
          <dgm:chPref val="0"/>
          <dgm:bulletEnabled val="1"/>
        </dgm:presLayoutVars>
      </dgm:prSet>
      <dgm:spPr/>
    </dgm:pt>
    <dgm:pt modelId="{35D6A40D-C239-4247-B9CB-A99E9E7106E8}" type="pres">
      <dgm:prSet presAssocID="{FC9FF82A-AEED-45D2-97ED-A26FE50D06AF}" presName="sibTrans" presStyleCnt="0"/>
      <dgm:spPr/>
    </dgm:pt>
    <dgm:pt modelId="{4FEDFC97-066E-41C8-9DD0-C931DB04E918}" type="pres">
      <dgm:prSet presAssocID="{F542B0AB-0EEB-4A1F-A2E9-749738774527}" presName="composite" presStyleCnt="0"/>
      <dgm:spPr/>
    </dgm:pt>
    <dgm:pt modelId="{848B123C-63C7-43CE-9830-425148D5BD81}" type="pres">
      <dgm:prSet presAssocID="{F542B0AB-0EEB-4A1F-A2E9-749738774527}" presName="ParentText" presStyleLbl="node1" presStyleIdx="3" presStyleCnt="5">
        <dgm:presLayoutVars>
          <dgm:chMax val="1"/>
          <dgm:chPref val="1"/>
          <dgm:bulletEnabled val="1"/>
        </dgm:presLayoutVars>
      </dgm:prSet>
      <dgm:spPr/>
    </dgm:pt>
    <dgm:pt modelId="{ECFD62DC-AD87-4CCF-B987-44043F55A983}" type="pres">
      <dgm:prSet presAssocID="{F542B0AB-0EEB-4A1F-A2E9-749738774527}" presName="Image" presStyleLbl="bgImgPlace1" presStyleIdx="3" presStyleCnt="5"/>
      <dgm:spPr>
        <a:blipFill rotWithShape="1">
          <a:blip xmlns:r="http://schemas.openxmlformats.org/officeDocument/2006/relationships" r:embed="rId4"/>
          <a:srcRect/>
          <a:stretch>
            <a:fillRect l="-6000" r="-6000"/>
          </a:stretch>
        </a:blipFill>
      </dgm:spPr>
    </dgm:pt>
    <dgm:pt modelId="{3DEAF774-605E-4FB8-837E-930E462BC4C4}" type="pres">
      <dgm:prSet presAssocID="{F542B0AB-0EEB-4A1F-A2E9-749738774527}" presName="ChildText" presStyleLbl="fgAcc1" presStyleIdx="0" presStyleCnt="0">
        <dgm:presLayoutVars>
          <dgm:chMax val="0"/>
          <dgm:chPref val="0"/>
          <dgm:bulletEnabled val="1"/>
        </dgm:presLayoutVars>
      </dgm:prSet>
      <dgm:spPr/>
    </dgm:pt>
    <dgm:pt modelId="{523EE57F-ABD8-4EA8-B1D5-4D205CE461AE}" type="pres">
      <dgm:prSet presAssocID="{4CD2D0AC-08EC-46AA-84D7-C4AFCA6EF622}" presName="sibTrans" presStyleCnt="0"/>
      <dgm:spPr/>
    </dgm:pt>
    <dgm:pt modelId="{07C11A90-1696-4DB9-9EA3-E5236B6F7CA7}" type="pres">
      <dgm:prSet presAssocID="{445D8D34-506B-484C-9666-85B933F23A1E}" presName="composite" presStyleCnt="0"/>
      <dgm:spPr/>
    </dgm:pt>
    <dgm:pt modelId="{A7E5292C-C0DD-49BA-AD84-9F724E218B4B}" type="pres">
      <dgm:prSet presAssocID="{445D8D34-506B-484C-9666-85B933F23A1E}" presName="ParentText" presStyleLbl="node1" presStyleIdx="4" presStyleCnt="5">
        <dgm:presLayoutVars>
          <dgm:chMax val="1"/>
          <dgm:chPref val="1"/>
          <dgm:bulletEnabled val="1"/>
        </dgm:presLayoutVars>
      </dgm:prSet>
      <dgm:spPr/>
    </dgm:pt>
    <dgm:pt modelId="{D013B600-0728-496E-A4AC-916A572EBE54}" type="pres">
      <dgm:prSet presAssocID="{445D8D34-506B-484C-9666-85B933F23A1E}" presName="Image" presStyleLbl="bgImgPlace1" presStyleIdx="4" presStyleCnt="5"/>
      <dgm:spPr>
        <a:blipFill rotWithShape="1">
          <a:blip xmlns:r="http://schemas.openxmlformats.org/officeDocument/2006/relationships" r:embed="rId5"/>
          <a:srcRect/>
          <a:stretch>
            <a:fillRect l="-6000" r="-6000"/>
          </a:stretch>
        </a:blipFill>
      </dgm:spPr>
    </dgm:pt>
    <dgm:pt modelId="{68964477-A646-4F06-826B-3639AC800969}" type="pres">
      <dgm:prSet presAssocID="{445D8D34-506B-484C-9666-85B933F23A1E}" presName="ChildText" presStyleLbl="fgAcc1" presStyleIdx="0" presStyleCnt="0">
        <dgm:presLayoutVars>
          <dgm:chMax val="0"/>
          <dgm:chPref val="0"/>
          <dgm:bulletEnabled val="1"/>
        </dgm:presLayoutVars>
      </dgm:prSet>
      <dgm:spPr/>
    </dgm:pt>
  </dgm:ptLst>
  <dgm:cxnLst>
    <dgm:cxn modelId="{50B44B0D-1323-4680-B2BF-7B82401F3462}" srcId="{D0353390-7AD7-4DFA-A3C3-1E54A85A9ABA}" destId="{445D8D34-506B-484C-9666-85B933F23A1E}" srcOrd="4" destOrd="0" parTransId="{7FE6EB4F-6D1D-47B2-98E1-D62BB8916CA7}" sibTransId="{7749739F-356F-4885-A2C0-9E66C48AC72B}"/>
    <dgm:cxn modelId="{346C4A1E-EA39-4657-A34E-F45634FAEEC6}" srcId="{D0353390-7AD7-4DFA-A3C3-1E54A85A9ABA}" destId="{F542B0AB-0EEB-4A1F-A2E9-749738774527}" srcOrd="3" destOrd="0" parTransId="{06094878-746F-45D0-AE11-F284CC24885B}" sibTransId="{4CD2D0AC-08EC-46AA-84D7-C4AFCA6EF622}"/>
    <dgm:cxn modelId="{99B2C640-11AD-4EF1-AB20-0A293E97DE7C}" type="presOf" srcId="{8112B8FE-904D-4D10-ABFF-A5EB6E95BD07}" destId="{EA427A41-EB26-4452-9529-0F376F68DA45}" srcOrd="0" destOrd="0" presId="urn:microsoft.com/office/officeart/2008/layout/TitledPictureBlocks"/>
    <dgm:cxn modelId="{601CD95F-E9AB-4A5E-8578-A169102D8FFA}" srcId="{D0353390-7AD7-4DFA-A3C3-1E54A85A9ABA}" destId="{8CBEA8B6-AC57-45EF-AC72-1D7411A2364D}" srcOrd="0" destOrd="0" parTransId="{96382357-0069-476D-9641-DA53E0F348AC}" sibTransId="{4CBA0130-D21D-4AC1-B991-C6F57F2A08B6}"/>
    <dgm:cxn modelId="{50A56C7B-BE43-45B1-8A08-8F84BB57E765}" srcId="{D0353390-7AD7-4DFA-A3C3-1E54A85A9ABA}" destId="{8112B8FE-904D-4D10-ABFF-A5EB6E95BD07}" srcOrd="1" destOrd="0" parTransId="{FEC54739-DFEC-442E-ADB3-B91143A2D22B}" sibTransId="{1731C296-87D4-4769-859C-794D5BB932EF}"/>
    <dgm:cxn modelId="{3704B186-839D-4030-92C5-DFCF6297078C}" srcId="{D0353390-7AD7-4DFA-A3C3-1E54A85A9ABA}" destId="{09DE6ABB-9E0E-4183-8412-854C2D71EB06}" srcOrd="2" destOrd="0" parTransId="{26299473-FA49-4823-9B77-C5B8C222D8DC}" sibTransId="{FC9FF82A-AEED-45D2-97ED-A26FE50D06AF}"/>
    <dgm:cxn modelId="{810AC7CA-AA43-4831-9DF5-032976357946}" type="presOf" srcId="{445D8D34-506B-484C-9666-85B933F23A1E}" destId="{A7E5292C-C0DD-49BA-AD84-9F724E218B4B}" srcOrd="0" destOrd="0" presId="urn:microsoft.com/office/officeart/2008/layout/TitledPictureBlocks"/>
    <dgm:cxn modelId="{5C1E4BCD-FB8E-4751-A2C1-17A841951D9D}" type="presOf" srcId="{D0353390-7AD7-4DFA-A3C3-1E54A85A9ABA}" destId="{3318AF3B-70B5-4C09-BCE4-F26044FC4905}" srcOrd="0" destOrd="0" presId="urn:microsoft.com/office/officeart/2008/layout/TitledPictureBlocks"/>
    <dgm:cxn modelId="{1FF780D5-BE22-42FA-AD18-89379177981D}" type="presOf" srcId="{09DE6ABB-9E0E-4183-8412-854C2D71EB06}" destId="{A6E32028-2A07-414D-BF99-C0E4D5258A0F}" srcOrd="0" destOrd="0" presId="urn:microsoft.com/office/officeart/2008/layout/TitledPictureBlocks"/>
    <dgm:cxn modelId="{85DBCFD7-FB5A-4BC5-99C3-CA4B21847735}" type="presOf" srcId="{F542B0AB-0EEB-4A1F-A2E9-749738774527}" destId="{848B123C-63C7-43CE-9830-425148D5BD81}" srcOrd="0" destOrd="0" presId="urn:microsoft.com/office/officeart/2008/layout/TitledPictureBlocks"/>
    <dgm:cxn modelId="{CFB46EEE-A59D-4DA5-AC19-9D9130E480CC}" type="presOf" srcId="{8CBEA8B6-AC57-45EF-AC72-1D7411A2364D}" destId="{10B3F4DD-59A6-4D3E-B72B-659614E1D7EC}" srcOrd="0" destOrd="0" presId="urn:microsoft.com/office/officeart/2008/layout/TitledPictureBlocks"/>
    <dgm:cxn modelId="{61894EFF-640B-4DE5-BBF4-82E0A7184F03}" type="presParOf" srcId="{3318AF3B-70B5-4C09-BCE4-F26044FC4905}" destId="{FBBEA380-C125-4FF5-AD30-F23FAAB0A1BA}" srcOrd="0" destOrd="0" presId="urn:microsoft.com/office/officeart/2008/layout/TitledPictureBlocks"/>
    <dgm:cxn modelId="{D320F1FC-09A3-4047-8EC1-EA8F9AF963B3}" type="presParOf" srcId="{FBBEA380-C125-4FF5-AD30-F23FAAB0A1BA}" destId="{10B3F4DD-59A6-4D3E-B72B-659614E1D7EC}" srcOrd="0" destOrd="0" presId="urn:microsoft.com/office/officeart/2008/layout/TitledPictureBlocks"/>
    <dgm:cxn modelId="{BFDE908E-FC9F-48B1-BF6E-AA4E922A3905}" type="presParOf" srcId="{FBBEA380-C125-4FF5-AD30-F23FAAB0A1BA}" destId="{DBDA3D47-8E1F-46AF-BEE8-F4BB868AEBCF}" srcOrd="1" destOrd="0" presId="urn:microsoft.com/office/officeart/2008/layout/TitledPictureBlocks"/>
    <dgm:cxn modelId="{C0EEE9A3-6F3D-43B5-8B9A-D0A63A2D6054}" type="presParOf" srcId="{FBBEA380-C125-4FF5-AD30-F23FAAB0A1BA}" destId="{3DEC6E34-D1D6-4DD6-B40F-58329995D0D4}" srcOrd="2" destOrd="0" presId="urn:microsoft.com/office/officeart/2008/layout/TitledPictureBlocks"/>
    <dgm:cxn modelId="{6E30BC7C-8E9D-4BB4-B20F-BB23B427E008}" type="presParOf" srcId="{3318AF3B-70B5-4C09-BCE4-F26044FC4905}" destId="{0EA91B54-A433-40D7-BA9D-F9A4FE2B1EE5}" srcOrd="1" destOrd="0" presId="urn:microsoft.com/office/officeart/2008/layout/TitledPictureBlocks"/>
    <dgm:cxn modelId="{898A4ECB-F468-4D0C-AA36-DC5B5D35DF6D}" type="presParOf" srcId="{3318AF3B-70B5-4C09-BCE4-F26044FC4905}" destId="{5DC6AC1C-69EB-4A88-B3A2-227C7EF42630}" srcOrd="2" destOrd="0" presId="urn:microsoft.com/office/officeart/2008/layout/TitledPictureBlocks"/>
    <dgm:cxn modelId="{B0C6E1DE-3F00-4F53-B605-19A2F9C15B74}" type="presParOf" srcId="{5DC6AC1C-69EB-4A88-B3A2-227C7EF42630}" destId="{EA427A41-EB26-4452-9529-0F376F68DA45}" srcOrd="0" destOrd="0" presId="urn:microsoft.com/office/officeart/2008/layout/TitledPictureBlocks"/>
    <dgm:cxn modelId="{0961DA7F-554B-4B3C-8407-5AC97BF21FAA}" type="presParOf" srcId="{5DC6AC1C-69EB-4A88-B3A2-227C7EF42630}" destId="{1A4737D7-F3B6-479F-8A49-A3A6AFA36325}" srcOrd="1" destOrd="0" presId="urn:microsoft.com/office/officeart/2008/layout/TitledPictureBlocks"/>
    <dgm:cxn modelId="{2480633E-2C0F-4909-9F2C-341148234E5D}" type="presParOf" srcId="{5DC6AC1C-69EB-4A88-B3A2-227C7EF42630}" destId="{9E91605D-C534-4F2C-8609-0005E493B664}" srcOrd="2" destOrd="0" presId="urn:microsoft.com/office/officeart/2008/layout/TitledPictureBlocks"/>
    <dgm:cxn modelId="{E9ABA24A-A91B-4AEA-83B0-F50BD8A54613}" type="presParOf" srcId="{3318AF3B-70B5-4C09-BCE4-F26044FC4905}" destId="{771DFEA2-71B3-4A49-A22B-2DB3897C34F9}" srcOrd="3" destOrd="0" presId="urn:microsoft.com/office/officeart/2008/layout/TitledPictureBlocks"/>
    <dgm:cxn modelId="{08CEC18B-A3DD-41A6-8D24-04D4FECA5C5D}" type="presParOf" srcId="{3318AF3B-70B5-4C09-BCE4-F26044FC4905}" destId="{97F59508-4384-4B9F-8308-632AB1F5BBA8}" srcOrd="4" destOrd="0" presId="urn:microsoft.com/office/officeart/2008/layout/TitledPictureBlocks"/>
    <dgm:cxn modelId="{C82E6EAC-A7DE-4635-A0C6-3D94A6D66AC5}" type="presParOf" srcId="{97F59508-4384-4B9F-8308-632AB1F5BBA8}" destId="{A6E32028-2A07-414D-BF99-C0E4D5258A0F}" srcOrd="0" destOrd="0" presId="urn:microsoft.com/office/officeart/2008/layout/TitledPictureBlocks"/>
    <dgm:cxn modelId="{A780D97F-E886-4164-A1B3-AE9F831AD426}" type="presParOf" srcId="{97F59508-4384-4B9F-8308-632AB1F5BBA8}" destId="{A9F003A0-51B3-4538-A382-FC6C7F8D5C73}" srcOrd="1" destOrd="0" presId="urn:microsoft.com/office/officeart/2008/layout/TitledPictureBlocks"/>
    <dgm:cxn modelId="{FA6723CC-33CB-47DA-89EF-C5621F37E00D}" type="presParOf" srcId="{97F59508-4384-4B9F-8308-632AB1F5BBA8}" destId="{145FF6EF-7D50-45D2-B113-5AFDC2A29F80}" srcOrd="2" destOrd="0" presId="urn:microsoft.com/office/officeart/2008/layout/TitledPictureBlocks"/>
    <dgm:cxn modelId="{C78D7334-896F-46A0-99B1-F23654870BA1}" type="presParOf" srcId="{3318AF3B-70B5-4C09-BCE4-F26044FC4905}" destId="{35D6A40D-C239-4247-B9CB-A99E9E7106E8}" srcOrd="5" destOrd="0" presId="urn:microsoft.com/office/officeart/2008/layout/TitledPictureBlocks"/>
    <dgm:cxn modelId="{6991FAA0-ADC8-47AC-AAF3-653054EA825D}" type="presParOf" srcId="{3318AF3B-70B5-4C09-BCE4-F26044FC4905}" destId="{4FEDFC97-066E-41C8-9DD0-C931DB04E918}" srcOrd="6" destOrd="0" presId="urn:microsoft.com/office/officeart/2008/layout/TitledPictureBlocks"/>
    <dgm:cxn modelId="{E60D3BFC-90D6-4E7B-AC77-4CA226FDEF4C}" type="presParOf" srcId="{4FEDFC97-066E-41C8-9DD0-C931DB04E918}" destId="{848B123C-63C7-43CE-9830-425148D5BD81}" srcOrd="0" destOrd="0" presId="urn:microsoft.com/office/officeart/2008/layout/TitledPictureBlocks"/>
    <dgm:cxn modelId="{7E85C449-E6E2-4427-B45F-5C948EE613D4}" type="presParOf" srcId="{4FEDFC97-066E-41C8-9DD0-C931DB04E918}" destId="{ECFD62DC-AD87-4CCF-B987-44043F55A983}" srcOrd="1" destOrd="0" presId="urn:microsoft.com/office/officeart/2008/layout/TitledPictureBlocks"/>
    <dgm:cxn modelId="{B169EBBB-2FFD-49E8-B928-10A8064C30BB}" type="presParOf" srcId="{4FEDFC97-066E-41C8-9DD0-C931DB04E918}" destId="{3DEAF774-605E-4FB8-837E-930E462BC4C4}" srcOrd="2" destOrd="0" presId="urn:microsoft.com/office/officeart/2008/layout/TitledPictureBlocks"/>
    <dgm:cxn modelId="{782AE04D-7F79-457A-A4C1-F89A58942095}" type="presParOf" srcId="{3318AF3B-70B5-4C09-BCE4-F26044FC4905}" destId="{523EE57F-ABD8-4EA8-B1D5-4D205CE461AE}" srcOrd="7" destOrd="0" presId="urn:microsoft.com/office/officeart/2008/layout/TitledPictureBlocks"/>
    <dgm:cxn modelId="{1FB6DA3D-7526-47DC-A99B-D5F847D2B631}" type="presParOf" srcId="{3318AF3B-70B5-4C09-BCE4-F26044FC4905}" destId="{07C11A90-1696-4DB9-9EA3-E5236B6F7CA7}" srcOrd="8" destOrd="0" presId="urn:microsoft.com/office/officeart/2008/layout/TitledPictureBlocks"/>
    <dgm:cxn modelId="{9D4DAAC7-C79D-45D9-B00F-5D200911699D}" type="presParOf" srcId="{07C11A90-1696-4DB9-9EA3-E5236B6F7CA7}" destId="{A7E5292C-C0DD-49BA-AD84-9F724E218B4B}" srcOrd="0" destOrd="0" presId="urn:microsoft.com/office/officeart/2008/layout/TitledPictureBlocks"/>
    <dgm:cxn modelId="{5CDD73AF-1F45-4F1E-B522-2EC767FEAB0D}" type="presParOf" srcId="{07C11A90-1696-4DB9-9EA3-E5236B6F7CA7}" destId="{D013B600-0728-496E-A4AC-916A572EBE54}" srcOrd="1" destOrd="0" presId="urn:microsoft.com/office/officeart/2008/layout/TitledPictureBlocks"/>
    <dgm:cxn modelId="{1149DE82-95D6-45CF-BFAF-063DE7CAC94C}" type="presParOf" srcId="{07C11A90-1696-4DB9-9EA3-E5236B6F7CA7}" destId="{68964477-A646-4F06-826B-3639AC800969}"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2FBB4C-6913-4AFE-9463-C92CB7703F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DD1C3A-8C6C-4038-BFC6-8EE5499EE523}">
      <dgm:prSet custT="1">
        <dgm:style>
          <a:lnRef idx="2">
            <a:schemeClr val="dk1"/>
          </a:lnRef>
          <a:fillRef idx="1">
            <a:schemeClr val="lt1"/>
          </a:fillRef>
          <a:effectRef idx="0">
            <a:schemeClr val="dk1"/>
          </a:effectRef>
          <a:fontRef idx="minor">
            <a:schemeClr val="dk1"/>
          </a:fontRef>
        </dgm:style>
      </dgm:prSet>
      <dgm:spPr/>
      <dgm: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PMFs</a:t>
          </a:r>
        </a:p>
      </dgm:t>
    </dgm:pt>
    <dgm:pt modelId="{9250DAE7-85C3-4339-B1F6-162FCAB639E2}" type="par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F158231-9EF5-4106-A053-4979A36A3FA4}" type="sib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B107C9F-D6B6-4663-9A34-6B3C1B0B2DEC}" type="pres">
      <dgm:prSet presAssocID="{592FBB4C-6913-4AFE-9463-C92CB7703FFF}" presName="linear" presStyleCnt="0">
        <dgm:presLayoutVars>
          <dgm:animLvl val="lvl"/>
          <dgm:resizeHandles val="exact"/>
        </dgm:presLayoutVars>
      </dgm:prSet>
      <dgm:spPr/>
    </dgm:pt>
    <dgm:pt modelId="{696F1F32-8800-4344-A4EE-388B8FA9665C}" type="pres">
      <dgm:prSet presAssocID="{FDDD1C3A-8C6C-4038-BFC6-8EE5499EE523}" presName="parentText" presStyleLbl="node1" presStyleIdx="0" presStyleCnt="1">
        <dgm:presLayoutVars>
          <dgm:chMax val="0"/>
          <dgm:bulletEnabled val="1"/>
        </dgm:presLayoutVars>
      </dgm:prSet>
      <dgm:spPr/>
    </dgm:pt>
  </dgm:ptLst>
  <dgm:cxnLst>
    <dgm:cxn modelId="{17172E75-499F-4F02-8BF0-C760B24EFC0A}" type="presOf" srcId="{592FBB4C-6913-4AFE-9463-C92CB7703FFF}" destId="{DB107C9F-D6B6-4663-9A34-6B3C1B0B2DEC}" srcOrd="0" destOrd="0" presId="urn:microsoft.com/office/officeart/2005/8/layout/vList2"/>
    <dgm:cxn modelId="{5818D890-6C93-4B5F-A9AB-3526C6282E4E}" srcId="{592FBB4C-6913-4AFE-9463-C92CB7703FFF}" destId="{FDDD1C3A-8C6C-4038-BFC6-8EE5499EE523}" srcOrd="0" destOrd="0" parTransId="{9250DAE7-85C3-4339-B1F6-162FCAB639E2}" sibTransId="{6F158231-9EF5-4106-A053-4979A36A3FA4}"/>
    <dgm:cxn modelId="{397FD3C7-D715-4E5B-88D0-8EC0376C7D4B}" type="presOf" srcId="{FDDD1C3A-8C6C-4038-BFC6-8EE5499EE523}" destId="{696F1F32-8800-4344-A4EE-388B8FA9665C}" srcOrd="0" destOrd="0" presId="urn:microsoft.com/office/officeart/2005/8/layout/vList2"/>
    <dgm:cxn modelId="{30FDCD5B-5E42-4C43-A32B-8E37F10D36B7}" type="presParOf" srcId="{DB107C9F-D6B6-4663-9A34-6B3C1B0B2DEC}" destId="{696F1F32-8800-4344-A4EE-388B8FA9665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353390-7AD7-4DFA-A3C3-1E54A85A9ABA}" type="doc">
      <dgm:prSet loTypeId="urn:microsoft.com/office/officeart/2008/layout/TitledPictureBlocks" loCatId="picture" qsTypeId="urn:microsoft.com/office/officeart/2005/8/quickstyle/simple5" qsCatId="simple" csTypeId="urn:microsoft.com/office/officeart/2005/8/colors/accent1_2" csCatId="accent1" phldr="1"/>
      <dgm:spPr/>
      <dgm:t>
        <a:bodyPr/>
        <a:lstStyle/>
        <a:p>
          <a:endParaRPr lang="en-US"/>
        </a:p>
      </dgm:t>
    </dgm:pt>
    <dgm:pt modelId="{8CBEA8B6-AC57-45EF-AC72-1D7411A2364D}">
      <dgm:prSet phldrT="[Text]"/>
      <dgm:spPr/>
      <dgm:t>
        <a:bodyPr/>
        <a:lstStyle/>
        <a:p>
          <a:pPr algn="l">
            <a:buNone/>
          </a:pPr>
          <a:r>
            <a:rPr lang="en-US" dirty="0"/>
            <a:t>Inventory</a:t>
          </a:r>
        </a:p>
      </dgm:t>
    </dgm:pt>
    <dgm:pt modelId="{96382357-0069-476D-9641-DA53E0F348AC}" type="parTrans" cxnId="{601CD95F-E9AB-4A5E-8578-A169102D8FFA}">
      <dgm:prSet/>
      <dgm:spPr/>
      <dgm:t>
        <a:bodyPr/>
        <a:lstStyle/>
        <a:p>
          <a:endParaRPr lang="en-US"/>
        </a:p>
      </dgm:t>
    </dgm:pt>
    <dgm:pt modelId="{4CBA0130-D21D-4AC1-B991-C6F57F2A08B6}" type="sibTrans" cxnId="{601CD95F-E9AB-4A5E-8578-A169102D8FFA}">
      <dgm:prSet/>
      <dgm:spPr/>
      <dgm:t>
        <a:bodyPr/>
        <a:lstStyle/>
        <a:p>
          <a:endParaRPr lang="en-US"/>
        </a:p>
      </dgm:t>
    </dgm:pt>
    <dgm:pt modelId="{8112B8FE-904D-4D10-ABFF-A5EB6E95BD07}">
      <dgm:prSet phldrT="[Text]"/>
      <dgm:spPr/>
      <dgm:t>
        <a:bodyPr/>
        <a:lstStyle/>
        <a:p>
          <a:pPr algn="l">
            <a:buNone/>
          </a:pPr>
          <a:r>
            <a:rPr lang="en-US" dirty="0"/>
            <a:t>Days on Market</a:t>
          </a:r>
        </a:p>
      </dgm:t>
    </dgm:pt>
    <dgm:pt modelId="{FEC54739-DFEC-442E-ADB3-B91143A2D22B}" type="parTrans" cxnId="{50A56C7B-BE43-45B1-8A08-8F84BB57E765}">
      <dgm:prSet/>
      <dgm:spPr/>
      <dgm:t>
        <a:bodyPr/>
        <a:lstStyle/>
        <a:p>
          <a:endParaRPr lang="en-US"/>
        </a:p>
      </dgm:t>
    </dgm:pt>
    <dgm:pt modelId="{1731C296-87D4-4769-859C-794D5BB932EF}" type="sibTrans" cxnId="{50A56C7B-BE43-45B1-8A08-8F84BB57E765}">
      <dgm:prSet/>
      <dgm:spPr/>
      <dgm:t>
        <a:bodyPr/>
        <a:lstStyle/>
        <a:p>
          <a:endParaRPr lang="en-US"/>
        </a:p>
      </dgm:t>
    </dgm:pt>
    <dgm:pt modelId="{09DE6ABB-9E0E-4183-8412-854C2D71EB06}">
      <dgm:prSet phldrT="[Text]"/>
      <dgm:spPr/>
      <dgm:t>
        <a:bodyPr/>
        <a:lstStyle/>
        <a:p>
          <a:pPr algn="l">
            <a:buNone/>
          </a:pPr>
          <a:r>
            <a:rPr lang="en-US" dirty="0"/>
            <a:t>Median Sale Price</a:t>
          </a:r>
        </a:p>
      </dgm:t>
    </dgm:pt>
    <dgm:pt modelId="{26299473-FA49-4823-9B77-C5B8C222D8DC}" type="parTrans" cxnId="{3704B186-839D-4030-92C5-DFCF6297078C}">
      <dgm:prSet/>
      <dgm:spPr/>
      <dgm:t>
        <a:bodyPr/>
        <a:lstStyle/>
        <a:p>
          <a:endParaRPr lang="en-US"/>
        </a:p>
      </dgm:t>
    </dgm:pt>
    <dgm:pt modelId="{FC9FF82A-AEED-45D2-97ED-A26FE50D06AF}" type="sibTrans" cxnId="{3704B186-839D-4030-92C5-DFCF6297078C}">
      <dgm:prSet/>
      <dgm:spPr/>
      <dgm:t>
        <a:bodyPr/>
        <a:lstStyle/>
        <a:p>
          <a:endParaRPr lang="en-US"/>
        </a:p>
      </dgm:t>
    </dgm:pt>
    <dgm:pt modelId="{F542B0AB-0EEB-4A1F-A2E9-749738774527}">
      <dgm:prSet phldrT="[Text]"/>
      <dgm:spPr/>
      <dgm:t>
        <a:bodyPr/>
        <a:lstStyle/>
        <a:p>
          <a:pPr algn="l"/>
          <a:r>
            <a:rPr lang="en-US" dirty="0"/>
            <a:t>Months of Supply</a:t>
          </a:r>
        </a:p>
      </dgm:t>
    </dgm:pt>
    <dgm:pt modelId="{06094878-746F-45D0-AE11-F284CC24885B}" type="parTrans" cxnId="{346C4A1E-EA39-4657-A34E-F45634FAEEC6}">
      <dgm:prSet/>
      <dgm:spPr/>
      <dgm:t>
        <a:bodyPr/>
        <a:lstStyle/>
        <a:p>
          <a:endParaRPr lang="en-US"/>
        </a:p>
      </dgm:t>
    </dgm:pt>
    <dgm:pt modelId="{4CD2D0AC-08EC-46AA-84D7-C4AFCA6EF622}" type="sibTrans" cxnId="{346C4A1E-EA39-4657-A34E-F45634FAEEC6}">
      <dgm:prSet/>
      <dgm:spPr/>
      <dgm:t>
        <a:bodyPr/>
        <a:lstStyle/>
        <a:p>
          <a:endParaRPr lang="en-US"/>
        </a:p>
      </dgm:t>
    </dgm:pt>
    <dgm:pt modelId="{445D8D34-506B-484C-9666-85B933F23A1E}">
      <dgm:prSet phldrT="[Text]"/>
      <dgm:spPr/>
      <dgm:t>
        <a:bodyPr/>
        <a:lstStyle/>
        <a:p>
          <a:pPr algn="l"/>
          <a:r>
            <a:rPr lang="en-US" dirty="0"/>
            <a:t>Pending Sales</a:t>
          </a:r>
        </a:p>
      </dgm:t>
    </dgm:pt>
    <dgm:pt modelId="{7FE6EB4F-6D1D-47B2-98E1-D62BB8916CA7}" type="parTrans" cxnId="{50B44B0D-1323-4680-B2BF-7B82401F3462}">
      <dgm:prSet/>
      <dgm:spPr/>
      <dgm:t>
        <a:bodyPr/>
        <a:lstStyle/>
        <a:p>
          <a:endParaRPr lang="en-US"/>
        </a:p>
      </dgm:t>
    </dgm:pt>
    <dgm:pt modelId="{7749739F-356F-4885-A2C0-9E66C48AC72B}" type="sibTrans" cxnId="{50B44B0D-1323-4680-B2BF-7B82401F3462}">
      <dgm:prSet/>
      <dgm:spPr/>
      <dgm:t>
        <a:bodyPr/>
        <a:lstStyle/>
        <a:p>
          <a:endParaRPr lang="en-US"/>
        </a:p>
      </dgm:t>
    </dgm:pt>
    <dgm:pt modelId="{3318AF3B-70B5-4C09-BCE4-F26044FC4905}" type="pres">
      <dgm:prSet presAssocID="{D0353390-7AD7-4DFA-A3C3-1E54A85A9ABA}" presName="rootNode" presStyleCnt="0">
        <dgm:presLayoutVars>
          <dgm:chMax/>
          <dgm:chPref/>
          <dgm:dir/>
          <dgm:animLvl val="lvl"/>
        </dgm:presLayoutVars>
      </dgm:prSet>
      <dgm:spPr/>
    </dgm:pt>
    <dgm:pt modelId="{FBBEA380-C125-4FF5-AD30-F23FAAB0A1BA}" type="pres">
      <dgm:prSet presAssocID="{8CBEA8B6-AC57-45EF-AC72-1D7411A2364D}" presName="composite" presStyleCnt="0"/>
      <dgm:spPr/>
    </dgm:pt>
    <dgm:pt modelId="{10B3F4DD-59A6-4D3E-B72B-659614E1D7EC}" type="pres">
      <dgm:prSet presAssocID="{8CBEA8B6-AC57-45EF-AC72-1D7411A2364D}" presName="ParentText" presStyleLbl="node1" presStyleIdx="0" presStyleCnt="5">
        <dgm:presLayoutVars>
          <dgm:chMax val="1"/>
          <dgm:chPref val="1"/>
          <dgm:bulletEnabled val="1"/>
        </dgm:presLayoutVars>
      </dgm:prSet>
      <dgm:spPr/>
    </dgm:pt>
    <dgm:pt modelId="{DBDA3D47-8E1F-46AF-BEE8-F4BB868AEBCF}" type="pres">
      <dgm:prSet presAssocID="{8CBEA8B6-AC57-45EF-AC72-1D7411A2364D}" presName="Image" presStyleLbl="bgImgPlace1" presStyleIdx="0" presStyleCnt="5"/>
      <dgm:spPr>
        <a:blipFill rotWithShape="1">
          <a:blip xmlns:r="http://schemas.openxmlformats.org/officeDocument/2006/relationships" r:embed="rId1"/>
          <a:srcRect/>
          <a:stretch>
            <a:fillRect l="-6000" r="-6000"/>
          </a:stretch>
        </a:blipFill>
      </dgm:spPr>
    </dgm:pt>
    <dgm:pt modelId="{3DEC6E34-D1D6-4DD6-B40F-58329995D0D4}" type="pres">
      <dgm:prSet presAssocID="{8CBEA8B6-AC57-45EF-AC72-1D7411A2364D}" presName="ChildText" presStyleLbl="fgAcc1" presStyleIdx="0" presStyleCnt="0">
        <dgm:presLayoutVars>
          <dgm:chMax val="0"/>
          <dgm:chPref val="0"/>
          <dgm:bulletEnabled val="1"/>
        </dgm:presLayoutVars>
      </dgm:prSet>
      <dgm:spPr/>
    </dgm:pt>
    <dgm:pt modelId="{0EA91B54-A433-40D7-BA9D-F9A4FE2B1EE5}" type="pres">
      <dgm:prSet presAssocID="{4CBA0130-D21D-4AC1-B991-C6F57F2A08B6}" presName="sibTrans" presStyleCnt="0"/>
      <dgm:spPr/>
    </dgm:pt>
    <dgm:pt modelId="{5DC6AC1C-69EB-4A88-B3A2-227C7EF42630}" type="pres">
      <dgm:prSet presAssocID="{8112B8FE-904D-4D10-ABFF-A5EB6E95BD07}" presName="composite" presStyleCnt="0"/>
      <dgm:spPr/>
    </dgm:pt>
    <dgm:pt modelId="{EA427A41-EB26-4452-9529-0F376F68DA45}" type="pres">
      <dgm:prSet presAssocID="{8112B8FE-904D-4D10-ABFF-A5EB6E95BD07}" presName="ParentText" presStyleLbl="node1" presStyleIdx="1" presStyleCnt="5">
        <dgm:presLayoutVars>
          <dgm:chMax val="1"/>
          <dgm:chPref val="1"/>
          <dgm:bulletEnabled val="1"/>
        </dgm:presLayoutVars>
      </dgm:prSet>
      <dgm:spPr/>
    </dgm:pt>
    <dgm:pt modelId="{1A4737D7-F3B6-479F-8A49-A3A6AFA36325}" type="pres">
      <dgm:prSet presAssocID="{8112B8FE-904D-4D10-ABFF-A5EB6E95BD07}" presName="Image" presStyleLbl="bgImgPlace1" presStyleIdx="1" presStyleCnt="5"/>
      <dgm:spPr>
        <a:blipFill rotWithShape="1">
          <a:blip xmlns:r="http://schemas.openxmlformats.org/officeDocument/2006/relationships" r:embed="rId2"/>
          <a:srcRect/>
          <a:stretch>
            <a:fillRect l="-6000" r="-6000"/>
          </a:stretch>
        </a:blipFill>
      </dgm:spPr>
    </dgm:pt>
    <dgm:pt modelId="{9E91605D-C534-4F2C-8609-0005E493B664}" type="pres">
      <dgm:prSet presAssocID="{8112B8FE-904D-4D10-ABFF-A5EB6E95BD07}" presName="ChildText" presStyleLbl="fgAcc1" presStyleIdx="0" presStyleCnt="0">
        <dgm:presLayoutVars>
          <dgm:chMax val="0"/>
          <dgm:chPref val="0"/>
          <dgm:bulletEnabled val="1"/>
        </dgm:presLayoutVars>
      </dgm:prSet>
      <dgm:spPr/>
    </dgm:pt>
    <dgm:pt modelId="{771DFEA2-71B3-4A49-A22B-2DB3897C34F9}" type="pres">
      <dgm:prSet presAssocID="{1731C296-87D4-4769-859C-794D5BB932EF}" presName="sibTrans" presStyleCnt="0"/>
      <dgm:spPr/>
    </dgm:pt>
    <dgm:pt modelId="{97F59508-4384-4B9F-8308-632AB1F5BBA8}" type="pres">
      <dgm:prSet presAssocID="{09DE6ABB-9E0E-4183-8412-854C2D71EB06}" presName="composite" presStyleCnt="0"/>
      <dgm:spPr/>
    </dgm:pt>
    <dgm:pt modelId="{A6E32028-2A07-414D-BF99-C0E4D5258A0F}" type="pres">
      <dgm:prSet presAssocID="{09DE6ABB-9E0E-4183-8412-854C2D71EB06}" presName="ParentText" presStyleLbl="node1" presStyleIdx="2" presStyleCnt="5">
        <dgm:presLayoutVars>
          <dgm:chMax val="1"/>
          <dgm:chPref val="1"/>
          <dgm:bulletEnabled val="1"/>
        </dgm:presLayoutVars>
      </dgm:prSet>
      <dgm:spPr/>
    </dgm:pt>
    <dgm:pt modelId="{A9F003A0-51B3-4538-A382-FC6C7F8D5C73}" type="pres">
      <dgm:prSet presAssocID="{09DE6ABB-9E0E-4183-8412-854C2D71EB06}" presName="Image" presStyleLbl="bgImgPlace1" presStyleIdx="2" presStyleCnt="5"/>
      <dgm:spPr>
        <a:blipFill rotWithShape="1">
          <a:blip xmlns:r="http://schemas.openxmlformats.org/officeDocument/2006/relationships" r:embed="rId3"/>
          <a:srcRect/>
          <a:stretch>
            <a:fillRect l="-6000" r="-6000"/>
          </a:stretch>
        </a:blipFill>
      </dgm:spPr>
    </dgm:pt>
    <dgm:pt modelId="{145FF6EF-7D50-45D2-B113-5AFDC2A29F80}" type="pres">
      <dgm:prSet presAssocID="{09DE6ABB-9E0E-4183-8412-854C2D71EB06}" presName="ChildText" presStyleLbl="fgAcc1" presStyleIdx="0" presStyleCnt="0">
        <dgm:presLayoutVars>
          <dgm:chMax val="0"/>
          <dgm:chPref val="0"/>
          <dgm:bulletEnabled val="1"/>
        </dgm:presLayoutVars>
      </dgm:prSet>
      <dgm:spPr/>
    </dgm:pt>
    <dgm:pt modelId="{35D6A40D-C239-4247-B9CB-A99E9E7106E8}" type="pres">
      <dgm:prSet presAssocID="{FC9FF82A-AEED-45D2-97ED-A26FE50D06AF}" presName="sibTrans" presStyleCnt="0"/>
      <dgm:spPr/>
    </dgm:pt>
    <dgm:pt modelId="{4FEDFC97-066E-41C8-9DD0-C931DB04E918}" type="pres">
      <dgm:prSet presAssocID="{F542B0AB-0EEB-4A1F-A2E9-749738774527}" presName="composite" presStyleCnt="0"/>
      <dgm:spPr/>
    </dgm:pt>
    <dgm:pt modelId="{848B123C-63C7-43CE-9830-425148D5BD81}" type="pres">
      <dgm:prSet presAssocID="{F542B0AB-0EEB-4A1F-A2E9-749738774527}" presName="ParentText" presStyleLbl="node1" presStyleIdx="3" presStyleCnt="5">
        <dgm:presLayoutVars>
          <dgm:chMax val="1"/>
          <dgm:chPref val="1"/>
          <dgm:bulletEnabled val="1"/>
        </dgm:presLayoutVars>
      </dgm:prSet>
      <dgm:spPr/>
    </dgm:pt>
    <dgm:pt modelId="{ECFD62DC-AD87-4CCF-B987-44043F55A983}" type="pres">
      <dgm:prSet presAssocID="{F542B0AB-0EEB-4A1F-A2E9-749738774527}" presName="Image" presStyleLbl="bgImgPlace1" presStyleIdx="3" presStyleCnt="5"/>
      <dgm:spPr>
        <a:blipFill rotWithShape="1">
          <a:blip xmlns:r="http://schemas.openxmlformats.org/officeDocument/2006/relationships" r:embed="rId4"/>
          <a:srcRect/>
          <a:stretch>
            <a:fillRect l="-6000" r="-6000"/>
          </a:stretch>
        </a:blipFill>
      </dgm:spPr>
    </dgm:pt>
    <dgm:pt modelId="{3DEAF774-605E-4FB8-837E-930E462BC4C4}" type="pres">
      <dgm:prSet presAssocID="{F542B0AB-0EEB-4A1F-A2E9-749738774527}" presName="ChildText" presStyleLbl="fgAcc1" presStyleIdx="0" presStyleCnt="0">
        <dgm:presLayoutVars>
          <dgm:chMax val="0"/>
          <dgm:chPref val="0"/>
          <dgm:bulletEnabled val="1"/>
        </dgm:presLayoutVars>
      </dgm:prSet>
      <dgm:spPr/>
    </dgm:pt>
    <dgm:pt modelId="{523EE57F-ABD8-4EA8-B1D5-4D205CE461AE}" type="pres">
      <dgm:prSet presAssocID="{4CD2D0AC-08EC-46AA-84D7-C4AFCA6EF622}" presName="sibTrans" presStyleCnt="0"/>
      <dgm:spPr/>
    </dgm:pt>
    <dgm:pt modelId="{07C11A90-1696-4DB9-9EA3-E5236B6F7CA7}" type="pres">
      <dgm:prSet presAssocID="{445D8D34-506B-484C-9666-85B933F23A1E}" presName="composite" presStyleCnt="0"/>
      <dgm:spPr/>
    </dgm:pt>
    <dgm:pt modelId="{A7E5292C-C0DD-49BA-AD84-9F724E218B4B}" type="pres">
      <dgm:prSet presAssocID="{445D8D34-506B-484C-9666-85B933F23A1E}" presName="ParentText" presStyleLbl="node1" presStyleIdx="4" presStyleCnt="5">
        <dgm:presLayoutVars>
          <dgm:chMax val="1"/>
          <dgm:chPref val="1"/>
          <dgm:bulletEnabled val="1"/>
        </dgm:presLayoutVars>
      </dgm:prSet>
      <dgm:spPr/>
    </dgm:pt>
    <dgm:pt modelId="{D013B600-0728-496E-A4AC-916A572EBE54}" type="pres">
      <dgm:prSet presAssocID="{445D8D34-506B-484C-9666-85B933F23A1E}" presName="Image" presStyleLbl="bgImgPlace1" presStyleIdx="4" presStyleCnt="5"/>
      <dgm:spPr>
        <a:blipFill rotWithShape="1">
          <a:blip xmlns:r="http://schemas.openxmlformats.org/officeDocument/2006/relationships" r:embed="rId5"/>
          <a:srcRect/>
          <a:stretch>
            <a:fillRect l="-6000" r="-6000"/>
          </a:stretch>
        </a:blipFill>
      </dgm:spPr>
    </dgm:pt>
    <dgm:pt modelId="{68964477-A646-4F06-826B-3639AC800969}" type="pres">
      <dgm:prSet presAssocID="{445D8D34-506B-484C-9666-85B933F23A1E}" presName="ChildText" presStyleLbl="fgAcc1" presStyleIdx="0" presStyleCnt="0">
        <dgm:presLayoutVars>
          <dgm:chMax val="0"/>
          <dgm:chPref val="0"/>
          <dgm:bulletEnabled val="1"/>
        </dgm:presLayoutVars>
      </dgm:prSet>
      <dgm:spPr/>
    </dgm:pt>
  </dgm:ptLst>
  <dgm:cxnLst>
    <dgm:cxn modelId="{50B44B0D-1323-4680-B2BF-7B82401F3462}" srcId="{D0353390-7AD7-4DFA-A3C3-1E54A85A9ABA}" destId="{445D8D34-506B-484C-9666-85B933F23A1E}" srcOrd="4" destOrd="0" parTransId="{7FE6EB4F-6D1D-47B2-98E1-D62BB8916CA7}" sibTransId="{7749739F-356F-4885-A2C0-9E66C48AC72B}"/>
    <dgm:cxn modelId="{346C4A1E-EA39-4657-A34E-F45634FAEEC6}" srcId="{D0353390-7AD7-4DFA-A3C3-1E54A85A9ABA}" destId="{F542B0AB-0EEB-4A1F-A2E9-749738774527}" srcOrd="3" destOrd="0" parTransId="{06094878-746F-45D0-AE11-F284CC24885B}" sibTransId="{4CD2D0AC-08EC-46AA-84D7-C4AFCA6EF622}"/>
    <dgm:cxn modelId="{99B2C640-11AD-4EF1-AB20-0A293E97DE7C}" type="presOf" srcId="{8112B8FE-904D-4D10-ABFF-A5EB6E95BD07}" destId="{EA427A41-EB26-4452-9529-0F376F68DA45}" srcOrd="0" destOrd="0" presId="urn:microsoft.com/office/officeart/2008/layout/TitledPictureBlocks"/>
    <dgm:cxn modelId="{601CD95F-E9AB-4A5E-8578-A169102D8FFA}" srcId="{D0353390-7AD7-4DFA-A3C3-1E54A85A9ABA}" destId="{8CBEA8B6-AC57-45EF-AC72-1D7411A2364D}" srcOrd="0" destOrd="0" parTransId="{96382357-0069-476D-9641-DA53E0F348AC}" sibTransId="{4CBA0130-D21D-4AC1-B991-C6F57F2A08B6}"/>
    <dgm:cxn modelId="{50A56C7B-BE43-45B1-8A08-8F84BB57E765}" srcId="{D0353390-7AD7-4DFA-A3C3-1E54A85A9ABA}" destId="{8112B8FE-904D-4D10-ABFF-A5EB6E95BD07}" srcOrd="1" destOrd="0" parTransId="{FEC54739-DFEC-442E-ADB3-B91143A2D22B}" sibTransId="{1731C296-87D4-4769-859C-794D5BB932EF}"/>
    <dgm:cxn modelId="{3704B186-839D-4030-92C5-DFCF6297078C}" srcId="{D0353390-7AD7-4DFA-A3C3-1E54A85A9ABA}" destId="{09DE6ABB-9E0E-4183-8412-854C2D71EB06}" srcOrd="2" destOrd="0" parTransId="{26299473-FA49-4823-9B77-C5B8C222D8DC}" sibTransId="{FC9FF82A-AEED-45D2-97ED-A26FE50D06AF}"/>
    <dgm:cxn modelId="{810AC7CA-AA43-4831-9DF5-032976357946}" type="presOf" srcId="{445D8D34-506B-484C-9666-85B933F23A1E}" destId="{A7E5292C-C0DD-49BA-AD84-9F724E218B4B}" srcOrd="0" destOrd="0" presId="urn:microsoft.com/office/officeart/2008/layout/TitledPictureBlocks"/>
    <dgm:cxn modelId="{5C1E4BCD-FB8E-4751-A2C1-17A841951D9D}" type="presOf" srcId="{D0353390-7AD7-4DFA-A3C3-1E54A85A9ABA}" destId="{3318AF3B-70B5-4C09-BCE4-F26044FC4905}" srcOrd="0" destOrd="0" presId="urn:microsoft.com/office/officeart/2008/layout/TitledPictureBlocks"/>
    <dgm:cxn modelId="{1FF780D5-BE22-42FA-AD18-89379177981D}" type="presOf" srcId="{09DE6ABB-9E0E-4183-8412-854C2D71EB06}" destId="{A6E32028-2A07-414D-BF99-C0E4D5258A0F}" srcOrd="0" destOrd="0" presId="urn:microsoft.com/office/officeart/2008/layout/TitledPictureBlocks"/>
    <dgm:cxn modelId="{85DBCFD7-FB5A-4BC5-99C3-CA4B21847735}" type="presOf" srcId="{F542B0AB-0EEB-4A1F-A2E9-749738774527}" destId="{848B123C-63C7-43CE-9830-425148D5BD81}" srcOrd="0" destOrd="0" presId="urn:microsoft.com/office/officeart/2008/layout/TitledPictureBlocks"/>
    <dgm:cxn modelId="{CFB46EEE-A59D-4DA5-AC19-9D9130E480CC}" type="presOf" srcId="{8CBEA8B6-AC57-45EF-AC72-1D7411A2364D}" destId="{10B3F4DD-59A6-4D3E-B72B-659614E1D7EC}" srcOrd="0" destOrd="0" presId="urn:microsoft.com/office/officeart/2008/layout/TitledPictureBlocks"/>
    <dgm:cxn modelId="{61894EFF-640B-4DE5-BBF4-82E0A7184F03}" type="presParOf" srcId="{3318AF3B-70B5-4C09-BCE4-F26044FC4905}" destId="{FBBEA380-C125-4FF5-AD30-F23FAAB0A1BA}" srcOrd="0" destOrd="0" presId="urn:microsoft.com/office/officeart/2008/layout/TitledPictureBlocks"/>
    <dgm:cxn modelId="{D320F1FC-09A3-4047-8EC1-EA8F9AF963B3}" type="presParOf" srcId="{FBBEA380-C125-4FF5-AD30-F23FAAB0A1BA}" destId="{10B3F4DD-59A6-4D3E-B72B-659614E1D7EC}" srcOrd="0" destOrd="0" presId="urn:microsoft.com/office/officeart/2008/layout/TitledPictureBlocks"/>
    <dgm:cxn modelId="{BFDE908E-FC9F-48B1-BF6E-AA4E922A3905}" type="presParOf" srcId="{FBBEA380-C125-4FF5-AD30-F23FAAB0A1BA}" destId="{DBDA3D47-8E1F-46AF-BEE8-F4BB868AEBCF}" srcOrd="1" destOrd="0" presId="urn:microsoft.com/office/officeart/2008/layout/TitledPictureBlocks"/>
    <dgm:cxn modelId="{C0EEE9A3-6F3D-43B5-8B9A-D0A63A2D6054}" type="presParOf" srcId="{FBBEA380-C125-4FF5-AD30-F23FAAB0A1BA}" destId="{3DEC6E34-D1D6-4DD6-B40F-58329995D0D4}" srcOrd="2" destOrd="0" presId="urn:microsoft.com/office/officeart/2008/layout/TitledPictureBlocks"/>
    <dgm:cxn modelId="{6E30BC7C-8E9D-4BB4-B20F-BB23B427E008}" type="presParOf" srcId="{3318AF3B-70B5-4C09-BCE4-F26044FC4905}" destId="{0EA91B54-A433-40D7-BA9D-F9A4FE2B1EE5}" srcOrd="1" destOrd="0" presId="urn:microsoft.com/office/officeart/2008/layout/TitledPictureBlocks"/>
    <dgm:cxn modelId="{898A4ECB-F468-4D0C-AA36-DC5B5D35DF6D}" type="presParOf" srcId="{3318AF3B-70B5-4C09-BCE4-F26044FC4905}" destId="{5DC6AC1C-69EB-4A88-B3A2-227C7EF42630}" srcOrd="2" destOrd="0" presId="urn:microsoft.com/office/officeart/2008/layout/TitledPictureBlocks"/>
    <dgm:cxn modelId="{B0C6E1DE-3F00-4F53-B605-19A2F9C15B74}" type="presParOf" srcId="{5DC6AC1C-69EB-4A88-B3A2-227C7EF42630}" destId="{EA427A41-EB26-4452-9529-0F376F68DA45}" srcOrd="0" destOrd="0" presId="urn:microsoft.com/office/officeart/2008/layout/TitledPictureBlocks"/>
    <dgm:cxn modelId="{0961DA7F-554B-4B3C-8407-5AC97BF21FAA}" type="presParOf" srcId="{5DC6AC1C-69EB-4A88-B3A2-227C7EF42630}" destId="{1A4737D7-F3B6-479F-8A49-A3A6AFA36325}" srcOrd="1" destOrd="0" presId="urn:microsoft.com/office/officeart/2008/layout/TitledPictureBlocks"/>
    <dgm:cxn modelId="{2480633E-2C0F-4909-9F2C-341148234E5D}" type="presParOf" srcId="{5DC6AC1C-69EB-4A88-B3A2-227C7EF42630}" destId="{9E91605D-C534-4F2C-8609-0005E493B664}" srcOrd="2" destOrd="0" presId="urn:microsoft.com/office/officeart/2008/layout/TitledPictureBlocks"/>
    <dgm:cxn modelId="{E9ABA24A-A91B-4AEA-83B0-F50BD8A54613}" type="presParOf" srcId="{3318AF3B-70B5-4C09-BCE4-F26044FC4905}" destId="{771DFEA2-71B3-4A49-A22B-2DB3897C34F9}" srcOrd="3" destOrd="0" presId="urn:microsoft.com/office/officeart/2008/layout/TitledPictureBlocks"/>
    <dgm:cxn modelId="{08CEC18B-A3DD-41A6-8D24-04D4FECA5C5D}" type="presParOf" srcId="{3318AF3B-70B5-4C09-BCE4-F26044FC4905}" destId="{97F59508-4384-4B9F-8308-632AB1F5BBA8}" srcOrd="4" destOrd="0" presId="urn:microsoft.com/office/officeart/2008/layout/TitledPictureBlocks"/>
    <dgm:cxn modelId="{C82E6EAC-A7DE-4635-A0C6-3D94A6D66AC5}" type="presParOf" srcId="{97F59508-4384-4B9F-8308-632AB1F5BBA8}" destId="{A6E32028-2A07-414D-BF99-C0E4D5258A0F}" srcOrd="0" destOrd="0" presId="urn:microsoft.com/office/officeart/2008/layout/TitledPictureBlocks"/>
    <dgm:cxn modelId="{A780D97F-E886-4164-A1B3-AE9F831AD426}" type="presParOf" srcId="{97F59508-4384-4B9F-8308-632AB1F5BBA8}" destId="{A9F003A0-51B3-4538-A382-FC6C7F8D5C73}" srcOrd="1" destOrd="0" presId="urn:microsoft.com/office/officeart/2008/layout/TitledPictureBlocks"/>
    <dgm:cxn modelId="{FA6723CC-33CB-47DA-89EF-C5621F37E00D}" type="presParOf" srcId="{97F59508-4384-4B9F-8308-632AB1F5BBA8}" destId="{145FF6EF-7D50-45D2-B113-5AFDC2A29F80}" srcOrd="2" destOrd="0" presId="urn:microsoft.com/office/officeart/2008/layout/TitledPictureBlocks"/>
    <dgm:cxn modelId="{C78D7334-896F-46A0-99B1-F23654870BA1}" type="presParOf" srcId="{3318AF3B-70B5-4C09-BCE4-F26044FC4905}" destId="{35D6A40D-C239-4247-B9CB-A99E9E7106E8}" srcOrd="5" destOrd="0" presId="urn:microsoft.com/office/officeart/2008/layout/TitledPictureBlocks"/>
    <dgm:cxn modelId="{6991FAA0-ADC8-47AC-AAF3-653054EA825D}" type="presParOf" srcId="{3318AF3B-70B5-4C09-BCE4-F26044FC4905}" destId="{4FEDFC97-066E-41C8-9DD0-C931DB04E918}" srcOrd="6" destOrd="0" presId="urn:microsoft.com/office/officeart/2008/layout/TitledPictureBlocks"/>
    <dgm:cxn modelId="{E60D3BFC-90D6-4E7B-AC77-4CA226FDEF4C}" type="presParOf" srcId="{4FEDFC97-066E-41C8-9DD0-C931DB04E918}" destId="{848B123C-63C7-43CE-9830-425148D5BD81}" srcOrd="0" destOrd="0" presId="urn:microsoft.com/office/officeart/2008/layout/TitledPictureBlocks"/>
    <dgm:cxn modelId="{7E85C449-E6E2-4427-B45F-5C948EE613D4}" type="presParOf" srcId="{4FEDFC97-066E-41C8-9DD0-C931DB04E918}" destId="{ECFD62DC-AD87-4CCF-B987-44043F55A983}" srcOrd="1" destOrd="0" presId="urn:microsoft.com/office/officeart/2008/layout/TitledPictureBlocks"/>
    <dgm:cxn modelId="{B169EBBB-2FFD-49E8-B928-10A8064C30BB}" type="presParOf" srcId="{4FEDFC97-066E-41C8-9DD0-C931DB04E918}" destId="{3DEAF774-605E-4FB8-837E-930E462BC4C4}" srcOrd="2" destOrd="0" presId="urn:microsoft.com/office/officeart/2008/layout/TitledPictureBlocks"/>
    <dgm:cxn modelId="{782AE04D-7F79-457A-A4C1-F89A58942095}" type="presParOf" srcId="{3318AF3B-70B5-4C09-BCE4-F26044FC4905}" destId="{523EE57F-ABD8-4EA8-B1D5-4D205CE461AE}" srcOrd="7" destOrd="0" presId="urn:microsoft.com/office/officeart/2008/layout/TitledPictureBlocks"/>
    <dgm:cxn modelId="{1FB6DA3D-7526-47DC-A99B-D5F847D2B631}" type="presParOf" srcId="{3318AF3B-70B5-4C09-BCE4-F26044FC4905}" destId="{07C11A90-1696-4DB9-9EA3-E5236B6F7CA7}" srcOrd="8" destOrd="0" presId="urn:microsoft.com/office/officeart/2008/layout/TitledPictureBlocks"/>
    <dgm:cxn modelId="{9D4DAAC7-C79D-45D9-B00F-5D200911699D}" type="presParOf" srcId="{07C11A90-1696-4DB9-9EA3-E5236B6F7CA7}" destId="{A7E5292C-C0DD-49BA-AD84-9F724E218B4B}" srcOrd="0" destOrd="0" presId="urn:microsoft.com/office/officeart/2008/layout/TitledPictureBlocks"/>
    <dgm:cxn modelId="{5CDD73AF-1F45-4F1E-B522-2EC767FEAB0D}" type="presParOf" srcId="{07C11A90-1696-4DB9-9EA3-E5236B6F7CA7}" destId="{D013B600-0728-496E-A4AC-916A572EBE54}" srcOrd="1" destOrd="0" presId="urn:microsoft.com/office/officeart/2008/layout/TitledPictureBlocks"/>
    <dgm:cxn modelId="{1149DE82-95D6-45CF-BFAF-063DE7CAC94C}" type="presParOf" srcId="{07C11A90-1696-4DB9-9EA3-E5236B6F7CA7}" destId="{68964477-A646-4F06-826B-3639AC800969}"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2FBB4C-6913-4AFE-9463-C92CB7703F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DD1C3A-8C6C-4038-BFC6-8EE5499EE523}">
      <dgm:prSet custT="1">
        <dgm:style>
          <a:lnRef idx="2">
            <a:schemeClr val="dk1"/>
          </a:lnRef>
          <a:fillRef idx="1">
            <a:schemeClr val="lt1"/>
          </a:fillRef>
          <a:effectRef idx="0">
            <a:schemeClr val="dk1"/>
          </a:effectRef>
          <a:fontRef idx="minor">
            <a:schemeClr val="dk1"/>
          </a:fontRef>
        </dgm:style>
      </dgm:prSet>
      <dgm:spPr/>
      <dgm: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CDFs</a:t>
          </a:r>
        </a:p>
      </dgm:t>
    </dgm:pt>
    <dgm:pt modelId="{9250DAE7-85C3-4339-B1F6-162FCAB639E2}" type="par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F158231-9EF5-4106-A053-4979A36A3FA4}" type="sibTrans" cxnId="{5818D890-6C93-4B5F-A9AB-3526C6282E4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B107C9F-D6B6-4663-9A34-6B3C1B0B2DEC}" type="pres">
      <dgm:prSet presAssocID="{592FBB4C-6913-4AFE-9463-C92CB7703FFF}" presName="linear" presStyleCnt="0">
        <dgm:presLayoutVars>
          <dgm:animLvl val="lvl"/>
          <dgm:resizeHandles val="exact"/>
        </dgm:presLayoutVars>
      </dgm:prSet>
      <dgm:spPr/>
    </dgm:pt>
    <dgm:pt modelId="{696F1F32-8800-4344-A4EE-388B8FA9665C}" type="pres">
      <dgm:prSet presAssocID="{FDDD1C3A-8C6C-4038-BFC6-8EE5499EE523}" presName="parentText" presStyleLbl="node1" presStyleIdx="0" presStyleCnt="1">
        <dgm:presLayoutVars>
          <dgm:chMax val="0"/>
          <dgm:bulletEnabled val="1"/>
        </dgm:presLayoutVars>
      </dgm:prSet>
      <dgm:spPr/>
    </dgm:pt>
  </dgm:ptLst>
  <dgm:cxnLst>
    <dgm:cxn modelId="{17172E75-499F-4F02-8BF0-C760B24EFC0A}" type="presOf" srcId="{592FBB4C-6913-4AFE-9463-C92CB7703FFF}" destId="{DB107C9F-D6B6-4663-9A34-6B3C1B0B2DEC}" srcOrd="0" destOrd="0" presId="urn:microsoft.com/office/officeart/2005/8/layout/vList2"/>
    <dgm:cxn modelId="{5818D890-6C93-4B5F-A9AB-3526C6282E4E}" srcId="{592FBB4C-6913-4AFE-9463-C92CB7703FFF}" destId="{FDDD1C3A-8C6C-4038-BFC6-8EE5499EE523}" srcOrd="0" destOrd="0" parTransId="{9250DAE7-85C3-4339-B1F6-162FCAB639E2}" sibTransId="{6F158231-9EF5-4106-A053-4979A36A3FA4}"/>
    <dgm:cxn modelId="{397FD3C7-D715-4E5B-88D0-8EC0376C7D4B}" type="presOf" srcId="{FDDD1C3A-8C6C-4038-BFC6-8EE5499EE523}" destId="{696F1F32-8800-4344-A4EE-388B8FA9665C}" srcOrd="0" destOrd="0" presId="urn:microsoft.com/office/officeart/2005/8/layout/vList2"/>
    <dgm:cxn modelId="{30FDCD5B-5E42-4C43-A32B-8E37F10D36B7}" type="presParOf" srcId="{DB107C9F-D6B6-4663-9A34-6B3C1B0B2DEC}" destId="{696F1F32-8800-4344-A4EE-388B8FA9665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912C3-C435-48B2-9F49-41A6D189B18E}">
      <dsp:nvSpPr>
        <dsp:cNvPr id="0" name=""/>
        <dsp:cNvSpPr/>
      </dsp:nvSpPr>
      <dsp:spPr>
        <a:xfrm>
          <a:off x="0" y="0"/>
          <a:ext cx="3450613" cy="3450613"/>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53203-7B6C-4E27-963C-367483459AB3}">
      <dsp:nvSpPr>
        <dsp:cNvPr id="0" name=""/>
        <dsp:cNvSpPr/>
      </dsp:nvSpPr>
      <dsp:spPr>
        <a:xfrm>
          <a:off x="1725306" y="0"/>
          <a:ext cx="4846036" cy="3450613"/>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research question aims to explore how key real estate market variables—such as pending sales, months of supply, median sale price, median days on market (DOM), and inventory—interact to influence overall market trends. By analyzing these factors, the study seeks to understand the relationships between supply, demand, and pricing, and how they collectively shape the behavior of the real estate market. This inquiry is crucial for predicting market movements, guiding pricing strategies, and making informed decisions in the real estate industry (Redfin, n.d.).</a:t>
          </a:r>
        </a:p>
      </dsp:txBody>
      <dsp:txXfrm>
        <a:off x="1725306" y="0"/>
        <a:ext cx="4846036" cy="34506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A3D47-8E1F-46AF-BEE8-F4BB868AEBCF}">
      <dsp:nvSpPr>
        <dsp:cNvPr id="0" name=""/>
        <dsp:cNvSpPr/>
      </dsp:nvSpPr>
      <dsp:spPr>
        <a:xfrm>
          <a:off x="1179" y="1016175"/>
          <a:ext cx="2106945" cy="1785201"/>
        </a:xfrm>
        <a:prstGeom prst="rect">
          <a:avLst/>
        </a:prstGeom>
        <a:blipFill rotWithShape="1">
          <a:blip xmlns:r="http://schemas.openxmlformats.org/officeDocument/2006/relationships" r:embed="rId1"/>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10B3F4DD-59A6-4D3E-B72B-659614E1D7EC}">
      <dsp:nvSpPr>
        <dsp:cNvPr id="0" name=""/>
        <dsp:cNvSpPr/>
      </dsp:nvSpPr>
      <dsp:spPr>
        <a:xfrm>
          <a:off x="1179"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Inventory</a:t>
          </a:r>
        </a:p>
      </dsp:txBody>
      <dsp:txXfrm>
        <a:off x="1179" y="675775"/>
        <a:ext cx="2106945" cy="307404"/>
      </dsp:txXfrm>
    </dsp:sp>
    <dsp:sp modelId="{1A4737D7-F3B6-479F-8A49-A3A6AFA36325}">
      <dsp:nvSpPr>
        <dsp:cNvPr id="0" name=""/>
        <dsp:cNvSpPr/>
      </dsp:nvSpPr>
      <dsp:spPr>
        <a:xfrm>
          <a:off x="3159270" y="1016175"/>
          <a:ext cx="2106945" cy="1785201"/>
        </a:xfrm>
        <a:prstGeom prst="rect">
          <a:avLst/>
        </a:prstGeom>
        <a:blipFill rotWithShape="1">
          <a:blip xmlns:r="http://schemas.openxmlformats.org/officeDocument/2006/relationships" r:embed="rId2"/>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EA427A41-EB26-4452-9529-0F376F68DA45}">
      <dsp:nvSpPr>
        <dsp:cNvPr id="0" name=""/>
        <dsp:cNvSpPr/>
      </dsp:nvSpPr>
      <dsp:spPr>
        <a:xfrm>
          <a:off x="315927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Days on Market</a:t>
          </a:r>
        </a:p>
      </dsp:txBody>
      <dsp:txXfrm>
        <a:off x="3159270" y="675775"/>
        <a:ext cx="2106945" cy="307404"/>
      </dsp:txXfrm>
    </dsp:sp>
    <dsp:sp modelId="{A9F003A0-51B3-4538-A382-FC6C7F8D5C73}">
      <dsp:nvSpPr>
        <dsp:cNvPr id="0" name=""/>
        <dsp:cNvSpPr/>
      </dsp:nvSpPr>
      <dsp:spPr>
        <a:xfrm>
          <a:off x="6317360" y="1016175"/>
          <a:ext cx="2106945" cy="1785201"/>
        </a:xfrm>
        <a:prstGeom prst="rect">
          <a:avLst/>
        </a:prstGeom>
        <a:blipFill rotWithShape="1">
          <a:blip xmlns:r="http://schemas.openxmlformats.org/officeDocument/2006/relationships" r:embed="rId3"/>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6E32028-2A07-414D-BF99-C0E4D5258A0F}">
      <dsp:nvSpPr>
        <dsp:cNvPr id="0" name=""/>
        <dsp:cNvSpPr/>
      </dsp:nvSpPr>
      <dsp:spPr>
        <a:xfrm>
          <a:off x="631736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Median Sale Price</a:t>
          </a:r>
        </a:p>
      </dsp:txBody>
      <dsp:txXfrm>
        <a:off x="6317360" y="675775"/>
        <a:ext cx="2106945" cy="307404"/>
      </dsp:txXfrm>
    </dsp:sp>
    <dsp:sp modelId="{ECFD62DC-AD87-4CCF-B987-44043F55A983}">
      <dsp:nvSpPr>
        <dsp:cNvPr id="0" name=""/>
        <dsp:cNvSpPr/>
      </dsp:nvSpPr>
      <dsp:spPr>
        <a:xfrm>
          <a:off x="1580224" y="3424322"/>
          <a:ext cx="2106945" cy="1785201"/>
        </a:xfrm>
        <a:prstGeom prst="rect">
          <a:avLst/>
        </a:prstGeom>
        <a:blipFill rotWithShape="1">
          <a:blip xmlns:r="http://schemas.openxmlformats.org/officeDocument/2006/relationships" r:embed="rId4"/>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848B123C-63C7-43CE-9830-425148D5BD81}">
      <dsp:nvSpPr>
        <dsp:cNvPr id="0" name=""/>
        <dsp:cNvSpPr/>
      </dsp:nvSpPr>
      <dsp:spPr>
        <a:xfrm>
          <a:off x="1580224"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Months of Supply</a:t>
          </a:r>
        </a:p>
      </dsp:txBody>
      <dsp:txXfrm>
        <a:off x="1580224" y="3083922"/>
        <a:ext cx="2106945" cy="307404"/>
      </dsp:txXfrm>
    </dsp:sp>
    <dsp:sp modelId="{D013B600-0728-496E-A4AC-916A572EBE54}">
      <dsp:nvSpPr>
        <dsp:cNvPr id="0" name=""/>
        <dsp:cNvSpPr/>
      </dsp:nvSpPr>
      <dsp:spPr>
        <a:xfrm>
          <a:off x="4738315" y="3424322"/>
          <a:ext cx="2106945" cy="1785201"/>
        </a:xfrm>
        <a:prstGeom prst="rect">
          <a:avLst/>
        </a:prstGeom>
        <a:blipFill rotWithShape="1">
          <a:blip xmlns:r="http://schemas.openxmlformats.org/officeDocument/2006/relationships" r:embed="rId5"/>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7E5292C-C0DD-49BA-AD84-9F724E218B4B}">
      <dsp:nvSpPr>
        <dsp:cNvPr id="0" name=""/>
        <dsp:cNvSpPr/>
      </dsp:nvSpPr>
      <dsp:spPr>
        <a:xfrm>
          <a:off x="4738315"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Pending Sales</a:t>
          </a:r>
        </a:p>
      </dsp:txBody>
      <dsp:txXfrm>
        <a:off x="4738315" y="3083922"/>
        <a:ext cx="2106945" cy="30740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1F32-8800-4344-A4EE-388B8FA9665C}">
      <dsp:nvSpPr>
        <dsp:cNvPr id="0" name=""/>
        <dsp:cNvSpPr/>
      </dsp:nvSpPr>
      <dsp:spPr>
        <a:xfrm>
          <a:off x="0" y="110"/>
          <a:ext cx="2887723" cy="460047"/>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DISTRIBUTIONS</a:t>
          </a:r>
          <a:endParaRPr lang="en-US" sz="2800" b="0" kern="1200" cap="none" spc="0" dirty="0">
            <a:ln w="0"/>
            <a:solidFill>
              <a:schemeClr val="tx1"/>
            </a:solidFill>
            <a:effectLst>
              <a:outerShdw blurRad="38100" dist="19050" dir="2700000" algn="tl" rotWithShape="0">
                <a:schemeClr val="dk1">
                  <a:alpha val="40000"/>
                </a:schemeClr>
              </a:outerShdw>
            </a:effectLst>
          </a:endParaRPr>
        </a:p>
      </dsp:txBody>
      <dsp:txXfrm>
        <a:off x="22458" y="22568"/>
        <a:ext cx="2842807" cy="41513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A3D47-8E1F-46AF-BEE8-F4BB868AEBCF}">
      <dsp:nvSpPr>
        <dsp:cNvPr id="0" name=""/>
        <dsp:cNvSpPr/>
      </dsp:nvSpPr>
      <dsp:spPr>
        <a:xfrm>
          <a:off x="2013" y="1839170"/>
          <a:ext cx="3218394" cy="2726925"/>
        </a:xfrm>
        <a:prstGeom prst="rect">
          <a:avLst/>
        </a:prstGeom>
        <a:blipFill rotWithShape="1">
          <a:blip xmlns:r="http://schemas.openxmlformats.org/officeDocument/2006/relationships" r:embed="rId1"/>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10B3F4DD-59A6-4D3E-B72B-659614E1D7EC}">
      <dsp:nvSpPr>
        <dsp:cNvPr id="0" name=""/>
        <dsp:cNvSpPr/>
      </dsp:nvSpPr>
      <dsp:spPr>
        <a:xfrm>
          <a:off x="2013" y="1319204"/>
          <a:ext cx="3218394" cy="469565"/>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Inventory vs Months of Supply</a:t>
          </a:r>
        </a:p>
      </dsp:txBody>
      <dsp:txXfrm>
        <a:off x="2013" y="1319204"/>
        <a:ext cx="3218394" cy="469565"/>
      </dsp:txXfrm>
    </dsp:sp>
    <dsp:sp modelId="{1A4737D7-F3B6-479F-8A49-A3A6AFA36325}">
      <dsp:nvSpPr>
        <dsp:cNvPr id="0" name=""/>
        <dsp:cNvSpPr/>
      </dsp:nvSpPr>
      <dsp:spPr>
        <a:xfrm>
          <a:off x="4826049" y="1839170"/>
          <a:ext cx="3218394" cy="2726925"/>
        </a:xfrm>
        <a:prstGeom prst="rect">
          <a:avLst/>
        </a:prstGeom>
        <a:blipFill rotWithShape="1">
          <a:blip xmlns:r="http://schemas.openxmlformats.org/officeDocument/2006/relationships" r:embed="rId2"/>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EA427A41-EB26-4452-9529-0F376F68DA45}">
      <dsp:nvSpPr>
        <dsp:cNvPr id="0" name=""/>
        <dsp:cNvSpPr/>
      </dsp:nvSpPr>
      <dsp:spPr>
        <a:xfrm>
          <a:off x="4826049" y="1319204"/>
          <a:ext cx="3218394" cy="469565"/>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Median Sale Price vs Pending Sales</a:t>
          </a:r>
        </a:p>
      </dsp:txBody>
      <dsp:txXfrm>
        <a:off x="4826049" y="1319204"/>
        <a:ext cx="3218394" cy="4695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EDC8B-6529-4EF3-94FA-24CC96F367FC}">
      <dsp:nvSpPr>
        <dsp:cNvPr id="0" name=""/>
        <dsp:cNvSpPr/>
      </dsp:nvSpPr>
      <dsp:spPr>
        <a:xfrm>
          <a:off x="0" y="155166"/>
          <a:ext cx="6571343" cy="3140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 the hypothesis testing process, we begin by establishing a null hypothesis (H₀) and an alternative hypothesis (H₁) that reflect our assumptions or predictions about the relationship between variables in the dataset. For this analysis, the null hypothesis typically assumes no significant relationship or difference between the variables being studied, while the alternative hypothesis suggests the presence of a significant effect or relationship.</a:t>
          </a:r>
        </a:p>
      </dsp:txBody>
      <dsp:txXfrm>
        <a:off x="153296" y="308462"/>
        <a:ext cx="6264751" cy="28336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FA549-0D51-4C18-81F8-4AA4D0C5CE77}">
      <dsp:nvSpPr>
        <dsp:cNvPr id="0" name=""/>
        <dsp:cNvSpPr/>
      </dsp:nvSpPr>
      <dsp:spPr>
        <a:xfrm>
          <a:off x="3559410" y="0"/>
          <a:ext cx="5339116" cy="124656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None/>
          </a:pPr>
          <a:r>
            <a:rPr lang="en-US" sz="1000" kern="1200" dirty="0"/>
            <a:t>The analysis involved two key components: </a:t>
          </a:r>
          <a:r>
            <a:rPr lang="en-US" sz="1000" b="1" kern="1200" dirty="0"/>
            <a:t>hypothesis testing</a:t>
          </a:r>
          <a:r>
            <a:rPr lang="en-US" sz="1000" kern="1200" dirty="0"/>
            <a:t> and </a:t>
          </a:r>
          <a:r>
            <a:rPr lang="en-US" sz="1000" b="1" kern="1200" dirty="0"/>
            <a:t>regression analysis</a:t>
          </a:r>
          <a:r>
            <a:rPr lang="en-US" sz="1000" kern="1200" dirty="0"/>
            <a:t>. For hypothesis testing, Ordinary Least Squares (OLS) regression was utilized to evaluate the relationship between variables such as pending sales, inventory, months of supply, and median days on market (DOM) with the median sale price. The handling of missing data and outliers was crucial to ensure the accuracy of the results.</a:t>
          </a:r>
        </a:p>
      </dsp:txBody>
      <dsp:txXfrm>
        <a:off x="3559410" y="155820"/>
        <a:ext cx="4871656" cy="934920"/>
      </dsp:txXfrm>
    </dsp:sp>
    <dsp:sp modelId="{424B05E5-E73F-4403-81B3-990A4B995E47}">
      <dsp:nvSpPr>
        <dsp:cNvPr id="0" name=""/>
        <dsp:cNvSpPr/>
      </dsp:nvSpPr>
      <dsp:spPr>
        <a:xfrm>
          <a:off x="0" y="0"/>
          <a:ext cx="3559410" cy="124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1" kern="1200" dirty="0"/>
            <a:t>Method Used:</a:t>
          </a:r>
        </a:p>
      </dsp:txBody>
      <dsp:txXfrm>
        <a:off x="60852" y="60852"/>
        <a:ext cx="3437706" cy="1124856"/>
      </dsp:txXfrm>
    </dsp:sp>
    <dsp:sp modelId="{53B2DC29-AE1A-468C-8043-351C13C16C01}">
      <dsp:nvSpPr>
        <dsp:cNvPr id="0" name=""/>
        <dsp:cNvSpPr/>
      </dsp:nvSpPr>
      <dsp:spPr>
        <a:xfrm>
          <a:off x="3559410" y="1371216"/>
          <a:ext cx="5339116" cy="124656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None/>
          </a:pPr>
          <a:r>
            <a:rPr lang="en-US" sz="1000" kern="1200" dirty="0"/>
            <a:t>The regression analysis revealed several statistically significant relationships. Pending sales had a positive and significant impact on median sale prices (</a:t>
          </a:r>
          <a:r>
            <a:rPr lang="en-US" sz="1000" kern="1200" dirty="0" err="1"/>
            <a:t>coef</a:t>
          </a:r>
          <a:r>
            <a:rPr lang="en-US" sz="1000" kern="1200" dirty="0"/>
            <a:t> = 270.73, p &lt; 0.0001). Conversely, inventory, months of supply, and median DOM showed negative and statistically significant effects on prices, with the most substantial negative impact observed for months of supply (</a:t>
          </a:r>
          <a:r>
            <a:rPr lang="en-US" sz="1000" kern="1200" dirty="0" err="1"/>
            <a:t>coef</a:t>
          </a:r>
          <a:r>
            <a:rPr lang="en-US" sz="1000" kern="1200" dirty="0"/>
            <a:t> = -3218.77, p &lt; 0.0001). The F-statistic confirmed the overall model's significance (F = 275.5, p &lt; 0.0001). However, the R-squared value was relatively low (R² = 0.043), indicating that other factors might also play a role in influencing price variations.</a:t>
          </a:r>
        </a:p>
      </dsp:txBody>
      <dsp:txXfrm>
        <a:off x="3559410" y="1527036"/>
        <a:ext cx="4871656" cy="934920"/>
      </dsp:txXfrm>
    </dsp:sp>
    <dsp:sp modelId="{1572D177-211C-4BDC-8C1D-09FBCA393A8A}">
      <dsp:nvSpPr>
        <dsp:cNvPr id="0" name=""/>
        <dsp:cNvSpPr/>
      </dsp:nvSpPr>
      <dsp:spPr>
        <a:xfrm>
          <a:off x="0" y="1371216"/>
          <a:ext cx="3559410" cy="124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Significance of the Results:</a:t>
          </a:r>
          <a:endParaRPr lang="en-US" sz="2500" kern="1200" dirty="0"/>
        </a:p>
      </dsp:txBody>
      <dsp:txXfrm>
        <a:off x="60852" y="1432068"/>
        <a:ext cx="3437706" cy="1124856"/>
      </dsp:txXfrm>
    </dsp:sp>
    <dsp:sp modelId="{8C26B2EC-E62E-4C6F-B0B0-2D9275060043}">
      <dsp:nvSpPr>
        <dsp:cNvPr id="0" name=""/>
        <dsp:cNvSpPr/>
      </dsp:nvSpPr>
      <dsp:spPr>
        <a:xfrm>
          <a:off x="3559410" y="2742432"/>
          <a:ext cx="5339116" cy="124656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None/>
          </a:pPr>
          <a:r>
            <a:rPr lang="en-US" sz="1000" kern="1200" dirty="0"/>
            <a:t>These findings emphasize the importance of both </a:t>
          </a:r>
          <a:r>
            <a:rPr lang="en-US" sz="1000" b="1" kern="1200" dirty="0"/>
            <a:t>hypothesis testing</a:t>
          </a:r>
          <a:r>
            <a:rPr lang="en-US" sz="1000" kern="1200" dirty="0"/>
            <a:t> and </a:t>
          </a:r>
          <a:r>
            <a:rPr lang="en-US" sz="1000" b="1" kern="1200" dirty="0"/>
            <a:t>regression analysis</a:t>
          </a:r>
          <a:r>
            <a:rPr lang="en-US" sz="1000" kern="1200" dirty="0"/>
            <a:t> in understanding supply-demand dynamics in the Nebraska real estate market. Specifically, months of supply and inventory levels are critical drivers of home prices. While the regression analysis provides valuable insights into price determinants, the low R-squared value suggests that more complex models could better capture the full scope of factors affecting price movements. This dual approach offers a comprehensive view, guiding market participants in making informed decisions.</a:t>
          </a:r>
        </a:p>
      </dsp:txBody>
      <dsp:txXfrm>
        <a:off x="3559410" y="2898252"/>
        <a:ext cx="4871656" cy="934920"/>
      </dsp:txXfrm>
    </dsp:sp>
    <dsp:sp modelId="{5648A2B0-213B-487D-983B-2DE2818D8D6E}">
      <dsp:nvSpPr>
        <dsp:cNvPr id="0" name=""/>
        <dsp:cNvSpPr/>
      </dsp:nvSpPr>
      <dsp:spPr>
        <a:xfrm>
          <a:off x="0" y="2742432"/>
          <a:ext cx="3559410" cy="124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Interpretation of Outcomes and Implications:</a:t>
          </a:r>
          <a:endParaRPr lang="en-US" sz="2500" kern="1200" dirty="0"/>
        </a:p>
      </dsp:txBody>
      <dsp:txXfrm>
        <a:off x="60852" y="2803284"/>
        <a:ext cx="3437706" cy="11248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74B55-B538-497F-AD2E-2BE6EFC16D0C}">
      <dsp:nvSpPr>
        <dsp:cNvPr id="0" name=""/>
        <dsp:cNvSpPr/>
      </dsp:nvSpPr>
      <dsp:spPr>
        <a:xfrm>
          <a:off x="3664386" y="1478113"/>
          <a:ext cx="1815227" cy="1815227"/>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B0923E9-144A-4033-9B79-84B8F9F42864}">
      <dsp:nvSpPr>
        <dsp:cNvPr id="0" name=""/>
        <dsp:cNvSpPr/>
      </dsp:nvSpPr>
      <dsp:spPr>
        <a:xfrm>
          <a:off x="3519168" y="0"/>
          <a:ext cx="2105663" cy="121879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88950">
            <a:lnSpc>
              <a:spcPct val="90000"/>
            </a:lnSpc>
            <a:spcBef>
              <a:spcPct val="0"/>
            </a:spcBef>
            <a:spcAft>
              <a:spcPct val="35000"/>
            </a:spcAft>
            <a:buNone/>
          </a:pPr>
          <a:r>
            <a:rPr lang="en-US" sz="1100" b="1" kern="1200" dirty="0"/>
            <a:t>Summarize Findings:</a:t>
          </a:r>
          <a:endParaRPr lang="en-US" sz="1100" kern="1200" dirty="0"/>
        </a:p>
        <a:p>
          <a:pPr marL="57150" lvl="1" indent="-57150" algn="l" defTabSz="400050">
            <a:lnSpc>
              <a:spcPct val="90000"/>
            </a:lnSpc>
            <a:spcBef>
              <a:spcPct val="0"/>
            </a:spcBef>
            <a:spcAft>
              <a:spcPct val="15000"/>
            </a:spcAft>
            <a:buNone/>
          </a:pPr>
          <a:r>
            <a:rPr lang="en-US" sz="900" kern="1200" dirty="0"/>
            <a:t>The analysis confirmed that supply factors, especially months of supply, play a significant role in determining the median sale prices in the Nebraska real estate market. As supply increases, prices tend to decrease, reinforcing the fundamental principles of supply and demand.</a:t>
          </a:r>
        </a:p>
      </dsp:txBody>
      <dsp:txXfrm>
        <a:off x="3519168" y="0"/>
        <a:ext cx="2105663" cy="1218795"/>
      </dsp:txXfrm>
    </dsp:sp>
    <dsp:sp modelId="{FACB744B-D711-4432-A36D-F1D8FF94A5D9}">
      <dsp:nvSpPr>
        <dsp:cNvPr id="0" name=""/>
        <dsp:cNvSpPr/>
      </dsp:nvSpPr>
      <dsp:spPr>
        <a:xfrm>
          <a:off x="4354898" y="1979634"/>
          <a:ext cx="1815227" cy="1815227"/>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3B6A4D7-AFB9-4394-BA7C-3E51CD2910F8}">
      <dsp:nvSpPr>
        <dsp:cNvPr id="0" name=""/>
        <dsp:cNvSpPr/>
      </dsp:nvSpPr>
      <dsp:spPr>
        <a:xfrm>
          <a:off x="6314617" y="1607772"/>
          <a:ext cx="1887836" cy="13225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88950">
            <a:lnSpc>
              <a:spcPct val="90000"/>
            </a:lnSpc>
            <a:spcBef>
              <a:spcPct val="0"/>
            </a:spcBef>
            <a:spcAft>
              <a:spcPct val="35000"/>
            </a:spcAft>
            <a:buNone/>
          </a:pPr>
          <a:r>
            <a:rPr lang="en-US" sz="1100" b="1" kern="1200" dirty="0"/>
            <a:t>Implications for the Real Estate Market:</a:t>
          </a:r>
          <a:endParaRPr lang="en-US" sz="1100" kern="1200" dirty="0"/>
        </a:p>
        <a:p>
          <a:pPr marL="57150" lvl="1" indent="-57150" algn="l" defTabSz="400050">
            <a:lnSpc>
              <a:spcPct val="90000"/>
            </a:lnSpc>
            <a:spcBef>
              <a:spcPct val="0"/>
            </a:spcBef>
            <a:spcAft>
              <a:spcPct val="15000"/>
            </a:spcAft>
            <a:buNone/>
          </a:pPr>
          <a:r>
            <a:rPr lang="en-US" sz="900" kern="1200" dirty="0"/>
            <a:t>These findings highlight the critical importance of monitoring and managing inventory levels to predict and influence market trends. For real estate professionals, understanding the dynamics of supply can provide a strategic advantage in pricing decisions and market timing.</a:t>
          </a:r>
        </a:p>
      </dsp:txBody>
      <dsp:txXfrm>
        <a:off x="6314617" y="1607772"/>
        <a:ext cx="1887836" cy="1322522"/>
      </dsp:txXfrm>
    </dsp:sp>
    <dsp:sp modelId="{657CC5A6-C13E-4604-A6CB-572900D32961}">
      <dsp:nvSpPr>
        <dsp:cNvPr id="0" name=""/>
        <dsp:cNvSpPr/>
      </dsp:nvSpPr>
      <dsp:spPr>
        <a:xfrm>
          <a:off x="4091327" y="2791819"/>
          <a:ext cx="1815227" cy="1815227"/>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E152F7A-0CA6-4F5E-B30D-BF8DBE8EA874}">
      <dsp:nvSpPr>
        <dsp:cNvPr id="0" name=""/>
        <dsp:cNvSpPr/>
      </dsp:nvSpPr>
      <dsp:spPr>
        <a:xfrm>
          <a:off x="6024181" y="3863840"/>
          <a:ext cx="1887836" cy="13225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88950">
            <a:lnSpc>
              <a:spcPct val="90000"/>
            </a:lnSpc>
            <a:spcBef>
              <a:spcPct val="0"/>
            </a:spcBef>
            <a:spcAft>
              <a:spcPct val="35000"/>
            </a:spcAft>
            <a:buNone/>
          </a:pPr>
          <a:r>
            <a:rPr lang="en-US" sz="1100" b="1" kern="1200" dirty="0"/>
            <a:t>Areas for Further Study:</a:t>
          </a:r>
          <a:endParaRPr lang="en-US" sz="1100" kern="1200" dirty="0"/>
        </a:p>
        <a:p>
          <a:pPr marL="57150" lvl="1" indent="-57150" algn="l" defTabSz="400050">
            <a:lnSpc>
              <a:spcPct val="90000"/>
            </a:lnSpc>
            <a:spcBef>
              <a:spcPct val="0"/>
            </a:spcBef>
            <a:spcAft>
              <a:spcPct val="15000"/>
            </a:spcAft>
            <a:buNone/>
          </a:pPr>
          <a:r>
            <a:rPr lang="en-US" sz="900" kern="1200" dirty="0"/>
            <a:t>Future research could delve into non-linear relationships between variables, as the real estate market may not always behave linearly. Additionally, incorporating other economic indicators, such as interest rates or employment levels, could provide a more comprehensive understanding of market drivers.</a:t>
          </a:r>
        </a:p>
      </dsp:txBody>
      <dsp:txXfrm>
        <a:off x="6024181" y="3863840"/>
        <a:ext cx="1887836" cy="1322522"/>
      </dsp:txXfrm>
    </dsp:sp>
    <dsp:sp modelId="{3B15F877-2B9F-4EC1-84B8-2F3F3546EF1F}">
      <dsp:nvSpPr>
        <dsp:cNvPr id="0" name=""/>
        <dsp:cNvSpPr/>
      </dsp:nvSpPr>
      <dsp:spPr>
        <a:xfrm>
          <a:off x="3237445" y="2791819"/>
          <a:ext cx="1815227" cy="1815227"/>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2BCE93E-F241-42C1-9737-26FF65F66C85}">
      <dsp:nvSpPr>
        <dsp:cNvPr id="0" name=""/>
        <dsp:cNvSpPr/>
      </dsp:nvSpPr>
      <dsp:spPr>
        <a:xfrm>
          <a:off x="1231982" y="3863840"/>
          <a:ext cx="1887836" cy="13225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88950">
            <a:lnSpc>
              <a:spcPct val="90000"/>
            </a:lnSpc>
            <a:spcBef>
              <a:spcPct val="0"/>
            </a:spcBef>
            <a:spcAft>
              <a:spcPct val="35000"/>
            </a:spcAft>
            <a:buNone/>
          </a:pPr>
          <a:r>
            <a:rPr lang="en-US" sz="1100" b="1" kern="1200" dirty="0"/>
            <a:t>Key Takeaways:</a:t>
          </a:r>
          <a:endParaRPr lang="en-US" sz="1100" kern="1200" dirty="0"/>
        </a:p>
        <a:p>
          <a:pPr marL="57150" lvl="1" indent="-57150" algn="l" defTabSz="400050">
            <a:lnSpc>
              <a:spcPct val="90000"/>
            </a:lnSpc>
            <a:spcBef>
              <a:spcPct val="0"/>
            </a:spcBef>
            <a:spcAft>
              <a:spcPct val="15000"/>
            </a:spcAft>
            <a:buNone/>
          </a:pPr>
          <a:r>
            <a:rPr lang="en-US" sz="900" kern="1200"/>
            <a:t>The </a:t>
          </a:r>
          <a:r>
            <a:rPr lang="en-US" sz="900" kern="1200" dirty="0"/>
            <a:t>strong influence of supply on pricing underscores the need for accurate inventory management and market analysis. The findings suggest that while current models are effective, integrating more complex and detailed variables could further enhance predictive accuracy.</a:t>
          </a:r>
        </a:p>
      </dsp:txBody>
      <dsp:txXfrm>
        <a:off x="1231982" y="3863840"/>
        <a:ext cx="1887836" cy="1322522"/>
      </dsp:txXfrm>
    </dsp:sp>
    <dsp:sp modelId="{C81B4D26-AF53-47B1-A9C6-14291769C20B}">
      <dsp:nvSpPr>
        <dsp:cNvPr id="0" name=""/>
        <dsp:cNvSpPr/>
      </dsp:nvSpPr>
      <dsp:spPr>
        <a:xfrm>
          <a:off x="2973874" y="1979634"/>
          <a:ext cx="1815227" cy="1815227"/>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E4199EC-58A9-4364-8A77-726257AAB922}">
      <dsp:nvSpPr>
        <dsp:cNvPr id="0" name=""/>
        <dsp:cNvSpPr/>
      </dsp:nvSpPr>
      <dsp:spPr>
        <a:xfrm>
          <a:off x="941545" y="1607772"/>
          <a:ext cx="1887836" cy="13225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488950">
            <a:lnSpc>
              <a:spcPct val="90000"/>
            </a:lnSpc>
            <a:spcBef>
              <a:spcPct val="0"/>
            </a:spcBef>
            <a:spcAft>
              <a:spcPct val="35000"/>
            </a:spcAft>
            <a:buNone/>
          </a:pPr>
          <a:r>
            <a:rPr lang="en-US" sz="1100" b="1" kern="1200" dirty="0"/>
            <a:t>Next Steps:</a:t>
          </a:r>
          <a:endParaRPr lang="en-US" sz="1100" kern="1200" dirty="0"/>
        </a:p>
        <a:p>
          <a:pPr marL="57150" lvl="1" indent="-57150" algn="l" defTabSz="400050">
            <a:lnSpc>
              <a:spcPct val="90000"/>
            </a:lnSpc>
            <a:spcBef>
              <a:spcPct val="0"/>
            </a:spcBef>
            <a:spcAft>
              <a:spcPct val="15000"/>
            </a:spcAft>
            <a:buNone/>
          </a:pPr>
          <a:r>
            <a:rPr lang="en-US" sz="900" kern="1200" dirty="0"/>
            <a:t>Further analysis should focus on refining regression models, possibly incorporating non-linear approaches, and exploring regional variations within Nebraska. Incorporating more granular data and additional market indicators will likely improve the precision and applicability of the findings.</a:t>
          </a:r>
        </a:p>
      </dsp:txBody>
      <dsp:txXfrm>
        <a:off x="941545" y="1607772"/>
        <a:ext cx="1887836" cy="1322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60293-C8D9-4BD2-AE9A-B36413F39B58}">
      <dsp:nvSpPr>
        <dsp:cNvPr id="0" name=""/>
        <dsp:cNvSpPr/>
      </dsp:nvSpPr>
      <dsp:spPr>
        <a:xfrm>
          <a:off x="0" y="75458"/>
          <a:ext cx="6629400"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t>
          </a:r>
          <a:r>
            <a:rPr lang="en-US" sz="1900" b="1" kern="1200"/>
            <a:t>Pending Sales:</a:t>
          </a:r>
          <a:r>
            <a:rPr lang="en-US" sz="1900" kern="1200"/>
            <a:t> Contracts on properties that are pending completion.</a:t>
          </a:r>
        </a:p>
      </dsp:txBody>
      <dsp:txXfrm>
        <a:off x="35811" y="111269"/>
        <a:ext cx="6557778" cy="661968"/>
      </dsp:txXfrm>
    </dsp:sp>
    <dsp:sp modelId="{B077FF32-3A65-4B41-8499-C3D1FFE046B8}">
      <dsp:nvSpPr>
        <dsp:cNvPr id="0" name=""/>
        <dsp:cNvSpPr/>
      </dsp:nvSpPr>
      <dsp:spPr>
        <a:xfrm>
          <a:off x="0" y="863768"/>
          <a:ext cx="6629400"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t>
          </a:r>
          <a:r>
            <a:rPr lang="en-US" sz="1900" b="1" kern="1200"/>
            <a:t>Months of Supply</a:t>
          </a:r>
          <a:r>
            <a:rPr lang="en-US" sz="1900" kern="1200"/>
            <a:t>: Measures the time it would take to sell the current inventory.</a:t>
          </a:r>
        </a:p>
      </dsp:txBody>
      <dsp:txXfrm>
        <a:off x="35811" y="899579"/>
        <a:ext cx="6557778" cy="661968"/>
      </dsp:txXfrm>
    </dsp:sp>
    <dsp:sp modelId="{9A5CE257-E57A-4BD9-B435-07ABE34280B7}">
      <dsp:nvSpPr>
        <dsp:cNvPr id="0" name=""/>
        <dsp:cNvSpPr/>
      </dsp:nvSpPr>
      <dsp:spPr>
        <a:xfrm>
          <a:off x="0" y="1652078"/>
          <a:ext cx="6629400"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t>
          </a:r>
          <a:r>
            <a:rPr lang="en-US" sz="1900" b="1" kern="1200"/>
            <a:t>Median Sale Price</a:t>
          </a:r>
          <a:r>
            <a:rPr lang="en-US" sz="1900" kern="1200"/>
            <a:t>: Median price at which homes are sold.</a:t>
          </a:r>
        </a:p>
      </dsp:txBody>
      <dsp:txXfrm>
        <a:off x="35811" y="1687889"/>
        <a:ext cx="6557778" cy="661968"/>
      </dsp:txXfrm>
    </dsp:sp>
    <dsp:sp modelId="{293E3C90-F719-4A5E-B729-795984A63045}">
      <dsp:nvSpPr>
        <dsp:cNvPr id="0" name=""/>
        <dsp:cNvSpPr/>
      </dsp:nvSpPr>
      <dsp:spPr>
        <a:xfrm>
          <a:off x="0" y="2440388"/>
          <a:ext cx="6629400"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t>
          </a:r>
          <a:r>
            <a:rPr lang="en-US" sz="1900" b="1" kern="1200"/>
            <a:t>Median Days on Market (DOM)</a:t>
          </a:r>
          <a:r>
            <a:rPr lang="en-US" sz="1900" kern="1200"/>
            <a:t>: Median number of days homes stay on the market before being sold.</a:t>
          </a:r>
        </a:p>
      </dsp:txBody>
      <dsp:txXfrm>
        <a:off x="35811" y="2476199"/>
        <a:ext cx="6557778" cy="661968"/>
      </dsp:txXfrm>
    </dsp:sp>
    <dsp:sp modelId="{9795CED6-7D4A-43AC-907E-57205E943686}">
      <dsp:nvSpPr>
        <dsp:cNvPr id="0" name=""/>
        <dsp:cNvSpPr/>
      </dsp:nvSpPr>
      <dsp:spPr>
        <a:xfrm>
          <a:off x="0" y="3228698"/>
          <a:ext cx="6629400" cy="733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t>
          </a:r>
          <a:r>
            <a:rPr lang="en-US" sz="1900" b="1" kern="1200"/>
            <a:t>Inventory</a:t>
          </a:r>
          <a:r>
            <a:rPr lang="en-US" sz="1900" kern="1200"/>
            <a:t>: Total number of active listings in the market.</a:t>
          </a:r>
        </a:p>
      </dsp:txBody>
      <dsp:txXfrm>
        <a:off x="35811" y="3264509"/>
        <a:ext cx="6557778" cy="661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A3D47-8E1F-46AF-BEE8-F4BB868AEBCF}">
      <dsp:nvSpPr>
        <dsp:cNvPr id="0" name=""/>
        <dsp:cNvSpPr/>
      </dsp:nvSpPr>
      <dsp:spPr>
        <a:xfrm>
          <a:off x="1179" y="1016175"/>
          <a:ext cx="2106945" cy="1785201"/>
        </a:xfrm>
        <a:prstGeom prst="rect">
          <a:avLst/>
        </a:prstGeom>
        <a:blipFill rotWithShape="1">
          <a:blip xmlns:r="http://schemas.openxmlformats.org/officeDocument/2006/relationships" r:embed="rId1"/>
          <a:srcRect/>
          <a:stretch>
            <a:fillRect l="-7000" r="-7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10B3F4DD-59A6-4D3E-B72B-659614E1D7EC}">
      <dsp:nvSpPr>
        <dsp:cNvPr id="0" name=""/>
        <dsp:cNvSpPr/>
      </dsp:nvSpPr>
      <dsp:spPr>
        <a:xfrm>
          <a:off x="1179"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Pending Sales</a:t>
          </a:r>
        </a:p>
      </dsp:txBody>
      <dsp:txXfrm>
        <a:off x="1179" y="675775"/>
        <a:ext cx="2106945" cy="307404"/>
      </dsp:txXfrm>
    </dsp:sp>
    <dsp:sp modelId="{1A4737D7-F3B6-479F-8A49-A3A6AFA36325}">
      <dsp:nvSpPr>
        <dsp:cNvPr id="0" name=""/>
        <dsp:cNvSpPr/>
      </dsp:nvSpPr>
      <dsp:spPr>
        <a:xfrm>
          <a:off x="3159270" y="1016175"/>
          <a:ext cx="2106945" cy="1785201"/>
        </a:xfrm>
        <a:prstGeom prst="rect">
          <a:avLst/>
        </a:prstGeom>
        <a:blipFill rotWithShape="1">
          <a:blip xmlns:r="http://schemas.openxmlformats.org/officeDocument/2006/relationships" r:embed="rId2"/>
          <a:srcRect/>
          <a:stretch>
            <a:fillRect l="-7000" r="-7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EA427A41-EB26-4452-9529-0F376F68DA45}">
      <dsp:nvSpPr>
        <dsp:cNvPr id="0" name=""/>
        <dsp:cNvSpPr/>
      </dsp:nvSpPr>
      <dsp:spPr>
        <a:xfrm>
          <a:off x="315927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Median Days on Market</a:t>
          </a:r>
        </a:p>
      </dsp:txBody>
      <dsp:txXfrm>
        <a:off x="3159270" y="675775"/>
        <a:ext cx="2106945" cy="307404"/>
      </dsp:txXfrm>
    </dsp:sp>
    <dsp:sp modelId="{A9F003A0-51B3-4538-A382-FC6C7F8D5C73}">
      <dsp:nvSpPr>
        <dsp:cNvPr id="0" name=""/>
        <dsp:cNvSpPr/>
      </dsp:nvSpPr>
      <dsp:spPr>
        <a:xfrm>
          <a:off x="6317360" y="1016175"/>
          <a:ext cx="2106945" cy="1785201"/>
        </a:xfrm>
        <a:prstGeom prst="rect">
          <a:avLst/>
        </a:prstGeom>
        <a:blipFill rotWithShape="1">
          <a:blip xmlns:r="http://schemas.openxmlformats.org/officeDocument/2006/relationships" r:embed="rId3"/>
          <a:srcRect/>
          <a:stretch>
            <a:fillRect l="-7000" r="-7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6E32028-2A07-414D-BF99-C0E4D5258A0F}">
      <dsp:nvSpPr>
        <dsp:cNvPr id="0" name=""/>
        <dsp:cNvSpPr/>
      </dsp:nvSpPr>
      <dsp:spPr>
        <a:xfrm>
          <a:off x="631736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Inventory</a:t>
          </a:r>
        </a:p>
      </dsp:txBody>
      <dsp:txXfrm>
        <a:off x="6317360" y="675775"/>
        <a:ext cx="2106945" cy="307404"/>
      </dsp:txXfrm>
    </dsp:sp>
    <dsp:sp modelId="{ECFD62DC-AD87-4CCF-B987-44043F55A983}">
      <dsp:nvSpPr>
        <dsp:cNvPr id="0" name=""/>
        <dsp:cNvSpPr/>
      </dsp:nvSpPr>
      <dsp:spPr>
        <a:xfrm>
          <a:off x="1580224" y="3424322"/>
          <a:ext cx="2106945" cy="1785201"/>
        </a:xfrm>
        <a:prstGeom prst="rect">
          <a:avLst/>
        </a:prstGeom>
        <a:blipFill rotWithShape="1">
          <a:blip xmlns:r="http://schemas.openxmlformats.org/officeDocument/2006/relationships" r:embed="rId4"/>
          <a:srcRect/>
          <a:stretch>
            <a:fillRect l="-7000" r="-7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848B123C-63C7-43CE-9830-425148D5BD81}">
      <dsp:nvSpPr>
        <dsp:cNvPr id="0" name=""/>
        <dsp:cNvSpPr/>
      </dsp:nvSpPr>
      <dsp:spPr>
        <a:xfrm>
          <a:off x="1580224"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Median Sale Price</a:t>
          </a:r>
        </a:p>
      </dsp:txBody>
      <dsp:txXfrm>
        <a:off x="1580224" y="3083922"/>
        <a:ext cx="2106945" cy="307404"/>
      </dsp:txXfrm>
    </dsp:sp>
    <dsp:sp modelId="{D013B600-0728-496E-A4AC-916A572EBE54}">
      <dsp:nvSpPr>
        <dsp:cNvPr id="0" name=""/>
        <dsp:cNvSpPr/>
      </dsp:nvSpPr>
      <dsp:spPr>
        <a:xfrm>
          <a:off x="4738315" y="3424322"/>
          <a:ext cx="2106945" cy="1785201"/>
        </a:xfrm>
        <a:prstGeom prst="rect">
          <a:avLst/>
        </a:prstGeom>
        <a:blipFill rotWithShape="1">
          <a:blip xmlns:r="http://schemas.openxmlformats.org/officeDocument/2006/relationships" r:embed="rId5"/>
          <a:srcRect/>
          <a:stretch>
            <a:fillRect l="-7000" r="-7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7E5292C-C0DD-49BA-AD84-9F724E218B4B}">
      <dsp:nvSpPr>
        <dsp:cNvPr id="0" name=""/>
        <dsp:cNvSpPr/>
      </dsp:nvSpPr>
      <dsp:spPr>
        <a:xfrm>
          <a:off x="4738315"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Months of Supply</a:t>
          </a:r>
        </a:p>
      </dsp:txBody>
      <dsp:txXfrm>
        <a:off x="4738315" y="3083922"/>
        <a:ext cx="2106945" cy="3074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1F32-8800-4344-A4EE-388B8FA9665C}">
      <dsp:nvSpPr>
        <dsp:cNvPr id="0" name=""/>
        <dsp:cNvSpPr/>
      </dsp:nvSpPr>
      <dsp:spPr>
        <a:xfrm>
          <a:off x="0" y="110"/>
          <a:ext cx="2473176" cy="460047"/>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tx1"/>
              </a:solidFill>
              <a:effectLst>
                <a:outerShdw blurRad="38100" dist="19050" dir="2700000" algn="tl" rotWithShape="0">
                  <a:schemeClr val="dk1">
                    <a:alpha val="40000"/>
                  </a:schemeClr>
                </a:outerShdw>
              </a:effectLst>
            </a:rPr>
            <a:t>HISTOGRAMS</a:t>
          </a:r>
        </a:p>
      </dsp:txBody>
      <dsp:txXfrm>
        <a:off x="22458" y="22568"/>
        <a:ext cx="2428260" cy="415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90EBD-9277-4610-B103-906E2B29FE46}">
      <dsp:nvSpPr>
        <dsp:cNvPr id="0" name=""/>
        <dsp:cNvSpPr/>
      </dsp:nvSpPr>
      <dsp:spPr>
        <a:xfrm>
          <a:off x="2732890" y="1284540"/>
          <a:ext cx="3604576" cy="118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r" defTabSz="1778000">
            <a:lnSpc>
              <a:spcPct val="90000"/>
            </a:lnSpc>
            <a:spcBef>
              <a:spcPct val="0"/>
            </a:spcBef>
            <a:spcAft>
              <a:spcPct val="35000"/>
            </a:spcAft>
            <a:buNone/>
          </a:pPr>
          <a:r>
            <a:rPr lang="en-US" sz="4000" kern="1200" dirty="0"/>
            <a:t>Descriptive Characteristics</a:t>
          </a:r>
        </a:p>
      </dsp:txBody>
      <dsp:txXfrm>
        <a:off x="2732890" y="1284540"/>
        <a:ext cx="3604576" cy="1187871"/>
      </dsp:txXfrm>
    </dsp:sp>
    <dsp:sp modelId="{3B42EC29-231B-454B-935D-C125719607C0}">
      <dsp:nvSpPr>
        <dsp:cNvPr id="0" name=""/>
        <dsp:cNvSpPr/>
      </dsp:nvSpPr>
      <dsp:spPr>
        <a:xfrm>
          <a:off x="1116922" y="3789352"/>
          <a:ext cx="6836512" cy="222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en-US" sz="1800" kern="1200" dirty="0"/>
            <a:t>In this analysis, we will focus on five key variables that are critical to understanding the dynamics of the real estate market: Median Sale Price, Pending Sales, Inventory, Months of Supply, and Median Days on Market (DOM). Each of these variables provides unique insights into different aspects of the market, from pricing trends and buyer demand to market supply and transaction speed. By examining these variables, we can assess market conditions, predict future trends, and better understand the interplay between supply and demand in the housing market.</a:t>
          </a:r>
        </a:p>
      </dsp:txBody>
      <dsp:txXfrm>
        <a:off x="1116922" y="3789352"/>
        <a:ext cx="6836512" cy="2225493"/>
      </dsp:txXfrm>
    </dsp:sp>
    <dsp:sp modelId="{995D20DB-41B4-46CF-9FDC-41BC377A9988}">
      <dsp:nvSpPr>
        <dsp:cNvPr id="0" name=""/>
        <dsp:cNvSpPr/>
      </dsp:nvSpPr>
      <dsp:spPr>
        <a:xfrm>
          <a:off x="2728793" y="923263"/>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B38C46-9E71-489F-97EB-E90B5941C0C0}">
      <dsp:nvSpPr>
        <dsp:cNvPr id="0" name=""/>
        <dsp:cNvSpPr/>
      </dsp:nvSpPr>
      <dsp:spPr>
        <a:xfrm>
          <a:off x="2929503" y="521844"/>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4DC89-BF9D-4980-82D5-3E246BF4E7A4}">
      <dsp:nvSpPr>
        <dsp:cNvPr id="0" name=""/>
        <dsp:cNvSpPr/>
      </dsp:nvSpPr>
      <dsp:spPr>
        <a:xfrm>
          <a:off x="3411205" y="602128"/>
          <a:ext cx="450572" cy="45057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7635DB-830D-46F7-8DA0-5BE077325B02}">
      <dsp:nvSpPr>
        <dsp:cNvPr id="0" name=""/>
        <dsp:cNvSpPr/>
      </dsp:nvSpPr>
      <dsp:spPr>
        <a:xfrm>
          <a:off x="3812624" y="160567"/>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147987-E742-4EE7-A6F9-4D1FE64B673D}">
      <dsp:nvSpPr>
        <dsp:cNvPr id="0" name=""/>
        <dsp:cNvSpPr/>
      </dsp:nvSpPr>
      <dsp:spPr>
        <a:xfrm>
          <a:off x="4334469" y="0"/>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373B4-B385-4F2C-BD92-7D57599A76A5}">
      <dsp:nvSpPr>
        <dsp:cNvPr id="0" name=""/>
        <dsp:cNvSpPr/>
      </dsp:nvSpPr>
      <dsp:spPr>
        <a:xfrm>
          <a:off x="4976739" y="280993"/>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5EEE0-F6BC-4C4A-89DC-ED90B0D4F9C4}">
      <dsp:nvSpPr>
        <dsp:cNvPr id="0" name=""/>
        <dsp:cNvSpPr/>
      </dsp:nvSpPr>
      <dsp:spPr>
        <a:xfrm>
          <a:off x="5378157" y="481702"/>
          <a:ext cx="450572" cy="45057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39A978-5323-45FB-BFA4-C87B4CE1A088}">
      <dsp:nvSpPr>
        <dsp:cNvPr id="0" name=""/>
        <dsp:cNvSpPr/>
      </dsp:nvSpPr>
      <dsp:spPr>
        <a:xfrm>
          <a:off x="5940144" y="923263"/>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57C50-0D09-420B-9572-E04ABD7FC405}">
      <dsp:nvSpPr>
        <dsp:cNvPr id="0" name=""/>
        <dsp:cNvSpPr/>
      </dsp:nvSpPr>
      <dsp:spPr>
        <a:xfrm>
          <a:off x="6180995" y="1364823"/>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DBAD98-30E9-460C-8961-E163C654D6AF}">
      <dsp:nvSpPr>
        <dsp:cNvPr id="0" name=""/>
        <dsp:cNvSpPr/>
      </dsp:nvSpPr>
      <dsp:spPr>
        <a:xfrm>
          <a:off x="4093617" y="521844"/>
          <a:ext cx="737299" cy="73729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02F4E-92B0-4348-B6C4-B67AC82D6522}">
      <dsp:nvSpPr>
        <dsp:cNvPr id="0" name=""/>
        <dsp:cNvSpPr/>
      </dsp:nvSpPr>
      <dsp:spPr>
        <a:xfrm>
          <a:off x="2528084" y="2047235"/>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16AAF-D851-4736-A12F-27854AB9EB18}">
      <dsp:nvSpPr>
        <dsp:cNvPr id="0" name=""/>
        <dsp:cNvSpPr/>
      </dsp:nvSpPr>
      <dsp:spPr>
        <a:xfrm>
          <a:off x="2768935" y="2408512"/>
          <a:ext cx="450572" cy="45057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FADE2-7247-4B72-B9EA-34ED0B48C285}">
      <dsp:nvSpPr>
        <dsp:cNvPr id="0" name=""/>
        <dsp:cNvSpPr/>
      </dsp:nvSpPr>
      <dsp:spPr>
        <a:xfrm>
          <a:off x="3371064" y="2729647"/>
          <a:ext cx="655377" cy="65537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762F0B-FE68-45AF-AF5C-E803CDB9DF5C}">
      <dsp:nvSpPr>
        <dsp:cNvPr id="0" name=""/>
        <dsp:cNvSpPr/>
      </dsp:nvSpPr>
      <dsp:spPr>
        <a:xfrm>
          <a:off x="4214043" y="3251492"/>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824FB7-DB29-4C84-967B-52D5E7EE4812}">
      <dsp:nvSpPr>
        <dsp:cNvPr id="0" name=""/>
        <dsp:cNvSpPr/>
      </dsp:nvSpPr>
      <dsp:spPr>
        <a:xfrm>
          <a:off x="4374610" y="2729647"/>
          <a:ext cx="450572" cy="45057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BEFA36-08F1-4F85-865A-C201CA7FDEA4}">
      <dsp:nvSpPr>
        <dsp:cNvPr id="0" name=""/>
        <dsp:cNvSpPr/>
      </dsp:nvSpPr>
      <dsp:spPr>
        <a:xfrm>
          <a:off x="4776029" y="3291634"/>
          <a:ext cx="286727" cy="28672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74E858-A950-4DC3-95CE-8DE257482001}">
      <dsp:nvSpPr>
        <dsp:cNvPr id="0" name=""/>
        <dsp:cNvSpPr/>
      </dsp:nvSpPr>
      <dsp:spPr>
        <a:xfrm>
          <a:off x="5137306" y="2649364"/>
          <a:ext cx="655377" cy="65537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0B977F-9466-40AB-825D-9DC9533BA911}">
      <dsp:nvSpPr>
        <dsp:cNvPr id="0" name=""/>
        <dsp:cNvSpPr/>
      </dsp:nvSpPr>
      <dsp:spPr>
        <a:xfrm>
          <a:off x="6020428" y="2488796"/>
          <a:ext cx="450572" cy="45057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A3D47-8E1F-46AF-BEE8-F4BB868AEBCF}">
      <dsp:nvSpPr>
        <dsp:cNvPr id="0" name=""/>
        <dsp:cNvSpPr/>
      </dsp:nvSpPr>
      <dsp:spPr>
        <a:xfrm>
          <a:off x="1179" y="1016175"/>
          <a:ext cx="2106945" cy="1785201"/>
        </a:xfrm>
        <a:prstGeom prst="rect">
          <a:avLst/>
        </a:prstGeom>
        <a:blipFill rotWithShape="1">
          <a:blip xmlns:r="http://schemas.openxmlformats.org/officeDocument/2006/relationships" r:embed="rId1"/>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10B3F4DD-59A6-4D3E-B72B-659614E1D7EC}">
      <dsp:nvSpPr>
        <dsp:cNvPr id="0" name=""/>
        <dsp:cNvSpPr/>
      </dsp:nvSpPr>
      <dsp:spPr>
        <a:xfrm>
          <a:off x="1179"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Inventory</a:t>
          </a:r>
        </a:p>
      </dsp:txBody>
      <dsp:txXfrm>
        <a:off x="1179" y="675775"/>
        <a:ext cx="2106945" cy="307404"/>
      </dsp:txXfrm>
    </dsp:sp>
    <dsp:sp modelId="{1A4737D7-F3B6-479F-8A49-A3A6AFA36325}">
      <dsp:nvSpPr>
        <dsp:cNvPr id="0" name=""/>
        <dsp:cNvSpPr/>
      </dsp:nvSpPr>
      <dsp:spPr>
        <a:xfrm>
          <a:off x="3159270" y="1016175"/>
          <a:ext cx="2106945" cy="1785201"/>
        </a:xfrm>
        <a:prstGeom prst="rect">
          <a:avLst/>
        </a:prstGeom>
        <a:blipFill rotWithShape="1">
          <a:blip xmlns:r="http://schemas.openxmlformats.org/officeDocument/2006/relationships" r:embed="rId2"/>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EA427A41-EB26-4452-9529-0F376F68DA45}">
      <dsp:nvSpPr>
        <dsp:cNvPr id="0" name=""/>
        <dsp:cNvSpPr/>
      </dsp:nvSpPr>
      <dsp:spPr>
        <a:xfrm>
          <a:off x="315927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Days on Market</a:t>
          </a:r>
        </a:p>
      </dsp:txBody>
      <dsp:txXfrm>
        <a:off x="3159270" y="675775"/>
        <a:ext cx="2106945" cy="307404"/>
      </dsp:txXfrm>
    </dsp:sp>
    <dsp:sp modelId="{A9F003A0-51B3-4538-A382-FC6C7F8D5C73}">
      <dsp:nvSpPr>
        <dsp:cNvPr id="0" name=""/>
        <dsp:cNvSpPr/>
      </dsp:nvSpPr>
      <dsp:spPr>
        <a:xfrm>
          <a:off x="6317360" y="1016175"/>
          <a:ext cx="2106945" cy="1785201"/>
        </a:xfrm>
        <a:prstGeom prst="rect">
          <a:avLst/>
        </a:prstGeom>
        <a:blipFill rotWithShape="1">
          <a:blip xmlns:r="http://schemas.openxmlformats.org/officeDocument/2006/relationships" r:embed="rId3"/>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6E32028-2A07-414D-BF99-C0E4D5258A0F}">
      <dsp:nvSpPr>
        <dsp:cNvPr id="0" name=""/>
        <dsp:cNvSpPr/>
      </dsp:nvSpPr>
      <dsp:spPr>
        <a:xfrm>
          <a:off x="631736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Median Sale Price</a:t>
          </a:r>
        </a:p>
      </dsp:txBody>
      <dsp:txXfrm>
        <a:off x="6317360" y="675775"/>
        <a:ext cx="2106945" cy="307404"/>
      </dsp:txXfrm>
    </dsp:sp>
    <dsp:sp modelId="{ECFD62DC-AD87-4CCF-B987-44043F55A983}">
      <dsp:nvSpPr>
        <dsp:cNvPr id="0" name=""/>
        <dsp:cNvSpPr/>
      </dsp:nvSpPr>
      <dsp:spPr>
        <a:xfrm>
          <a:off x="1580224" y="3424322"/>
          <a:ext cx="2106945" cy="1785201"/>
        </a:xfrm>
        <a:prstGeom prst="rect">
          <a:avLst/>
        </a:prstGeom>
        <a:blipFill rotWithShape="1">
          <a:blip xmlns:r="http://schemas.openxmlformats.org/officeDocument/2006/relationships" r:embed="rId4"/>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848B123C-63C7-43CE-9830-425148D5BD81}">
      <dsp:nvSpPr>
        <dsp:cNvPr id="0" name=""/>
        <dsp:cNvSpPr/>
      </dsp:nvSpPr>
      <dsp:spPr>
        <a:xfrm>
          <a:off x="1580224"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Months of Supply</a:t>
          </a:r>
        </a:p>
      </dsp:txBody>
      <dsp:txXfrm>
        <a:off x="1580224" y="3083922"/>
        <a:ext cx="2106945" cy="307404"/>
      </dsp:txXfrm>
    </dsp:sp>
    <dsp:sp modelId="{D013B600-0728-496E-A4AC-916A572EBE54}">
      <dsp:nvSpPr>
        <dsp:cNvPr id="0" name=""/>
        <dsp:cNvSpPr/>
      </dsp:nvSpPr>
      <dsp:spPr>
        <a:xfrm>
          <a:off x="4738315" y="3424322"/>
          <a:ext cx="2106945" cy="1785201"/>
        </a:xfrm>
        <a:prstGeom prst="rect">
          <a:avLst/>
        </a:prstGeom>
        <a:blipFill rotWithShape="1">
          <a:blip xmlns:r="http://schemas.openxmlformats.org/officeDocument/2006/relationships" r:embed="rId5"/>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7E5292C-C0DD-49BA-AD84-9F724E218B4B}">
      <dsp:nvSpPr>
        <dsp:cNvPr id="0" name=""/>
        <dsp:cNvSpPr/>
      </dsp:nvSpPr>
      <dsp:spPr>
        <a:xfrm>
          <a:off x="4738315"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Pending Sales</a:t>
          </a:r>
        </a:p>
      </dsp:txBody>
      <dsp:txXfrm>
        <a:off x="4738315" y="3083922"/>
        <a:ext cx="2106945" cy="3074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1F32-8800-4344-A4EE-388B8FA9665C}">
      <dsp:nvSpPr>
        <dsp:cNvPr id="0" name=""/>
        <dsp:cNvSpPr/>
      </dsp:nvSpPr>
      <dsp:spPr>
        <a:xfrm>
          <a:off x="0" y="110"/>
          <a:ext cx="2473176" cy="460047"/>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tx1"/>
              </a:solidFill>
              <a:effectLst>
                <a:outerShdw blurRad="38100" dist="19050" dir="2700000" algn="tl" rotWithShape="0">
                  <a:schemeClr val="dk1">
                    <a:alpha val="40000"/>
                  </a:schemeClr>
                </a:outerShdw>
              </a:effectLst>
            </a:rPr>
            <a:t>PMFs</a:t>
          </a:r>
        </a:p>
      </dsp:txBody>
      <dsp:txXfrm>
        <a:off x="22458" y="22568"/>
        <a:ext cx="2428260" cy="4151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A3D47-8E1F-46AF-BEE8-F4BB868AEBCF}">
      <dsp:nvSpPr>
        <dsp:cNvPr id="0" name=""/>
        <dsp:cNvSpPr/>
      </dsp:nvSpPr>
      <dsp:spPr>
        <a:xfrm>
          <a:off x="1179" y="1016175"/>
          <a:ext cx="2106945" cy="1785201"/>
        </a:xfrm>
        <a:prstGeom prst="rect">
          <a:avLst/>
        </a:prstGeom>
        <a:blipFill rotWithShape="1">
          <a:blip xmlns:r="http://schemas.openxmlformats.org/officeDocument/2006/relationships" r:embed="rId1"/>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10B3F4DD-59A6-4D3E-B72B-659614E1D7EC}">
      <dsp:nvSpPr>
        <dsp:cNvPr id="0" name=""/>
        <dsp:cNvSpPr/>
      </dsp:nvSpPr>
      <dsp:spPr>
        <a:xfrm>
          <a:off x="1179"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Inventory</a:t>
          </a:r>
        </a:p>
      </dsp:txBody>
      <dsp:txXfrm>
        <a:off x="1179" y="675775"/>
        <a:ext cx="2106945" cy="307404"/>
      </dsp:txXfrm>
    </dsp:sp>
    <dsp:sp modelId="{1A4737D7-F3B6-479F-8A49-A3A6AFA36325}">
      <dsp:nvSpPr>
        <dsp:cNvPr id="0" name=""/>
        <dsp:cNvSpPr/>
      </dsp:nvSpPr>
      <dsp:spPr>
        <a:xfrm>
          <a:off x="3159270" y="1016175"/>
          <a:ext cx="2106945" cy="1785201"/>
        </a:xfrm>
        <a:prstGeom prst="rect">
          <a:avLst/>
        </a:prstGeom>
        <a:blipFill rotWithShape="1">
          <a:blip xmlns:r="http://schemas.openxmlformats.org/officeDocument/2006/relationships" r:embed="rId2"/>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EA427A41-EB26-4452-9529-0F376F68DA45}">
      <dsp:nvSpPr>
        <dsp:cNvPr id="0" name=""/>
        <dsp:cNvSpPr/>
      </dsp:nvSpPr>
      <dsp:spPr>
        <a:xfrm>
          <a:off x="315927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Days on Market</a:t>
          </a:r>
        </a:p>
      </dsp:txBody>
      <dsp:txXfrm>
        <a:off x="3159270" y="675775"/>
        <a:ext cx="2106945" cy="307404"/>
      </dsp:txXfrm>
    </dsp:sp>
    <dsp:sp modelId="{A9F003A0-51B3-4538-A382-FC6C7F8D5C73}">
      <dsp:nvSpPr>
        <dsp:cNvPr id="0" name=""/>
        <dsp:cNvSpPr/>
      </dsp:nvSpPr>
      <dsp:spPr>
        <a:xfrm>
          <a:off x="6317360" y="1016175"/>
          <a:ext cx="2106945" cy="1785201"/>
        </a:xfrm>
        <a:prstGeom prst="rect">
          <a:avLst/>
        </a:prstGeom>
        <a:blipFill rotWithShape="1">
          <a:blip xmlns:r="http://schemas.openxmlformats.org/officeDocument/2006/relationships" r:embed="rId3"/>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6E32028-2A07-414D-BF99-C0E4D5258A0F}">
      <dsp:nvSpPr>
        <dsp:cNvPr id="0" name=""/>
        <dsp:cNvSpPr/>
      </dsp:nvSpPr>
      <dsp:spPr>
        <a:xfrm>
          <a:off x="6317360" y="675775"/>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Median Sale Price</a:t>
          </a:r>
        </a:p>
      </dsp:txBody>
      <dsp:txXfrm>
        <a:off x="6317360" y="675775"/>
        <a:ext cx="2106945" cy="307404"/>
      </dsp:txXfrm>
    </dsp:sp>
    <dsp:sp modelId="{ECFD62DC-AD87-4CCF-B987-44043F55A983}">
      <dsp:nvSpPr>
        <dsp:cNvPr id="0" name=""/>
        <dsp:cNvSpPr/>
      </dsp:nvSpPr>
      <dsp:spPr>
        <a:xfrm>
          <a:off x="1580224" y="3424322"/>
          <a:ext cx="2106945" cy="1785201"/>
        </a:xfrm>
        <a:prstGeom prst="rect">
          <a:avLst/>
        </a:prstGeom>
        <a:blipFill rotWithShape="1">
          <a:blip xmlns:r="http://schemas.openxmlformats.org/officeDocument/2006/relationships" r:embed="rId4"/>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848B123C-63C7-43CE-9830-425148D5BD81}">
      <dsp:nvSpPr>
        <dsp:cNvPr id="0" name=""/>
        <dsp:cNvSpPr/>
      </dsp:nvSpPr>
      <dsp:spPr>
        <a:xfrm>
          <a:off x="1580224"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Months of Supply</a:t>
          </a:r>
        </a:p>
      </dsp:txBody>
      <dsp:txXfrm>
        <a:off x="1580224" y="3083922"/>
        <a:ext cx="2106945" cy="307404"/>
      </dsp:txXfrm>
    </dsp:sp>
    <dsp:sp modelId="{D013B600-0728-496E-A4AC-916A572EBE54}">
      <dsp:nvSpPr>
        <dsp:cNvPr id="0" name=""/>
        <dsp:cNvSpPr/>
      </dsp:nvSpPr>
      <dsp:spPr>
        <a:xfrm>
          <a:off x="4738315" y="3424322"/>
          <a:ext cx="2106945" cy="1785201"/>
        </a:xfrm>
        <a:prstGeom prst="rect">
          <a:avLst/>
        </a:prstGeom>
        <a:blipFill rotWithShape="1">
          <a:blip xmlns:r="http://schemas.openxmlformats.org/officeDocument/2006/relationships" r:embed="rId5"/>
          <a:srcRect/>
          <a:stretch>
            <a:fillRect l="-6000" r="-6000"/>
          </a:stretch>
        </a:blip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1">
          <a:scrgbClr r="0" g="0" b="0"/>
        </a:fillRef>
        <a:effectRef idx="3">
          <a:scrgbClr r="0" g="0" b="0"/>
        </a:effectRef>
        <a:fontRef idx="minor"/>
      </dsp:style>
    </dsp:sp>
    <dsp:sp modelId="{A7E5292C-C0DD-49BA-AD84-9F724E218B4B}">
      <dsp:nvSpPr>
        <dsp:cNvPr id="0" name=""/>
        <dsp:cNvSpPr/>
      </dsp:nvSpPr>
      <dsp:spPr>
        <a:xfrm>
          <a:off x="4738315" y="3083922"/>
          <a:ext cx="2106945" cy="307404"/>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Pending Sales</a:t>
          </a:r>
        </a:p>
      </dsp:txBody>
      <dsp:txXfrm>
        <a:off x="4738315" y="3083922"/>
        <a:ext cx="2106945" cy="3074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1F32-8800-4344-A4EE-388B8FA9665C}">
      <dsp:nvSpPr>
        <dsp:cNvPr id="0" name=""/>
        <dsp:cNvSpPr/>
      </dsp:nvSpPr>
      <dsp:spPr>
        <a:xfrm>
          <a:off x="0" y="110"/>
          <a:ext cx="2473176" cy="460047"/>
        </a:xfrm>
        <a:prstGeom prst="roundRect">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tx1"/>
              </a:solidFill>
              <a:effectLst>
                <a:outerShdw blurRad="38100" dist="19050" dir="2700000" algn="tl" rotWithShape="0">
                  <a:schemeClr val="dk1">
                    <a:alpha val="40000"/>
                  </a:schemeClr>
                </a:outerShdw>
              </a:effectLst>
            </a:rPr>
            <a:t>CDFs</a:t>
          </a:r>
        </a:p>
      </dsp:txBody>
      <dsp:txXfrm>
        <a:off x="22458" y="22568"/>
        <a:ext cx="2428260" cy="41513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27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8164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9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914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88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381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3469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88231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9516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14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8/10/2024</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828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8/10/2024</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61182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2" Type="http://schemas.openxmlformats.org/officeDocument/2006/relationships/hyperlink" Target="https://www.redfin.com/news/data-cen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Statistical Analysis of </a:t>
            </a:r>
            <a:r>
              <a:rPr lang="en-US" dirty="0"/>
              <a:t>the Nebraska </a:t>
            </a:r>
            <a:r>
              <a:rPr dirty="0"/>
              <a:t>Real Estate Market</a:t>
            </a:r>
          </a:p>
        </p:txBody>
      </p:sp>
      <p:sp>
        <p:nvSpPr>
          <p:cNvPr id="3" name="Subtitle 2"/>
          <p:cNvSpPr>
            <a:spLocks noGrp="1"/>
          </p:cNvSpPr>
          <p:nvPr>
            <p:ph type="subTitle" idx="1"/>
          </p:nvPr>
        </p:nvSpPr>
        <p:spPr/>
        <p:txBody>
          <a:bodyPr>
            <a:normAutofit fontScale="85000" lnSpcReduction="10000"/>
          </a:bodyPr>
          <a:lstStyle/>
          <a:p>
            <a:r>
              <a:rPr sz="2400" dirty="0"/>
              <a:t>Jacob Pickrel-Smith</a:t>
            </a:r>
          </a:p>
          <a:p>
            <a:r>
              <a:rPr lang="en-US" sz="2400" dirty="0"/>
              <a:t>August 10</a:t>
            </a:r>
            <a:r>
              <a:rPr lang="en-US" sz="2400" baseline="30000" dirty="0"/>
              <a:t>th</a:t>
            </a:r>
            <a:r>
              <a:rPr lang="en-US" sz="2400" dirty="0"/>
              <a:t>, 2024</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Process Overview</a:t>
            </a:r>
          </a:p>
        </p:txBody>
      </p:sp>
      <p:graphicFrame>
        <p:nvGraphicFramePr>
          <p:cNvPr id="4" name="Content Placeholder 3">
            <a:extLst>
              <a:ext uri="{FF2B5EF4-FFF2-40B4-BE49-F238E27FC236}">
                <a16:creationId xmlns:a16="http://schemas.microsoft.com/office/drawing/2014/main" id="{5CE3F288-DFE8-FA75-FD12-8312DE379061}"/>
              </a:ext>
            </a:extLst>
          </p:cNvPr>
          <p:cNvGraphicFramePr>
            <a:graphicFrameLocks noGrp="1"/>
          </p:cNvGraphicFramePr>
          <p:nvPr>
            <p:ph idx="1"/>
            <p:extLst>
              <p:ext uri="{D42A27DB-BD31-4B8C-83A1-F6EECF244321}">
                <p14:modId xmlns:p14="http://schemas.microsoft.com/office/powerpoint/2010/main" val="2058740599"/>
              </p:ext>
            </p:extLst>
          </p:nvPr>
        </p:nvGraphicFramePr>
        <p:xfrm>
          <a:off x="1443491" y="2015733"/>
          <a:ext cx="6571343"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345" y="737014"/>
            <a:ext cx="7665030" cy="1049235"/>
          </a:xfrm>
        </p:spPr>
        <p:txBody>
          <a:bodyPr anchor="ctr">
            <a:normAutofit/>
          </a:bodyPr>
          <a:lstStyle/>
          <a:p>
            <a:pPr algn="ctr"/>
            <a:r>
              <a:rPr lang="en-US" dirty="0"/>
              <a:t>Hypothesis Testing and Regression Analysis Overview</a:t>
            </a:r>
          </a:p>
        </p:txBody>
      </p:sp>
      <p:graphicFrame>
        <p:nvGraphicFramePr>
          <p:cNvPr id="4" name="Content Placeholder 3">
            <a:extLst>
              <a:ext uri="{FF2B5EF4-FFF2-40B4-BE49-F238E27FC236}">
                <a16:creationId xmlns:a16="http://schemas.microsoft.com/office/drawing/2014/main" id="{5CE3F288-DFE8-FA75-FD12-8312DE379061}"/>
              </a:ext>
            </a:extLst>
          </p:cNvPr>
          <p:cNvGraphicFramePr>
            <a:graphicFrameLocks noGrp="1"/>
          </p:cNvGraphicFramePr>
          <p:nvPr>
            <p:ph idx="1"/>
            <p:extLst>
              <p:ext uri="{D42A27DB-BD31-4B8C-83A1-F6EECF244321}">
                <p14:modId xmlns:p14="http://schemas.microsoft.com/office/powerpoint/2010/main" val="3076910625"/>
              </p:ext>
            </p:extLst>
          </p:nvPr>
        </p:nvGraphicFramePr>
        <p:xfrm>
          <a:off x="116597" y="2000634"/>
          <a:ext cx="8898527" cy="3988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5219" y="1"/>
            <a:ext cx="6793561" cy="478679"/>
          </a:xfrm>
        </p:spPr>
        <p:txBody>
          <a:bodyPr anchor="ctr">
            <a:normAutofit fontScale="90000"/>
          </a:bodyPr>
          <a:lstStyle/>
          <a:p>
            <a:r>
              <a:rPr dirty="0"/>
              <a:t>Conclusion and</a:t>
            </a:r>
            <a:r>
              <a:rPr lang="en-US" dirty="0"/>
              <a:t> </a:t>
            </a:r>
            <a:r>
              <a:rPr dirty="0"/>
              <a:t>Future Research</a:t>
            </a:r>
          </a:p>
        </p:txBody>
      </p:sp>
      <p:graphicFrame>
        <p:nvGraphicFramePr>
          <p:cNvPr id="9" name="Content Placeholder 8">
            <a:extLst>
              <a:ext uri="{FF2B5EF4-FFF2-40B4-BE49-F238E27FC236}">
                <a16:creationId xmlns:a16="http://schemas.microsoft.com/office/drawing/2014/main" id="{87ABAEE0-09F8-E8B2-D47C-B865486245A8}"/>
              </a:ext>
            </a:extLst>
          </p:cNvPr>
          <p:cNvGraphicFramePr>
            <a:graphicFrameLocks noGrp="1"/>
          </p:cNvGraphicFramePr>
          <p:nvPr>
            <p:ph idx="4294967295"/>
            <p:extLst>
              <p:ext uri="{D42A27DB-BD31-4B8C-83A1-F6EECF244321}">
                <p14:modId xmlns:p14="http://schemas.microsoft.com/office/powerpoint/2010/main" val="1047786299"/>
              </p:ext>
            </p:extLst>
          </p:nvPr>
        </p:nvGraphicFramePr>
        <p:xfrm>
          <a:off x="0" y="607129"/>
          <a:ext cx="9144000" cy="518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A909-855F-C07C-B4CF-CF6AD5053DF3}"/>
              </a:ext>
            </a:extLst>
          </p:cNvPr>
          <p:cNvSpPr>
            <a:spLocks noGrp="1"/>
          </p:cNvSpPr>
          <p:nvPr>
            <p:ph type="title"/>
          </p:nvPr>
        </p:nvSpPr>
        <p:spPr/>
        <p:txBody>
          <a:bodyPr anchor="b"/>
          <a:lstStyle/>
          <a:p>
            <a:r>
              <a:rPr lang="en-US" dirty="0"/>
              <a:t>References</a:t>
            </a:r>
          </a:p>
        </p:txBody>
      </p:sp>
      <p:sp>
        <p:nvSpPr>
          <p:cNvPr id="3" name="Content Placeholder 2">
            <a:extLst>
              <a:ext uri="{FF2B5EF4-FFF2-40B4-BE49-F238E27FC236}">
                <a16:creationId xmlns:a16="http://schemas.microsoft.com/office/drawing/2014/main" id="{ACC836A4-DC79-2DAA-62CC-D38DE03B96F9}"/>
              </a:ext>
            </a:extLst>
          </p:cNvPr>
          <p:cNvSpPr>
            <a:spLocks noGrp="1"/>
          </p:cNvSpPr>
          <p:nvPr>
            <p:ph idx="1"/>
          </p:nvPr>
        </p:nvSpPr>
        <p:spPr/>
        <p:txBody>
          <a:bodyPr/>
          <a:lstStyle/>
          <a:p>
            <a:pPr marL="0" indent="0">
              <a:buNone/>
            </a:pPr>
            <a:r>
              <a:rPr lang="en-US" dirty="0"/>
              <a:t>Redfin. (n.d.). </a:t>
            </a:r>
            <a:r>
              <a:rPr lang="en-US" i="1" dirty="0"/>
              <a:t>Data Center</a:t>
            </a:r>
            <a:r>
              <a:rPr lang="en-US" dirty="0"/>
              <a:t>. Redfin. Retrieved [August 10, 2024],</a:t>
            </a:r>
          </a:p>
          <a:p>
            <a:pPr marL="0" indent="0">
              <a:buNone/>
            </a:pPr>
            <a:r>
              <a:rPr lang="en-US" dirty="0"/>
              <a:t>     from </a:t>
            </a:r>
            <a:r>
              <a:rPr lang="en-US" dirty="0">
                <a:hlinkClick r:id="rId2"/>
              </a:rPr>
              <a:t>https://www.redfin.com/news/data-center/</a:t>
            </a:r>
            <a:endParaRPr lang="en-US" dirty="0"/>
          </a:p>
        </p:txBody>
      </p:sp>
    </p:spTree>
    <p:extLst>
      <p:ext uri="{BB962C8B-B14F-4D97-AF65-F5344CB8AC3E}">
        <p14:creationId xmlns:p14="http://schemas.microsoft.com/office/powerpoint/2010/main" val="368215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Research Question</a:t>
            </a:r>
          </a:p>
        </p:txBody>
      </p:sp>
      <p:graphicFrame>
        <p:nvGraphicFramePr>
          <p:cNvPr id="6" name="Content Placeholder 5">
            <a:extLst>
              <a:ext uri="{FF2B5EF4-FFF2-40B4-BE49-F238E27FC236}">
                <a16:creationId xmlns:a16="http://schemas.microsoft.com/office/drawing/2014/main" id="{179DFDFC-2407-3006-B708-55BA28971EC7}"/>
              </a:ext>
            </a:extLst>
          </p:cNvPr>
          <p:cNvGraphicFramePr>
            <a:graphicFrameLocks noGrp="1"/>
          </p:cNvGraphicFramePr>
          <p:nvPr>
            <p:ph idx="1"/>
            <p:extLst>
              <p:ext uri="{D42A27DB-BD31-4B8C-83A1-F6EECF244321}">
                <p14:modId xmlns:p14="http://schemas.microsoft.com/office/powerpoint/2010/main" val="1837384952"/>
              </p:ext>
            </p:extLst>
          </p:nvPr>
        </p:nvGraphicFramePr>
        <p:xfrm>
          <a:off x="1443491" y="2015733"/>
          <a:ext cx="6571343"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Variables Explained</a:t>
            </a:r>
          </a:p>
        </p:txBody>
      </p:sp>
      <p:graphicFrame>
        <p:nvGraphicFramePr>
          <p:cNvPr id="4" name="Content Placeholder 3">
            <a:extLst>
              <a:ext uri="{FF2B5EF4-FFF2-40B4-BE49-F238E27FC236}">
                <a16:creationId xmlns:a16="http://schemas.microsoft.com/office/drawing/2014/main" id="{29FF912E-B08D-904D-D563-47E3DFB49ED5}"/>
              </a:ext>
            </a:extLst>
          </p:cNvPr>
          <p:cNvGraphicFramePr>
            <a:graphicFrameLocks noGrp="1"/>
          </p:cNvGraphicFramePr>
          <p:nvPr>
            <p:ph idx="1"/>
            <p:extLst>
              <p:ext uri="{D42A27DB-BD31-4B8C-83A1-F6EECF244321}">
                <p14:modId xmlns:p14="http://schemas.microsoft.com/office/powerpoint/2010/main" val="2106852563"/>
              </p:ext>
            </p:extLst>
          </p:nvPr>
        </p:nvGraphicFramePr>
        <p:xfrm>
          <a:off x="1417628" y="1925624"/>
          <a:ext cx="6629400" cy="4037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E1EC1CC-ED85-A539-0694-10E48B3C0BD8}"/>
              </a:ext>
            </a:extLst>
          </p:cNvPr>
          <p:cNvSpPr/>
          <p:nvPr/>
        </p:nvSpPr>
        <p:spPr>
          <a:xfrm>
            <a:off x="5802007" y="4803784"/>
            <a:ext cx="3089016" cy="11460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a:extLst>
              <a:ext uri="{FF2B5EF4-FFF2-40B4-BE49-F238E27FC236}">
                <a16:creationId xmlns:a16="http://schemas.microsoft.com/office/drawing/2014/main" id="{C0CD15F4-596C-6C8B-8B5F-C2DCD3424710}"/>
              </a:ext>
            </a:extLst>
          </p:cNvPr>
          <p:cNvSpPr/>
          <p:nvPr/>
        </p:nvSpPr>
        <p:spPr>
          <a:xfrm>
            <a:off x="-1378956" y="5621598"/>
            <a:ext cx="3089016" cy="11460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23" name="Diagram 22">
            <a:extLst>
              <a:ext uri="{FF2B5EF4-FFF2-40B4-BE49-F238E27FC236}">
                <a16:creationId xmlns:a16="http://schemas.microsoft.com/office/drawing/2014/main" id="{BBE716E5-C204-F01F-D177-52B73470C2F3}"/>
              </a:ext>
            </a:extLst>
          </p:cNvPr>
          <p:cNvGraphicFramePr/>
          <p:nvPr>
            <p:extLst>
              <p:ext uri="{D42A27DB-BD31-4B8C-83A1-F6EECF244321}">
                <p14:modId xmlns:p14="http://schemas.microsoft.com/office/powerpoint/2010/main" val="1588071303"/>
              </p:ext>
            </p:extLst>
          </p:nvPr>
        </p:nvGraphicFramePr>
        <p:xfrm>
          <a:off x="358465" y="196381"/>
          <a:ext cx="9144000" cy="588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D8A73DFB-BCED-CC5F-654A-7EF3893FC236}"/>
              </a:ext>
            </a:extLst>
          </p:cNvPr>
          <p:cNvGraphicFramePr/>
          <p:nvPr>
            <p:extLst>
              <p:ext uri="{D42A27DB-BD31-4B8C-83A1-F6EECF244321}">
                <p14:modId xmlns:p14="http://schemas.microsoft.com/office/powerpoint/2010/main" val="3178110930"/>
              </p:ext>
            </p:extLst>
          </p:nvPr>
        </p:nvGraphicFramePr>
        <p:xfrm>
          <a:off x="45720" y="45720"/>
          <a:ext cx="2473176" cy="4602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946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307F74C-6F70-9F6D-31B6-8991D3911299}"/>
              </a:ext>
            </a:extLst>
          </p:cNvPr>
          <p:cNvGraphicFramePr>
            <a:graphicFrameLocks noGrp="1"/>
          </p:cNvGraphicFramePr>
          <p:nvPr>
            <p:ph idx="4294967295"/>
            <p:extLst>
              <p:ext uri="{D42A27DB-BD31-4B8C-83A1-F6EECF244321}">
                <p14:modId xmlns:p14="http://schemas.microsoft.com/office/powerpoint/2010/main" val="271784807"/>
              </p:ext>
            </p:extLst>
          </p:nvPr>
        </p:nvGraphicFramePr>
        <p:xfrm>
          <a:off x="73642" y="85917"/>
          <a:ext cx="9070357" cy="6014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D4C165A0-2D87-2C33-3CA7-E0CCE7935403}"/>
              </a:ext>
            </a:extLst>
          </p:cNvPr>
          <p:cNvGraphicFramePr/>
          <p:nvPr>
            <p:extLst>
              <p:ext uri="{D42A27DB-BD31-4B8C-83A1-F6EECF244321}">
                <p14:modId xmlns:p14="http://schemas.microsoft.com/office/powerpoint/2010/main" val="3267788552"/>
              </p:ext>
            </p:extLst>
          </p:nvPr>
        </p:nvGraphicFramePr>
        <p:xfrm>
          <a:off x="354514" y="212563"/>
          <a:ext cx="9144000" cy="588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C04C95-7FDF-B333-A352-B6A7AFF1C1DA}"/>
              </a:ext>
            </a:extLst>
          </p:cNvPr>
          <p:cNvGraphicFramePr/>
          <p:nvPr>
            <p:extLst>
              <p:ext uri="{D42A27DB-BD31-4B8C-83A1-F6EECF244321}">
                <p14:modId xmlns:p14="http://schemas.microsoft.com/office/powerpoint/2010/main" val="3485001923"/>
              </p:ext>
            </p:extLst>
          </p:nvPr>
        </p:nvGraphicFramePr>
        <p:xfrm>
          <a:off x="45720" y="45720"/>
          <a:ext cx="2473176" cy="4602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D4C165A0-2D87-2C33-3CA7-E0CCE7935403}"/>
              </a:ext>
            </a:extLst>
          </p:cNvPr>
          <p:cNvGraphicFramePr/>
          <p:nvPr>
            <p:extLst>
              <p:ext uri="{D42A27DB-BD31-4B8C-83A1-F6EECF244321}">
                <p14:modId xmlns:p14="http://schemas.microsoft.com/office/powerpoint/2010/main" val="1715764086"/>
              </p:ext>
            </p:extLst>
          </p:nvPr>
        </p:nvGraphicFramePr>
        <p:xfrm>
          <a:off x="354514" y="212563"/>
          <a:ext cx="9144000" cy="588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E50B5096-BA96-474B-C62B-38DAD11CD7CD}"/>
              </a:ext>
            </a:extLst>
          </p:cNvPr>
          <p:cNvGraphicFramePr/>
          <p:nvPr>
            <p:extLst>
              <p:ext uri="{D42A27DB-BD31-4B8C-83A1-F6EECF244321}">
                <p14:modId xmlns:p14="http://schemas.microsoft.com/office/powerpoint/2010/main" val="2112673821"/>
              </p:ext>
            </p:extLst>
          </p:nvPr>
        </p:nvGraphicFramePr>
        <p:xfrm>
          <a:off x="45720" y="45720"/>
          <a:ext cx="2473176" cy="4602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4544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D4C165A0-2D87-2C33-3CA7-E0CCE7935403}"/>
              </a:ext>
            </a:extLst>
          </p:cNvPr>
          <p:cNvGraphicFramePr/>
          <p:nvPr>
            <p:extLst>
              <p:ext uri="{D42A27DB-BD31-4B8C-83A1-F6EECF244321}">
                <p14:modId xmlns:p14="http://schemas.microsoft.com/office/powerpoint/2010/main" val="1096060065"/>
              </p:ext>
            </p:extLst>
          </p:nvPr>
        </p:nvGraphicFramePr>
        <p:xfrm>
          <a:off x="354514" y="212563"/>
          <a:ext cx="9144000" cy="588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5CD9AE59-149F-16BB-113E-BB68F1C47224}"/>
              </a:ext>
            </a:extLst>
          </p:cNvPr>
          <p:cNvGraphicFramePr/>
          <p:nvPr>
            <p:extLst>
              <p:ext uri="{D42A27DB-BD31-4B8C-83A1-F6EECF244321}">
                <p14:modId xmlns:p14="http://schemas.microsoft.com/office/powerpoint/2010/main" val="483510303"/>
              </p:ext>
            </p:extLst>
          </p:nvPr>
        </p:nvGraphicFramePr>
        <p:xfrm>
          <a:off x="45720" y="45720"/>
          <a:ext cx="2887724" cy="4602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573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D4C165A0-2D87-2C33-3CA7-E0CCE7935403}"/>
              </a:ext>
            </a:extLst>
          </p:cNvPr>
          <p:cNvGraphicFramePr/>
          <p:nvPr>
            <p:extLst>
              <p:ext uri="{D42A27DB-BD31-4B8C-83A1-F6EECF244321}">
                <p14:modId xmlns:p14="http://schemas.microsoft.com/office/powerpoint/2010/main" val="4213075806"/>
              </p:ext>
            </p:extLst>
          </p:nvPr>
        </p:nvGraphicFramePr>
        <p:xfrm>
          <a:off x="520211" y="114372"/>
          <a:ext cx="9144000" cy="588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76D95F25-82B3-D0D9-2F4D-F3BF7CEFF5B6}"/>
              </a:ext>
            </a:extLst>
          </p:cNvPr>
          <p:cNvGrpSpPr/>
          <p:nvPr/>
        </p:nvGrpSpPr>
        <p:grpSpPr>
          <a:xfrm>
            <a:off x="45720" y="45720"/>
            <a:ext cx="2887723" cy="460047"/>
            <a:chOff x="0" y="110"/>
            <a:chExt cx="2887723" cy="460047"/>
          </a:xfrm>
        </p:grpSpPr>
        <p:sp>
          <p:nvSpPr>
            <p:cNvPr id="5" name="Rectangle: Rounded Corners 4">
              <a:extLst>
                <a:ext uri="{FF2B5EF4-FFF2-40B4-BE49-F238E27FC236}">
                  <a16:creationId xmlns:a16="http://schemas.microsoft.com/office/drawing/2014/main" id="{41CBF127-FE35-0CE7-6931-1334D0E2112E}"/>
                </a:ext>
              </a:extLst>
            </p:cNvPr>
            <p:cNvSpPr/>
            <p:nvPr/>
          </p:nvSpPr>
          <p:spPr>
            <a:xfrm>
              <a:off x="0" y="110"/>
              <a:ext cx="2887723" cy="460047"/>
            </a:xfrm>
            <a:prstGeom prst="roundRect">
              <a:avLst/>
            </a:prstGeom>
          </p:spPr>
          <p:style>
            <a:lnRef idx="2">
              <a:schemeClr val="dk1"/>
            </a:lnRef>
            <a:fillRef idx="1">
              <a:schemeClr val="lt1"/>
            </a:fillRef>
            <a:effectRef idx="0">
              <a:schemeClr val="dk1"/>
            </a:effectRef>
            <a:fontRef idx="minor">
              <a:schemeClr val="dk1"/>
            </a:fontRef>
          </p:style>
        </p:sp>
        <p:sp>
          <p:nvSpPr>
            <p:cNvPr id="6" name="Rectangle: Rounded Corners 4">
              <a:extLst>
                <a:ext uri="{FF2B5EF4-FFF2-40B4-BE49-F238E27FC236}">
                  <a16:creationId xmlns:a16="http://schemas.microsoft.com/office/drawing/2014/main" id="{9C39A517-8CB7-6D9E-630F-E7378043CA01}"/>
                </a:ext>
              </a:extLst>
            </p:cNvPr>
            <p:cNvSpPr txBox="1"/>
            <p:nvPr/>
          </p:nvSpPr>
          <p:spPr>
            <a:xfrm>
              <a:off x="22458" y="22568"/>
              <a:ext cx="2842807" cy="415131"/>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6680" tIns="106680" rIns="106680" bIns="106680" numCol="1" spcCol="1270" anchor="ctr" anchorCtr="0">
              <a:noAutofit/>
            </a:bodyPr>
            <a:lstStyle/>
            <a:p>
              <a:pPr lvl="0"/>
              <a:r>
                <a:rPr lang="en-US" sz="2800" dirty="0"/>
                <a:t>SCATTERPLOTS</a:t>
              </a:r>
            </a:p>
          </p:txBody>
        </p:sp>
      </p:grpSp>
    </p:spTree>
    <p:extLst>
      <p:ext uri="{BB962C8B-B14F-4D97-AF65-F5344CB8AC3E}">
        <p14:creationId xmlns:p14="http://schemas.microsoft.com/office/powerpoint/2010/main" val="21581062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150</TotalTime>
  <Words>1012</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Statistical Analysis of the Nebraska Real Estate Market</vt:lpstr>
      <vt:lpstr>Research Question</vt:lpstr>
      <vt:lpstr>Key Variables Explained</vt:lpstr>
      <vt:lpstr>PowerPoint Presentation</vt:lpstr>
      <vt:lpstr>PowerPoint Presentation</vt:lpstr>
      <vt:lpstr>PowerPoint Presentation</vt:lpstr>
      <vt:lpstr>PowerPoint Presentation</vt:lpstr>
      <vt:lpstr>PowerPoint Presentation</vt:lpstr>
      <vt:lpstr>PowerPoint Presentation</vt:lpstr>
      <vt:lpstr>Hypothesis Testing Process Overview</vt:lpstr>
      <vt:lpstr>Hypothesis Testing and Regression Analysis Overview</vt:lpstr>
      <vt:lpstr>Conclusion and Future Research</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Jacob Pickrel-Smith</dc:creator>
  <cp:keywords/>
  <dc:description>generated using python-pptx</dc:description>
  <cp:lastModifiedBy>Jacob Pickrel-Smith</cp:lastModifiedBy>
  <cp:revision>7</cp:revision>
  <dcterms:created xsi:type="dcterms:W3CDTF">2013-01-27T09:14:16Z</dcterms:created>
  <dcterms:modified xsi:type="dcterms:W3CDTF">2024-08-11T00:27:59Z</dcterms:modified>
  <cp:category/>
</cp:coreProperties>
</file>