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75" r:id="rId3"/>
    <p:sldId id="284" r:id="rId4"/>
    <p:sldId id="285" r:id="rId5"/>
    <p:sldId id="286" r:id="rId6"/>
    <p:sldId id="287" r:id="rId7"/>
    <p:sldId id="288" r:id="rId8"/>
    <p:sldId id="289" r:id="rId9"/>
    <p:sldId id="291" r:id="rId10"/>
    <p:sldId id="290" r:id="rId11"/>
    <p:sldId id="292" r:id="rId12"/>
    <p:sldId id="293" r:id="rId13"/>
    <p:sldId id="283" r:id="rId14"/>
    <p:sldId id="295" r:id="rId15"/>
    <p:sldId id="294" r:id="rId16"/>
    <p:sldId id="296" r:id="rId17"/>
    <p:sldId id="297" r:id="rId18"/>
    <p:sldId id="298" r:id="rId19"/>
    <p:sldId id="303" r:id="rId20"/>
    <p:sldId id="299" r:id="rId21"/>
    <p:sldId id="304" r:id="rId22"/>
    <p:sldId id="305" r:id="rId23"/>
    <p:sldId id="300" r:id="rId24"/>
    <p:sldId id="306" r:id="rId25"/>
    <p:sldId id="307" r:id="rId26"/>
    <p:sldId id="308" r:id="rId27"/>
    <p:sldId id="309" r:id="rId28"/>
    <p:sldId id="301" r:id="rId29"/>
    <p:sldId id="302" r:id="rId30"/>
    <p:sldId id="310" r:id="rId31"/>
    <p:sldId id="311" r:id="rId32"/>
    <p:sldId id="312" r:id="rId33"/>
    <p:sldId id="313" r:id="rId34"/>
    <p:sldId id="314" r:id="rId35"/>
    <p:sldId id="315" r:id="rId36"/>
    <p:sldId id="316" r:id="rId37"/>
    <p:sldId id="321" r:id="rId38"/>
    <p:sldId id="322" r:id="rId39"/>
    <p:sldId id="317" r:id="rId40"/>
    <p:sldId id="318" r:id="rId41"/>
    <p:sldId id="319" r:id="rId42"/>
    <p:sldId id="324" r:id="rId43"/>
    <p:sldId id="325" r:id="rId44"/>
    <p:sldId id="320" r:id="rId45"/>
    <p:sldId id="32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0" d="100"/>
          <a:sy n="80" d="100"/>
        </p:scale>
        <p:origin x="7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8204517-B35B-4992-B078-5BDFFAF64218}" type="datetimeFigureOut">
              <a:rPr lang="es-ES" smtClean="0"/>
              <a:t>26/04/2023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817F1B1-5312-443D-B518-41E50A4CC5E8}" type="slidenum">
              <a:rPr lang="es-ES" smtClean="0"/>
              <a:t>‹Nº›</a:t>
            </a:fld>
            <a:endParaRPr lang="es-ES"/>
          </a:p>
        </p:txBody>
      </p:sp>
    </p:spTree>
    <p:extLst>
      <p:ext uri="{BB962C8B-B14F-4D97-AF65-F5344CB8AC3E}">
        <p14:creationId xmlns:p14="http://schemas.microsoft.com/office/powerpoint/2010/main" val="213970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204517-B35B-4992-B078-5BDFFAF64218}" type="datetimeFigureOut">
              <a:rPr lang="es-ES" smtClean="0"/>
              <a:t>26/04/2023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817F1B1-5312-443D-B518-41E50A4CC5E8}" type="slidenum">
              <a:rPr lang="es-ES" smtClean="0"/>
              <a:t>‹Nº›</a:t>
            </a:fld>
            <a:endParaRPr lang="es-ES"/>
          </a:p>
        </p:txBody>
      </p:sp>
    </p:spTree>
    <p:extLst>
      <p:ext uri="{BB962C8B-B14F-4D97-AF65-F5344CB8AC3E}">
        <p14:creationId xmlns:p14="http://schemas.microsoft.com/office/powerpoint/2010/main" val="4053161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204517-B35B-4992-B078-5BDFFAF64218}" type="datetimeFigureOut">
              <a:rPr lang="es-ES" smtClean="0"/>
              <a:t>26/04/2023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817F1B1-5312-443D-B518-41E50A4CC5E8}" type="slidenum">
              <a:rPr lang="es-ES" smtClean="0"/>
              <a:t>‹Nº›</a:t>
            </a:fld>
            <a:endParaRPr lang="es-ES"/>
          </a:p>
        </p:txBody>
      </p:sp>
    </p:spTree>
    <p:extLst>
      <p:ext uri="{BB962C8B-B14F-4D97-AF65-F5344CB8AC3E}">
        <p14:creationId xmlns:p14="http://schemas.microsoft.com/office/powerpoint/2010/main" val="1176401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204517-B35B-4992-B078-5BDFFAF64218}" type="datetimeFigureOut">
              <a:rPr lang="es-ES" smtClean="0"/>
              <a:t>26/04/2023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817F1B1-5312-443D-B518-41E50A4CC5E8}" type="slidenum">
              <a:rPr lang="es-ES" smtClean="0"/>
              <a:t>‹Nº›</a:t>
            </a:fld>
            <a:endParaRPr lang="es-E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93625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204517-B35B-4992-B078-5BDFFAF64218}" type="datetimeFigureOut">
              <a:rPr lang="es-ES" smtClean="0"/>
              <a:t>26/04/2023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817F1B1-5312-443D-B518-41E50A4CC5E8}" type="slidenum">
              <a:rPr lang="es-ES" smtClean="0"/>
              <a:t>‹Nº›</a:t>
            </a:fld>
            <a:endParaRPr lang="es-ES"/>
          </a:p>
        </p:txBody>
      </p:sp>
    </p:spTree>
    <p:extLst>
      <p:ext uri="{BB962C8B-B14F-4D97-AF65-F5344CB8AC3E}">
        <p14:creationId xmlns:p14="http://schemas.microsoft.com/office/powerpoint/2010/main" val="1324586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8204517-B35B-4992-B078-5BDFFAF64218}" type="datetimeFigureOut">
              <a:rPr lang="es-ES" smtClean="0"/>
              <a:t>26/04/2023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817F1B1-5312-443D-B518-41E50A4CC5E8}" type="slidenum">
              <a:rPr lang="es-ES" smtClean="0"/>
              <a:t>‹Nº›</a:t>
            </a:fld>
            <a:endParaRPr lang="es-ES"/>
          </a:p>
        </p:txBody>
      </p:sp>
    </p:spTree>
    <p:extLst>
      <p:ext uri="{BB962C8B-B14F-4D97-AF65-F5344CB8AC3E}">
        <p14:creationId xmlns:p14="http://schemas.microsoft.com/office/powerpoint/2010/main" val="4247329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8204517-B35B-4992-B078-5BDFFAF64218}" type="datetimeFigureOut">
              <a:rPr lang="es-ES" smtClean="0"/>
              <a:t>26/04/2023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817F1B1-5312-443D-B518-41E50A4CC5E8}" type="slidenum">
              <a:rPr lang="es-ES" smtClean="0"/>
              <a:t>‹Nº›</a:t>
            </a:fld>
            <a:endParaRPr lang="es-ES"/>
          </a:p>
        </p:txBody>
      </p:sp>
    </p:spTree>
    <p:extLst>
      <p:ext uri="{BB962C8B-B14F-4D97-AF65-F5344CB8AC3E}">
        <p14:creationId xmlns:p14="http://schemas.microsoft.com/office/powerpoint/2010/main" val="559535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204517-B35B-4992-B078-5BDFFAF64218}" type="datetimeFigureOut">
              <a:rPr lang="es-ES" smtClean="0"/>
              <a:t>26/04/2023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817F1B1-5312-443D-B518-41E50A4CC5E8}" type="slidenum">
              <a:rPr lang="es-ES" smtClean="0"/>
              <a:t>‹Nº›</a:t>
            </a:fld>
            <a:endParaRPr lang="es-ES"/>
          </a:p>
        </p:txBody>
      </p:sp>
    </p:spTree>
    <p:extLst>
      <p:ext uri="{BB962C8B-B14F-4D97-AF65-F5344CB8AC3E}">
        <p14:creationId xmlns:p14="http://schemas.microsoft.com/office/powerpoint/2010/main" val="1376548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204517-B35B-4992-B078-5BDFFAF64218}" type="datetimeFigureOut">
              <a:rPr lang="es-ES" smtClean="0"/>
              <a:t>26/04/2023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817F1B1-5312-443D-B518-41E50A4CC5E8}" type="slidenum">
              <a:rPr lang="es-ES" smtClean="0"/>
              <a:t>‹Nº›</a:t>
            </a:fld>
            <a:endParaRPr lang="es-ES"/>
          </a:p>
        </p:txBody>
      </p:sp>
    </p:spTree>
    <p:extLst>
      <p:ext uri="{BB962C8B-B14F-4D97-AF65-F5344CB8AC3E}">
        <p14:creationId xmlns:p14="http://schemas.microsoft.com/office/powerpoint/2010/main" val="163279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204517-B35B-4992-B078-5BDFFAF64218}" type="datetimeFigureOut">
              <a:rPr lang="es-ES" smtClean="0"/>
              <a:t>26/04/2023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817F1B1-5312-443D-B518-41E50A4CC5E8}" type="slidenum">
              <a:rPr lang="es-ES" smtClean="0"/>
              <a:t>‹Nº›</a:t>
            </a:fld>
            <a:endParaRPr lang="es-ES"/>
          </a:p>
        </p:txBody>
      </p:sp>
    </p:spTree>
    <p:extLst>
      <p:ext uri="{BB962C8B-B14F-4D97-AF65-F5344CB8AC3E}">
        <p14:creationId xmlns:p14="http://schemas.microsoft.com/office/powerpoint/2010/main" val="113856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8204517-B35B-4992-B078-5BDFFAF64218}" type="datetimeFigureOut">
              <a:rPr lang="es-ES" smtClean="0"/>
              <a:t>26/04/2023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817F1B1-5312-443D-B518-41E50A4CC5E8}" type="slidenum">
              <a:rPr lang="es-ES" smtClean="0"/>
              <a:t>‹Nº›</a:t>
            </a:fld>
            <a:endParaRPr lang="es-ES"/>
          </a:p>
        </p:txBody>
      </p:sp>
    </p:spTree>
    <p:extLst>
      <p:ext uri="{BB962C8B-B14F-4D97-AF65-F5344CB8AC3E}">
        <p14:creationId xmlns:p14="http://schemas.microsoft.com/office/powerpoint/2010/main" val="204123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8204517-B35B-4992-B078-5BDFFAF64218}" type="datetimeFigureOut">
              <a:rPr lang="es-ES" smtClean="0"/>
              <a:t>26/04/2023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817F1B1-5312-443D-B518-41E50A4CC5E8}" type="slidenum">
              <a:rPr lang="es-ES" smtClean="0"/>
              <a:t>‹Nº›</a:t>
            </a:fld>
            <a:endParaRPr lang="es-ES"/>
          </a:p>
        </p:txBody>
      </p:sp>
    </p:spTree>
    <p:extLst>
      <p:ext uri="{BB962C8B-B14F-4D97-AF65-F5344CB8AC3E}">
        <p14:creationId xmlns:p14="http://schemas.microsoft.com/office/powerpoint/2010/main" val="132222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8204517-B35B-4992-B078-5BDFFAF64218}" type="datetimeFigureOut">
              <a:rPr lang="es-ES" smtClean="0"/>
              <a:t>26/04/2023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817F1B1-5312-443D-B518-41E50A4CC5E8}" type="slidenum">
              <a:rPr lang="es-ES" smtClean="0"/>
              <a:t>‹Nº›</a:t>
            </a:fld>
            <a:endParaRPr lang="es-ES"/>
          </a:p>
        </p:txBody>
      </p:sp>
    </p:spTree>
    <p:extLst>
      <p:ext uri="{BB962C8B-B14F-4D97-AF65-F5344CB8AC3E}">
        <p14:creationId xmlns:p14="http://schemas.microsoft.com/office/powerpoint/2010/main" val="567373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8204517-B35B-4992-B078-5BDFFAF64218}" type="datetimeFigureOut">
              <a:rPr lang="es-ES" smtClean="0"/>
              <a:t>26/04/2023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817F1B1-5312-443D-B518-41E50A4CC5E8}" type="slidenum">
              <a:rPr lang="es-ES" smtClean="0"/>
              <a:t>‹Nº›</a:t>
            </a:fld>
            <a:endParaRPr lang="es-ES"/>
          </a:p>
        </p:txBody>
      </p:sp>
    </p:spTree>
    <p:extLst>
      <p:ext uri="{BB962C8B-B14F-4D97-AF65-F5344CB8AC3E}">
        <p14:creationId xmlns:p14="http://schemas.microsoft.com/office/powerpoint/2010/main" val="256475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04517-B35B-4992-B078-5BDFFAF64218}" type="datetimeFigureOut">
              <a:rPr lang="es-ES" smtClean="0"/>
              <a:t>26/04/2023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7817F1B1-5312-443D-B518-41E50A4CC5E8}" type="slidenum">
              <a:rPr lang="es-ES" smtClean="0"/>
              <a:t>‹Nº›</a:t>
            </a:fld>
            <a:endParaRPr lang="es-ES"/>
          </a:p>
        </p:txBody>
      </p:sp>
    </p:spTree>
    <p:extLst>
      <p:ext uri="{BB962C8B-B14F-4D97-AF65-F5344CB8AC3E}">
        <p14:creationId xmlns:p14="http://schemas.microsoft.com/office/powerpoint/2010/main" val="285841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204517-B35B-4992-B078-5BDFFAF64218}" type="datetimeFigureOut">
              <a:rPr lang="es-ES" smtClean="0"/>
              <a:t>26/04/2023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817F1B1-5312-443D-B518-41E50A4CC5E8}" type="slidenum">
              <a:rPr lang="es-ES" smtClean="0"/>
              <a:t>‹Nº›</a:t>
            </a:fld>
            <a:endParaRPr lang="es-ES"/>
          </a:p>
        </p:txBody>
      </p:sp>
    </p:spTree>
    <p:extLst>
      <p:ext uri="{BB962C8B-B14F-4D97-AF65-F5344CB8AC3E}">
        <p14:creationId xmlns:p14="http://schemas.microsoft.com/office/powerpoint/2010/main" val="353641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204517-B35B-4992-B078-5BDFFAF64218}" type="datetimeFigureOut">
              <a:rPr lang="es-ES" smtClean="0"/>
              <a:t>26/04/2023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817F1B1-5312-443D-B518-41E50A4CC5E8}" type="slidenum">
              <a:rPr lang="es-ES" smtClean="0"/>
              <a:t>‹Nº›</a:t>
            </a:fld>
            <a:endParaRPr lang="es-ES"/>
          </a:p>
        </p:txBody>
      </p:sp>
    </p:spTree>
    <p:extLst>
      <p:ext uri="{BB962C8B-B14F-4D97-AF65-F5344CB8AC3E}">
        <p14:creationId xmlns:p14="http://schemas.microsoft.com/office/powerpoint/2010/main" val="3504060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8204517-B35B-4992-B078-5BDFFAF64218}" type="datetimeFigureOut">
              <a:rPr lang="es-ES" smtClean="0"/>
              <a:t>26/04/2023</a:t>
            </a:fld>
            <a:endParaRPr lang="es-E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E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817F1B1-5312-443D-B518-41E50A4CC5E8}" type="slidenum">
              <a:rPr lang="es-ES" smtClean="0"/>
              <a:t>‹Nº›</a:t>
            </a:fld>
            <a:endParaRPr lang="es-ES"/>
          </a:p>
        </p:txBody>
      </p:sp>
    </p:spTree>
    <p:extLst>
      <p:ext uri="{BB962C8B-B14F-4D97-AF65-F5344CB8AC3E}">
        <p14:creationId xmlns:p14="http://schemas.microsoft.com/office/powerpoint/2010/main" val="1537031265"/>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13D024-F40C-D2D9-6FD6-A3BB2CD8EF00}"/>
              </a:ext>
            </a:extLst>
          </p:cNvPr>
          <p:cNvSpPr>
            <a:spLocks noGrp="1"/>
          </p:cNvSpPr>
          <p:nvPr>
            <p:ph type="ctrTitle"/>
          </p:nvPr>
        </p:nvSpPr>
        <p:spPr/>
        <p:txBody>
          <a:bodyPr/>
          <a:lstStyle/>
          <a:p>
            <a:r>
              <a:rPr lang="es-ES" dirty="0"/>
              <a:t>Programación: Tema 12</a:t>
            </a:r>
            <a:br>
              <a:rPr lang="es-ES" dirty="0"/>
            </a:br>
            <a:r>
              <a:rPr lang="es-ES" dirty="0"/>
              <a:t>Colecciones</a:t>
            </a:r>
          </a:p>
        </p:txBody>
      </p:sp>
      <p:sp>
        <p:nvSpPr>
          <p:cNvPr id="3" name="Subtítulo 2">
            <a:extLst>
              <a:ext uri="{FF2B5EF4-FFF2-40B4-BE49-F238E27FC236}">
                <a16:creationId xmlns:a16="http://schemas.microsoft.com/office/drawing/2014/main" id="{CC298A19-DBF4-75BD-E642-CCA62E1658F9}"/>
              </a:ext>
            </a:extLst>
          </p:cNvPr>
          <p:cNvSpPr>
            <a:spLocks noGrp="1"/>
          </p:cNvSpPr>
          <p:nvPr>
            <p:ph type="subTitle" idx="1"/>
          </p:nvPr>
        </p:nvSpPr>
        <p:spPr/>
        <p:txBody>
          <a:bodyPr/>
          <a:lstStyle/>
          <a:p>
            <a:r>
              <a:rPr lang="es-ES" dirty="0"/>
              <a:t>Basado en el libro de Paraninfo</a:t>
            </a:r>
          </a:p>
        </p:txBody>
      </p:sp>
    </p:spTree>
    <p:extLst>
      <p:ext uri="{BB962C8B-B14F-4D97-AF65-F5344CB8AC3E}">
        <p14:creationId xmlns:p14="http://schemas.microsoft.com/office/powerpoint/2010/main" val="964776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Tipos Parametrizados Limitados</a:t>
            </a:r>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1"/>
            <a:ext cx="11563927" cy="4861070"/>
          </a:xfrm>
        </p:spPr>
        <p:txBody>
          <a:bodyPr>
            <a:normAutofit/>
          </a:bodyPr>
          <a:lstStyle/>
          <a:p>
            <a:pPr marL="36900" indent="0" algn="just">
              <a:buNone/>
            </a:pPr>
            <a:r>
              <a:rPr lang="es-ES" sz="3200" dirty="0"/>
              <a:t>Vamos a limitar las clases que se pueden asignar a T. Se pueden limitar a la clase indicada y las subclases con </a:t>
            </a:r>
            <a:r>
              <a:rPr lang="es-ES" sz="3200" dirty="0" err="1"/>
              <a:t>extends</a:t>
            </a:r>
            <a:r>
              <a:rPr lang="es-ES" sz="3200" dirty="0"/>
              <a:t> o a la clase indicada y a las superclases de esta con super</a:t>
            </a:r>
          </a:p>
          <a:p>
            <a:pPr marL="36900" indent="0" algn="just">
              <a:buNone/>
            </a:pPr>
            <a:r>
              <a:rPr lang="es-ES" sz="3200" dirty="0"/>
              <a:t>En este caso T puede ser </a:t>
            </a:r>
            <a:r>
              <a:rPr lang="es-ES" sz="3200" dirty="0" err="1"/>
              <a:t>claseLimite</a:t>
            </a:r>
            <a:r>
              <a:rPr lang="es-ES" sz="3200" dirty="0"/>
              <a:t> o cualquiera de sus subclases</a:t>
            </a:r>
          </a:p>
          <a:p>
            <a:pPr marL="36900" indent="0" algn="just">
              <a:buNone/>
            </a:pPr>
            <a:endParaRPr lang="es-ES" sz="3200" dirty="0"/>
          </a:p>
          <a:p>
            <a:pPr marL="36900" indent="0" algn="just">
              <a:buNone/>
            </a:pPr>
            <a:r>
              <a:rPr lang="es-ES" sz="3200" dirty="0"/>
              <a:t>En este caso T puede ser </a:t>
            </a:r>
            <a:r>
              <a:rPr lang="es-ES" sz="3200" dirty="0" err="1"/>
              <a:t>claseLimite</a:t>
            </a:r>
            <a:r>
              <a:rPr lang="es-ES" sz="3200" dirty="0"/>
              <a:t> o cualquiera de sus superclases</a:t>
            </a:r>
          </a:p>
        </p:txBody>
      </p:sp>
      <p:pic>
        <p:nvPicPr>
          <p:cNvPr id="8" name="Imagen 7">
            <a:extLst>
              <a:ext uri="{FF2B5EF4-FFF2-40B4-BE49-F238E27FC236}">
                <a16:creationId xmlns:a16="http://schemas.microsoft.com/office/drawing/2014/main" id="{B595CD2D-74B8-B2ED-7A36-8B5F55253798}"/>
              </a:ext>
            </a:extLst>
          </p:cNvPr>
          <p:cNvPicPr>
            <a:picLocks noChangeAspect="1"/>
          </p:cNvPicPr>
          <p:nvPr/>
        </p:nvPicPr>
        <p:blipFill>
          <a:blip r:embed="rId2"/>
          <a:stretch>
            <a:fillRect/>
          </a:stretch>
        </p:blipFill>
        <p:spPr>
          <a:xfrm>
            <a:off x="2043112" y="3695700"/>
            <a:ext cx="9368958" cy="504825"/>
          </a:xfrm>
          <a:prstGeom prst="rect">
            <a:avLst/>
          </a:prstGeom>
        </p:spPr>
      </p:pic>
      <p:pic>
        <p:nvPicPr>
          <p:cNvPr id="10" name="Imagen 9">
            <a:extLst>
              <a:ext uri="{FF2B5EF4-FFF2-40B4-BE49-F238E27FC236}">
                <a16:creationId xmlns:a16="http://schemas.microsoft.com/office/drawing/2014/main" id="{774584CC-1DBB-148F-2EB5-0F5FE85CC72E}"/>
              </a:ext>
            </a:extLst>
          </p:cNvPr>
          <p:cNvPicPr>
            <a:picLocks noChangeAspect="1"/>
          </p:cNvPicPr>
          <p:nvPr/>
        </p:nvPicPr>
        <p:blipFill>
          <a:blip r:embed="rId3"/>
          <a:stretch>
            <a:fillRect/>
          </a:stretch>
        </p:blipFill>
        <p:spPr>
          <a:xfrm>
            <a:off x="2043112" y="5495924"/>
            <a:ext cx="9368958" cy="607969"/>
          </a:xfrm>
          <a:prstGeom prst="rect">
            <a:avLst/>
          </a:prstGeom>
        </p:spPr>
      </p:pic>
    </p:spTree>
    <p:extLst>
      <p:ext uri="{BB962C8B-B14F-4D97-AF65-F5344CB8AC3E}">
        <p14:creationId xmlns:p14="http://schemas.microsoft.com/office/powerpoint/2010/main" val="230175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Tipos Parametrizados Limitados</a:t>
            </a:r>
          </a:p>
        </p:txBody>
      </p:sp>
      <p:sp>
        <p:nvSpPr>
          <p:cNvPr id="5" name="Marcador de contenido 4">
            <a:extLst>
              <a:ext uri="{FF2B5EF4-FFF2-40B4-BE49-F238E27FC236}">
                <a16:creationId xmlns:a16="http://schemas.microsoft.com/office/drawing/2014/main" id="{D1E5BD35-4702-2C48-C89C-F2B16624F501}"/>
              </a:ext>
            </a:extLst>
          </p:cNvPr>
          <p:cNvSpPr>
            <a:spLocks noGrp="1"/>
          </p:cNvSpPr>
          <p:nvPr>
            <p:ph idx="1"/>
          </p:nvPr>
        </p:nvSpPr>
        <p:spPr/>
        <p:txBody>
          <a:bodyPr/>
          <a:lstStyle/>
          <a:p>
            <a:endParaRPr lang="es-ES" dirty="0"/>
          </a:p>
        </p:txBody>
      </p:sp>
      <p:pic>
        <p:nvPicPr>
          <p:cNvPr id="6" name="Imagen 5">
            <a:extLst>
              <a:ext uri="{FF2B5EF4-FFF2-40B4-BE49-F238E27FC236}">
                <a16:creationId xmlns:a16="http://schemas.microsoft.com/office/drawing/2014/main" id="{AD098BD3-B040-0D9E-D532-FE0AA2F6785D}"/>
              </a:ext>
            </a:extLst>
          </p:cNvPr>
          <p:cNvPicPr>
            <a:picLocks noChangeAspect="1"/>
          </p:cNvPicPr>
          <p:nvPr/>
        </p:nvPicPr>
        <p:blipFill>
          <a:blip r:embed="rId2"/>
          <a:stretch>
            <a:fillRect/>
          </a:stretch>
        </p:blipFill>
        <p:spPr>
          <a:xfrm>
            <a:off x="1701104" y="1081796"/>
            <a:ext cx="8779144" cy="5360056"/>
          </a:xfrm>
          <a:prstGeom prst="rect">
            <a:avLst/>
          </a:prstGeom>
          <a:solidFill>
            <a:schemeClr val="tx1"/>
          </a:solidFill>
        </p:spPr>
      </p:pic>
    </p:spTree>
    <p:extLst>
      <p:ext uri="{BB962C8B-B14F-4D97-AF65-F5344CB8AC3E}">
        <p14:creationId xmlns:p14="http://schemas.microsoft.com/office/powerpoint/2010/main" val="115506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Métodos Genéricos</a:t>
            </a:r>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1"/>
            <a:ext cx="11563927" cy="4861070"/>
          </a:xfrm>
        </p:spPr>
        <p:txBody>
          <a:bodyPr>
            <a:normAutofit/>
          </a:bodyPr>
          <a:lstStyle/>
          <a:p>
            <a:pPr marL="36900" indent="0" algn="just">
              <a:buNone/>
            </a:pPr>
            <a:r>
              <a:rPr lang="es-ES" sz="3200" dirty="0"/>
              <a:t>Si una clase tiene tipos parametrizados, es normal que tenga también métodos que usen esos tipos. Sin embargo, si tenemos, dentro de cualquier clase, métodos con sus propios parámetros genéricos distintos de los de la clase, se llamarán métodos genéricos.</a:t>
            </a:r>
          </a:p>
          <a:p>
            <a:pPr marL="36900" indent="0" algn="just">
              <a:buNone/>
            </a:pPr>
            <a:r>
              <a:rPr lang="es-ES" sz="3200" dirty="0"/>
              <a:t>En este caso contamos cuantos elementos de tipo U son nulos.</a:t>
            </a:r>
          </a:p>
        </p:txBody>
      </p:sp>
      <p:pic>
        <p:nvPicPr>
          <p:cNvPr id="7" name="Imagen 6">
            <a:extLst>
              <a:ext uri="{FF2B5EF4-FFF2-40B4-BE49-F238E27FC236}">
                <a16:creationId xmlns:a16="http://schemas.microsoft.com/office/drawing/2014/main" id="{D73A080A-4362-9A25-CF02-332A3EBDB7F2}"/>
              </a:ext>
            </a:extLst>
          </p:cNvPr>
          <p:cNvPicPr>
            <a:picLocks noChangeAspect="1"/>
          </p:cNvPicPr>
          <p:nvPr/>
        </p:nvPicPr>
        <p:blipFill>
          <a:blip r:embed="rId2"/>
          <a:stretch>
            <a:fillRect/>
          </a:stretch>
        </p:blipFill>
        <p:spPr>
          <a:xfrm>
            <a:off x="2838169" y="4204066"/>
            <a:ext cx="6515662" cy="2469207"/>
          </a:xfrm>
          <a:prstGeom prst="rect">
            <a:avLst/>
          </a:prstGeom>
        </p:spPr>
      </p:pic>
    </p:spTree>
    <p:extLst>
      <p:ext uri="{BB962C8B-B14F-4D97-AF65-F5344CB8AC3E}">
        <p14:creationId xmlns:p14="http://schemas.microsoft.com/office/powerpoint/2010/main" val="1071259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56062" y="51756"/>
            <a:ext cx="10353762" cy="609426"/>
          </a:xfrm>
        </p:spPr>
        <p:txBody>
          <a:bodyPr>
            <a:normAutofit fontScale="90000"/>
          </a:bodyPr>
          <a:lstStyle/>
          <a:p>
            <a:r>
              <a:rPr lang="es-ES" dirty="0"/>
              <a:t>Tipos Genéricos: Comodines</a:t>
            </a:r>
          </a:p>
        </p:txBody>
      </p:sp>
      <p:sp>
        <p:nvSpPr>
          <p:cNvPr id="5" name="Marcador de contenido 2">
            <a:extLst>
              <a:ext uri="{FF2B5EF4-FFF2-40B4-BE49-F238E27FC236}">
                <a16:creationId xmlns:a16="http://schemas.microsoft.com/office/drawing/2014/main" id="{C3F306F7-BB8C-BC99-56BE-1C9764AC8F56}"/>
              </a:ext>
            </a:extLst>
          </p:cNvPr>
          <p:cNvSpPr txBox="1">
            <a:spLocks/>
          </p:cNvSpPr>
          <p:nvPr/>
        </p:nvSpPr>
        <p:spPr>
          <a:xfrm>
            <a:off x="253388" y="785004"/>
            <a:ext cx="11843132" cy="6142007"/>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Font typeface="Wingdings 2" charset="2"/>
              <a:buNone/>
            </a:pPr>
            <a:r>
              <a:rPr lang="es-ES" sz="2800" b="1" dirty="0"/>
              <a:t>Ejercicio Resuelto 12.1(</a:t>
            </a:r>
            <a:r>
              <a:rPr lang="es-ES" sz="2800" b="1" dirty="0" err="1"/>
              <a:t>pag</a:t>
            </a:r>
            <a:r>
              <a:rPr lang="es-ES" sz="2800" b="1" dirty="0"/>
              <a:t> 361) </a:t>
            </a:r>
            <a:r>
              <a:rPr lang="es-ES" sz="2800" dirty="0"/>
              <a:t>Implementar un método genérico estático que realice la inserción de un objeto al final de una tabla, ambos del mismo tipo genérico, que se pasan como parámetros. Devuelve una nueva tabla con el resultado de la inserción.</a:t>
            </a:r>
          </a:p>
          <a:p>
            <a:pPr marL="36900" indent="0" algn="just">
              <a:buNone/>
            </a:pPr>
            <a:endParaRPr lang="es-ES" sz="800" dirty="0"/>
          </a:p>
          <a:p>
            <a:pPr marL="36900" indent="0">
              <a:buNone/>
            </a:pPr>
            <a:endParaRPr lang="es-ES" sz="2800" dirty="0"/>
          </a:p>
          <a:p>
            <a:pPr marL="36900" indent="0">
              <a:buNone/>
            </a:pPr>
            <a:r>
              <a:rPr lang="es-ES" sz="2800" dirty="0"/>
              <a:t>Los comodines o </a:t>
            </a:r>
            <a:r>
              <a:rPr lang="es-ES" sz="2800" dirty="0" err="1"/>
              <a:t>wildcards</a:t>
            </a:r>
            <a:r>
              <a:rPr lang="es-ES" sz="2800" dirty="0"/>
              <a:t>, permiten declarar variables sin saber su tipo.</a:t>
            </a:r>
          </a:p>
          <a:p>
            <a:pPr marL="36900" indent="0">
              <a:buNone/>
            </a:pPr>
            <a:endParaRPr lang="es-ES" sz="2800" dirty="0"/>
          </a:p>
          <a:p>
            <a:pPr marL="36900" indent="0">
              <a:buNone/>
            </a:pPr>
            <a:r>
              <a:rPr lang="es-ES" sz="2800" dirty="0"/>
              <a:t>Son muy útiles con las clases límite (super y </a:t>
            </a:r>
            <a:r>
              <a:rPr lang="es-ES" sz="2800" dirty="0" err="1"/>
              <a:t>extends</a:t>
            </a:r>
            <a:r>
              <a:rPr lang="es-ES" sz="2800" dirty="0"/>
              <a:t>). </a:t>
            </a:r>
          </a:p>
          <a:p>
            <a:pPr marL="36900" indent="0" algn="just">
              <a:buNone/>
            </a:pPr>
            <a:r>
              <a:rPr lang="es-ES" sz="2800" dirty="0"/>
              <a:t>Hay que tener cuidado, porque una clase con un tipo genérico, no va a heredar de la misma clase con el un tipo por que herede de otra</a:t>
            </a:r>
          </a:p>
          <a:p>
            <a:pPr marL="36900" indent="0">
              <a:buNone/>
            </a:pPr>
            <a:endParaRPr lang="es-ES" dirty="0"/>
          </a:p>
          <a:p>
            <a:endParaRPr lang="es-ES" dirty="0"/>
          </a:p>
        </p:txBody>
      </p:sp>
      <p:pic>
        <p:nvPicPr>
          <p:cNvPr id="7" name="Imagen 6">
            <a:extLst>
              <a:ext uri="{FF2B5EF4-FFF2-40B4-BE49-F238E27FC236}">
                <a16:creationId xmlns:a16="http://schemas.microsoft.com/office/drawing/2014/main" id="{FF3AAA22-BAEC-E5EF-FA30-1E62CCC60E8B}"/>
              </a:ext>
            </a:extLst>
          </p:cNvPr>
          <p:cNvPicPr>
            <a:picLocks noChangeAspect="1"/>
          </p:cNvPicPr>
          <p:nvPr/>
        </p:nvPicPr>
        <p:blipFill>
          <a:blip r:embed="rId2"/>
          <a:stretch>
            <a:fillRect/>
          </a:stretch>
        </p:blipFill>
        <p:spPr>
          <a:xfrm>
            <a:off x="333375" y="3957637"/>
            <a:ext cx="11334750" cy="752475"/>
          </a:xfrm>
          <a:prstGeom prst="rect">
            <a:avLst/>
          </a:prstGeom>
        </p:spPr>
      </p:pic>
    </p:spTree>
    <p:extLst>
      <p:ext uri="{BB962C8B-B14F-4D97-AF65-F5344CB8AC3E}">
        <p14:creationId xmlns:p14="http://schemas.microsoft.com/office/powerpoint/2010/main" val="98592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56062" y="51756"/>
            <a:ext cx="10353762" cy="609426"/>
          </a:xfrm>
        </p:spPr>
        <p:txBody>
          <a:bodyPr>
            <a:normAutofit fontScale="90000"/>
          </a:bodyPr>
          <a:lstStyle/>
          <a:p>
            <a:r>
              <a:rPr lang="es-ES" dirty="0"/>
              <a:t>Tipos Genéricos: Comodines</a:t>
            </a:r>
          </a:p>
        </p:txBody>
      </p:sp>
      <p:sp>
        <p:nvSpPr>
          <p:cNvPr id="5" name="Marcador de contenido 2">
            <a:extLst>
              <a:ext uri="{FF2B5EF4-FFF2-40B4-BE49-F238E27FC236}">
                <a16:creationId xmlns:a16="http://schemas.microsoft.com/office/drawing/2014/main" id="{C3F306F7-BB8C-BC99-56BE-1C9764AC8F56}"/>
              </a:ext>
            </a:extLst>
          </p:cNvPr>
          <p:cNvSpPr txBox="1">
            <a:spLocks/>
          </p:cNvSpPr>
          <p:nvPr/>
        </p:nvSpPr>
        <p:spPr>
          <a:xfrm>
            <a:off x="253388" y="4080801"/>
            <a:ext cx="11843132" cy="2846210"/>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Font typeface="Wingdings 2" charset="2"/>
              <a:buNone/>
            </a:pPr>
            <a:r>
              <a:rPr lang="es-ES" sz="2800" dirty="0"/>
              <a:t>La relación de herencia entre clases usadas como tipos genéricos en otras clases no implica que estas últimas mantengan la misma relación de herencia.</a:t>
            </a:r>
          </a:p>
          <a:p>
            <a:pPr marL="36900" indent="0">
              <a:buFont typeface="Wingdings 2" charset="2"/>
              <a:buNone/>
            </a:pPr>
            <a:r>
              <a:rPr lang="es-ES" sz="2800" dirty="0"/>
              <a:t>Los tipos genéricos no pueden ser primitivos, ni se pueden crear instancias de tipo genérico (new T( )), ni se pueden crear </a:t>
            </a:r>
            <a:r>
              <a:rPr lang="es-ES" sz="2800" dirty="0" err="1"/>
              <a:t>arrays</a:t>
            </a:r>
            <a:r>
              <a:rPr lang="es-ES" sz="2800" dirty="0"/>
              <a:t> de clases parametrizadas ( new </a:t>
            </a:r>
            <a:r>
              <a:rPr lang="es-ES" sz="2800" dirty="0" err="1"/>
              <a:t>NombreClase</a:t>
            </a:r>
            <a:r>
              <a:rPr lang="es-ES" sz="2800" dirty="0"/>
              <a:t>&lt;</a:t>
            </a:r>
            <a:r>
              <a:rPr lang="es-ES" sz="2800" dirty="0" err="1"/>
              <a:t>Integer</a:t>
            </a:r>
            <a:r>
              <a:rPr lang="es-ES" sz="2800" dirty="0"/>
              <a:t>&gt;[9]), ni se pueden usar excepciones genéricas.</a:t>
            </a:r>
          </a:p>
          <a:p>
            <a:pPr marL="36900" indent="0" algn="just">
              <a:buNone/>
            </a:pPr>
            <a:endParaRPr lang="es-ES" sz="800" dirty="0"/>
          </a:p>
          <a:p>
            <a:pPr marL="36900" indent="0">
              <a:buNone/>
            </a:pPr>
            <a:endParaRPr lang="es-ES" sz="2800" dirty="0"/>
          </a:p>
          <a:p>
            <a:pPr marL="36900" indent="0">
              <a:buNone/>
            </a:pPr>
            <a:endParaRPr lang="es-ES" dirty="0"/>
          </a:p>
          <a:p>
            <a:endParaRPr lang="es-ES" dirty="0"/>
          </a:p>
        </p:txBody>
      </p:sp>
      <p:pic>
        <p:nvPicPr>
          <p:cNvPr id="3" name="Imagen 2">
            <a:extLst>
              <a:ext uri="{FF2B5EF4-FFF2-40B4-BE49-F238E27FC236}">
                <a16:creationId xmlns:a16="http://schemas.microsoft.com/office/drawing/2014/main" id="{C52D32F4-B48B-C588-2FE2-AC1DA3482D4A}"/>
              </a:ext>
            </a:extLst>
          </p:cNvPr>
          <p:cNvPicPr>
            <a:picLocks noChangeAspect="1"/>
          </p:cNvPicPr>
          <p:nvPr/>
        </p:nvPicPr>
        <p:blipFill>
          <a:blip r:embed="rId2"/>
          <a:stretch>
            <a:fillRect/>
          </a:stretch>
        </p:blipFill>
        <p:spPr>
          <a:xfrm>
            <a:off x="2139669" y="661182"/>
            <a:ext cx="7912661" cy="3419619"/>
          </a:xfrm>
          <a:prstGeom prst="rect">
            <a:avLst/>
          </a:prstGeom>
          <a:solidFill>
            <a:schemeClr val="tx1"/>
          </a:solidFill>
        </p:spPr>
      </p:pic>
    </p:spTree>
    <p:extLst>
      <p:ext uri="{BB962C8B-B14F-4D97-AF65-F5344CB8AC3E}">
        <p14:creationId xmlns:p14="http://schemas.microsoft.com/office/powerpoint/2010/main" val="1013920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56062" y="51756"/>
            <a:ext cx="10353762" cy="609426"/>
          </a:xfrm>
        </p:spPr>
        <p:txBody>
          <a:bodyPr>
            <a:normAutofit fontScale="90000"/>
          </a:bodyPr>
          <a:lstStyle/>
          <a:p>
            <a:r>
              <a:rPr lang="es-ES" dirty="0"/>
              <a:t>Tipos Genéricos: Comodines</a:t>
            </a:r>
          </a:p>
        </p:txBody>
      </p:sp>
      <p:sp>
        <p:nvSpPr>
          <p:cNvPr id="5" name="Marcador de contenido 2">
            <a:extLst>
              <a:ext uri="{FF2B5EF4-FFF2-40B4-BE49-F238E27FC236}">
                <a16:creationId xmlns:a16="http://schemas.microsoft.com/office/drawing/2014/main" id="{C3F306F7-BB8C-BC99-56BE-1C9764AC8F56}"/>
              </a:ext>
            </a:extLst>
          </p:cNvPr>
          <p:cNvSpPr txBox="1">
            <a:spLocks/>
          </p:cNvSpPr>
          <p:nvPr/>
        </p:nvSpPr>
        <p:spPr>
          <a:xfrm>
            <a:off x="253388" y="1057275"/>
            <a:ext cx="11843132" cy="586973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Font typeface="Wingdings 2" charset="2"/>
              <a:buNone/>
            </a:pPr>
            <a:r>
              <a:rPr lang="es-ES" sz="2800" b="1" dirty="0"/>
              <a:t>Ejercicio Resuelto 12.2(</a:t>
            </a:r>
            <a:r>
              <a:rPr lang="es-ES" sz="2800" b="1" dirty="0" err="1"/>
              <a:t>pag</a:t>
            </a:r>
            <a:r>
              <a:rPr lang="es-ES" sz="2800" b="1" dirty="0"/>
              <a:t> 363) </a:t>
            </a:r>
            <a:r>
              <a:rPr lang="es-ES" sz="2800" dirty="0"/>
              <a:t>Implementar, con tipos genéricos la clase Contenedor, donde podemos guardar tantos objetos como deseemos. Para ello utilizaremos una tabla, que inicialmente tendrá tamaño cero y se irá redimensionando según añadamos o eliminemos elementos. La clase, además del constructor y </a:t>
            </a:r>
            <a:r>
              <a:rPr lang="es-ES" sz="2800" dirty="0" err="1"/>
              <a:t>toString</a:t>
            </a:r>
            <a:r>
              <a:rPr lang="es-ES" sz="2800" dirty="0"/>
              <a:t>( ), tendrá los siguientes métodos:</a:t>
            </a:r>
          </a:p>
          <a:p>
            <a:pPr algn="just"/>
            <a:r>
              <a:rPr lang="es-ES" sz="2800" dirty="0" err="1"/>
              <a:t>void</a:t>
            </a:r>
            <a:r>
              <a:rPr lang="es-ES" sz="2800" dirty="0"/>
              <a:t> </a:t>
            </a:r>
            <a:r>
              <a:rPr lang="es-ES" sz="2800" dirty="0" err="1"/>
              <a:t>insertarAlPrincipio</a:t>
            </a:r>
            <a:r>
              <a:rPr lang="es-ES" sz="2800" dirty="0"/>
              <a:t> ( T nuevo)</a:t>
            </a:r>
          </a:p>
          <a:p>
            <a:pPr algn="just"/>
            <a:r>
              <a:rPr lang="es-ES" sz="2800" dirty="0" err="1"/>
              <a:t>void</a:t>
            </a:r>
            <a:r>
              <a:rPr lang="es-ES" sz="2800" dirty="0"/>
              <a:t> </a:t>
            </a:r>
            <a:r>
              <a:rPr lang="es-ES" sz="2800" dirty="0" err="1"/>
              <a:t>insertarAlFinal</a:t>
            </a:r>
            <a:r>
              <a:rPr lang="es-ES" sz="2800" dirty="0"/>
              <a:t> ( T nuevo)</a:t>
            </a:r>
          </a:p>
          <a:p>
            <a:pPr algn="just"/>
            <a:r>
              <a:rPr lang="es-ES" sz="2800" dirty="0"/>
              <a:t>T </a:t>
            </a:r>
            <a:r>
              <a:rPr lang="es-ES" sz="2800" dirty="0" err="1"/>
              <a:t>extraerDelPrincipio</a:t>
            </a:r>
            <a:r>
              <a:rPr lang="es-ES" sz="2800" dirty="0"/>
              <a:t> ( )</a:t>
            </a:r>
          </a:p>
          <a:p>
            <a:pPr algn="just"/>
            <a:r>
              <a:rPr lang="es-ES" sz="2800" dirty="0"/>
              <a:t>T </a:t>
            </a:r>
            <a:r>
              <a:rPr lang="es-ES" sz="2800" dirty="0" err="1"/>
              <a:t>extraerDelFinal</a:t>
            </a:r>
            <a:r>
              <a:rPr lang="es-ES" sz="2800" dirty="0"/>
              <a:t> ( )</a:t>
            </a:r>
          </a:p>
          <a:p>
            <a:pPr algn="just"/>
            <a:r>
              <a:rPr lang="es-ES" sz="2800" dirty="0" err="1"/>
              <a:t>void</a:t>
            </a:r>
            <a:r>
              <a:rPr lang="es-ES" sz="2800" dirty="0"/>
              <a:t> ordenar( )</a:t>
            </a:r>
          </a:p>
          <a:p>
            <a:pPr marL="36900" indent="0">
              <a:buFont typeface="Wingdings 2" charset="2"/>
              <a:buNone/>
            </a:pPr>
            <a:endParaRPr lang="es-ES" sz="2800" dirty="0"/>
          </a:p>
          <a:p>
            <a:pPr marL="36900" indent="0" algn="just">
              <a:buNone/>
            </a:pPr>
            <a:endParaRPr lang="es-ES" sz="800" dirty="0"/>
          </a:p>
          <a:p>
            <a:pPr marL="36900" indent="0">
              <a:buNone/>
            </a:pPr>
            <a:endParaRPr lang="es-ES" sz="2800" dirty="0"/>
          </a:p>
          <a:p>
            <a:pPr marL="36900" indent="0">
              <a:buNone/>
            </a:pPr>
            <a:endParaRPr lang="es-ES" dirty="0"/>
          </a:p>
          <a:p>
            <a:endParaRPr lang="es-ES" dirty="0"/>
          </a:p>
        </p:txBody>
      </p:sp>
    </p:spTree>
    <p:extLst>
      <p:ext uri="{BB962C8B-B14F-4D97-AF65-F5344CB8AC3E}">
        <p14:creationId xmlns:p14="http://schemas.microsoft.com/office/powerpoint/2010/main" val="157988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56062" y="51756"/>
            <a:ext cx="10353762" cy="609426"/>
          </a:xfrm>
        </p:spPr>
        <p:txBody>
          <a:bodyPr>
            <a:normAutofit fontScale="90000"/>
          </a:bodyPr>
          <a:lstStyle/>
          <a:p>
            <a:r>
              <a:rPr lang="es-ES" dirty="0"/>
              <a:t>Tipos Genéricos: Comodines</a:t>
            </a:r>
          </a:p>
        </p:txBody>
      </p:sp>
      <p:sp>
        <p:nvSpPr>
          <p:cNvPr id="5" name="Marcador de contenido 2">
            <a:extLst>
              <a:ext uri="{FF2B5EF4-FFF2-40B4-BE49-F238E27FC236}">
                <a16:creationId xmlns:a16="http://schemas.microsoft.com/office/drawing/2014/main" id="{C3F306F7-BB8C-BC99-56BE-1C9764AC8F56}"/>
              </a:ext>
            </a:extLst>
          </p:cNvPr>
          <p:cNvSpPr txBox="1">
            <a:spLocks/>
          </p:cNvSpPr>
          <p:nvPr/>
        </p:nvSpPr>
        <p:spPr>
          <a:xfrm>
            <a:off x="253388" y="1057275"/>
            <a:ext cx="11843132" cy="586973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Font typeface="Wingdings 2" charset="2"/>
              <a:buNone/>
            </a:pPr>
            <a:r>
              <a:rPr lang="es-ES" sz="2800" b="1" dirty="0"/>
              <a:t>Ejercicio Resuelto 12.3(</a:t>
            </a:r>
            <a:r>
              <a:rPr lang="es-ES" sz="2800" b="1" dirty="0" err="1"/>
              <a:t>pag</a:t>
            </a:r>
            <a:r>
              <a:rPr lang="es-ES" sz="2800" b="1" dirty="0"/>
              <a:t> 365) </a:t>
            </a:r>
            <a:r>
              <a:rPr lang="es-ES" sz="2800" dirty="0"/>
              <a:t>Definir la interfaz Pila con parámetros genéricos. A continuación, implementar la interfaz pila genérica en la clase Contenedor. Por último, escribir un programa donde se utilice un objeto contenedor como pila. En ella apilamos números enteros positivos leídos del teclado hasta que se introduzca un -1. Después, mediante un bucle, se </a:t>
            </a:r>
            <a:r>
              <a:rPr lang="es-ES" sz="2800" dirty="0" err="1"/>
              <a:t>desapilan</a:t>
            </a:r>
            <a:r>
              <a:rPr lang="es-ES" sz="2800" dirty="0"/>
              <a:t> todos los números hasta que la pila esté vacía y los mostramos por consola.</a:t>
            </a:r>
          </a:p>
          <a:p>
            <a:pPr marL="36900" indent="0">
              <a:buFont typeface="Wingdings 2" charset="2"/>
              <a:buNone/>
            </a:pPr>
            <a:endParaRPr lang="es-ES" sz="2800" dirty="0"/>
          </a:p>
          <a:p>
            <a:pPr marL="36900" indent="0" algn="just">
              <a:buNone/>
            </a:pPr>
            <a:endParaRPr lang="es-ES" sz="800" dirty="0"/>
          </a:p>
          <a:p>
            <a:pPr marL="36900" indent="0">
              <a:buNone/>
            </a:pPr>
            <a:endParaRPr lang="es-ES" sz="2800" dirty="0"/>
          </a:p>
          <a:p>
            <a:pPr marL="36900" indent="0">
              <a:buNone/>
            </a:pPr>
            <a:endParaRPr lang="es-ES" dirty="0"/>
          </a:p>
          <a:p>
            <a:endParaRPr lang="es-ES" dirty="0"/>
          </a:p>
        </p:txBody>
      </p:sp>
    </p:spTree>
    <p:extLst>
      <p:ext uri="{BB962C8B-B14F-4D97-AF65-F5344CB8AC3E}">
        <p14:creationId xmlns:p14="http://schemas.microsoft.com/office/powerpoint/2010/main" val="2422978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Interfaz </a:t>
            </a:r>
            <a:r>
              <a:rPr lang="es-ES" dirty="0" err="1"/>
              <a:t>Collection</a:t>
            </a:r>
            <a:endParaRPr lang="es-ES" dirty="0"/>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0"/>
            <a:ext cx="11563927" cy="5867399"/>
          </a:xfrm>
        </p:spPr>
        <p:txBody>
          <a:bodyPr>
            <a:normAutofit fontScale="77500" lnSpcReduction="20000"/>
          </a:bodyPr>
          <a:lstStyle/>
          <a:p>
            <a:pPr marL="36900" indent="0" algn="just">
              <a:buNone/>
            </a:pPr>
            <a:r>
              <a:rPr lang="es-ES" sz="3200" dirty="0"/>
              <a:t>Al ser </a:t>
            </a:r>
            <a:r>
              <a:rPr lang="es-ES" sz="3200" dirty="0" err="1"/>
              <a:t>Collection</a:t>
            </a:r>
            <a:r>
              <a:rPr lang="es-ES" sz="3200" dirty="0"/>
              <a:t> una interfaz, no se pueden crear directamente objetos de la misma, pero va a disponer de una serie de métodos que es interesante conocer, ya que serán utilizables en todas las listas y conjuntos.</a:t>
            </a:r>
          </a:p>
          <a:p>
            <a:pPr algn="just"/>
            <a:r>
              <a:rPr lang="es-ES" sz="3200" dirty="0" err="1"/>
              <a:t>boolean</a:t>
            </a:r>
            <a:r>
              <a:rPr lang="es-ES" sz="3200" dirty="0"/>
              <a:t> </a:t>
            </a:r>
            <a:r>
              <a:rPr lang="es-ES" sz="3200" dirty="0" err="1"/>
              <a:t>add</a:t>
            </a:r>
            <a:r>
              <a:rPr lang="es-ES" sz="3200" dirty="0"/>
              <a:t>(T elemento): Inserta un elemento en la colección, devolviendo true si ha podido insertarlo y false si no ha podido.</a:t>
            </a:r>
          </a:p>
          <a:p>
            <a:pPr algn="just"/>
            <a:r>
              <a:rPr lang="es-ES" sz="3200" dirty="0" err="1"/>
              <a:t>boolean</a:t>
            </a:r>
            <a:r>
              <a:rPr lang="es-ES" sz="3200" dirty="0"/>
              <a:t> </a:t>
            </a:r>
            <a:r>
              <a:rPr lang="es-ES" sz="3200" dirty="0" err="1"/>
              <a:t>remove</a:t>
            </a:r>
            <a:r>
              <a:rPr lang="es-ES" sz="3200" dirty="0"/>
              <a:t>(</a:t>
            </a:r>
            <a:r>
              <a:rPr lang="es-ES" sz="3200" dirty="0" err="1"/>
              <a:t>Object</a:t>
            </a:r>
            <a:r>
              <a:rPr lang="es-ES" sz="3200" dirty="0"/>
              <a:t> elemento): Igual que </a:t>
            </a:r>
            <a:r>
              <a:rPr lang="es-ES" sz="3200" dirty="0" err="1"/>
              <a:t>add</a:t>
            </a:r>
            <a:r>
              <a:rPr lang="es-ES" sz="3200" dirty="0"/>
              <a:t>, pero en este caso elimina el elemento. El método </a:t>
            </a:r>
            <a:r>
              <a:rPr lang="es-ES" sz="3200" dirty="0" err="1"/>
              <a:t>equals</a:t>
            </a:r>
            <a:r>
              <a:rPr lang="es-ES" sz="3200" dirty="0"/>
              <a:t>( ) determina que elementos son iguales, sino no borra elementos de </a:t>
            </a:r>
            <a:r>
              <a:rPr lang="es-ES" sz="3200"/>
              <a:t>la colección.</a:t>
            </a:r>
            <a:endParaRPr lang="es-ES" sz="3200" dirty="0"/>
          </a:p>
          <a:p>
            <a:pPr algn="just"/>
            <a:r>
              <a:rPr lang="es-ES" sz="3200" dirty="0" err="1"/>
              <a:t>void</a:t>
            </a:r>
            <a:r>
              <a:rPr lang="es-ES" sz="3200" dirty="0"/>
              <a:t> </a:t>
            </a:r>
            <a:r>
              <a:rPr lang="es-ES" sz="3200" dirty="0" err="1"/>
              <a:t>clear</a:t>
            </a:r>
            <a:r>
              <a:rPr lang="es-ES" sz="3200" dirty="0"/>
              <a:t>( ): Vacía la colección dejándola sin elementos</a:t>
            </a:r>
          </a:p>
          <a:p>
            <a:pPr algn="just"/>
            <a:r>
              <a:rPr lang="es-ES" sz="3200" dirty="0" err="1"/>
              <a:t>int</a:t>
            </a:r>
            <a:r>
              <a:rPr lang="es-ES" sz="3200" dirty="0"/>
              <a:t> </a:t>
            </a:r>
            <a:r>
              <a:rPr lang="es-ES" sz="3200" dirty="0" err="1"/>
              <a:t>size</a:t>
            </a:r>
            <a:r>
              <a:rPr lang="es-ES" sz="3200" dirty="0"/>
              <a:t>( ): Indica el número de elementos que tiene la colección.</a:t>
            </a:r>
          </a:p>
          <a:p>
            <a:pPr algn="just"/>
            <a:r>
              <a:rPr lang="es-ES" sz="3200" dirty="0" err="1"/>
              <a:t>boolean</a:t>
            </a:r>
            <a:r>
              <a:rPr lang="es-ES" sz="3200" dirty="0"/>
              <a:t> </a:t>
            </a:r>
            <a:r>
              <a:rPr lang="es-ES" sz="3200" dirty="0" err="1"/>
              <a:t>isEmpty</a:t>
            </a:r>
            <a:r>
              <a:rPr lang="es-ES" sz="3200" dirty="0"/>
              <a:t>( ): Indica si la colección está sin elementos</a:t>
            </a:r>
          </a:p>
          <a:p>
            <a:pPr algn="just"/>
            <a:r>
              <a:rPr lang="es-ES" sz="3200" dirty="0" err="1"/>
              <a:t>boolean</a:t>
            </a:r>
            <a:r>
              <a:rPr lang="es-ES" sz="3200" dirty="0"/>
              <a:t> </a:t>
            </a:r>
            <a:r>
              <a:rPr lang="es-ES" sz="3200" dirty="0" err="1"/>
              <a:t>contains</a:t>
            </a:r>
            <a:r>
              <a:rPr lang="es-ES" sz="3200" dirty="0"/>
              <a:t>(</a:t>
            </a:r>
            <a:r>
              <a:rPr lang="es-ES" sz="3200" dirty="0" err="1"/>
              <a:t>Object</a:t>
            </a:r>
            <a:r>
              <a:rPr lang="es-ES" sz="3200" dirty="0"/>
              <a:t> elemento): Indica si el elemento está en la colección. Para usar este método, es necesario que la clase que usemos para los elementos tenga implementado el método </a:t>
            </a:r>
            <a:r>
              <a:rPr lang="es-ES" sz="3200" dirty="0" err="1"/>
              <a:t>equals</a:t>
            </a:r>
            <a:r>
              <a:rPr lang="es-ES" sz="3200" dirty="0"/>
              <a:t>. Lo que </a:t>
            </a:r>
            <a:r>
              <a:rPr lang="es-ES" sz="3200" dirty="0" err="1"/>
              <a:t>equals</a:t>
            </a:r>
            <a:r>
              <a:rPr lang="es-ES" sz="3200" dirty="0"/>
              <a:t> determine que es igual, determinará </a:t>
            </a:r>
            <a:r>
              <a:rPr lang="es-ES" sz="3200" dirty="0" err="1"/>
              <a:t>contains</a:t>
            </a:r>
            <a:r>
              <a:rPr lang="es-ES" sz="3200" dirty="0"/>
              <a:t> que existe</a:t>
            </a:r>
          </a:p>
        </p:txBody>
      </p:sp>
    </p:spTree>
    <p:extLst>
      <p:ext uri="{BB962C8B-B14F-4D97-AF65-F5344CB8AC3E}">
        <p14:creationId xmlns:p14="http://schemas.microsoft.com/office/powerpoint/2010/main" val="4039966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Iteradores</a:t>
            </a:r>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0"/>
            <a:ext cx="11707668" cy="5867399"/>
          </a:xfrm>
        </p:spPr>
        <p:txBody>
          <a:bodyPr>
            <a:normAutofit fontScale="92500" lnSpcReduction="20000"/>
          </a:bodyPr>
          <a:lstStyle/>
          <a:p>
            <a:pPr marL="36900" indent="0" algn="just">
              <a:buNone/>
            </a:pPr>
            <a:r>
              <a:rPr lang="es-ES" sz="3200" dirty="0"/>
              <a:t>Sirven para recorrer los elementos de las colecciones.</a:t>
            </a:r>
          </a:p>
          <a:p>
            <a:pPr marL="36900" indent="0" algn="just">
              <a:buNone/>
            </a:pPr>
            <a:r>
              <a:rPr lang="es-ES" sz="3200" dirty="0"/>
              <a:t>Al definir un iterador, apuntaremos al inicio de la colección, antes del primer elemento.</a:t>
            </a:r>
          </a:p>
          <a:p>
            <a:pPr marL="36900" indent="0" algn="just">
              <a:buNone/>
            </a:pPr>
            <a:r>
              <a:rPr lang="es-ES" sz="3200" dirty="0"/>
              <a:t>Tenemos varias </a:t>
            </a:r>
            <a:r>
              <a:rPr lang="es-ES" sz="3200" dirty="0" err="1"/>
              <a:t>fun</a:t>
            </a:r>
            <a:r>
              <a:rPr lang="es-ES" sz="3200" dirty="0"/>
              <a:t>-</a:t>
            </a:r>
          </a:p>
          <a:p>
            <a:pPr marL="36900" indent="0" algn="just">
              <a:buNone/>
            </a:pPr>
            <a:r>
              <a:rPr lang="es-ES" sz="3200" dirty="0" err="1"/>
              <a:t>ciones</a:t>
            </a:r>
            <a:r>
              <a:rPr lang="es-ES" sz="3200" dirty="0"/>
              <a:t> para usar itera-</a:t>
            </a:r>
          </a:p>
          <a:p>
            <a:pPr marL="36900" indent="0" algn="just">
              <a:buNone/>
            </a:pPr>
            <a:r>
              <a:rPr lang="es-ES" sz="3200" dirty="0"/>
              <a:t>dores:</a:t>
            </a:r>
          </a:p>
          <a:p>
            <a:pPr algn="just"/>
            <a:r>
              <a:rPr lang="es-ES" sz="3200" dirty="0" err="1"/>
              <a:t>iterator</a:t>
            </a:r>
            <a:r>
              <a:rPr lang="es-ES" sz="3200" dirty="0"/>
              <a:t>( ): genera un iterador del tipo de los elementos guardados en la colección</a:t>
            </a:r>
          </a:p>
          <a:p>
            <a:pPr algn="just"/>
            <a:r>
              <a:rPr lang="es-ES" sz="3200" dirty="0" err="1"/>
              <a:t>hasNext</a:t>
            </a:r>
            <a:r>
              <a:rPr lang="es-ES" sz="3200" dirty="0"/>
              <a:t>( ): indica si existe el elemento siguiente </a:t>
            </a:r>
          </a:p>
          <a:p>
            <a:pPr algn="just"/>
            <a:r>
              <a:rPr lang="es-ES" sz="3200" dirty="0" err="1"/>
              <a:t>next</a:t>
            </a:r>
            <a:r>
              <a:rPr lang="es-ES" sz="3200" dirty="0"/>
              <a:t>( ): devuelve el elemento siguiente y se mueve a el.</a:t>
            </a:r>
          </a:p>
          <a:p>
            <a:pPr algn="just"/>
            <a:r>
              <a:rPr lang="es-ES" sz="3200" dirty="0" err="1"/>
              <a:t>remove</a:t>
            </a:r>
            <a:r>
              <a:rPr lang="es-ES" sz="3200" dirty="0"/>
              <a:t>( ): elimina el último elemento que ha devuelto </a:t>
            </a:r>
            <a:r>
              <a:rPr lang="es-ES" sz="3200" dirty="0" err="1"/>
              <a:t>next</a:t>
            </a:r>
            <a:r>
              <a:rPr lang="es-ES" sz="3200" dirty="0"/>
              <a:t>( ).</a:t>
            </a:r>
          </a:p>
          <a:p>
            <a:pPr marL="36900" indent="0" algn="just">
              <a:buNone/>
            </a:pPr>
            <a:endParaRPr lang="es-ES" sz="3200" dirty="0"/>
          </a:p>
        </p:txBody>
      </p:sp>
      <p:pic>
        <p:nvPicPr>
          <p:cNvPr id="4" name="Imagen 3">
            <a:extLst>
              <a:ext uri="{FF2B5EF4-FFF2-40B4-BE49-F238E27FC236}">
                <a16:creationId xmlns:a16="http://schemas.microsoft.com/office/drawing/2014/main" id="{5A1A681B-5D7C-5F69-23D8-773376B01F70}"/>
              </a:ext>
            </a:extLst>
          </p:cNvPr>
          <p:cNvPicPr>
            <a:picLocks noChangeAspect="1"/>
          </p:cNvPicPr>
          <p:nvPr/>
        </p:nvPicPr>
        <p:blipFill>
          <a:blip r:embed="rId2"/>
          <a:stretch>
            <a:fillRect/>
          </a:stretch>
        </p:blipFill>
        <p:spPr>
          <a:xfrm>
            <a:off x="4143375" y="1941657"/>
            <a:ext cx="7696200" cy="2047844"/>
          </a:xfrm>
          <a:prstGeom prst="rect">
            <a:avLst/>
          </a:prstGeom>
          <a:solidFill>
            <a:schemeClr val="tx1"/>
          </a:solidFill>
        </p:spPr>
      </p:pic>
    </p:spTree>
    <p:extLst>
      <p:ext uri="{BB962C8B-B14F-4D97-AF65-F5344CB8AC3E}">
        <p14:creationId xmlns:p14="http://schemas.microsoft.com/office/powerpoint/2010/main" val="2953158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56062" y="51756"/>
            <a:ext cx="10353762" cy="609426"/>
          </a:xfrm>
        </p:spPr>
        <p:txBody>
          <a:bodyPr>
            <a:normAutofit fontScale="90000"/>
          </a:bodyPr>
          <a:lstStyle/>
          <a:p>
            <a:r>
              <a:rPr lang="es-ES" dirty="0"/>
              <a:t>Iteradores</a:t>
            </a:r>
          </a:p>
        </p:txBody>
      </p:sp>
      <p:sp>
        <p:nvSpPr>
          <p:cNvPr id="5" name="Marcador de contenido 2">
            <a:extLst>
              <a:ext uri="{FF2B5EF4-FFF2-40B4-BE49-F238E27FC236}">
                <a16:creationId xmlns:a16="http://schemas.microsoft.com/office/drawing/2014/main" id="{C3F306F7-BB8C-BC99-56BE-1C9764AC8F56}"/>
              </a:ext>
            </a:extLst>
          </p:cNvPr>
          <p:cNvSpPr txBox="1">
            <a:spLocks/>
          </p:cNvSpPr>
          <p:nvPr/>
        </p:nvSpPr>
        <p:spPr>
          <a:xfrm>
            <a:off x="253388" y="661182"/>
            <a:ext cx="11843132" cy="6265829"/>
          </a:xfrm>
          <a:prstGeom prst="rect">
            <a:avLst/>
          </a:prstGeom>
          <a:effectLst>
            <a:outerShdw blurRad="25400" dir="17880000">
              <a:srgbClr val="000000">
                <a:alpha val="46000"/>
              </a:srgbClr>
            </a:outerShdw>
          </a:effectLst>
        </p:spPr>
        <p:txBody>
          <a:bodyPr vert="horz" lIns="91440" tIns="45720" rIns="91440" bIns="45720" rtlCol="0" anchor="t">
            <a:normAutofit fontScale="925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Font typeface="Wingdings 2" charset="2"/>
              <a:buNone/>
            </a:pPr>
            <a:r>
              <a:rPr lang="es-ES" sz="2800" b="1" dirty="0"/>
              <a:t>Ejercicio Resuelto 12.4(</a:t>
            </a:r>
            <a:r>
              <a:rPr lang="es-ES" sz="2800" b="1" dirty="0" err="1"/>
              <a:t>pag</a:t>
            </a:r>
            <a:r>
              <a:rPr lang="es-ES" sz="2800" b="1" dirty="0"/>
              <a:t> 372) </a:t>
            </a:r>
            <a:r>
              <a:rPr lang="es-ES" sz="2800" dirty="0"/>
              <a:t>Implementar una aplicación que pida por consola números enteros no negativos hasta que se introduce el -1. Los números se irán insertando en una colección, pudiéndose repetir. Al terminar, se mostrará la colección por pantalla.</a:t>
            </a:r>
          </a:p>
          <a:p>
            <a:pPr marL="36900" indent="0" algn="just">
              <a:buFont typeface="Wingdings 2" charset="2"/>
              <a:buNone/>
            </a:pPr>
            <a:r>
              <a:rPr lang="es-ES" sz="2800" dirty="0"/>
              <a:t>A continuación, se mostrarán todos los valores pares. Por último, se eliminarán todos los múltiplos de 3, y se mostrará por pantalla la colección resultante.</a:t>
            </a:r>
          </a:p>
          <a:p>
            <a:pPr marL="36900" indent="0" algn="just">
              <a:buFont typeface="Wingdings 2" charset="2"/>
              <a:buNone/>
            </a:pPr>
            <a:r>
              <a:rPr lang="es-ES" sz="2800" b="1" dirty="0"/>
              <a:t>Ejercicio Resuelto 12.5(</a:t>
            </a:r>
            <a:r>
              <a:rPr lang="es-ES" sz="2800" b="1" dirty="0" err="1"/>
              <a:t>pag</a:t>
            </a:r>
            <a:r>
              <a:rPr lang="es-ES" sz="2800" b="1" dirty="0"/>
              <a:t> 372) </a:t>
            </a:r>
            <a:r>
              <a:rPr lang="es-ES" sz="2800" dirty="0"/>
              <a:t>Implementar una aplicación en la que se insertan 20 números enteros aleatorios entre 1 y 10 (incluidos), que pueden estar repetidos, en una colección. A continuación, se crea una lista con los mismos elementos sin repeticiones.</a:t>
            </a:r>
          </a:p>
          <a:p>
            <a:pPr marL="36900" indent="0" algn="just">
              <a:buFont typeface="Wingdings 2" charset="2"/>
              <a:buNone/>
            </a:pPr>
            <a:r>
              <a:rPr lang="es-ES" sz="2800" b="1" dirty="0"/>
              <a:t>Ejercicio Resuelto 12.6(</a:t>
            </a:r>
            <a:r>
              <a:rPr lang="es-ES" sz="2800" b="1" dirty="0" err="1"/>
              <a:t>pag</a:t>
            </a:r>
            <a:r>
              <a:rPr lang="es-ES" sz="2800" b="1" dirty="0"/>
              <a:t> 373) </a:t>
            </a:r>
            <a:r>
              <a:rPr lang="es-ES" sz="2800" dirty="0"/>
              <a:t>Implementar una aplicación donde se insertan 100 números enteros aleatorios entre 1 y 10 (incluidos), que pueden estar repetidos, en una colección. Después se eliminan todos los elementos que valen 5. Mostrar la colección antes y después de la eliminación.</a:t>
            </a:r>
          </a:p>
          <a:p>
            <a:pPr marL="36900" indent="0">
              <a:buFont typeface="Wingdings 2" charset="2"/>
              <a:buNone/>
            </a:pPr>
            <a:endParaRPr lang="es-ES" sz="2800" dirty="0"/>
          </a:p>
          <a:p>
            <a:pPr marL="36900" indent="0" algn="just">
              <a:buNone/>
            </a:pPr>
            <a:endParaRPr lang="es-ES" sz="800" dirty="0"/>
          </a:p>
          <a:p>
            <a:pPr marL="36900" indent="0">
              <a:buNone/>
            </a:pPr>
            <a:endParaRPr lang="es-ES" sz="2800" dirty="0"/>
          </a:p>
          <a:p>
            <a:pPr marL="36900" indent="0">
              <a:buNone/>
            </a:pPr>
            <a:endParaRPr lang="es-ES" dirty="0"/>
          </a:p>
          <a:p>
            <a:endParaRPr lang="es-ES" dirty="0"/>
          </a:p>
        </p:txBody>
      </p:sp>
    </p:spTree>
    <p:extLst>
      <p:ext uri="{BB962C8B-B14F-4D97-AF65-F5344CB8AC3E}">
        <p14:creationId xmlns:p14="http://schemas.microsoft.com/office/powerpoint/2010/main" val="1364864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Introducción</a:t>
            </a:r>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350982" y="1085850"/>
            <a:ext cx="11563927" cy="5895975"/>
          </a:xfrm>
        </p:spPr>
        <p:txBody>
          <a:bodyPr>
            <a:normAutofit/>
          </a:bodyPr>
          <a:lstStyle/>
          <a:p>
            <a:pPr marL="36900" indent="0">
              <a:buNone/>
            </a:pPr>
            <a:r>
              <a:rPr lang="es-ES" sz="3200" dirty="0"/>
              <a:t>Hasta ahora, cuando teníamos un conjunto de datos del mismo tipo usábamos tablas, pero si el número de elementos varía, debemos redimensionar la tabla y copiar todos los datos a una nueva ubicación en la memoria, lo que lleva mucho tiempo.</a:t>
            </a:r>
          </a:p>
          <a:p>
            <a:pPr marL="36900" indent="0">
              <a:buNone/>
            </a:pPr>
            <a:r>
              <a:rPr lang="es-ES" sz="3200" dirty="0"/>
              <a:t>Lo lógico para estos casos, de número de elementos cambiantes, es utilizar estructuras dinámicas de memoria, que en </a:t>
            </a:r>
            <a:r>
              <a:rPr lang="es-ES" sz="3200" dirty="0" err="1"/>
              <a:t>ejava</a:t>
            </a:r>
            <a:r>
              <a:rPr lang="es-ES" sz="3200" dirty="0"/>
              <a:t> se encuentran bajo la interfaz </a:t>
            </a:r>
            <a:r>
              <a:rPr lang="es-ES" sz="3200" dirty="0" err="1"/>
              <a:t>Collection</a:t>
            </a:r>
            <a:r>
              <a:rPr lang="es-ES" sz="3200" dirty="0"/>
              <a:t>.</a:t>
            </a:r>
          </a:p>
          <a:p>
            <a:pPr marL="36900" indent="0">
              <a:buNone/>
            </a:pPr>
            <a:r>
              <a:rPr lang="es-ES" sz="3200" dirty="0"/>
              <a:t>Definimos por tanto colección, como un conjunto de elementos que tienen una relación entre si, y que se puede llevar a cabo una serie de operaciones sobre los mismos como son inserción, eliminación y búsqueda</a:t>
            </a:r>
          </a:p>
        </p:txBody>
      </p:sp>
    </p:spTree>
    <p:extLst>
      <p:ext uri="{BB962C8B-B14F-4D97-AF65-F5344CB8AC3E}">
        <p14:creationId xmlns:p14="http://schemas.microsoft.com/office/powerpoint/2010/main" val="3393466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Métodos Globales de </a:t>
            </a:r>
            <a:r>
              <a:rPr lang="es-ES" dirty="0" err="1"/>
              <a:t>Colection</a:t>
            </a:r>
            <a:endParaRPr lang="es-ES" dirty="0"/>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0"/>
            <a:ext cx="11812443" cy="5867399"/>
          </a:xfrm>
        </p:spPr>
        <p:txBody>
          <a:bodyPr>
            <a:normAutofit lnSpcReduction="10000"/>
          </a:bodyPr>
          <a:lstStyle/>
          <a:p>
            <a:pPr algn="just"/>
            <a:r>
              <a:rPr lang="es-ES" sz="3200" dirty="0" err="1"/>
              <a:t>boolean</a:t>
            </a:r>
            <a:r>
              <a:rPr lang="es-ES" sz="3200" dirty="0"/>
              <a:t> </a:t>
            </a:r>
            <a:r>
              <a:rPr lang="es-ES" sz="3200" dirty="0" err="1"/>
              <a:t>containsAll</a:t>
            </a:r>
            <a:r>
              <a:rPr lang="es-ES" sz="3200" dirty="0"/>
              <a:t> (</a:t>
            </a:r>
            <a:r>
              <a:rPr lang="es-ES" sz="3200" dirty="0" err="1"/>
              <a:t>Collection</a:t>
            </a:r>
            <a:r>
              <a:rPr lang="es-ES" sz="3200" dirty="0"/>
              <a:t>&lt;?&gt; c): Indica si todos los elementos, de la colección pasada como parámetro, se encuentran en la principal</a:t>
            </a:r>
          </a:p>
          <a:p>
            <a:pPr algn="just"/>
            <a:r>
              <a:rPr lang="es-ES" sz="3200" dirty="0" err="1"/>
              <a:t>boolean</a:t>
            </a:r>
            <a:r>
              <a:rPr lang="es-ES" sz="3200" dirty="0"/>
              <a:t> </a:t>
            </a:r>
            <a:r>
              <a:rPr lang="es-ES" sz="3200" dirty="0" err="1"/>
              <a:t>removeAll</a:t>
            </a:r>
            <a:r>
              <a:rPr lang="es-ES" sz="3200" dirty="0"/>
              <a:t> (</a:t>
            </a:r>
            <a:r>
              <a:rPr lang="es-ES" sz="3200" dirty="0" err="1"/>
              <a:t>Collection</a:t>
            </a:r>
            <a:r>
              <a:rPr lang="es-ES" sz="3200" dirty="0"/>
              <a:t>&lt;?&gt; c): Se eliminan los elementos de la colección pasada como parámetro que se encuentran en la que ha invocado al método. Solo elimina todas las ocurrencias, con </a:t>
            </a:r>
            <a:r>
              <a:rPr lang="es-ES" sz="3200" dirty="0" err="1"/>
              <a:t>remove</a:t>
            </a:r>
            <a:r>
              <a:rPr lang="es-ES" sz="3200" dirty="0"/>
              <a:t>( ) solo la 1º. Devuelve true si ha podido eliminar algo</a:t>
            </a:r>
          </a:p>
          <a:p>
            <a:pPr algn="just"/>
            <a:r>
              <a:rPr lang="es-ES" sz="3200" dirty="0" err="1"/>
              <a:t>boolean</a:t>
            </a:r>
            <a:r>
              <a:rPr lang="es-ES" sz="3200" dirty="0"/>
              <a:t> </a:t>
            </a:r>
            <a:r>
              <a:rPr lang="es-ES" sz="3200" dirty="0" err="1"/>
              <a:t>retainAll</a:t>
            </a:r>
            <a:r>
              <a:rPr lang="es-ES" sz="3200" dirty="0"/>
              <a:t> (</a:t>
            </a:r>
            <a:r>
              <a:rPr lang="es-ES" sz="3200" dirty="0" err="1"/>
              <a:t>Collection</a:t>
            </a:r>
            <a:r>
              <a:rPr lang="es-ES" sz="3200" dirty="0"/>
              <a:t>&lt;?&gt; c): Se eliminan los elementos de la colección invocante, que no se encuentran en la que se ha pasado como parámetro. Devuelve true si ha podido eliminar algo</a:t>
            </a:r>
          </a:p>
          <a:p>
            <a:pPr algn="just"/>
            <a:endParaRPr lang="es-ES" sz="3200" dirty="0"/>
          </a:p>
        </p:txBody>
      </p:sp>
    </p:spTree>
    <p:extLst>
      <p:ext uri="{BB962C8B-B14F-4D97-AF65-F5344CB8AC3E}">
        <p14:creationId xmlns:p14="http://schemas.microsoft.com/office/powerpoint/2010/main" val="193646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56062" y="51756"/>
            <a:ext cx="10353762" cy="609426"/>
          </a:xfrm>
        </p:spPr>
        <p:txBody>
          <a:bodyPr>
            <a:normAutofit fontScale="90000"/>
          </a:bodyPr>
          <a:lstStyle/>
          <a:p>
            <a:r>
              <a:rPr lang="es-ES" dirty="0"/>
              <a:t>Métodos Globales de </a:t>
            </a:r>
            <a:r>
              <a:rPr lang="es-ES" dirty="0" err="1"/>
              <a:t>Colection</a:t>
            </a:r>
            <a:r>
              <a:rPr lang="es-ES" dirty="0"/>
              <a:t> y de Tabla</a:t>
            </a:r>
          </a:p>
        </p:txBody>
      </p:sp>
      <p:sp>
        <p:nvSpPr>
          <p:cNvPr id="5" name="Marcador de contenido 2">
            <a:extLst>
              <a:ext uri="{FF2B5EF4-FFF2-40B4-BE49-F238E27FC236}">
                <a16:creationId xmlns:a16="http://schemas.microsoft.com/office/drawing/2014/main" id="{C3F306F7-BB8C-BC99-56BE-1C9764AC8F56}"/>
              </a:ext>
            </a:extLst>
          </p:cNvPr>
          <p:cNvSpPr txBox="1">
            <a:spLocks/>
          </p:cNvSpPr>
          <p:nvPr/>
        </p:nvSpPr>
        <p:spPr>
          <a:xfrm>
            <a:off x="253388" y="661182"/>
            <a:ext cx="11843132" cy="626582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Font typeface="Wingdings 2" charset="2"/>
              <a:buNone/>
            </a:pPr>
            <a:r>
              <a:rPr lang="es-ES" sz="2800" b="1" dirty="0"/>
              <a:t>Ejercicio Resuelto 12.7(</a:t>
            </a:r>
            <a:r>
              <a:rPr lang="es-ES" sz="2800" b="1" dirty="0" err="1"/>
              <a:t>pag</a:t>
            </a:r>
            <a:r>
              <a:rPr lang="es-ES" sz="2800" b="1" dirty="0"/>
              <a:t> 375) </a:t>
            </a:r>
            <a:r>
              <a:rPr lang="es-ES" sz="2800" dirty="0"/>
              <a:t>Repetir la actividad 12.6 usando métodos globales</a:t>
            </a:r>
          </a:p>
          <a:p>
            <a:pPr marL="36900" indent="0" algn="just">
              <a:buFont typeface="Wingdings 2" charset="2"/>
              <a:buNone/>
            </a:pPr>
            <a:endParaRPr lang="es-ES" sz="2800" dirty="0"/>
          </a:p>
          <a:p>
            <a:pPr marL="36900" indent="0" algn="just">
              <a:buFont typeface="Wingdings 2" charset="2"/>
              <a:buNone/>
            </a:pPr>
            <a:r>
              <a:rPr lang="es-ES" sz="2800" dirty="0"/>
              <a:t>Métodos de Tabla</a:t>
            </a:r>
          </a:p>
          <a:p>
            <a:pPr algn="just"/>
            <a:r>
              <a:rPr lang="es-ES" sz="2800" dirty="0" err="1"/>
              <a:t>Object</a:t>
            </a:r>
            <a:r>
              <a:rPr lang="es-ES" sz="2800" dirty="0"/>
              <a:t>[ ] </a:t>
            </a:r>
            <a:r>
              <a:rPr lang="es-ES" sz="2800" dirty="0" err="1"/>
              <a:t>toArray</a:t>
            </a:r>
            <a:r>
              <a:rPr lang="es-ES" sz="2800" dirty="0"/>
              <a:t>( ): devuelve un </a:t>
            </a:r>
            <a:r>
              <a:rPr lang="es-ES" sz="2800" dirty="0" err="1"/>
              <a:t>arrays</a:t>
            </a:r>
            <a:r>
              <a:rPr lang="es-ES" sz="2800" dirty="0"/>
              <a:t> de objetos que contine los elementos de la colección</a:t>
            </a:r>
          </a:p>
          <a:p>
            <a:pPr algn="just"/>
            <a:r>
              <a:rPr lang="es-ES" sz="2800" dirty="0"/>
              <a:t>&lt;T&gt; T[ ] </a:t>
            </a:r>
            <a:r>
              <a:rPr lang="es-ES" sz="2800" dirty="0" err="1"/>
              <a:t>toArray</a:t>
            </a:r>
            <a:r>
              <a:rPr lang="es-ES" sz="2800" dirty="0"/>
              <a:t>(T[ ] </a:t>
            </a:r>
            <a:r>
              <a:rPr lang="es-ES" sz="2800" dirty="0" err="1"/>
              <a:t>arrT</a:t>
            </a:r>
            <a:r>
              <a:rPr lang="es-ES" sz="2800" dirty="0"/>
              <a:t>): igual que el anterior, pero el array es del tipo de los elementos. El array que pasamos como parámetro, se suele crear en ese momento con tamaño 0.</a:t>
            </a:r>
          </a:p>
          <a:p>
            <a:pPr algn="just"/>
            <a:r>
              <a:rPr lang="es-ES" sz="2800" dirty="0"/>
              <a:t>&lt;T&gt; </a:t>
            </a:r>
            <a:r>
              <a:rPr lang="es-ES" sz="2800" dirty="0" err="1"/>
              <a:t>List</a:t>
            </a:r>
            <a:r>
              <a:rPr lang="es-ES" sz="2800" dirty="0"/>
              <a:t>&lt;T&gt; </a:t>
            </a:r>
            <a:r>
              <a:rPr lang="es-ES" sz="2800" dirty="0" err="1"/>
              <a:t>asList</a:t>
            </a:r>
            <a:r>
              <a:rPr lang="es-ES" sz="2800" dirty="0"/>
              <a:t>(T[ ] </a:t>
            </a:r>
            <a:r>
              <a:rPr lang="es-ES" sz="2800" dirty="0" err="1"/>
              <a:t>arrayT</a:t>
            </a:r>
            <a:r>
              <a:rPr lang="es-ES" sz="2800" dirty="0"/>
              <a:t>): Este es un método de </a:t>
            </a:r>
            <a:r>
              <a:rPr lang="es-ES" sz="2800" dirty="0" err="1"/>
              <a:t>Arrays</a:t>
            </a:r>
            <a:r>
              <a:rPr lang="es-ES" sz="2800" dirty="0"/>
              <a:t>, no de </a:t>
            </a:r>
            <a:r>
              <a:rPr lang="es-ES" sz="2800" dirty="0" err="1"/>
              <a:t>Collection</a:t>
            </a:r>
            <a:r>
              <a:rPr lang="es-ES" sz="2800" dirty="0"/>
              <a:t>, pero hace lo contrario del anterior, a partir de un array, devuelve una lista con sus elementos</a:t>
            </a:r>
          </a:p>
          <a:p>
            <a:pPr marL="36900" indent="0" algn="just">
              <a:buNone/>
            </a:pPr>
            <a:endParaRPr lang="es-ES" sz="800" dirty="0"/>
          </a:p>
          <a:p>
            <a:pPr marL="36900" indent="0">
              <a:buNone/>
            </a:pPr>
            <a:endParaRPr lang="es-ES" sz="2800" dirty="0"/>
          </a:p>
          <a:p>
            <a:pPr marL="36900" indent="0">
              <a:buNone/>
            </a:pPr>
            <a:endParaRPr lang="es-ES" dirty="0"/>
          </a:p>
          <a:p>
            <a:endParaRPr lang="es-ES" dirty="0"/>
          </a:p>
        </p:txBody>
      </p:sp>
    </p:spTree>
    <p:extLst>
      <p:ext uri="{BB962C8B-B14F-4D97-AF65-F5344CB8AC3E}">
        <p14:creationId xmlns:p14="http://schemas.microsoft.com/office/powerpoint/2010/main" val="2080616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56062" y="51756"/>
            <a:ext cx="10353762" cy="609426"/>
          </a:xfrm>
        </p:spPr>
        <p:txBody>
          <a:bodyPr>
            <a:normAutofit fontScale="90000"/>
          </a:bodyPr>
          <a:lstStyle/>
          <a:p>
            <a:r>
              <a:rPr lang="es-ES" dirty="0"/>
              <a:t>Métodos de Tabla de </a:t>
            </a:r>
            <a:r>
              <a:rPr lang="es-ES" dirty="0" err="1"/>
              <a:t>Colection</a:t>
            </a:r>
            <a:endParaRPr lang="es-ES" dirty="0"/>
          </a:p>
        </p:txBody>
      </p:sp>
      <p:sp>
        <p:nvSpPr>
          <p:cNvPr id="5" name="Marcador de contenido 2">
            <a:extLst>
              <a:ext uri="{FF2B5EF4-FFF2-40B4-BE49-F238E27FC236}">
                <a16:creationId xmlns:a16="http://schemas.microsoft.com/office/drawing/2014/main" id="{C3F306F7-BB8C-BC99-56BE-1C9764AC8F56}"/>
              </a:ext>
            </a:extLst>
          </p:cNvPr>
          <p:cNvSpPr txBox="1">
            <a:spLocks/>
          </p:cNvSpPr>
          <p:nvPr/>
        </p:nvSpPr>
        <p:spPr>
          <a:xfrm>
            <a:off x="253388" y="1181100"/>
            <a:ext cx="11843132" cy="574591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Font typeface="Wingdings 2" charset="2"/>
              <a:buNone/>
            </a:pPr>
            <a:r>
              <a:rPr lang="es-ES" sz="2800" b="1" dirty="0"/>
              <a:t>Ejercicio Resuelto 12.8(</a:t>
            </a:r>
            <a:r>
              <a:rPr lang="es-ES" sz="2800" b="1" dirty="0" err="1"/>
              <a:t>pag</a:t>
            </a:r>
            <a:r>
              <a:rPr lang="es-ES" sz="2800" b="1" dirty="0"/>
              <a:t> 377) </a:t>
            </a:r>
            <a:r>
              <a:rPr lang="es-ES" sz="2800" dirty="0"/>
              <a:t>Implementar un programa en el que se insertan 20 números aleatorios en una colección. Esta se ordenará de menor a mayor convirtiéndola antes en una tabla y volviéndola a convertir en colección. Repetir el proceso para ordenarla de mayor a menor</a:t>
            </a:r>
            <a:endParaRPr lang="es-ES" sz="800" dirty="0"/>
          </a:p>
          <a:p>
            <a:pPr marL="36900" indent="0">
              <a:buNone/>
            </a:pPr>
            <a:endParaRPr lang="es-ES" sz="2800" dirty="0"/>
          </a:p>
          <a:p>
            <a:pPr marL="36900" indent="0">
              <a:buNone/>
            </a:pPr>
            <a:endParaRPr lang="es-ES" dirty="0"/>
          </a:p>
          <a:p>
            <a:endParaRPr lang="es-ES" dirty="0"/>
          </a:p>
        </p:txBody>
      </p:sp>
    </p:spTree>
    <p:extLst>
      <p:ext uri="{BB962C8B-B14F-4D97-AF65-F5344CB8AC3E}">
        <p14:creationId xmlns:p14="http://schemas.microsoft.com/office/powerpoint/2010/main" val="2849269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Métodos de la interfaz </a:t>
            </a:r>
            <a:r>
              <a:rPr lang="es-ES" dirty="0" err="1"/>
              <a:t>List</a:t>
            </a:r>
            <a:endParaRPr lang="es-ES" dirty="0"/>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1"/>
            <a:ext cx="11802918" cy="5781674"/>
          </a:xfrm>
        </p:spPr>
        <p:txBody>
          <a:bodyPr>
            <a:normAutofit lnSpcReduction="10000"/>
          </a:bodyPr>
          <a:lstStyle/>
          <a:p>
            <a:pPr marL="36900" indent="0" algn="just">
              <a:buNone/>
            </a:pPr>
            <a:r>
              <a:rPr lang="es-ES" sz="3200" dirty="0"/>
              <a:t>Es importante la ubicación de los elementos, permitiendo insertar o sacar elementos de esa ubicación.</a:t>
            </a:r>
          </a:p>
          <a:p>
            <a:pPr algn="just"/>
            <a:r>
              <a:rPr lang="es-ES" sz="3200" dirty="0"/>
              <a:t>E </a:t>
            </a:r>
            <a:r>
              <a:rPr lang="es-ES" sz="3200" dirty="0" err="1"/>
              <a:t>get</a:t>
            </a:r>
            <a:r>
              <a:rPr lang="es-ES" sz="3200" dirty="0"/>
              <a:t>(</a:t>
            </a:r>
            <a:r>
              <a:rPr lang="es-ES" sz="3200" dirty="0" err="1"/>
              <a:t>int</a:t>
            </a:r>
            <a:r>
              <a:rPr lang="es-ES" sz="3200" dirty="0"/>
              <a:t> </a:t>
            </a:r>
            <a:r>
              <a:rPr lang="es-ES" sz="3200" dirty="0" err="1"/>
              <a:t>intIndice</a:t>
            </a:r>
            <a:r>
              <a:rPr lang="es-ES" sz="3200" dirty="0"/>
              <a:t>): devuelve el elemento que ocupa la </a:t>
            </a:r>
            <a:r>
              <a:rPr lang="es-ES" sz="3200" dirty="0" err="1"/>
              <a:t>posción</a:t>
            </a:r>
            <a:r>
              <a:rPr lang="es-ES" sz="3200" dirty="0"/>
              <a:t> </a:t>
            </a:r>
            <a:r>
              <a:rPr lang="es-ES" sz="3200" dirty="0" err="1"/>
              <a:t>intIndice</a:t>
            </a:r>
            <a:r>
              <a:rPr lang="es-ES" sz="3200" dirty="0"/>
              <a:t>, siendo 0 el primer elemento y </a:t>
            </a:r>
            <a:r>
              <a:rPr lang="es-ES" sz="3200" dirty="0" err="1"/>
              <a:t>size</a:t>
            </a:r>
            <a:r>
              <a:rPr lang="es-ES" sz="3200" dirty="0"/>
              <a:t>( ) – 1 el último.</a:t>
            </a:r>
          </a:p>
          <a:p>
            <a:pPr algn="just"/>
            <a:r>
              <a:rPr lang="es-ES" sz="3200" dirty="0"/>
              <a:t>E set(</a:t>
            </a:r>
            <a:r>
              <a:rPr lang="es-ES" sz="3200" dirty="0" err="1"/>
              <a:t>int</a:t>
            </a:r>
            <a:r>
              <a:rPr lang="es-ES" sz="3200" dirty="0"/>
              <a:t> </a:t>
            </a:r>
            <a:r>
              <a:rPr lang="es-ES" sz="3200" dirty="0" err="1"/>
              <a:t>intIndice</a:t>
            </a:r>
            <a:r>
              <a:rPr lang="es-ES" sz="3200" dirty="0"/>
              <a:t>, E elemento): inserta en la posición </a:t>
            </a:r>
            <a:r>
              <a:rPr lang="es-ES" sz="3200" dirty="0" err="1"/>
              <a:t>intIndice</a:t>
            </a:r>
            <a:r>
              <a:rPr lang="es-ES" sz="3200" dirty="0"/>
              <a:t> el elemento y devuelve el valor actual de esa posición</a:t>
            </a:r>
          </a:p>
          <a:p>
            <a:pPr algn="just"/>
            <a:r>
              <a:rPr lang="es-ES" sz="3200" dirty="0" err="1"/>
              <a:t>void</a:t>
            </a:r>
            <a:r>
              <a:rPr lang="es-ES" sz="3200" dirty="0"/>
              <a:t> </a:t>
            </a:r>
            <a:r>
              <a:rPr lang="es-ES" sz="3200" dirty="0" err="1"/>
              <a:t>add</a:t>
            </a:r>
            <a:r>
              <a:rPr lang="es-ES" sz="3200" dirty="0"/>
              <a:t>(</a:t>
            </a:r>
            <a:r>
              <a:rPr lang="es-ES" sz="3200" dirty="0" err="1"/>
              <a:t>int</a:t>
            </a:r>
            <a:r>
              <a:rPr lang="es-ES" sz="3200" dirty="0"/>
              <a:t> </a:t>
            </a:r>
            <a:r>
              <a:rPr lang="es-ES" sz="3200" dirty="0" err="1"/>
              <a:t>intIndice</a:t>
            </a:r>
            <a:r>
              <a:rPr lang="es-ES" sz="3200" dirty="0"/>
              <a:t>, E elemento): inserta en la posición </a:t>
            </a:r>
            <a:r>
              <a:rPr lang="es-ES" sz="3200" dirty="0" err="1"/>
              <a:t>intIndice</a:t>
            </a:r>
            <a:r>
              <a:rPr lang="es-ES" sz="3200" dirty="0"/>
              <a:t> el elemento y los elementos desde esa posición se mueven hacia adelante</a:t>
            </a:r>
          </a:p>
          <a:p>
            <a:pPr algn="just"/>
            <a:r>
              <a:rPr lang="es-ES" sz="3200" dirty="0" err="1"/>
              <a:t>boolean</a:t>
            </a:r>
            <a:r>
              <a:rPr lang="es-ES" sz="3200" dirty="0"/>
              <a:t> </a:t>
            </a:r>
            <a:r>
              <a:rPr lang="es-ES" sz="3200" dirty="0" err="1"/>
              <a:t>addAll</a:t>
            </a:r>
            <a:r>
              <a:rPr lang="es-ES" sz="3200" dirty="0"/>
              <a:t>(</a:t>
            </a:r>
            <a:r>
              <a:rPr lang="es-ES" sz="3200" dirty="0" err="1"/>
              <a:t>int</a:t>
            </a:r>
            <a:r>
              <a:rPr lang="es-ES" sz="3200" dirty="0"/>
              <a:t> </a:t>
            </a:r>
            <a:r>
              <a:rPr lang="es-ES" sz="3200" dirty="0" err="1"/>
              <a:t>intIndice</a:t>
            </a:r>
            <a:r>
              <a:rPr lang="es-ES" sz="3200" dirty="0"/>
              <a:t>, </a:t>
            </a:r>
            <a:r>
              <a:rPr lang="es-ES" sz="3200" dirty="0" err="1"/>
              <a:t>Collection</a:t>
            </a:r>
            <a:r>
              <a:rPr lang="es-ES" sz="3200" dirty="0"/>
              <a:t>&lt;? </a:t>
            </a:r>
            <a:r>
              <a:rPr lang="es-ES" sz="3200" dirty="0" err="1"/>
              <a:t>Extends</a:t>
            </a:r>
            <a:r>
              <a:rPr lang="es-ES" sz="3200" dirty="0"/>
              <a:t> E&gt; colec2): </a:t>
            </a:r>
            <a:r>
              <a:rPr lang="es-ES" sz="3200" dirty="0" err="1"/>
              <a:t>Inerta</a:t>
            </a:r>
            <a:r>
              <a:rPr lang="es-ES" sz="3200" dirty="0"/>
              <a:t> la lista colec2 en la posición indicada en el índice</a:t>
            </a:r>
          </a:p>
          <a:p>
            <a:pPr marL="36900" indent="0" algn="just">
              <a:buNone/>
            </a:pPr>
            <a:endParaRPr lang="es-ES" sz="3200" dirty="0"/>
          </a:p>
        </p:txBody>
      </p:sp>
    </p:spTree>
    <p:extLst>
      <p:ext uri="{BB962C8B-B14F-4D97-AF65-F5344CB8AC3E}">
        <p14:creationId xmlns:p14="http://schemas.microsoft.com/office/powerpoint/2010/main" val="4006706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Métodos de la interfaz </a:t>
            </a:r>
            <a:r>
              <a:rPr lang="es-ES" dirty="0" err="1"/>
              <a:t>List</a:t>
            </a:r>
            <a:endParaRPr lang="es-ES" dirty="0"/>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1"/>
            <a:ext cx="11802918" cy="5781674"/>
          </a:xfrm>
        </p:spPr>
        <p:txBody>
          <a:bodyPr>
            <a:normAutofit/>
          </a:bodyPr>
          <a:lstStyle/>
          <a:p>
            <a:pPr algn="just"/>
            <a:r>
              <a:rPr lang="es-ES" sz="3200" dirty="0"/>
              <a:t>E </a:t>
            </a:r>
            <a:r>
              <a:rPr lang="es-ES" sz="3200" dirty="0" err="1"/>
              <a:t>remove</a:t>
            </a:r>
            <a:r>
              <a:rPr lang="es-ES" sz="3200" dirty="0"/>
              <a:t>(</a:t>
            </a:r>
            <a:r>
              <a:rPr lang="es-ES" sz="3200" dirty="0" err="1"/>
              <a:t>int</a:t>
            </a:r>
            <a:r>
              <a:rPr lang="es-ES" sz="3200" dirty="0"/>
              <a:t> </a:t>
            </a:r>
            <a:r>
              <a:rPr lang="es-ES" sz="3200" dirty="0" err="1"/>
              <a:t>intIndice</a:t>
            </a:r>
            <a:r>
              <a:rPr lang="es-ES" sz="3200" dirty="0"/>
              <a:t>): elimina un elemento y lo devuelve.</a:t>
            </a:r>
          </a:p>
          <a:p>
            <a:pPr algn="just"/>
            <a:r>
              <a:rPr lang="es-ES" sz="3200" dirty="0" err="1"/>
              <a:t>int</a:t>
            </a:r>
            <a:r>
              <a:rPr lang="es-ES" sz="3200" dirty="0"/>
              <a:t> </a:t>
            </a:r>
            <a:r>
              <a:rPr lang="es-ES" sz="3200" dirty="0" err="1"/>
              <a:t>indexOf</a:t>
            </a:r>
            <a:r>
              <a:rPr lang="es-ES" sz="3200" dirty="0"/>
              <a:t>(E elemento): indica el índice de la primera ubicación del elemento</a:t>
            </a:r>
          </a:p>
          <a:p>
            <a:pPr algn="just"/>
            <a:r>
              <a:rPr lang="es-ES" sz="3200" dirty="0" err="1"/>
              <a:t>int</a:t>
            </a:r>
            <a:r>
              <a:rPr lang="es-ES" sz="3200" dirty="0"/>
              <a:t> </a:t>
            </a:r>
            <a:r>
              <a:rPr lang="es-ES" sz="3200" dirty="0" err="1"/>
              <a:t>lastIndexOf</a:t>
            </a:r>
            <a:r>
              <a:rPr lang="es-ES" sz="3200" dirty="0"/>
              <a:t>(E elemento): indica el índice de la última ubicación del elemento</a:t>
            </a:r>
          </a:p>
          <a:p>
            <a:pPr algn="just"/>
            <a:r>
              <a:rPr lang="es-ES" sz="3200" dirty="0" err="1"/>
              <a:t>boolean</a:t>
            </a:r>
            <a:r>
              <a:rPr lang="es-ES" sz="3200" dirty="0"/>
              <a:t> </a:t>
            </a:r>
            <a:r>
              <a:rPr lang="es-ES" sz="3200" dirty="0" err="1"/>
              <a:t>equals</a:t>
            </a:r>
            <a:r>
              <a:rPr lang="es-ES" sz="3200" dirty="0"/>
              <a:t>(</a:t>
            </a:r>
            <a:r>
              <a:rPr lang="es-ES" sz="3200" dirty="0" err="1"/>
              <a:t>Object</a:t>
            </a:r>
            <a:r>
              <a:rPr lang="es-ES" sz="3200" dirty="0"/>
              <a:t> lista2): indica si las listas son iguales, da igual que no sean de la misma clase</a:t>
            </a:r>
          </a:p>
          <a:p>
            <a:pPr algn="just"/>
            <a:r>
              <a:rPr lang="es-ES" sz="3200" dirty="0" err="1"/>
              <a:t>void</a:t>
            </a:r>
            <a:r>
              <a:rPr lang="es-ES" sz="3200" dirty="0"/>
              <a:t> </a:t>
            </a:r>
            <a:r>
              <a:rPr lang="es-ES" sz="3200" dirty="0" err="1"/>
              <a:t>sort</a:t>
            </a:r>
            <a:r>
              <a:rPr lang="es-ES" sz="3200" dirty="0"/>
              <a:t>(</a:t>
            </a:r>
            <a:r>
              <a:rPr lang="es-ES" sz="3200" dirty="0" err="1"/>
              <a:t>Comparator</a:t>
            </a:r>
            <a:r>
              <a:rPr lang="es-ES" sz="3200" dirty="0"/>
              <a:t> &lt;? super E&gt; colec2): ordena la lista según el comparador</a:t>
            </a:r>
          </a:p>
          <a:p>
            <a:pPr marL="36900" indent="0" algn="just">
              <a:buNone/>
            </a:pPr>
            <a:endParaRPr lang="es-ES" sz="3200" dirty="0"/>
          </a:p>
        </p:txBody>
      </p:sp>
    </p:spTree>
    <p:extLst>
      <p:ext uri="{BB962C8B-B14F-4D97-AF65-F5344CB8AC3E}">
        <p14:creationId xmlns:p14="http://schemas.microsoft.com/office/powerpoint/2010/main" val="762873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56062" y="51756"/>
            <a:ext cx="10353762" cy="609426"/>
          </a:xfrm>
        </p:spPr>
        <p:txBody>
          <a:bodyPr>
            <a:normAutofit fontScale="90000"/>
          </a:bodyPr>
          <a:lstStyle/>
          <a:p>
            <a:r>
              <a:rPr lang="es-ES" dirty="0"/>
              <a:t>Métodos de la interfaz </a:t>
            </a:r>
            <a:r>
              <a:rPr lang="es-ES" dirty="0" err="1"/>
              <a:t>List</a:t>
            </a:r>
            <a:endParaRPr lang="es-ES" dirty="0"/>
          </a:p>
        </p:txBody>
      </p:sp>
      <p:sp>
        <p:nvSpPr>
          <p:cNvPr id="5" name="Marcador de contenido 2">
            <a:extLst>
              <a:ext uri="{FF2B5EF4-FFF2-40B4-BE49-F238E27FC236}">
                <a16:creationId xmlns:a16="http://schemas.microsoft.com/office/drawing/2014/main" id="{C3F306F7-BB8C-BC99-56BE-1C9764AC8F56}"/>
              </a:ext>
            </a:extLst>
          </p:cNvPr>
          <p:cNvSpPr txBox="1">
            <a:spLocks/>
          </p:cNvSpPr>
          <p:nvPr/>
        </p:nvSpPr>
        <p:spPr>
          <a:xfrm>
            <a:off x="253388" y="1181100"/>
            <a:ext cx="11843132" cy="574591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Font typeface="Wingdings 2" charset="2"/>
              <a:buNone/>
            </a:pPr>
            <a:r>
              <a:rPr lang="es-ES" sz="2800" b="1" dirty="0"/>
              <a:t>Ejercicio Resuelto 12.9(</a:t>
            </a:r>
            <a:r>
              <a:rPr lang="es-ES" sz="2800" b="1" dirty="0" err="1"/>
              <a:t>pag</a:t>
            </a:r>
            <a:r>
              <a:rPr lang="es-ES" sz="2800" b="1" dirty="0"/>
              <a:t> 380) </a:t>
            </a:r>
            <a:r>
              <a:rPr lang="es-ES" sz="2800" dirty="0"/>
              <a:t>Crear una lista de números enteros positivos introducidos por consola hasta que se introduzca uno negativo. A continuación recorrer la lista y mostrar por pantalla los índices de los elementos de valor par, que serán multiplicados por 100.</a:t>
            </a:r>
            <a:endParaRPr lang="es-ES" sz="800" dirty="0"/>
          </a:p>
          <a:p>
            <a:pPr marL="36900" indent="0">
              <a:buNone/>
            </a:pPr>
            <a:endParaRPr lang="es-ES" sz="2800" dirty="0"/>
          </a:p>
          <a:p>
            <a:pPr marL="36900" indent="0">
              <a:buNone/>
            </a:pPr>
            <a:endParaRPr lang="es-ES" dirty="0"/>
          </a:p>
          <a:p>
            <a:endParaRPr lang="es-ES" dirty="0"/>
          </a:p>
        </p:txBody>
      </p:sp>
    </p:spTree>
    <p:extLst>
      <p:ext uri="{BB962C8B-B14F-4D97-AF65-F5344CB8AC3E}">
        <p14:creationId xmlns:p14="http://schemas.microsoft.com/office/powerpoint/2010/main" val="668534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Interfaz Set</a:t>
            </a:r>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1"/>
            <a:ext cx="11802918" cy="5781674"/>
          </a:xfrm>
        </p:spPr>
        <p:txBody>
          <a:bodyPr>
            <a:normAutofit lnSpcReduction="10000"/>
          </a:bodyPr>
          <a:lstStyle/>
          <a:p>
            <a:pPr marL="36900" indent="0" algn="just">
              <a:buNone/>
            </a:pPr>
            <a:r>
              <a:rPr lang="es-ES" sz="3200" dirty="0"/>
              <a:t>No tiene repeticiones de los elementos y deben definir el método </a:t>
            </a:r>
            <a:r>
              <a:rPr lang="es-ES" sz="3200" dirty="0" err="1"/>
              <a:t>equals</a:t>
            </a:r>
            <a:r>
              <a:rPr lang="es-ES" sz="3200" dirty="0"/>
              <a:t> y el </a:t>
            </a:r>
            <a:r>
              <a:rPr lang="es-ES" sz="3200" dirty="0" err="1"/>
              <a:t>hashCode</a:t>
            </a:r>
            <a:r>
              <a:rPr lang="es-ES" sz="3200" dirty="0"/>
              <a:t>.</a:t>
            </a:r>
          </a:p>
          <a:p>
            <a:pPr marL="36900" indent="0" algn="just">
              <a:buNone/>
            </a:pPr>
            <a:r>
              <a:rPr lang="es-ES" sz="3200" dirty="0"/>
              <a:t>Puede usar todos los métodos de </a:t>
            </a:r>
            <a:r>
              <a:rPr lang="es-ES" sz="3200" dirty="0" err="1"/>
              <a:t>Collection</a:t>
            </a:r>
            <a:r>
              <a:rPr lang="es-ES" sz="3200" dirty="0"/>
              <a:t> y puede recorrerse con un </a:t>
            </a:r>
            <a:r>
              <a:rPr lang="es-ES" sz="3200" dirty="0" err="1"/>
              <a:t>itereador</a:t>
            </a:r>
            <a:r>
              <a:rPr lang="es-ES" sz="3200" dirty="0"/>
              <a:t> o con un </a:t>
            </a:r>
            <a:r>
              <a:rPr lang="es-ES" sz="3200" dirty="0" err="1"/>
              <a:t>for-each</a:t>
            </a:r>
            <a:r>
              <a:rPr lang="es-ES" sz="3200" dirty="0"/>
              <a:t>.</a:t>
            </a:r>
          </a:p>
          <a:p>
            <a:pPr marL="36900" indent="0" algn="just">
              <a:buNone/>
            </a:pPr>
            <a:r>
              <a:rPr lang="es-ES" sz="3200" dirty="0"/>
              <a:t>Existen tres tipos de set:</a:t>
            </a:r>
          </a:p>
          <a:p>
            <a:pPr algn="just"/>
            <a:r>
              <a:rPr lang="es-ES" sz="3200" dirty="0" err="1"/>
              <a:t>HashSet</a:t>
            </a:r>
            <a:r>
              <a:rPr lang="es-ES" sz="3200" dirty="0"/>
              <a:t>: funciona rápido, pero no tiene orden</a:t>
            </a:r>
          </a:p>
          <a:p>
            <a:pPr algn="just"/>
            <a:r>
              <a:rPr lang="es-ES" sz="3200" dirty="0" err="1"/>
              <a:t>LinkedHashSet</a:t>
            </a:r>
            <a:r>
              <a:rPr lang="es-ES" sz="3200" dirty="0"/>
              <a:t>: los elementos se guardan según el orden de inserción</a:t>
            </a:r>
          </a:p>
          <a:p>
            <a:pPr algn="just"/>
            <a:r>
              <a:rPr lang="es-ES" sz="3200" dirty="0" err="1"/>
              <a:t>TreeSet</a:t>
            </a:r>
            <a:r>
              <a:rPr lang="es-ES" sz="3200" dirty="0"/>
              <a:t>: es un </a:t>
            </a:r>
            <a:r>
              <a:rPr lang="es-ES" sz="3200" dirty="0" err="1"/>
              <a:t>arbol</a:t>
            </a:r>
            <a:r>
              <a:rPr lang="es-ES" sz="3200" dirty="0"/>
              <a:t> elementos ordenados. Debe implementar Comparable ( método </a:t>
            </a:r>
            <a:r>
              <a:rPr lang="es-ES" sz="3200" dirty="0" err="1"/>
              <a:t>compareTo</a:t>
            </a:r>
            <a:r>
              <a:rPr lang="es-ES" sz="3200" dirty="0"/>
              <a:t>). </a:t>
            </a:r>
          </a:p>
          <a:p>
            <a:pPr marL="36900" indent="0" algn="just">
              <a:buNone/>
            </a:pPr>
            <a:endParaRPr lang="es-ES" sz="3200" dirty="0"/>
          </a:p>
        </p:txBody>
      </p:sp>
    </p:spTree>
    <p:extLst>
      <p:ext uri="{BB962C8B-B14F-4D97-AF65-F5344CB8AC3E}">
        <p14:creationId xmlns:p14="http://schemas.microsoft.com/office/powerpoint/2010/main" val="210377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56062" y="51756"/>
            <a:ext cx="10353762" cy="609426"/>
          </a:xfrm>
        </p:spPr>
        <p:txBody>
          <a:bodyPr>
            <a:normAutofit fontScale="90000"/>
          </a:bodyPr>
          <a:lstStyle/>
          <a:p>
            <a:r>
              <a:rPr lang="es-ES" dirty="0"/>
              <a:t>Interfaz Set</a:t>
            </a:r>
          </a:p>
        </p:txBody>
      </p:sp>
      <p:sp>
        <p:nvSpPr>
          <p:cNvPr id="5" name="Marcador de contenido 2">
            <a:extLst>
              <a:ext uri="{FF2B5EF4-FFF2-40B4-BE49-F238E27FC236}">
                <a16:creationId xmlns:a16="http://schemas.microsoft.com/office/drawing/2014/main" id="{C3F306F7-BB8C-BC99-56BE-1C9764AC8F56}"/>
              </a:ext>
            </a:extLst>
          </p:cNvPr>
          <p:cNvSpPr txBox="1">
            <a:spLocks/>
          </p:cNvSpPr>
          <p:nvPr/>
        </p:nvSpPr>
        <p:spPr>
          <a:xfrm>
            <a:off x="253388" y="1181100"/>
            <a:ext cx="11843132" cy="574591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None/>
            </a:pPr>
            <a:r>
              <a:rPr lang="es-ES" sz="2800" b="1" dirty="0"/>
              <a:t>Ejercicio Resuelto 12.10(</a:t>
            </a:r>
            <a:r>
              <a:rPr lang="es-ES" sz="2800" b="1" dirty="0" err="1"/>
              <a:t>pag</a:t>
            </a:r>
            <a:r>
              <a:rPr lang="es-ES" sz="2800" b="1" dirty="0"/>
              <a:t> 383) </a:t>
            </a:r>
            <a:r>
              <a:rPr lang="es-ES" sz="2800" dirty="0"/>
              <a:t>Insertar en una lista 20 enteros aleatorios entre 1 y 10. A partir de ella, crear un conjunto con los repetidos y otro con los elementos que aparecen una sola vez en la lista original.</a:t>
            </a:r>
            <a:endParaRPr lang="es-ES" sz="800" dirty="0"/>
          </a:p>
          <a:p>
            <a:pPr marL="36900" indent="0">
              <a:buNone/>
            </a:pPr>
            <a:r>
              <a:rPr lang="es-ES" sz="2800" b="1" dirty="0"/>
              <a:t>Ejercicio Resuelto 12.11(</a:t>
            </a:r>
            <a:r>
              <a:rPr lang="es-ES" sz="2800" b="1" dirty="0" err="1"/>
              <a:t>pag</a:t>
            </a:r>
            <a:r>
              <a:rPr lang="es-ES" sz="2800" b="1" dirty="0"/>
              <a:t> 384) </a:t>
            </a:r>
            <a:r>
              <a:rPr lang="es-ES" sz="2800" dirty="0"/>
              <a:t>Implementar la clase Socio, cuyos atributos son DNI, nombre y fecha alta, que deberá incluir el método </a:t>
            </a:r>
            <a:r>
              <a:rPr lang="es-ES" sz="2800" dirty="0" err="1"/>
              <a:t>equals</a:t>
            </a:r>
            <a:r>
              <a:rPr lang="es-ES" sz="2800" dirty="0"/>
              <a:t>( ), la interfaz Comparable  basada en el </a:t>
            </a:r>
            <a:r>
              <a:rPr lang="es-ES" sz="2800" dirty="0" err="1"/>
              <a:t>dni</a:t>
            </a:r>
            <a:r>
              <a:rPr lang="es-ES" sz="2800" dirty="0"/>
              <a:t> y el método antigüedad( ). Implementar un programa que gestione los socios de un club guardando los datos en el fichero socios.dat. Al arrancar la aplicación, se leen los datos del fichero y se abre un menú con las opciones: 1. Alta; 2. Baja; 3. Modificación; 4. Listado por DNI; 5. Listado por antigüedad y 6. Salir.</a:t>
            </a:r>
          </a:p>
          <a:p>
            <a:pPr marL="36900" indent="0">
              <a:buNone/>
            </a:pPr>
            <a:r>
              <a:rPr lang="es-ES" sz="2800" dirty="0"/>
              <a:t>Al </a:t>
            </a:r>
            <a:r>
              <a:rPr lang="es-ES" sz="2800" dirty="0" err="1"/>
              <a:t>sadir</a:t>
            </a:r>
            <a:r>
              <a:rPr lang="es-ES" sz="2800" dirty="0"/>
              <a:t> del fichero se guardan en ele fichero los datos </a:t>
            </a:r>
            <a:r>
              <a:rPr lang="es-ES" sz="2800" dirty="0" err="1"/>
              <a:t>acturalizados</a:t>
            </a:r>
            <a:r>
              <a:rPr lang="es-ES" sz="2800" dirty="0"/>
              <a:t>.</a:t>
            </a:r>
            <a:endParaRPr lang="es-ES" sz="800" dirty="0"/>
          </a:p>
          <a:p>
            <a:pPr marL="36900" indent="0">
              <a:buNone/>
            </a:pPr>
            <a:endParaRPr lang="es-ES" sz="2800" dirty="0"/>
          </a:p>
          <a:p>
            <a:pPr marL="36900" indent="0">
              <a:buNone/>
            </a:pPr>
            <a:endParaRPr lang="es-ES" dirty="0"/>
          </a:p>
          <a:p>
            <a:endParaRPr lang="es-ES" dirty="0"/>
          </a:p>
        </p:txBody>
      </p:sp>
    </p:spTree>
    <p:extLst>
      <p:ext uri="{BB962C8B-B14F-4D97-AF65-F5344CB8AC3E}">
        <p14:creationId xmlns:p14="http://schemas.microsoft.com/office/powerpoint/2010/main" val="4030211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Conversiones entre Colecciones</a:t>
            </a:r>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0"/>
            <a:ext cx="11793393" cy="5867399"/>
          </a:xfrm>
        </p:spPr>
        <p:txBody>
          <a:bodyPr>
            <a:normAutofit fontScale="85000" lnSpcReduction="20000"/>
          </a:bodyPr>
          <a:lstStyle/>
          <a:p>
            <a:pPr marL="36900" indent="0" algn="just">
              <a:buNone/>
            </a:pPr>
            <a:r>
              <a:rPr lang="es-ES" sz="3200" dirty="0"/>
              <a:t>Existen dos maneras de pasar una colección a otra:</a:t>
            </a:r>
          </a:p>
          <a:p>
            <a:pPr algn="just"/>
            <a:r>
              <a:rPr lang="es-ES" sz="3200" dirty="0"/>
              <a:t>Se utiliza el método </a:t>
            </a:r>
            <a:r>
              <a:rPr lang="es-ES" sz="3200" dirty="0" err="1"/>
              <a:t>addAll</a:t>
            </a:r>
            <a:r>
              <a:rPr lang="es-ES" sz="3200" dirty="0"/>
              <a:t>(otra), indicando la colección desde la que se desea convertir</a:t>
            </a:r>
          </a:p>
          <a:p>
            <a:pPr algn="just"/>
            <a:r>
              <a:rPr lang="es-ES" sz="3200" dirty="0"/>
              <a:t>En el constructor se le pasa como parámetro la otra colección</a:t>
            </a:r>
          </a:p>
          <a:p>
            <a:pPr algn="just"/>
            <a:endParaRPr lang="es-ES" sz="3200" dirty="0"/>
          </a:p>
          <a:p>
            <a:pPr marL="36900" indent="0" algn="just">
              <a:buNone/>
            </a:pPr>
            <a:r>
              <a:rPr lang="es-ES" sz="3200" b="1" dirty="0"/>
              <a:t>Ejercicio Resuelto 12.12(</a:t>
            </a:r>
            <a:r>
              <a:rPr lang="es-ES" sz="3200" b="1" dirty="0" err="1"/>
              <a:t>pag</a:t>
            </a:r>
            <a:r>
              <a:rPr lang="es-ES" sz="3200" b="1" dirty="0"/>
              <a:t> 388) </a:t>
            </a:r>
            <a:r>
              <a:rPr lang="es-ES" sz="3200" dirty="0"/>
              <a:t>Crear Implementar un método estático que lleve a cabo la unión de dos conjuntos de elementos genéricos. La unión es un nuevo conjunto con todos los elementos que pertenezcan, al menos, a uno de los dos conjuntos.</a:t>
            </a:r>
          </a:p>
          <a:p>
            <a:pPr marL="36900" indent="0" algn="just">
              <a:buNone/>
            </a:pPr>
            <a:r>
              <a:rPr lang="es-ES" sz="3200" dirty="0"/>
              <a:t>Hacer lo mismo con la intersección, formada por los elementos comunes a los dos conjuntos. Los prototipos de los métodos son:</a:t>
            </a:r>
          </a:p>
          <a:p>
            <a:pPr algn="just"/>
            <a:r>
              <a:rPr lang="es-ES" sz="3200" dirty="0" err="1"/>
              <a:t>Static</a:t>
            </a:r>
            <a:r>
              <a:rPr lang="es-ES" sz="3200" dirty="0"/>
              <a:t>&lt;E&gt; set&lt;E&gt; </a:t>
            </a:r>
            <a:r>
              <a:rPr lang="es-ES" sz="3200" dirty="0" err="1"/>
              <a:t>union</a:t>
            </a:r>
            <a:r>
              <a:rPr lang="es-ES" sz="3200" dirty="0"/>
              <a:t>(Set&lt;E&gt; conjunto1, Set&lt;E&gt; conjunto2)</a:t>
            </a:r>
          </a:p>
          <a:p>
            <a:pPr algn="just"/>
            <a:r>
              <a:rPr lang="es-ES" sz="3200" dirty="0" err="1"/>
              <a:t>Static</a:t>
            </a:r>
            <a:r>
              <a:rPr lang="es-ES" sz="3200" dirty="0"/>
              <a:t>&lt;E&gt; set&lt;E&gt; </a:t>
            </a:r>
            <a:r>
              <a:rPr lang="es-ES" sz="3200" dirty="0" err="1"/>
              <a:t>intersecion</a:t>
            </a:r>
            <a:r>
              <a:rPr lang="es-ES" sz="3200" dirty="0"/>
              <a:t>(Set&lt;E&gt; conjunto1, Set&lt;E&gt; conjunto2)</a:t>
            </a:r>
          </a:p>
          <a:p>
            <a:pPr algn="just"/>
            <a:endParaRPr lang="es-ES" sz="3200" dirty="0"/>
          </a:p>
        </p:txBody>
      </p:sp>
    </p:spTree>
    <p:extLst>
      <p:ext uri="{BB962C8B-B14F-4D97-AF65-F5344CB8AC3E}">
        <p14:creationId xmlns:p14="http://schemas.microsoft.com/office/powerpoint/2010/main" val="769172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Métodos de la clase </a:t>
            </a:r>
            <a:r>
              <a:rPr lang="es-ES" dirty="0" err="1"/>
              <a:t>Collections</a:t>
            </a:r>
            <a:endParaRPr lang="es-ES" dirty="0"/>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1"/>
            <a:ext cx="11563927" cy="5682672"/>
          </a:xfrm>
        </p:spPr>
        <p:txBody>
          <a:bodyPr>
            <a:normAutofit fontScale="92500" lnSpcReduction="20000"/>
          </a:bodyPr>
          <a:lstStyle/>
          <a:p>
            <a:pPr marL="36900" indent="0" algn="just">
              <a:buNone/>
            </a:pPr>
            <a:r>
              <a:rPr lang="es-ES" sz="3200" dirty="0"/>
              <a:t>Hay una clase llamada </a:t>
            </a:r>
            <a:r>
              <a:rPr lang="es-ES" sz="3200" dirty="0" err="1"/>
              <a:t>Collections</a:t>
            </a:r>
            <a:r>
              <a:rPr lang="es-ES" sz="3200" dirty="0"/>
              <a:t> (no confundir con la interfaz </a:t>
            </a:r>
            <a:r>
              <a:rPr lang="es-ES" sz="3200" dirty="0" err="1"/>
              <a:t>Collection</a:t>
            </a:r>
            <a:r>
              <a:rPr lang="es-ES" sz="3200" dirty="0"/>
              <a:t>) que contiene numerosos métodos estáticos para usar con todo tipo de colecciones.</a:t>
            </a:r>
          </a:p>
          <a:p>
            <a:pPr algn="just"/>
            <a:r>
              <a:rPr lang="es-ES" sz="3200" dirty="0" err="1"/>
              <a:t>static</a:t>
            </a:r>
            <a:r>
              <a:rPr lang="es-ES" sz="3200" dirty="0"/>
              <a:t> &lt;T&gt;</a:t>
            </a:r>
            <a:r>
              <a:rPr lang="es-ES" sz="3200" dirty="0" err="1"/>
              <a:t>boolean</a:t>
            </a:r>
            <a:r>
              <a:rPr lang="es-ES" sz="3200" dirty="0"/>
              <a:t> </a:t>
            </a:r>
            <a:r>
              <a:rPr lang="es-ES" sz="3200" dirty="0" err="1"/>
              <a:t>addAll</a:t>
            </a:r>
            <a:r>
              <a:rPr lang="es-ES" sz="3200" dirty="0"/>
              <a:t>(</a:t>
            </a:r>
            <a:r>
              <a:rPr lang="es-ES" sz="3200" dirty="0" err="1"/>
              <a:t>Collection</a:t>
            </a:r>
            <a:r>
              <a:rPr lang="es-ES" sz="3200" dirty="0"/>
              <a:t>&lt;? super T&gt; c, T ...elementos): Añade la lista de elementos de tipo T (que irán separados por comas) a la colección indicada por c. </a:t>
            </a:r>
          </a:p>
          <a:p>
            <a:pPr algn="just"/>
            <a:r>
              <a:rPr lang="es-ES" sz="3200" dirty="0" err="1"/>
              <a:t>static</a:t>
            </a:r>
            <a:r>
              <a:rPr lang="es-ES" sz="3200" dirty="0"/>
              <a:t> &lt;T&gt; </a:t>
            </a:r>
            <a:r>
              <a:rPr lang="es-ES" sz="3200" dirty="0" err="1"/>
              <a:t>int</a:t>
            </a:r>
            <a:r>
              <a:rPr lang="es-ES" sz="3200" dirty="0"/>
              <a:t> </a:t>
            </a:r>
            <a:r>
              <a:rPr lang="es-ES" sz="3200" dirty="0" err="1"/>
              <a:t>binarySearch</a:t>
            </a:r>
            <a:r>
              <a:rPr lang="es-ES" sz="3200" dirty="0"/>
              <a:t>(</a:t>
            </a:r>
            <a:r>
              <a:rPr lang="es-ES" sz="3200" dirty="0" err="1"/>
              <a:t>List</a:t>
            </a:r>
            <a:r>
              <a:rPr lang="es-ES" sz="3200" dirty="0"/>
              <a:t>&lt;? </a:t>
            </a:r>
            <a:r>
              <a:rPr lang="es-ES" sz="3200" dirty="0" err="1"/>
              <a:t>extends</a:t>
            </a:r>
            <a:r>
              <a:rPr lang="es-ES" sz="3200" dirty="0"/>
              <a:t> T&gt; l, T valor, </a:t>
            </a:r>
            <a:r>
              <a:rPr lang="es-ES" sz="3200" dirty="0" err="1"/>
              <a:t>Compararator</a:t>
            </a:r>
            <a:r>
              <a:rPr lang="es-ES" sz="3200" dirty="0"/>
              <a:t>&lt;? super T&gt; c): Busca de forma binaria el objeto en la lista que deberá estar ordenada según el comparador indicado. </a:t>
            </a:r>
          </a:p>
          <a:p>
            <a:pPr algn="just"/>
            <a:r>
              <a:rPr lang="es-ES" sz="3200" dirty="0" err="1"/>
              <a:t>static</a:t>
            </a:r>
            <a:r>
              <a:rPr lang="es-ES" sz="3200" dirty="0"/>
              <a:t> &lt;T&gt; </a:t>
            </a:r>
            <a:r>
              <a:rPr lang="es-ES" sz="3200" dirty="0" err="1"/>
              <a:t>int</a:t>
            </a:r>
            <a:r>
              <a:rPr lang="es-ES" sz="3200" dirty="0"/>
              <a:t> </a:t>
            </a:r>
            <a:r>
              <a:rPr lang="es-ES" sz="3200" dirty="0" err="1"/>
              <a:t>binarySearch</a:t>
            </a:r>
            <a:r>
              <a:rPr lang="es-ES" sz="3200" dirty="0"/>
              <a:t>(</a:t>
            </a:r>
            <a:r>
              <a:rPr lang="es-ES" sz="3200" dirty="0" err="1"/>
              <a:t>List</a:t>
            </a:r>
            <a:r>
              <a:rPr lang="es-ES" sz="3200" dirty="0"/>
              <a:t>&lt;? </a:t>
            </a:r>
            <a:r>
              <a:rPr lang="es-ES" sz="3200" dirty="0" err="1"/>
              <a:t>extends</a:t>
            </a:r>
            <a:r>
              <a:rPr lang="es-ES" sz="3200" dirty="0"/>
              <a:t> Comparable &lt;? super T&gt;&gt; l, T valor ): Busca de forma binaria el objeto en la lista que deberá estar ordenada (por ello los elementos de la lista deben de ser de una clase que implemente la interfaz Comparable</a:t>
            </a:r>
          </a:p>
        </p:txBody>
      </p:sp>
    </p:spTree>
    <p:extLst>
      <p:ext uri="{BB962C8B-B14F-4D97-AF65-F5344CB8AC3E}">
        <p14:creationId xmlns:p14="http://schemas.microsoft.com/office/powerpoint/2010/main" val="3757901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Introducción</a:t>
            </a:r>
          </a:p>
        </p:txBody>
      </p:sp>
      <p:sp>
        <p:nvSpPr>
          <p:cNvPr id="5" name="Marcador de contenido 4">
            <a:extLst>
              <a:ext uri="{FF2B5EF4-FFF2-40B4-BE49-F238E27FC236}">
                <a16:creationId xmlns:a16="http://schemas.microsoft.com/office/drawing/2014/main" id="{4904C054-76BF-63C2-2A51-D1BFBC63B808}"/>
              </a:ext>
            </a:extLst>
          </p:cNvPr>
          <p:cNvSpPr>
            <a:spLocks noGrp="1"/>
          </p:cNvSpPr>
          <p:nvPr>
            <p:ph idx="1"/>
          </p:nvPr>
        </p:nvSpPr>
        <p:spPr/>
        <p:txBody>
          <a:bodyPr/>
          <a:lstStyle/>
          <a:p>
            <a:endParaRPr lang="es-ES"/>
          </a:p>
        </p:txBody>
      </p:sp>
      <p:pic>
        <p:nvPicPr>
          <p:cNvPr id="6" name="Imagen 5">
            <a:extLst>
              <a:ext uri="{FF2B5EF4-FFF2-40B4-BE49-F238E27FC236}">
                <a16:creationId xmlns:a16="http://schemas.microsoft.com/office/drawing/2014/main" id="{18C6A287-4A7C-9AE2-BD04-BD14904916F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285571" y="1732449"/>
            <a:ext cx="9610209" cy="4013354"/>
          </a:xfrm>
          <a:prstGeom prst="rect">
            <a:avLst/>
          </a:prstGeom>
        </p:spPr>
      </p:pic>
    </p:spTree>
    <p:extLst>
      <p:ext uri="{BB962C8B-B14F-4D97-AF65-F5344CB8AC3E}">
        <p14:creationId xmlns:p14="http://schemas.microsoft.com/office/powerpoint/2010/main" val="3099467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Métodos de la clase </a:t>
            </a:r>
            <a:r>
              <a:rPr lang="es-ES" dirty="0" err="1"/>
              <a:t>Collections</a:t>
            </a:r>
            <a:endParaRPr lang="es-ES" dirty="0"/>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1"/>
            <a:ext cx="11898167" cy="5682672"/>
          </a:xfrm>
        </p:spPr>
        <p:txBody>
          <a:bodyPr>
            <a:normAutofit fontScale="92500" lnSpcReduction="10000"/>
          </a:bodyPr>
          <a:lstStyle/>
          <a:p>
            <a:pPr algn="just"/>
            <a:r>
              <a:rPr lang="es-ES" sz="2400" dirty="0" err="1"/>
              <a:t>static</a:t>
            </a:r>
            <a:r>
              <a:rPr lang="es-ES" sz="2400" dirty="0"/>
              <a:t> &lt;E&gt; </a:t>
            </a:r>
            <a:r>
              <a:rPr lang="es-ES" sz="2400" dirty="0" err="1"/>
              <a:t>Collection</a:t>
            </a:r>
            <a:r>
              <a:rPr lang="es-ES" sz="2400" dirty="0"/>
              <a:t>&lt;E&gt; </a:t>
            </a:r>
            <a:r>
              <a:rPr lang="es-ES" sz="2400" dirty="0" err="1"/>
              <a:t>checkedCollection</a:t>
            </a:r>
            <a:r>
              <a:rPr lang="es-ES" sz="2400" dirty="0"/>
              <a:t>(</a:t>
            </a:r>
            <a:r>
              <a:rPr lang="es-ES" sz="2400" dirty="0" err="1"/>
              <a:t>Collection</a:t>
            </a:r>
            <a:r>
              <a:rPr lang="es-ES" sz="2400" dirty="0"/>
              <a:t>&lt;E&gt; c, </a:t>
            </a:r>
            <a:r>
              <a:rPr lang="es-ES" sz="2400" dirty="0" err="1"/>
              <a:t>Class</a:t>
            </a:r>
            <a:r>
              <a:rPr lang="es-ES" sz="2400" dirty="0"/>
              <a:t> &lt;E&gt; tipo ): Devuelve una vista de tipo seguro en el tiempo de ejecución de una colección. Un intento de añadir un elemento de clase incompatible provoca la excepción </a:t>
            </a:r>
            <a:r>
              <a:rPr lang="es-ES" sz="2400" dirty="0" err="1"/>
              <a:t>ClassCastException</a:t>
            </a:r>
            <a:r>
              <a:rPr lang="es-ES" sz="2400" dirty="0"/>
              <a:t>. </a:t>
            </a:r>
          </a:p>
          <a:p>
            <a:pPr algn="just"/>
            <a:r>
              <a:rPr lang="es-ES" sz="2400" dirty="0" err="1"/>
              <a:t>static</a:t>
            </a:r>
            <a:r>
              <a:rPr lang="es-ES" sz="2400" dirty="0"/>
              <a:t> &lt;E&gt; </a:t>
            </a:r>
            <a:r>
              <a:rPr lang="es-ES" sz="2400" dirty="0" err="1"/>
              <a:t>List</a:t>
            </a:r>
            <a:r>
              <a:rPr lang="es-ES" sz="2400" dirty="0"/>
              <a:t>&lt;E&gt; </a:t>
            </a:r>
            <a:r>
              <a:rPr lang="es-ES" sz="2400" dirty="0" err="1"/>
              <a:t>checkedList</a:t>
            </a:r>
            <a:r>
              <a:rPr lang="es-ES" sz="2400" dirty="0"/>
              <a:t>(</a:t>
            </a:r>
            <a:r>
              <a:rPr lang="es-ES" sz="2400" dirty="0" err="1"/>
              <a:t>List</a:t>
            </a:r>
            <a:r>
              <a:rPr lang="es-ES" sz="2400" dirty="0"/>
              <a:t>&lt;E&gt; l, </a:t>
            </a:r>
            <a:r>
              <a:rPr lang="es-ES" sz="2400" dirty="0" err="1"/>
              <a:t>Class</a:t>
            </a:r>
            <a:r>
              <a:rPr lang="es-ES" sz="2400" dirty="0"/>
              <a:t> &lt;E&gt; tipo ): Igual que la anterior pero orientado a listas doblemente enlazadas.</a:t>
            </a:r>
          </a:p>
          <a:p>
            <a:pPr algn="just"/>
            <a:r>
              <a:rPr lang="es-ES" sz="2400" dirty="0" err="1"/>
              <a:t>static</a:t>
            </a:r>
            <a:r>
              <a:rPr lang="es-ES" sz="2400" dirty="0"/>
              <a:t> &lt;K,V&gt; </a:t>
            </a:r>
            <a:r>
              <a:rPr lang="es-ES" sz="2400" dirty="0" err="1"/>
              <a:t>Map</a:t>
            </a:r>
            <a:r>
              <a:rPr lang="es-ES" sz="2400" dirty="0"/>
              <a:t>&lt;K,V&gt; </a:t>
            </a:r>
            <a:r>
              <a:rPr lang="es-ES" sz="2400" dirty="0" err="1"/>
              <a:t>checkedMap</a:t>
            </a:r>
            <a:r>
              <a:rPr lang="es-ES" sz="2400" dirty="0"/>
              <a:t>(</a:t>
            </a:r>
            <a:r>
              <a:rPr lang="es-ES" sz="2400" dirty="0" err="1"/>
              <a:t>Map</a:t>
            </a:r>
            <a:r>
              <a:rPr lang="es-ES" sz="2400" dirty="0"/>
              <a:t>&lt;K,V&gt; m, </a:t>
            </a:r>
            <a:r>
              <a:rPr lang="es-ES" sz="2400" dirty="0" err="1"/>
              <a:t>Class</a:t>
            </a:r>
            <a:r>
              <a:rPr lang="es-ES" sz="2400" dirty="0"/>
              <a:t> &lt;K&gt; </a:t>
            </a:r>
            <a:r>
              <a:rPr lang="es-ES" sz="2400" dirty="0" err="1"/>
              <a:t>tipoClave</a:t>
            </a:r>
            <a:r>
              <a:rPr lang="es-ES" sz="2400" dirty="0"/>
              <a:t>, </a:t>
            </a:r>
            <a:r>
              <a:rPr lang="es-ES" sz="2400" dirty="0" err="1"/>
              <a:t>Class</a:t>
            </a:r>
            <a:r>
              <a:rPr lang="es-ES" sz="2400" dirty="0"/>
              <a:t> &lt;V&gt; </a:t>
            </a:r>
            <a:r>
              <a:rPr lang="es-ES" sz="2400" dirty="0" err="1"/>
              <a:t>tipoValor</a:t>
            </a:r>
            <a:r>
              <a:rPr lang="es-ES" sz="2400" dirty="0"/>
              <a:t> ): Funciona como las anteriores pero pensada para mapas.</a:t>
            </a:r>
          </a:p>
          <a:p>
            <a:pPr algn="just"/>
            <a:r>
              <a:rPr lang="es-ES" sz="2400" dirty="0" err="1"/>
              <a:t>static</a:t>
            </a:r>
            <a:r>
              <a:rPr lang="es-ES" sz="2400" dirty="0"/>
              <a:t> &lt;K,V&gt; </a:t>
            </a:r>
            <a:r>
              <a:rPr lang="es-ES" sz="2400" dirty="0" err="1"/>
              <a:t>SortedMap</a:t>
            </a:r>
            <a:r>
              <a:rPr lang="es-ES" sz="2400" dirty="0"/>
              <a:t>&lt;K,V&gt; </a:t>
            </a:r>
            <a:r>
              <a:rPr lang="es-ES" sz="2400" dirty="0" err="1"/>
              <a:t>checkedSortedMap</a:t>
            </a:r>
            <a:r>
              <a:rPr lang="es-ES" sz="2400" dirty="0"/>
              <a:t>(</a:t>
            </a:r>
            <a:r>
              <a:rPr lang="es-ES" sz="2400" dirty="0" err="1"/>
              <a:t>SortedMap</a:t>
            </a:r>
            <a:r>
              <a:rPr lang="es-ES" sz="2400" dirty="0"/>
              <a:t>&lt;K,V&gt; m, </a:t>
            </a:r>
            <a:r>
              <a:rPr lang="es-ES" sz="2400" dirty="0" err="1"/>
              <a:t>Class</a:t>
            </a:r>
            <a:r>
              <a:rPr lang="es-ES" sz="2400" dirty="0"/>
              <a:t> &lt;K&gt; </a:t>
            </a:r>
            <a:r>
              <a:rPr lang="es-ES" sz="2400" dirty="0" err="1"/>
              <a:t>tipoClave</a:t>
            </a:r>
            <a:r>
              <a:rPr lang="es-ES" sz="2400" dirty="0"/>
              <a:t>, </a:t>
            </a:r>
            <a:r>
              <a:rPr lang="es-ES" sz="2400" dirty="0" err="1"/>
              <a:t>Class</a:t>
            </a:r>
            <a:r>
              <a:rPr lang="es-ES" sz="2400" dirty="0"/>
              <a:t> &lt;V&gt; </a:t>
            </a:r>
            <a:r>
              <a:rPr lang="es-ES" sz="2400" dirty="0" err="1"/>
              <a:t>tipoValor</a:t>
            </a:r>
            <a:r>
              <a:rPr lang="es-ES" sz="2400" dirty="0"/>
              <a:t> ): Para mapas ordenados. </a:t>
            </a:r>
          </a:p>
          <a:p>
            <a:pPr algn="just"/>
            <a:r>
              <a:rPr lang="es-ES" sz="2400" dirty="0" err="1"/>
              <a:t>static</a:t>
            </a:r>
            <a:r>
              <a:rPr lang="es-ES" sz="2400" dirty="0"/>
              <a:t> &lt;K,V&gt; </a:t>
            </a:r>
            <a:r>
              <a:rPr lang="es-ES" sz="2400" dirty="0" err="1"/>
              <a:t>SortedMap</a:t>
            </a:r>
            <a:r>
              <a:rPr lang="es-ES" sz="2400" dirty="0"/>
              <a:t>&lt;K,V&gt; </a:t>
            </a:r>
            <a:r>
              <a:rPr lang="es-ES" sz="2400" dirty="0" err="1"/>
              <a:t>checkedSortedSet</a:t>
            </a:r>
            <a:r>
              <a:rPr lang="es-ES" sz="2400" dirty="0"/>
              <a:t>(</a:t>
            </a:r>
            <a:r>
              <a:rPr lang="es-ES" sz="2400" dirty="0" err="1"/>
              <a:t>SortedSet</a:t>
            </a:r>
            <a:r>
              <a:rPr lang="es-ES" sz="2400" dirty="0"/>
              <a:t>&lt;E&gt; s, </a:t>
            </a:r>
            <a:r>
              <a:rPr lang="es-ES" sz="2400" dirty="0" err="1"/>
              <a:t>Class</a:t>
            </a:r>
            <a:r>
              <a:rPr lang="es-ES" sz="2400" dirty="0"/>
              <a:t> &lt;E&gt; tipo ): Para hash ordenados</a:t>
            </a:r>
          </a:p>
          <a:p>
            <a:pPr algn="just"/>
            <a:r>
              <a:rPr lang="es-ES" sz="2400" dirty="0" err="1"/>
              <a:t>static</a:t>
            </a:r>
            <a:r>
              <a:rPr lang="es-ES" sz="2400" dirty="0"/>
              <a:t> &lt;T&gt;</a:t>
            </a:r>
            <a:r>
              <a:rPr lang="es-ES" sz="2400" dirty="0" err="1"/>
              <a:t>void</a:t>
            </a:r>
            <a:r>
              <a:rPr lang="es-ES" sz="2400" dirty="0"/>
              <a:t> </a:t>
            </a:r>
            <a:r>
              <a:rPr lang="es-ES" sz="2400" dirty="0" err="1"/>
              <a:t>copy</a:t>
            </a:r>
            <a:r>
              <a:rPr lang="es-ES" sz="2400" dirty="0"/>
              <a:t>(</a:t>
            </a:r>
            <a:r>
              <a:rPr lang="es-ES" sz="2400" dirty="0" err="1"/>
              <a:t>List</a:t>
            </a:r>
            <a:r>
              <a:rPr lang="es-ES" sz="2400" dirty="0"/>
              <a:t>&lt;? super T&gt; lista1, </a:t>
            </a:r>
            <a:r>
              <a:rPr lang="es-ES" sz="2400" dirty="0" err="1"/>
              <a:t>List</a:t>
            </a:r>
            <a:r>
              <a:rPr lang="es-ES" sz="2400" dirty="0"/>
              <a:t>&lt;? super T&gt; lista2 ): Copia los elementos de la segunda lista en la primera. Esa primera tiene que ser tan larga como la segunda, ya que los elementos copiados reemplazan a los originales. Si no es suficientemente grande ocurre una excepción de tipo </a:t>
            </a:r>
            <a:r>
              <a:rPr lang="es-ES" sz="2400" dirty="0" err="1"/>
              <a:t>IndexOutOfBoundsException</a:t>
            </a:r>
            <a:r>
              <a:rPr lang="es-ES" sz="2400" dirty="0"/>
              <a:t>. </a:t>
            </a:r>
          </a:p>
        </p:txBody>
      </p:sp>
    </p:spTree>
    <p:extLst>
      <p:ext uri="{BB962C8B-B14F-4D97-AF65-F5344CB8AC3E}">
        <p14:creationId xmlns:p14="http://schemas.microsoft.com/office/powerpoint/2010/main" val="1861302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Métodos de la clase </a:t>
            </a:r>
            <a:r>
              <a:rPr lang="es-ES" dirty="0" err="1"/>
              <a:t>Collections</a:t>
            </a:r>
            <a:endParaRPr lang="es-ES" dirty="0"/>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1"/>
            <a:ext cx="11898167" cy="5682672"/>
          </a:xfrm>
        </p:spPr>
        <p:txBody>
          <a:bodyPr>
            <a:normAutofit/>
          </a:bodyPr>
          <a:lstStyle/>
          <a:p>
            <a:pPr algn="just"/>
            <a:r>
              <a:rPr lang="es-ES" sz="2400" dirty="0" err="1"/>
              <a:t>static</a:t>
            </a:r>
            <a:r>
              <a:rPr lang="es-ES" sz="2400" dirty="0"/>
              <a:t> </a:t>
            </a:r>
            <a:r>
              <a:rPr lang="es-ES" sz="2400" dirty="0" err="1"/>
              <a:t>boolean</a:t>
            </a:r>
            <a:r>
              <a:rPr lang="es-ES" sz="2400" dirty="0"/>
              <a:t> </a:t>
            </a:r>
            <a:r>
              <a:rPr lang="es-ES" sz="2400" dirty="0" err="1"/>
              <a:t>disjoint</a:t>
            </a:r>
            <a:r>
              <a:rPr lang="es-ES" sz="2400" dirty="0"/>
              <a:t>(</a:t>
            </a:r>
            <a:r>
              <a:rPr lang="es-ES" sz="2400" dirty="0" err="1"/>
              <a:t>Collection</a:t>
            </a:r>
            <a:r>
              <a:rPr lang="es-ES" sz="2400" dirty="0"/>
              <a:t>&lt;?&gt; c1, </a:t>
            </a:r>
            <a:r>
              <a:rPr lang="es-ES" sz="2400" dirty="0" err="1"/>
              <a:t>Collection</a:t>
            </a:r>
            <a:r>
              <a:rPr lang="es-ES" sz="2400" dirty="0"/>
              <a:t>&lt;?&gt; c2 ): Devuelve verdadero si ambas colecciones contienen elementos distintos. </a:t>
            </a:r>
          </a:p>
          <a:p>
            <a:pPr algn="just"/>
            <a:r>
              <a:rPr lang="es-ES" sz="2400" dirty="0" err="1"/>
              <a:t>static</a:t>
            </a:r>
            <a:r>
              <a:rPr lang="es-ES" sz="2400" dirty="0"/>
              <a:t> &lt;T&gt;</a:t>
            </a:r>
            <a:r>
              <a:rPr lang="es-ES" sz="2400" dirty="0" err="1"/>
              <a:t>List</a:t>
            </a:r>
            <a:r>
              <a:rPr lang="es-ES" sz="2400" dirty="0"/>
              <a:t>&lt;T&gt; </a:t>
            </a:r>
            <a:r>
              <a:rPr lang="es-ES" sz="2400" dirty="0" err="1"/>
              <a:t>emptyList</a:t>
            </a:r>
            <a:r>
              <a:rPr lang="es-ES" sz="2400" dirty="0"/>
              <a:t>(): Devuelve un objeto del tipo </a:t>
            </a:r>
            <a:r>
              <a:rPr lang="es-ES" sz="2400" dirty="0" err="1"/>
              <a:t>List</a:t>
            </a:r>
            <a:r>
              <a:rPr lang="es-ES" sz="2400" dirty="0"/>
              <a:t> indicado vacío. </a:t>
            </a:r>
          </a:p>
          <a:p>
            <a:pPr algn="just"/>
            <a:r>
              <a:rPr lang="es-ES" sz="2400" dirty="0" err="1"/>
              <a:t>static</a:t>
            </a:r>
            <a:r>
              <a:rPr lang="es-ES" sz="2400" dirty="0"/>
              <a:t> &lt;K,V&gt;</a:t>
            </a:r>
            <a:r>
              <a:rPr lang="es-ES" sz="2400" dirty="0" err="1"/>
              <a:t>Map</a:t>
            </a:r>
            <a:r>
              <a:rPr lang="es-ES" sz="2400" dirty="0"/>
              <a:t>&lt;K,V&gt; </a:t>
            </a:r>
            <a:r>
              <a:rPr lang="es-ES" sz="2400" dirty="0" err="1"/>
              <a:t>emptyMap</a:t>
            </a:r>
            <a:r>
              <a:rPr lang="es-ES" sz="2400" dirty="0"/>
              <a:t>(): Devuelve un objeto del tipo </a:t>
            </a:r>
            <a:r>
              <a:rPr lang="es-ES" sz="2400" dirty="0" err="1"/>
              <a:t>Map</a:t>
            </a:r>
            <a:r>
              <a:rPr lang="es-ES" sz="2400" dirty="0"/>
              <a:t> indicado vacío. </a:t>
            </a:r>
          </a:p>
          <a:p>
            <a:pPr algn="just"/>
            <a:r>
              <a:rPr lang="es-ES" sz="2400" dirty="0" err="1"/>
              <a:t>static</a:t>
            </a:r>
            <a:r>
              <a:rPr lang="es-ES" sz="2400" dirty="0"/>
              <a:t> &lt;T&gt;Set&lt;T&gt; </a:t>
            </a:r>
            <a:r>
              <a:rPr lang="es-ES" sz="2400" dirty="0" err="1"/>
              <a:t>emptySet</a:t>
            </a:r>
            <a:r>
              <a:rPr lang="es-ES" sz="2400" dirty="0"/>
              <a:t>(): Devuelve un objeto del tipo Set indicado vacío. </a:t>
            </a:r>
          </a:p>
          <a:p>
            <a:pPr algn="just"/>
            <a:r>
              <a:rPr lang="es-ES" sz="2400" dirty="0" err="1"/>
              <a:t>static</a:t>
            </a:r>
            <a:r>
              <a:rPr lang="es-ES" sz="2400" dirty="0"/>
              <a:t> &lt;T&gt;</a:t>
            </a:r>
            <a:r>
              <a:rPr lang="es-ES" sz="2400" dirty="0" err="1"/>
              <a:t>Enumeration</a:t>
            </a:r>
            <a:r>
              <a:rPr lang="es-ES" sz="2400" dirty="0"/>
              <a:t>&lt;T&gt; </a:t>
            </a:r>
            <a:r>
              <a:rPr lang="es-ES" sz="2400" dirty="0" err="1"/>
              <a:t>enumeration</a:t>
            </a:r>
            <a:r>
              <a:rPr lang="es-ES" sz="2400" dirty="0"/>
              <a:t>(</a:t>
            </a:r>
            <a:r>
              <a:rPr lang="es-ES" sz="2400" dirty="0" err="1"/>
              <a:t>Collection</a:t>
            </a:r>
            <a:r>
              <a:rPr lang="es-ES" sz="2400" dirty="0"/>
              <a:t>&lt;T&gt; c): Obtiene una enumeración a partir de la colección. </a:t>
            </a:r>
          </a:p>
          <a:p>
            <a:pPr algn="just"/>
            <a:r>
              <a:rPr lang="es-ES" sz="2400" dirty="0" err="1"/>
              <a:t>static</a:t>
            </a:r>
            <a:r>
              <a:rPr lang="es-ES" sz="2400" dirty="0"/>
              <a:t> &lt;T&gt;</a:t>
            </a:r>
            <a:r>
              <a:rPr lang="es-ES" sz="2400" dirty="0" err="1"/>
              <a:t>void</a:t>
            </a:r>
            <a:r>
              <a:rPr lang="es-ES" sz="2400" dirty="0"/>
              <a:t> </a:t>
            </a:r>
            <a:r>
              <a:rPr lang="es-ES" sz="2400" dirty="0" err="1"/>
              <a:t>fill</a:t>
            </a:r>
            <a:r>
              <a:rPr lang="es-ES" sz="2400" dirty="0"/>
              <a:t>(</a:t>
            </a:r>
            <a:r>
              <a:rPr lang="es-ES" sz="2400" dirty="0" err="1"/>
              <a:t>List</a:t>
            </a:r>
            <a:r>
              <a:rPr lang="es-ES" sz="2400" dirty="0"/>
              <a:t>&lt;? </a:t>
            </a:r>
            <a:r>
              <a:rPr lang="es-ES" sz="2400" dirty="0" err="1"/>
              <a:t>extends</a:t>
            </a:r>
            <a:r>
              <a:rPr lang="es-ES" sz="2400" dirty="0"/>
              <a:t> T&gt; lista, T </a:t>
            </a:r>
            <a:r>
              <a:rPr lang="es-ES" sz="2400" dirty="0" err="1"/>
              <a:t>obj</a:t>
            </a:r>
            <a:r>
              <a:rPr lang="es-ES" sz="2400" dirty="0"/>
              <a:t>): Reemplaza los elementos de la lista con el objeto indicado. Si la lista tenía 10 elementos, ahora los diez serán una copia del objeto. </a:t>
            </a:r>
          </a:p>
          <a:p>
            <a:pPr algn="just"/>
            <a:r>
              <a:rPr lang="es-ES" sz="2400" dirty="0" err="1"/>
              <a:t>static</a:t>
            </a:r>
            <a:r>
              <a:rPr lang="es-ES" sz="2400" dirty="0"/>
              <a:t> </a:t>
            </a:r>
            <a:r>
              <a:rPr lang="es-ES" sz="2400" dirty="0" err="1"/>
              <a:t>int</a:t>
            </a:r>
            <a:r>
              <a:rPr lang="es-ES" sz="2400" dirty="0"/>
              <a:t> </a:t>
            </a:r>
            <a:r>
              <a:rPr lang="es-ES" sz="2400" dirty="0" err="1"/>
              <a:t>frequency</a:t>
            </a:r>
            <a:r>
              <a:rPr lang="es-ES" sz="2400" dirty="0"/>
              <a:t>(</a:t>
            </a:r>
            <a:r>
              <a:rPr lang="es-ES" sz="2400" dirty="0" err="1"/>
              <a:t>Collection</a:t>
            </a:r>
            <a:r>
              <a:rPr lang="es-ES" sz="2400" dirty="0"/>
              <a:t>&lt;?&gt; c, </a:t>
            </a:r>
            <a:r>
              <a:rPr lang="es-ES" sz="2400" dirty="0" err="1"/>
              <a:t>Object</a:t>
            </a:r>
            <a:r>
              <a:rPr lang="es-ES" sz="2400" dirty="0"/>
              <a:t> </a:t>
            </a:r>
            <a:r>
              <a:rPr lang="es-ES" sz="2400" dirty="0" err="1"/>
              <a:t>obj</a:t>
            </a:r>
            <a:r>
              <a:rPr lang="es-ES" sz="2400"/>
              <a:t>): Cuenta el número de veces que aparece el objeto indicado en la colección.</a:t>
            </a:r>
            <a:endParaRPr lang="es-ES" sz="2400" dirty="0"/>
          </a:p>
        </p:txBody>
      </p:sp>
    </p:spTree>
    <p:extLst>
      <p:ext uri="{BB962C8B-B14F-4D97-AF65-F5344CB8AC3E}">
        <p14:creationId xmlns:p14="http://schemas.microsoft.com/office/powerpoint/2010/main" val="970620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Métodos de la clase </a:t>
            </a:r>
            <a:r>
              <a:rPr lang="es-ES" dirty="0" err="1"/>
              <a:t>Collections</a:t>
            </a:r>
            <a:endParaRPr lang="es-ES" dirty="0"/>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1"/>
            <a:ext cx="11898167" cy="5682672"/>
          </a:xfrm>
        </p:spPr>
        <p:txBody>
          <a:bodyPr>
            <a:normAutofit fontScale="85000" lnSpcReduction="10000"/>
          </a:bodyPr>
          <a:lstStyle/>
          <a:p>
            <a:pPr algn="just"/>
            <a:r>
              <a:rPr lang="es-ES" sz="2400" dirty="0" err="1"/>
              <a:t>static</a:t>
            </a:r>
            <a:r>
              <a:rPr lang="es-ES" sz="2400" dirty="0"/>
              <a:t> </a:t>
            </a:r>
            <a:r>
              <a:rPr lang="es-ES" sz="2400" dirty="0" err="1"/>
              <a:t>int</a:t>
            </a:r>
            <a:r>
              <a:rPr lang="es-ES" sz="2400" dirty="0"/>
              <a:t> </a:t>
            </a:r>
            <a:r>
              <a:rPr lang="es-ES" sz="2400" dirty="0" err="1"/>
              <a:t>indexOf</a:t>
            </a:r>
            <a:r>
              <a:rPr lang="es-ES" sz="2400" dirty="0"/>
              <a:t>(Lista&lt;?&gt; lista, Lista&lt;?&gt; </a:t>
            </a:r>
            <a:r>
              <a:rPr lang="es-ES" sz="2400" dirty="0" err="1"/>
              <a:t>sublista</a:t>
            </a:r>
            <a:r>
              <a:rPr lang="es-ES" sz="2400" dirty="0"/>
              <a:t>): Busca todos los elementos de la </a:t>
            </a:r>
            <a:r>
              <a:rPr lang="es-ES" sz="2400" dirty="0" err="1"/>
              <a:t>sublista</a:t>
            </a:r>
            <a:r>
              <a:rPr lang="es-ES" sz="2400" dirty="0"/>
              <a:t> en la lista indicada. Devuelve la posición en la que empieza la </a:t>
            </a:r>
            <a:r>
              <a:rPr lang="es-ES" sz="2400" dirty="0" err="1"/>
              <a:t>sublista</a:t>
            </a:r>
            <a:r>
              <a:rPr lang="es-ES" sz="2400" dirty="0"/>
              <a:t>. Si no hay esa </a:t>
            </a:r>
            <a:r>
              <a:rPr lang="es-ES" sz="2400" dirty="0" err="1"/>
              <a:t>sublista</a:t>
            </a:r>
            <a:r>
              <a:rPr lang="es-ES" sz="2400" dirty="0"/>
              <a:t>, devuelve -1 </a:t>
            </a:r>
          </a:p>
          <a:p>
            <a:pPr algn="just"/>
            <a:r>
              <a:rPr lang="es-ES" sz="2400" dirty="0" err="1"/>
              <a:t>static</a:t>
            </a:r>
            <a:r>
              <a:rPr lang="es-ES" sz="2400" dirty="0"/>
              <a:t> </a:t>
            </a:r>
            <a:r>
              <a:rPr lang="es-ES" sz="2400" dirty="0" err="1"/>
              <a:t>int</a:t>
            </a:r>
            <a:r>
              <a:rPr lang="es-ES" sz="2400" dirty="0"/>
              <a:t> </a:t>
            </a:r>
            <a:r>
              <a:rPr lang="es-ES" sz="2400" dirty="0" err="1"/>
              <a:t>lastIndexOf</a:t>
            </a:r>
            <a:r>
              <a:rPr lang="es-ES" sz="2400" dirty="0"/>
              <a:t>(Lista&lt;?&gt; lista, Lista&lt;?&gt; </a:t>
            </a:r>
            <a:r>
              <a:rPr lang="es-ES" sz="2400" dirty="0" err="1"/>
              <a:t>sublista</a:t>
            </a:r>
            <a:r>
              <a:rPr lang="es-ES" sz="2400" dirty="0"/>
              <a:t>): Idéntica a la anterior pero empieza a buscar desde el final de la lista, por lo que devuelve la posición inicial en la comienza la última vez que aparece la </a:t>
            </a:r>
            <a:r>
              <a:rPr lang="es-ES" sz="2400" dirty="0" err="1"/>
              <a:t>sublista</a:t>
            </a:r>
            <a:r>
              <a:rPr lang="es-ES" sz="2400" dirty="0"/>
              <a:t> en la lista (</a:t>
            </a:r>
            <a:r>
              <a:rPr lang="es-ES" sz="2400" dirty="0" err="1"/>
              <a:t>ó</a:t>
            </a:r>
            <a:r>
              <a:rPr lang="es-ES" sz="2400" dirty="0"/>
              <a:t> -1 si no se encuentra) </a:t>
            </a:r>
          </a:p>
          <a:p>
            <a:pPr algn="just"/>
            <a:r>
              <a:rPr lang="es-ES" sz="2400" dirty="0" err="1"/>
              <a:t>static</a:t>
            </a:r>
            <a:r>
              <a:rPr lang="es-ES" sz="2400" dirty="0"/>
              <a:t> &lt;T&gt; </a:t>
            </a:r>
            <a:r>
              <a:rPr lang="es-ES" sz="2400" dirty="0" err="1"/>
              <a:t>ArrayList</a:t>
            </a:r>
            <a:r>
              <a:rPr lang="es-ES" sz="2400" dirty="0"/>
              <a:t>&lt;T&gt; </a:t>
            </a:r>
            <a:r>
              <a:rPr lang="es-ES" sz="2400" dirty="0" err="1"/>
              <a:t>list</a:t>
            </a:r>
            <a:r>
              <a:rPr lang="es-ES" sz="2400" dirty="0"/>
              <a:t>(</a:t>
            </a:r>
            <a:r>
              <a:rPr lang="es-ES" sz="2400" dirty="0" err="1"/>
              <a:t>Enumeration</a:t>
            </a:r>
            <a:r>
              <a:rPr lang="es-ES" sz="2400" dirty="0"/>
              <a:t>&lt;T&gt; </a:t>
            </a:r>
            <a:r>
              <a:rPr lang="es-ES" sz="2400" dirty="0" err="1"/>
              <a:t>enum</a:t>
            </a:r>
            <a:r>
              <a:rPr lang="es-ES" sz="2400" dirty="0"/>
              <a:t>): Obtiene una lista de tipo </a:t>
            </a:r>
            <a:r>
              <a:rPr lang="es-ES" sz="2400" dirty="0" err="1"/>
              <a:t>ArrayList</a:t>
            </a:r>
            <a:r>
              <a:rPr lang="es-ES" sz="2400" dirty="0"/>
              <a:t> a partir de la enumeración indicada. </a:t>
            </a:r>
          </a:p>
          <a:p>
            <a:pPr algn="just"/>
            <a:r>
              <a:rPr lang="es-ES" sz="2400" dirty="0" err="1"/>
              <a:t>static</a:t>
            </a:r>
            <a:r>
              <a:rPr lang="es-ES" sz="2400" dirty="0"/>
              <a:t> &lt;T&gt; T </a:t>
            </a:r>
            <a:r>
              <a:rPr lang="es-ES" sz="2400" dirty="0" err="1"/>
              <a:t>max</a:t>
            </a:r>
            <a:r>
              <a:rPr lang="es-ES" sz="2400" dirty="0"/>
              <a:t>(</a:t>
            </a:r>
            <a:r>
              <a:rPr lang="es-ES" sz="2400" dirty="0" err="1"/>
              <a:t>Collection</a:t>
            </a:r>
            <a:r>
              <a:rPr lang="es-ES" sz="2400" dirty="0"/>
              <a:t>&lt;? </a:t>
            </a:r>
            <a:r>
              <a:rPr lang="es-ES" sz="2400" dirty="0" err="1"/>
              <a:t>extends</a:t>
            </a:r>
            <a:r>
              <a:rPr lang="es-ES" sz="2400" dirty="0"/>
              <a:t> T&gt; c, </a:t>
            </a:r>
            <a:r>
              <a:rPr lang="es-ES" sz="2400" dirty="0" err="1"/>
              <a:t>Comparator</a:t>
            </a:r>
            <a:r>
              <a:rPr lang="es-ES" sz="2400" dirty="0"/>
              <a:t>&lt;? super T&gt; </a:t>
            </a:r>
            <a:r>
              <a:rPr lang="es-ES" sz="2400" dirty="0" err="1"/>
              <a:t>comp</a:t>
            </a:r>
            <a:r>
              <a:rPr lang="es-ES" sz="2400" dirty="0"/>
              <a:t>): Devuelve el mayor valor de la colección, comparando sus elementos según el comparador indicado. </a:t>
            </a:r>
          </a:p>
          <a:p>
            <a:pPr algn="just"/>
            <a:r>
              <a:rPr lang="es-ES" sz="2400" dirty="0" err="1"/>
              <a:t>static</a:t>
            </a:r>
            <a:r>
              <a:rPr lang="es-ES" sz="2400" dirty="0"/>
              <a:t> &lt;T </a:t>
            </a:r>
            <a:r>
              <a:rPr lang="es-ES" sz="2400" dirty="0" err="1"/>
              <a:t>extends</a:t>
            </a:r>
            <a:r>
              <a:rPr lang="es-ES" sz="2400" dirty="0"/>
              <a:t> </a:t>
            </a:r>
            <a:r>
              <a:rPr lang="es-ES" sz="2400" dirty="0" err="1"/>
              <a:t>Object</a:t>
            </a:r>
            <a:r>
              <a:rPr lang="es-ES" sz="2400" dirty="0"/>
              <a:t> &amp; Comparable &lt;? super T&gt;&gt; T </a:t>
            </a:r>
            <a:r>
              <a:rPr lang="es-ES" sz="2400" dirty="0" err="1"/>
              <a:t>max</a:t>
            </a:r>
            <a:r>
              <a:rPr lang="es-ES" sz="2400" dirty="0"/>
              <a:t> </a:t>
            </a:r>
            <a:r>
              <a:rPr lang="es-ES" sz="2400" dirty="0" err="1"/>
              <a:t>max</a:t>
            </a:r>
            <a:r>
              <a:rPr lang="es-ES" sz="2400" dirty="0"/>
              <a:t>(</a:t>
            </a:r>
            <a:r>
              <a:rPr lang="es-ES" sz="2400" dirty="0" err="1"/>
              <a:t>Collection</a:t>
            </a:r>
            <a:r>
              <a:rPr lang="es-ES" sz="2400" dirty="0"/>
              <a:t>&lt;? </a:t>
            </a:r>
            <a:r>
              <a:rPr lang="es-ES" sz="2400" dirty="0" err="1"/>
              <a:t>extends</a:t>
            </a:r>
            <a:r>
              <a:rPr lang="es-ES" sz="2400" dirty="0"/>
              <a:t> T&gt; c): Devuelve el mayor valor de la colección, que debe implementar la interfaz Comparable e indicar en el método </a:t>
            </a:r>
            <a:r>
              <a:rPr lang="es-ES" sz="2400" dirty="0" err="1"/>
              <a:t>comparteTo</a:t>
            </a:r>
            <a:r>
              <a:rPr lang="es-ES" sz="2400" dirty="0"/>
              <a:t> la forma de ordenar </a:t>
            </a:r>
          </a:p>
          <a:p>
            <a:pPr algn="just"/>
            <a:r>
              <a:rPr lang="es-ES" sz="2400" dirty="0" err="1"/>
              <a:t>static</a:t>
            </a:r>
            <a:r>
              <a:rPr lang="es-ES" sz="2400" dirty="0"/>
              <a:t> &lt;T&gt; T min(</a:t>
            </a:r>
            <a:r>
              <a:rPr lang="es-ES" sz="2400" dirty="0" err="1"/>
              <a:t>Collection</a:t>
            </a:r>
            <a:r>
              <a:rPr lang="es-ES" sz="2400" dirty="0"/>
              <a:t>&lt;? </a:t>
            </a:r>
            <a:r>
              <a:rPr lang="es-ES" sz="2400" dirty="0" err="1"/>
              <a:t>extends</a:t>
            </a:r>
            <a:r>
              <a:rPr lang="es-ES" sz="2400" dirty="0"/>
              <a:t> T&gt; c, </a:t>
            </a:r>
            <a:r>
              <a:rPr lang="es-ES" sz="2400" dirty="0" err="1"/>
              <a:t>Comparator</a:t>
            </a:r>
            <a:r>
              <a:rPr lang="es-ES" sz="2400" dirty="0"/>
              <a:t>&lt;? super T&gt; </a:t>
            </a:r>
            <a:r>
              <a:rPr lang="es-ES" sz="2400" dirty="0" err="1"/>
              <a:t>comp</a:t>
            </a:r>
            <a:r>
              <a:rPr lang="es-ES" sz="2400" dirty="0"/>
              <a:t>): Devuelve el menor valor de la colección, comparando sus elementos según el comparador indicado. </a:t>
            </a:r>
          </a:p>
          <a:p>
            <a:pPr algn="just"/>
            <a:r>
              <a:rPr lang="es-ES" sz="2400" dirty="0" err="1"/>
              <a:t>static</a:t>
            </a:r>
            <a:r>
              <a:rPr lang="es-ES" sz="2400" dirty="0"/>
              <a:t> &lt;T </a:t>
            </a:r>
            <a:r>
              <a:rPr lang="es-ES" sz="2400" dirty="0" err="1"/>
              <a:t>extends</a:t>
            </a:r>
            <a:r>
              <a:rPr lang="es-ES" sz="2400" dirty="0"/>
              <a:t> </a:t>
            </a:r>
            <a:r>
              <a:rPr lang="es-ES" sz="2400" dirty="0" err="1"/>
              <a:t>Object</a:t>
            </a:r>
            <a:r>
              <a:rPr lang="es-ES" sz="2400" dirty="0"/>
              <a:t> &amp; Comparable &lt;? super T&gt;&gt; T </a:t>
            </a:r>
            <a:r>
              <a:rPr lang="es-ES" sz="2400" dirty="0" err="1"/>
              <a:t>max</a:t>
            </a:r>
            <a:r>
              <a:rPr lang="es-ES" sz="2400" dirty="0"/>
              <a:t> min(</a:t>
            </a:r>
            <a:r>
              <a:rPr lang="es-ES" sz="2400" dirty="0" err="1"/>
              <a:t>Collection</a:t>
            </a:r>
            <a:r>
              <a:rPr lang="es-ES" sz="2400" dirty="0"/>
              <a:t>&lt;? </a:t>
            </a:r>
            <a:r>
              <a:rPr lang="es-ES" sz="2400" dirty="0" err="1"/>
              <a:t>extends</a:t>
            </a:r>
            <a:r>
              <a:rPr lang="es-ES" sz="2400" dirty="0"/>
              <a:t> T&gt; c): Devuelve el menor valor de la colección, que debe implementar la interfaz Comparable e indicar en el método </a:t>
            </a:r>
            <a:r>
              <a:rPr lang="es-ES" sz="2400" dirty="0" err="1"/>
              <a:t>comparteTo</a:t>
            </a:r>
            <a:r>
              <a:rPr lang="es-ES" sz="2400" dirty="0"/>
              <a:t> la forma de ordenar </a:t>
            </a:r>
          </a:p>
        </p:txBody>
      </p:sp>
    </p:spTree>
    <p:extLst>
      <p:ext uri="{BB962C8B-B14F-4D97-AF65-F5344CB8AC3E}">
        <p14:creationId xmlns:p14="http://schemas.microsoft.com/office/powerpoint/2010/main" val="1911052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Métodos de la clase </a:t>
            </a:r>
            <a:r>
              <a:rPr lang="es-ES" dirty="0" err="1"/>
              <a:t>Collections</a:t>
            </a:r>
            <a:endParaRPr lang="es-ES" dirty="0"/>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1"/>
            <a:ext cx="11898167" cy="5682672"/>
          </a:xfrm>
        </p:spPr>
        <p:txBody>
          <a:bodyPr>
            <a:normAutofit fontScale="92500" lnSpcReduction="20000"/>
          </a:bodyPr>
          <a:lstStyle/>
          <a:p>
            <a:pPr algn="just"/>
            <a:r>
              <a:rPr lang="es-ES" sz="2400" dirty="0" err="1"/>
              <a:t>static</a:t>
            </a:r>
            <a:r>
              <a:rPr lang="es-ES" sz="2400" dirty="0"/>
              <a:t> &lt;T&gt; </a:t>
            </a:r>
            <a:r>
              <a:rPr lang="es-ES" sz="2400" dirty="0" err="1"/>
              <a:t>List</a:t>
            </a:r>
            <a:r>
              <a:rPr lang="es-ES" sz="2400" dirty="0"/>
              <a:t>&lt;T&gt; </a:t>
            </a:r>
            <a:r>
              <a:rPr lang="es-ES" sz="2400" dirty="0" err="1"/>
              <a:t>nCopies</a:t>
            </a:r>
            <a:r>
              <a:rPr lang="es-ES" sz="2400" dirty="0"/>
              <a:t>(</a:t>
            </a:r>
            <a:r>
              <a:rPr lang="es-ES" sz="2400" dirty="0" err="1"/>
              <a:t>int</a:t>
            </a:r>
            <a:r>
              <a:rPr lang="es-ES" sz="2400" dirty="0"/>
              <a:t> </a:t>
            </a:r>
            <a:r>
              <a:rPr lang="es-ES" sz="2400" dirty="0" err="1"/>
              <a:t>num</a:t>
            </a:r>
            <a:r>
              <a:rPr lang="es-ES" sz="2400" dirty="0"/>
              <a:t>, T </a:t>
            </a:r>
            <a:r>
              <a:rPr lang="es-ES" sz="2400" dirty="0" err="1"/>
              <a:t>obj</a:t>
            </a:r>
            <a:r>
              <a:rPr lang="es-ES" sz="2400" dirty="0"/>
              <a:t>): Obtiene una lista formada por tantas copias como indique el parámetro </a:t>
            </a:r>
            <a:r>
              <a:rPr lang="es-ES" sz="2400" dirty="0" err="1"/>
              <a:t>num</a:t>
            </a:r>
            <a:r>
              <a:rPr lang="es-ES" sz="2400" dirty="0"/>
              <a:t>, del objeto indicado. </a:t>
            </a:r>
          </a:p>
          <a:p>
            <a:pPr algn="just"/>
            <a:r>
              <a:rPr lang="es-ES" sz="2400" dirty="0" err="1"/>
              <a:t>static</a:t>
            </a:r>
            <a:r>
              <a:rPr lang="es-ES" sz="2400" dirty="0"/>
              <a:t> &lt;T&gt;</a:t>
            </a:r>
            <a:r>
              <a:rPr lang="es-ES" sz="2400" dirty="0" err="1"/>
              <a:t>boolean</a:t>
            </a:r>
            <a:r>
              <a:rPr lang="es-ES" sz="2400" dirty="0"/>
              <a:t> </a:t>
            </a:r>
            <a:r>
              <a:rPr lang="es-ES" sz="2400" dirty="0" err="1"/>
              <a:t>replaceAll</a:t>
            </a:r>
            <a:r>
              <a:rPr lang="es-ES" sz="2400" dirty="0"/>
              <a:t>(</a:t>
            </a:r>
            <a:r>
              <a:rPr lang="es-ES" sz="2400" dirty="0" err="1"/>
              <a:t>List</a:t>
            </a:r>
            <a:r>
              <a:rPr lang="es-ES" sz="2400" dirty="0"/>
              <a:t>&lt; T&gt; lista, T antiguo, T nuevo): Reemplaza en la lista todas las apariciones del elemento antiguo por el nuevo. Devuelve false si no pudo realizar ni un reemplazo (por que el objeto antiguo no está en la lista) </a:t>
            </a:r>
          </a:p>
          <a:p>
            <a:pPr algn="just"/>
            <a:r>
              <a:rPr lang="es-ES" sz="2400" dirty="0" err="1"/>
              <a:t>static</a:t>
            </a:r>
            <a:r>
              <a:rPr lang="es-ES" sz="2400" dirty="0"/>
              <a:t> &lt;T&gt;</a:t>
            </a:r>
            <a:r>
              <a:rPr lang="es-ES" sz="2400" dirty="0" err="1"/>
              <a:t>boolean</a:t>
            </a:r>
            <a:r>
              <a:rPr lang="es-ES" sz="2400" dirty="0"/>
              <a:t> reverse(</a:t>
            </a:r>
            <a:r>
              <a:rPr lang="es-ES" sz="2400" dirty="0" err="1"/>
              <a:t>List</a:t>
            </a:r>
            <a:r>
              <a:rPr lang="es-ES" sz="2400" dirty="0"/>
              <a:t>&lt; T&gt; lista): Invierte el orden de la lista </a:t>
            </a:r>
          </a:p>
          <a:p>
            <a:pPr algn="just"/>
            <a:r>
              <a:rPr lang="es-ES" sz="2400" dirty="0" err="1"/>
              <a:t>static</a:t>
            </a:r>
            <a:r>
              <a:rPr lang="es-ES" sz="2400" dirty="0"/>
              <a:t> &lt;T&gt;</a:t>
            </a:r>
            <a:r>
              <a:rPr lang="es-ES" sz="2400" dirty="0" err="1"/>
              <a:t>Comparator</a:t>
            </a:r>
            <a:r>
              <a:rPr lang="es-ES" sz="2400" dirty="0"/>
              <a:t>&lt;T&gt; </a:t>
            </a:r>
            <a:r>
              <a:rPr lang="es-ES" sz="2400" dirty="0" err="1"/>
              <a:t>reverseOrder</a:t>
            </a:r>
            <a:r>
              <a:rPr lang="es-ES" sz="2400" dirty="0"/>
              <a:t>(</a:t>
            </a:r>
            <a:r>
              <a:rPr lang="es-ES" sz="2400" dirty="0" err="1"/>
              <a:t>Comparator</a:t>
            </a:r>
            <a:r>
              <a:rPr lang="es-ES" sz="2400" dirty="0"/>
              <a:t>&lt;T&gt; comparador): Obtiene un comparador que invierte el orden en el que ordena el comparador que recibe como parámetro. </a:t>
            </a:r>
          </a:p>
          <a:p>
            <a:pPr algn="just"/>
            <a:r>
              <a:rPr lang="es-ES" sz="2400" dirty="0" err="1"/>
              <a:t>static</a:t>
            </a:r>
            <a:r>
              <a:rPr lang="es-ES" sz="2400" dirty="0"/>
              <a:t> &lt;T&gt;</a:t>
            </a:r>
            <a:r>
              <a:rPr lang="es-ES" sz="2400" dirty="0" err="1"/>
              <a:t>Comparator</a:t>
            </a:r>
            <a:r>
              <a:rPr lang="es-ES" sz="2400" dirty="0"/>
              <a:t>&lt;T&gt; </a:t>
            </a:r>
            <a:r>
              <a:rPr lang="es-ES" sz="2400" dirty="0" err="1"/>
              <a:t>reverseOrder</a:t>
            </a:r>
            <a:r>
              <a:rPr lang="es-ES" sz="2400" dirty="0"/>
              <a:t>(</a:t>
            </a:r>
            <a:r>
              <a:rPr lang="es-ES" sz="2400" dirty="0" err="1"/>
              <a:t>Comparator</a:t>
            </a:r>
            <a:r>
              <a:rPr lang="es-ES" sz="2400" dirty="0"/>
              <a:t>&lt;T&gt; comparador): Obtiene un comparador que invierte el orden en el que ordena normalmente la clase T (que deberá implementar la interfaz Comparable). Por ejemplo: </a:t>
            </a:r>
            <a:r>
              <a:rPr lang="es-ES" sz="2400" dirty="0" err="1"/>
              <a:t>Arrays.sort</a:t>
            </a:r>
            <a:r>
              <a:rPr lang="es-ES" sz="2400" dirty="0"/>
              <a:t>(a, </a:t>
            </a:r>
            <a:r>
              <a:rPr lang="es-ES" sz="2400" dirty="0" err="1"/>
              <a:t>Collections.reverseOrder</a:t>
            </a:r>
            <a:r>
              <a:rPr lang="es-ES" sz="2400" dirty="0"/>
              <a:t>()) ordenaría el array a al revés del orden normal en el que se solería ordenar.</a:t>
            </a:r>
          </a:p>
          <a:p>
            <a:pPr algn="just"/>
            <a:r>
              <a:rPr lang="es-ES" sz="2400" dirty="0" err="1"/>
              <a:t>static</a:t>
            </a:r>
            <a:r>
              <a:rPr lang="es-ES" sz="2400" dirty="0"/>
              <a:t> </a:t>
            </a:r>
            <a:r>
              <a:rPr lang="es-ES" sz="2400" dirty="0" err="1"/>
              <a:t>void</a:t>
            </a:r>
            <a:r>
              <a:rPr lang="es-ES" sz="2400" dirty="0"/>
              <a:t> </a:t>
            </a:r>
            <a:r>
              <a:rPr lang="es-ES" sz="2400" dirty="0" err="1"/>
              <a:t>rotate</a:t>
            </a:r>
            <a:r>
              <a:rPr lang="es-ES" sz="2400" dirty="0"/>
              <a:t>(</a:t>
            </a:r>
            <a:r>
              <a:rPr lang="es-ES" sz="2400" dirty="0" err="1"/>
              <a:t>List</a:t>
            </a:r>
            <a:r>
              <a:rPr lang="es-ES" sz="2400" dirty="0"/>
              <a:t>&lt;T&gt; lista, </a:t>
            </a:r>
            <a:r>
              <a:rPr lang="es-ES" sz="2400" dirty="0" err="1"/>
              <a:t>int</a:t>
            </a:r>
            <a:r>
              <a:rPr lang="es-ES" sz="2400" dirty="0"/>
              <a:t> n): Rota la lista el número de elementos indicados por n. Si la lista l es [1,2,3,4], esta instrucción </a:t>
            </a:r>
            <a:r>
              <a:rPr lang="es-ES" sz="2400" dirty="0" err="1"/>
              <a:t>Collections.rotate</a:t>
            </a:r>
            <a:r>
              <a:rPr lang="es-ES" sz="2400" dirty="0"/>
              <a:t>(l,1) dejaría la lista con los valores [2,3,4,1] El número n puede ser negativo y entonces la rotación es a la izquierda </a:t>
            </a:r>
          </a:p>
          <a:p>
            <a:pPr algn="just"/>
            <a:r>
              <a:rPr lang="es-ES" sz="2400" dirty="0" err="1"/>
              <a:t>static</a:t>
            </a:r>
            <a:r>
              <a:rPr lang="es-ES" sz="2400" dirty="0"/>
              <a:t> </a:t>
            </a:r>
            <a:r>
              <a:rPr lang="es-ES" sz="2400" dirty="0" err="1"/>
              <a:t>void</a:t>
            </a:r>
            <a:r>
              <a:rPr lang="es-ES" sz="2400" dirty="0"/>
              <a:t> </a:t>
            </a:r>
            <a:r>
              <a:rPr lang="es-ES" sz="2400" dirty="0" err="1"/>
              <a:t>shuffle</a:t>
            </a:r>
            <a:r>
              <a:rPr lang="es-ES" sz="2400" dirty="0"/>
              <a:t>(</a:t>
            </a:r>
            <a:r>
              <a:rPr lang="es-ES" sz="2400" dirty="0" err="1"/>
              <a:t>List</a:t>
            </a:r>
            <a:r>
              <a:rPr lang="es-ES" sz="2400" dirty="0"/>
              <a:t>&lt;T&gt; lista): Mezcla aleatoriamente los elementos de la lista. </a:t>
            </a:r>
          </a:p>
        </p:txBody>
      </p:sp>
    </p:spTree>
    <p:extLst>
      <p:ext uri="{BB962C8B-B14F-4D97-AF65-F5344CB8AC3E}">
        <p14:creationId xmlns:p14="http://schemas.microsoft.com/office/powerpoint/2010/main" val="2045643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Métodos de la clase </a:t>
            </a:r>
            <a:r>
              <a:rPr lang="es-ES" dirty="0" err="1"/>
              <a:t>Collections</a:t>
            </a:r>
            <a:endParaRPr lang="es-ES" dirty="0"/>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1"/>
            <a:ext cx="11898167" cy="5682672"/>
          </a:xfrm>
        </p:spPr>
        <p:txBody>
          <a:bodyPr>
            <a:normAutofit fontScale="92500" lnSpcReduction="20000"/>
          </a:bodyPr>
          <a:lstStyle/>
          <a:p>
            <a:pPr algn="just"/>
            <a:r>
              <a:rPr lang="es-ES" sz="2400" dirty="0" err="1"/>
              <a:t>static</a:t>
            </a:r>
            <a:r>
              <a:rPr lang="es-ES" sz="2400" dirty="0"/>
              <a:t> </a:t>
            </a:r>
            <a:r>
              <a:rPr lang="es-ES" sz="2400" dirty="0" err="1"/>
              <a:t>void</a:t>
            </a:r>
            <a:r>
              <a:rPr lang="es-ES" sz="2400" dirty="0"/>
              <a:t> </a:t>
            </a:r>
            <a:r>
              <a:rPr lang="es-ES" sz="2400" dirty="0" err="1"/>
              <a:t>shuffle</a:t>
            </a:r>
            <a:r>
              <a:rPr lang="es-ES" sz="2400" dirty="0"/>
              <a:t>(</a:t>
            </a:r>
            <a:r>
              <a:rPr lang="es-ES" sz="2400" dirty="0" err="1"/>
              <a:t>List</a:t>
            </a:r>
            <a:r>
              <a:rPr lang="es-ES" sz="2400" dirty="0"/>
              <a:t>&lt;T&gt; lista, </a:t>
            </a:r>
            <a:r>
              <a:rPr lang="es-ES" sz="2400" dirty="0" err="1"/>
              <a:t>Random</a:t>
            </a:r>
            <a:r>
              <a:rPr lang="es-ES" sz="2400" dirty="0"/>
              <a:t> r): Mezcla aleatoriamente la lista utilizando como semilla de rotación el objeto r. </a:t>
            </a:r>
          </a:p>
          <a:p>
            <a:pPr algn="just"/>
            <a:r>
              <a:rPr lang="es-ES" sz="2400" dirty="0" err="1"/>
              <a:t>static</a:t>
            </a:r>
            <a:r>
              <a:rPr lang="es-ES" sz="2400" dirty="0"/>
              <a:t> &lt;T&gt; Set &lt;T&gt; </a:t>
            </a:r>
            <a:r>
              <a:rPr lang="es-ES" sz="2400" dirty="0" err="1"/>
              <a:t>singleton</a:t>
            </a:r>
            <a:r>
              <a:rPr lang="es-ES" sz="2400" dirty="0"/>
              <a:t>(T </a:t>
            </a:r>
            <a:r>
              <a:rPr lang="es-ES" sz="2400" dirty="0" err="1"/>
              <a:t>obj</a:t>
            </a:r>
            <a:r>
              <a:rPr lang="es-ES" sz="2400" dirty="0"/>
              <a:t>): Devuelve </a:t>
            </a:r>
            <a:r>
              <a:rPr lang="es-ES" sz="2400" dirty="0" err="1"/>
              <a:t>obj</a:t>
            </a:r>
            <a:r>
              <a:rPr lang="es-ES" sz="2400" dirty="0"/>
              <a:t> como una lista de tipo Set inmutable y </a:t>
            </a:r>
            <a:r>
              <a:rPr lang="es-ES" sz="2400" dirty="0" err="1"/>
              <a:t>serializable</a:t>
            </a:r>
            <a:r>
              <a:rPr lang="es-ES" sz="2400" dirty="0"/>
              <a:t>. </a:t>
            </a:r>
          </a:p>
          <a:p>
            <a:pPr algn="just"/>
            <a:r>
              <a:rPr lang="es-ES" sz="2400" dirty="0" err="1"/>
              <a:t>static</a:t>
            </a:r>
            <a:r>
              <a:rPr lang="es-ES" sz="2400" dirty="0"/>
              <a:t> &lt;T&gt; </a:t>
            </a:r>
            <a:r>
              <a:rPr lang="es-ES" sz="2400" dirty="0" err="1"/>
              <a:t>List</a:t>
            </a:r>
            <a:r>
              <a:rPr lang="es-ES" sz="2400" dirty="0"/>
              <a:t> &lt;T&gt; </a:t>
            </a:r>
            <a:r>
              <a:rPr lang="es-ES" sz="2400" dirty="0" err="1"/>
              <a:t>singletonList</a:t>
            </a:r>
            <a:r>
              <a:rPr lang="es-ES" sz="2400" dirty="0"/>
              <a:t>(T </a:t>
            </a:r>
            <a:r>
              <a:rPr lang="es-ES" sz="2400" dirty="0" err="1"/>
              <a:t>obj</a:t>
            </a:r>
            <a:r>
              <a:rPr lang="es-ES" sz="2400" dirty="0"/>
              <a:t>): Devuelve </a:t>
            </a:r>
            <a:r>
              <a:rPr lang="es-ES" sz="2400" dirty="0" err="1"/>
              <a:t>obj</a:t>
            </a:r>
            <a:r>
              <a:rPr lang="es-ES" sz="2400" dirty="0"/>
              <a:t> como una lista de tipo </a:t>
            </a:r>
            <a:r>
              <a:rPr lang="es-ES" sz="2400" dirty="0" err="1"/>
              <a:t>List</a:t>
            </a:r>
            <a:r>
              <a:rPr lang="es-ES" sz="2400" dirty="0"/>
              <a:t> inmutable y </a:t>
            </a:r>
            <a:r>
              <a:rPr lang="es-ES" sz="2400" dirty="0" err="1"/>
              <a:t>serializable</a:t>
            </a:r>
            <a:r>
              <a:rPr lang="es-ES" sz="2400" dirty="0"/>
              <a:t>. </a:t>
            </a:r>
          </a:p>
          <a:p>
            <a:pPr algn="just"/>
            <a:r>
              <a:rPr lang="es-ES" sz="2400" dirty="0" err="1"/>
              <a:t>static</a:t>
            </a:r>
            <a:r>
              <a:rPr lang="es-ES" sz="2400" dirty="0"/>
              <a:t> &lt;K,V&gt; </a:t>
            </a:r>
            <a:r>
              <a:rPr lang="es-ES" sz="2400" dirty="0" err="1"/>
              <a:t>Map</a:t>
            </a:r>
            <a:r>
              <a:rPr lang="es-ES" sz="2400" dirty="0"/>
              <a:t> &lt;K,V&gt; </a:t>
            </a:r>
            <a:r>
              <a:rPr lang="es-ES" sz="2400" dirty="0" err="1"/>
              <a:t>singletonMap</a:t>
            </a:r>
            <a:r>
              <a:rPr lang="es-ES" sz="2400" dirty="0"/>
              <a:t>(K clave, V valor): Devuelve el elemento de clave y valor indicados como un mapa inmutable y </a:t>
            </a:r>
            <a:r>
              <a:rPr lang="es-ES" sz="2400" dirty="0" err="1"/>
              <a:t>serializable</a:t>
            </a:r>
            <a:r>
              <a:rPr lang="es-ES" sz="2400" dirty="0"/>
              <a:t>. </a:t>
            </a:r>
          </a:p>
          <a:p>
            <a:pPr algn="just"/>
            <a:r>
              <a:rPr lang="es-ES" sz="2400" dirty="0" err="1"/>
              <a:t>static</a:t>
            </a:r>
            <a:r>
              <a:rPr lang="es-ES" sz="2400" dirty="0"/>
              <a:t> &lt;T </a:t>
            </a:r>
            <a:r>
              <a:rPr lang="es-ES" sz="2400" dirty="0" err="1"/>
              <a:t>extends</a:t>
            </a:r>
            <a:r>
              <a:rPr lang="es-ES" sz="2400" dirty="0"/>
              <a:t> Comparable&lt;? super T&gt; </a:t>
            </a:r>
            <a:r>
              <a:rPr lang="es-ES" sz="2400" dirty="0" err="1"/>
              <a:t>void</a:t>
            </a:r>
            <a:r>
              <a:rPr lang="es-ES" sz="2400" dirty="0"/>
              <a:t> </a:t>
            </a:r>
            <a:r>
              <a:rPr lang="es-ES" sz="2400" dirty="0" err="1"/>
              <a:t>sort</a:t>
            </a:r>
            <a:r>
              <a:rPr lang="es-ES" sz="2400" dirty="0"/>
              <a:t>(</a:t>
            </a:r>
            <a:r>
              <a:rPr lang="es-ES" sz="2400" dirty="0" err="1"/>
              <a:t>List</a:t>
            </a:r>
            <a:r>
              <a:rPr lang="es-ES" sz="2400" dirty="0"/>
              <a:t>&lt;T&gt; lista): Ordena la lista según el orden natural de los elementos (cuya clase debe implementar la interfaz Comparable) de la misma. </a:t>
            </a:r>
          </a:p>
          <a:p>
            <a:pPr algn="just"/>
            <a:r>
              <a:rPr lang="es-ES" sz="2400" dirty="0" err="1"/>
              <a:t>static</a:t>
            </a:r>
            <a:r>
              <a:rPr lang="es-ES" sz="2400" dirty="0"/>
              <a:t> &lt;T&gt; </a:t>
            </a:r>
            <a:r>
              <a:rPr lang="es-ES" sz="2400" dirty="0" err="1"/>
              <a:t>void</a:t>
            </a:r>
            <a:r>
              <a:rPr lang="es-ES" sz="2400" dirty="0"/>
              <a:t> </a:t>
            </a:r>
            <a:r>
              <a:rPr lang="es-ES" sz="2400" dirty="0" err="1"/>
              <a:t>sort</a:t>
            </a:r>
            <a:r>
              <a:rPr lang="es-ES" sz="2400" dirty="0"/>
              <a:t>(</a:t>
            </a:r>
            <a:r>
              <a:rPr lang="es-ES" sz="2400" dirty="0" err="1"/>
              <a:t>List</a:t>
            </a:r>
            <a:r>
              <a:rPr lang="es-ES" sz="2400" dirty="0"/>
              <a:t>&lt;T&gt; lista, &lt;</a:t>
            </a:r>
            <a:r>
              <a:rPr lang="es-ES" sz="2400" dirty="0" err="1"/>
              <a:t>Comparator</a:t>
            </a:r>
            <a:r>
              <a:rPr lang="es-ES" sz="2400" dirty="0"/>
              <a:t> &lt;? super t&gt; </a:t>
            </a:r>
            <a:r>
              <a:rPr lang="es-ES" sz="2400" dirty="0" err="1"/>
              <a:t>comp</a:t>
            </a:r>
            <a:r>
              <a:rPr lang="es-ES" sz="2400" dirty="0"/>
              <a:t>): Ordena la lista en base al comparador indicado. Los elementos iguales no se reordenan entre sí. </a:t>
            </a:r>
          </a:p>
          <a:p>
            <a:pPr algn="just"/>
            <a:r>
              <a:rPr lang="es-ES" sz="2400" dirty="0" err="1"/>
              <a:t>static</a:t>
            </a:r>
            <a:r>
              <a:rPr lang="es-ES" sz="2400" dirty="0"/>
              <a:t> &lt;T&gt; </a:t>
            </a:r>
            <a:r>
              <a:rPr lang="es-ES" sz="2400" dirty="0" err="1"/>
              <a:t>void</a:t>
            </a:r>
            <a:r>
              <a:rPr lang="es-ES" sz="2400" dirty="0"/>
              <a:t> swap(</a:t>
            </a:r>
            <a:r>
              <a:rPr lang="es-ES" sz="2400" dirty="0" err="1"/>
              <a:t>List</a:t>
            </a:r>
            <a:r>
              <a:rPr lang="es-ES" sz="2400" dirty="0"/>
              <a:t>&lt;T&gt; lista, </a:t>
            </a:r>
            <a:r>
              <a:rPr lang="es-ES" sz="2400" dirty="0" err="1"/>
              <a:t>int</a:t>
            </a:r>
            <a:r>
              <a:rPr lang="es-ES" sz="2400" dirty="0"/>
              <a:t> i1, </a:t>
            </a:r>
            <a:r>
              <a:rPr lang="es-ES" sz="2400" dirty="0" err="1"/>
              <a:t>int</a:t>
            </a:r>
            <a:r>
              <a:rPr lang="es-ES" sz="2400" dirty="0"/>
              <a:t> i2): Intercambia en la lista los elementos cuyos índices son los indicados. La lista debe poseer elementos en dichos índices so pena de provocar la excepción: </a:t>
            </a:r>
            <a:r>
              <a:rPr lang="es-ES" sz="2400" dirty="0" err="1"/>
              <a:t>IndexOutOfBoundsException</a:t>
            </a:r>
            <a:r>
              <a:rPr lang="es-ES" sz="2400" dirty="0"/>
              <a:t> </a:t>
            </a:r>
          </a:p>
        </p:txBody>
      </p:sp>
    </p:spTree>
    <p:extLst>
      <p:ext uri="{BB962C8B-B14F-4D97-AF65-F5344CB8AC3E}">
        <p14:creationId xmlns:p14="http://schemas.microsoft.com/office/powerpoint/2010/main" val="4094768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Métodos de la clase </a:t>
            </a:r>
            <a:r>
              <a:rPr lang="es-ES" dirty="0" err="1"/>
              <a:t>Collections</a:t>
            </a:r>
            <a:endParaRPr lang="es-ES" dirty="0"/>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1"/>
            <a:ext cx="11898167" cy="5682672"/>
          </a:xfrm>
        </p:spPr>
        <p:txBody>
          <a:bodyPr>
            <a:normAutofit/>
          </a:bodyPr>
          <a:lstStyle/>
          <a:p>
            <a:pPr algn="just"/>
            <a:r>
              <a:rPr lang="es-ES" sz="2400" dirty="0" err="1"/>
              <a:t>static</a:t>
            </a:r>
            <a:r>
              <a:rPr lang="es-ES" sz="2400" dirty="0"/>
              <a:t> &lt;T&gt; </a:t>
            </a:r>
            <a:r>
              <a:rPr lang="es-ES" sz="2400" dirty="0" err="1"/>
              <a:t>Collection</a:t>
            </a:r>
            <a:r>
              <a:rPr lang="es-ES" sz="2400" dirty="0"/>
              <a:t> &lt;T&gt; </a:t>
            </a:r>
            <a:r>
              <a:rPr lang="es-ES" sz="2400" dirty="0" err="1"/>
              <a:t>synchronizedCollection</a:t>
            </a:r>
            <a:r>
              <a:rPr lang="es-ES" sz="2400" dirty="0"/>
              <a:t>(</a:t>
            </a:r>
            <a:r>
              <a:rPr lang="es-ES" sz="2400" dirty="0" err="1"/>
              <a:t>Collection</a:t>
            </a:r>
            <a:r>
              <a:rPr lang="es-ES" sz="2400" dirty="0"/>
              <a:t> &lt;T&gt; c): Obtiene una colección sincronizada para hilos seguros a partir de la colección indicada </a:t>
            </a:r>
          </a:p>
          <a:p>
            <a:pPr algn="just"/>
            <a:r>
              <a:rPr lang="es-ES" sz="2400" dirty="0" err="1"/>
              <a:t>static</a:t>
            </a:r>
            <a:r>
              <a:rPr lang="es-ES" sz="2400" dirty="0"/>
              <a:t> &lt;T&gt; </a:t>
            </a:r>
            <a:r>
              <a:rPr lang="es-ES" sz="2400" dirty="0" err="1"/>
              <a:t>List</a:t>
            </a:r>
            <a:r>
              <a:rPr lang="es-ES" sz="2400" dirty="0"/>
              <a:t> &lt;T&gt; </a:t>
            </a:r>
            <a:r>
              <a:rPr lang="es-ES" sz="2400" dirty="0" err="1"/>
              <a:t>synchronizedList</a:t>
            </a:r>
            <a:r>
              <a:rPr lang="es-ES" sz="2400" dirty="0"/>
              <a:t>(</a:t>
            </a:r>
            <a:r>
              <a:rPr lang="es-ES" sz="2400" dirty="0" err="1"/>
              <a:t>List</a:t>
            </a:r>
            <a:r>
              <a:rPr lang="es-ES" sz="2400" dirty="0"/>
              <a:t> &lt;T&gt; lista): Obtiene una lista sincronizada para hilos seguros a partir de la lista indicada </a:t>
            </a:r>
          </a:p>
          <a:p>
            <a:pPr algn="just"/>
            <a:r>
              <a:rPr lang="es-ES" sz="2400" dirty="0" err="1"/>
              <a:t>static</a:t>
            </a:r>
            <a:r>
              <a:rPr lang="es-ES" sz="2400" dirty="0"/>
              <a:t> &lt;K,V&gt; </a:t>
            </a:r>
            <a:r>
              <a:rPr lang="es-ES" sz="2400" dirty="0" err="1"/>
              <a:t>SortedMap</a:t>
            </a:r>
            <a:r>
              <a:rPr lang="es-ES" sz="2400" dirty="0"/>
              <a:t> &lt;K,V&gt; </a:t>
            </a:r>
            <a:r>
              <a:rPr lang="es-ES" sz="2400" dirty="0" err="1"/>
              <a:t>synchronizedMap</a:t>
            </a:r>
            <a:r>
              <a:rPr lang="es-ES" sz="2400" dirty="0"/>
              <a:t>(</a:t>
            </a:r>
            <a:r>
              <a:rPr lang="es-ES" sz="2400" dirty="0" err="1"/>
              <a:t>Map</a:t>
            </a:r>
            <a:r>
              <a:rPr lang="es-ES" sz="2400" dirty="0"/>
              <a:t> &lt;K,V&gt; mapa): Obtiene un mapa sincronizado para hilos seguros a partir del mapa indicado </a:t>
            </a:r>
          </a:p>
          <a:p>
            <a:pPr algn="just"/>
            <a:r>
              <a:rPr lang="es-ES" sz="2400" dirty="0" err="1"/>
              <a:t>static</a:t>
            </a:r>
            <a:r>
              <a:rPr lang="es-ES" sz="2400" dirty="0"/>
              <a:t> &lt;T&gt; Set &lt;T&gt; </a:t>
            </a:r>
            <a:r>
              <a:rPr lang="es-ES" sz="2400" dirty="0" err="1"/>
              <a:t>synchronizedSet</a:t>
            </a:r>
            <a:r>
              <a:rPr lang="es-ES" sz="2400" dirty="0"/>
              <a:t>(Set &lt;T&gt; set): Obtiene una lista sin duplicados sincronizada para hilos seguros a partir de la lista indicada </a:t>
            </a:r>
          </a:p>
          <a:p>
            <a:pPr algn="just"/>
            <a:r>
              <a:rPr lang="es-ES" sz="2400" dirty="0" err="1"/>
              <a:t>static</a:t>
            </a:r>
            <a:r>
              <a:rPr lang="es-ES" sz="2400" dirty="0"/>
              <a:t> &lt;K,V&gt; </a:t>
            </a:r>
            <a:r>
              <a:rPr lang="es-ES" sz="2400" dirty="0" err="1"/>
              <a:t>SortedMap</a:t>
            </a:r>
            <a:r>
              <a:rPr lang="es-ES" sz="2400" dirty="0"/>
              <a:t> &lt;K,V&gt; </a:t>
            </a:r>
            <a:r>
              <a:rPr lang="es-ES" sz="2400" dirty="0" err="1"/>
              <a:t>synchronizedSortedMap</a:t>
            </a:r>
            <a:r>
              <a:rPr lang="es-ES" sz="2400" dirty="0"/>
              <a:t>(</a:t>
            </a:r>
            <a:r>
              <a:rPr lang="es-ES" sz="2400" dirty="0" err="1"/>
              <a:t>SortedMap</a:t>
            </a:r>
            <a:r>
              <a:rPr lang="es-ES" sz="2400" dirty="0"/>
              <a:t> &lt;K,V&gt; mapa): Obtiene un mapa ordenado sincronizado para hilos seguros a partir del mapa indicado</a:t>
            </a:r>
          </a:p>
          <a:p>
            <a:pPr algn="just"/>
            <a:r>
              <a:rPr lang="es-ES" sz="2400" dirty="0" err="1"/>
              <a:t>static</a:t>
            </a:r>
            <a:r>
              <a:rPr lang="es-ES" sz="2400" dirty="0"/>
              <a:t> &lt;T&gt; </a:t>
            </a:r>
            <a:r>
              <a:rPr lang="es-ES" sz="2400" dirty="0" err="1"/>
              <a:t>SortedSet</a:t>
            </a:r>
            <a:r>
              <a:rPr lang="es-ES" sz="2400" dirty="0"/>
              <a:t> &lt;T&gt; </a:t>
            </a:r>
            <a:r>
              <a:rPr lang="es-ES" sz="2400" dirty="0" err="1"/>
              <a:t>synchronizedSortedSet</a:t>
            </a:r>
            <a:r>
              <a:rPr lang="es-ES" sz="2400" dirty="0"/>
              <a:t>(Set &lt;T&gt; set): Obtiene una lista ordenada sin duplicados sincronizada para hilos seguros a partir de la lista indicada </a:t>
            </a:r>
          </a:p>
          <a:p>
            <a:pPr marL="36900" indent="0" algn="just">
              <a:buNone/>
            </a:pPr>
            <a:endParaRPr lang="es-ES" sz="2400" dirty="0"/>
          </a:p>
        </p:txBody>
      </p:sp>
    </p:spTree>
    <p:extLst>
      <p:ext uri="{BB962C8B-B14F-4D97-AF65-F5344CB8AC3E}">
        <p14:creationId xmlns:p14="http://schemas.microsoft.com/office/powerpoint/2010/main" val="3042284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Métodos de la clase </a:t>
            </a:r>
            <a:r>
              <a:rPr lang="es-ES" dirty="0" err="1"/>
              <a:t>Collections</a:t>
            </a:r>
            <a:endParaRPr lang="es-ES" dirty="0"/>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1"/>
            <a:ext cx="11898167" cy="5682672"/>
          </a:xfrm>
        </p:spPr>
        <p:txBody>
          <a:bodyPr>
            <a:normAutofit/>
          </a:bodyPr>
          <a:lstStyle/>
          <a:p>
            <a:pPr algn="just"/>
            <a:r>
              <a:rPr lang="es-ES" sz="2400" dirty="0" err="1"/>
              <a:t>static</a:t>
            </a:r>
            <a:r>
              <a:rPr lang="es-ES" sz="2400" dirty="0"/>
              <a:t> &lt;T&gt;</a:t>
            </a:r>
            <a:r>
              <a:rPr lang="es-ES" sz="2400" dirty="0" err="1"/>
              <a:t>Collection</a:t>
            </a:r>
            <a:r>
              <a:rPr lang="es-ES" sz="2400" dirty="0"/>
              <a:t>&lt;T&gt; </a:t>
            </a:r>
            <a:r>
              <a:rPr lang="es-ES" sz="2400" dirty="0" err="1"/>
              <a:t>unmodifiableCollection</a:t>
            </a:r>
            <a:r>
              <a:rPr lang="es-ES" sz="2400" dirty="0"/>
              <a:t>( </a:t>
            </a:r>
            <a:r>
              <a:rPr lang="es-ES" sz="2400" dirty="0" err="1"/>
              <a:t>Collection</a:t>
            </a:r>
            <a:r>
              <a:rPr lang="es-ES" sz="2400" dirty="0"/>
              <a:t>&lt;? </a:t>
            </a:r>
            <a:r>
              <a:rPr lang="es-ES" sz="2400" dirty="0" err="1"/>
              <a:t>extends</a:t>
            </a:r>
            <a:r>
              <a:rPr lang="es-ES" sz="2400" dirty="0"/>
              <a:t> T&gt; c): Obtiene una colección de sólo lectura a partir de la colección indicada </a:t>
            </a:r>
          </a:p>
          <a:p>
            <a:pPr algn="just"/>
            <a:r>
              <a:rPr lang="es-ES" sz="2400" dirty="0" err="1"/>
              <a:t>static</a:t>
            </a:r>
            <a:r>
              <a:rPr lang="es-ES" sz="2400" dirty="0"/>
              <a:t> &lt;T&gt;</a:t>
            </a:r>
            <a:r>
              <a:rPr lang="es-ES" sz="2400" dirty="0" err="1"/>
              <a:t>List</a:t>
            </a:r>
            <a:r>
              <a:rPr lang="es-ES" sz="2400" dirty="0"/>
              <a:t>&lt;T&gt; </a:t>
            </a:r>
            <a:r>
              <a:rPr lang="es-ES" sz="2400" dirty="0" err="1"/>
              <a:t>unmodifiableList</a:t>
            </a:r>
            <a:r>
              <a:rPr lang="es-ES" sz="2400" dirty="0"/>
              <a:t>(</a:t>
            </a:r>
            <a:r>
              <a:rPr lang="es-ES" sz="2400" dirty="0" err="1"/>
              <a:t>List</a:t>
            </a:r>
            <a:r>
              <a:rPr lang="es-ES" sz="2400" dirty="0"/>
              <a:t>&lt;? </a:t>
            </a:r>
            <a:r>
              <a:rPr lang="es-ES" sz="2400" dirty="0" err="1"/>
              <a:t>extends</a:t>
            </a:r>
            <a:r>
              <a:rPr lang="es-ES" sz="2400" dirty="0"/>
              <a:t> T&gt; lista): Obtiene una lista de sólo lectura a partir de la lista indicada </a:t>
            </a:r>
          </a:p>
          <a:p>
            <a:pPr algn="just"/>
            <a:r>
              <a:rPr lang="es-ES" sz="2400" dirty="0" err="1"/>
              <a:t>static</a:t>
            </a:r>
            <a:r>
              <a:rPr lang="es-ES" sz="2400" dirty="0"/>
              <a:t> &lt;K,V&gt;</a:t>
            </a:r>
            <a:r>
              <a:rPr lang="es-ES" sz="2400" dirty="0" err="1"/>
              <a:t>Map</a:t>
            </a:r>
            <a:r>
              <a:rPr lang="es-ES" sz="2400" dirty="0"/>
              <a:t>&lt;K,V&gt; </a:t>
            </a:r>
            <a:r>
              <a:rPr lang="es-ES" sz="2400" dirty="0" err="1"/>
              <a:t>unmodifiableMap</a:t>
            </a:r>
            <a:r>
              <a:rPr lang="es-ES" sz="2400" dirty="0"/>
              <a:t>( </a:t>
            </a:r>
            <a:r>
              <a:rPr lang="es-ES" sz="2400" dirty="0" err="1"/>
              <a:t>Map</a:t>
            </a:r>
            <a:r>
              <a:rPr lang="es-ES" sz="2400" dirty="0"/>
              <a:t>&lt;? </a:t>
            </a:r>
            <a:r>
              <a:rPr lang="es-ES" sz="2400" dirty="0" err="1"/>
              <a:t>extends</a:t>
            </a:r>
            <a:r>
              <a:rPr lang="es-ES" sz="2400" dirty="0"/>
              <a:t> K, ? </a:t>
            </a:r>
            <a:r>
              <a:rPr lang="es-ES" sz="2400" dirty="0" err="1"/>
              <a:t>extends</a:t>
            </a:r>
            <a:r>
              <a:rPr lang="es-ES" sz="2400" dirty="0"/>
              <a:t> V&gt; mapa): Obtiene un mapa de sólo lectura a partir del indicado </a:t>
            </a:r>
          </a:p>
          <a:p>
            <a:pPr algn="just"/>
            <a:r>
              <a:rPr lang="es-ES" sz="2400" dirty="0" err="1"/>
              <a:t>static</a:t>
            </a:r>
            <a:r>
              <a:rPr lang="es-ES" sz="2400" dirty="0"/>
              <a:t> &lt;T&gt;Set&lt;T&gt; </a:t>
            </a:r>
            <a:r>
              <a:rPr lang="es-ES" sz="2400" dirty="0" err="1"/>
              <a:t>unmodifiableSet</a:t>
            </a:r>
            <a:r>
              <a:rPr lang="es-ES" sz="2400" dirty="0"/>
              <a:t>(Set&lt;? </a:t>
            </a:r>
            <a:r>
              <a:rPr lang="es-ES" sz="2400" dirty="0" err="1"/>
              <a:t>extends</a:t>
            </a:r>
            <a:r>
              <a:rPr lang="es-ES" sz="2400" dirty="0"/>
              <a:t> T&gt; lista): Obtiene una lista de valores únicos, de sólo lectura a partir de la lista indicada </a:t>
            </a:r>
          </a:p>
          <a:p>
            <a:pPr algn="just"/>
            <a:r>
              <a:rPr lang="es-ES" sz="2400" dirty="0" err="1"/>
              <a:t>static</a:t>
            </a:r>
            <a:r>
              <a:rPr lang="es-ES" sz="2400" dirty="0"/>
              <a:t> &lt;K,V&gt;</a:t>
            </a:r>
            <a:r>
              <a:rPr lang="es-ES" sz="2400" dirty="0" err="1"/>
              <a:t>SortedMap</a:t>
            </a:r>
            <a:r>
              <a:rPr lang="es-ES" sz="2400" dirty="0"/>
              <a:t>&lt;K,V&gt; </a:t>
            </a:r>
            <a:r>
              <a:rPr lang="es-ES" sz="2400" dirty="0" err="1"/>
              <a:t>unmodifiableSortedMap</a:t>
            </a:r>
            <a:r>
              <a:rPr lang="es-ES" sz="2400" dirty="0"/>
              <a:t>( </a:t>
            </a:r>
            <a:r>
              <a:rPr lang="es-ES" sz="2400" dirty="0" err="1"/>
              <a:t>SortedMap</a:t>
            </a:r>
            <a:r>
              <a:rPr lang="es-ES" sz="2400" dirty="0"/>
              <a:t>&lt;? </a:t>
            </a:r>
            <a:r>
              <a:rPr lang="es-ES" sz="2400" dirty="0" err="1"/>
              <a:t>extends</a:t>
            </a:r>
            <a:r>
              <a:rPr lang="es-ES" sz="2400" dirty="0"/>
              <a:t> K, ? </a:t>
            </a:r>
            <a:r>
              <a:rPr lang="es-ES" sz="2400" dirty="0" err="1"/>
              <a:t>extends</a:t>
            </a:r>
            <a:r>
              <a:rPr lang="es-ES" sz="2400" dirty="0"/>
              <a:t> V&gt; mapa): Obtiene un mapa ordenado de sólo lectura a partir del indicado </a:t>
            </a:r>
          </a:p>
          <a:p>
            <a:pPr algn="just"/>
            <a:r>
              <a:rPr lang="es-ES" sz="2400" dirty="0" err="1"/>
              <a:t>static</a:t>
            </a:r>
            <a:r>
              <a:rPr lang="es-ES" sz="2400" dirty="0"/>
              <a:t> &lt;T&gt;Set&lt;T&gt; </a:t>
            </a:r>
            <a:r>
              <a:rPr lang="es-ES" sz="2400" dirty="0" err="1"/>
              <a:t>unmodifiableSortedSet</a:t>
            </a:r>
            <a:r>
              <a:rPr lang="es-ES" sz="2400" dirty="0"/>
              <a:t>(Set&lt;? </a:t>
            </a:r>
            <a:r>
              <a:rPr lang="es-ES" sz="2400" dirty="0" err="1"/>
              <a:t>extends</a:t>
            </a:r>
            <a:r>
              <a:rPr lang="es-ES" sz="2400" dirty="0"/>
              <a:t> T&gt; lista): Obtiene una lista de valores únicos ordenados, de sólo lectura a partir de la lista indicada</a:t>
            </a:r>
          </a:p>
        </p:txBody>
      </p:sp>
    </p:spTree>
    <p:extLst>
      <p:ext uri="{BB962C8B-B14F-4D97-AF65-F5344CB8AC3E}">
        <p14:creationId xmlns:p14="http://schemas.microsoft.com/office/powerpoint/2010/main" val="1740691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56062" y="51756"/>
            <a:ext cx="10353762" cy="609426"/>
          </a:xfrm>
        </p:spPr>
        <p:txBody>
          <a:bodyPr>
            <a:normAutofit fontScale="90000"/>
          </a:bodyPr>
          <a:lstStyle/>
          <a:p>
            <a:r>
              <a:rPr lang="es-ES" dirty="0"/>
              <a:t>Métodos de la clase </a:t>
            </a:r>
            <a:r>
              <a:rPr lang="es-ES" dirty="0" err="1"/>
              <a:t>Collections</a:t>
            </a:r>
            <a:endParaRPr lang="es-ES" dirty="0"/>
          </a:p>
        </p:txBody>
      </p:sp>
      <p:sp>
        <p:nvSpPr>
          <p:cNvPr id="5" name="Marcador de contenido 2">
            <a:extLst>
              <a:ext uri="{FF2B5EF4-FFF2-40B4-BE49-F238E27FC236}">
                <a16:creationId xmlns:a16="http://schemas.microsoft.com/office/drawing/2014/main" id="{C3F306F7-BB8C-BC99-56BE-1C9764AC8F56}"/>
              </a:ext>
            </a:extLst>
          </p:cNvPr>
          <p:cNvSpPr txBox="1">
            <a:spLocks/>
          </p:cNvSpPr>
          <p:nvPr/>
        </p:nvSpPr>
        <p:spPr>
          <a:xfrm>
            <a:off x="253388" y="661182"/>
            <a:ext cx="11843132" cy="626582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Font typeface="Wingdings 2" charset="2"/>
              <a:buNone/>
            </a:pPr>
            <a:r>
              <a:rPr lang="es-ES" sz="2800" b="1" dirty="0"/>
              <a:t>Ejercicio Resuelto 12.13(</a:t>
            </a:r>
            <a:r>
              <a:rPr lang="es-ES" sz="2800" b="1" dirty="0" err="1"/>
              <a:t>pag</a:t>
            </a:r>
            <a:r>
              <a:rPr lang="es-ES" sz="2800" b="1" dirty="0"/>
              <a:t> 394) </a:t>
            </a:r>
            <a:r>
              <a:rPr lang="es-ES" sz="2800" dirty="0"/>
              <a:t>Implementar la clase Sorteo con parámetros genéricos. Deberá guardar un conjunto de valores distintos de tipo genérico, suministrados por consola y será capaz de generar una combinación premiada de un tamaño determinado. Deberán implementarse, como mínimo, los métodos:</a:t>
            </a:r>
          </a:p>
          <a:p>
            <a:pPr algn="just"/>
            <a:r>
              <a:rPr lang="es-ES" sz="2800" dirty="0" err="1"/>
              <a:t>boolean</a:t>
            </a:r>
            <a:r>
              <a:rPr lang="es-ES" sz="2800" dirty="0"/>
              <a:t> </a:t>
            </a:r>
            <a:r>
              <a:rPr lang="es-ES" sz="2800" dirty="0" err="1"/>
              <a:t>add</a:t>
            </a:r>
            <a:r>
              <a:rPr lang="es-ES" sz="2800" dirty="0"/>
              <a:t>(T elemento): que añadirá un elemento nuevo al conjunto de valores posibles en una apuesta. Si el elemento se añade, devuelve true y, encaso contrario, debido a que ya estaba presente false.</a:t>
            </a:r>
          </a:p>
          <a:p>
            <a:pPr algn="just"/>
            <a:r>
              <a:rPr lang="es-ES" sz="2800" dirty="0"/>
              <a:t>Set&lt;T&gt; premiados(</a:t>
            </a:r>
            <a:r>
              <a:rPr lang="es-ES" sz="2800" dirty="0" err="1"/>
              <a:t>int</a:t>
            </a:r>
            <a:r>
              <a:rPr lang="es-ES" sz="2800" dirty="0"/>
              <a:t> </a:t>
            </a:r>
            <a:r>
              <a:rPr lang="es-ES" sz="2800" dirty="0" err="1"/>
              <a:t>intNumPremiados</a:t>
            </a:r>
            <a:r>
              <a:rPr lang="es-ES" sz="2800" dirty="0"/>
              <a:t>): que devolverá una combinación ganadora de </a:t>
            </a:r>
            <a:r>
              <a:rPr lang="es-ES" sz="2800" i="1" dirty="0" err="1"/>
              <a:t>numPremiados</a:t>
            </a:r>
            <a:r>
              <a:rPr lang="es-ES" sz="2800" dirty="0"/>
              <a:t> elementos distintos.</a:t>
            </a:r>
          </a:p>
          <a:p>
            <a:pPr algn="just"/>
            <a:endParaRPr lang="es-ES" sz="2800" dirty="0"/>
          </a:p>
          <a:p>
            <a:endParaRPr lang="es-ES" dirty="0"/>
          </a:p>
        </p:txBody>
      </p:sp>
    </p:spTree>
    <p:extLst>
      <p:ext uri="{BB962C8B-B14F-4D97-AF65-F5344CB8AC3E}">
        <p14:creationId xmlns:p14="http://schemas.microsoft.com/office/powerpoint/2010/main" val="3048626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56062" y="51756"/>
            <a:ext cx="10353762" cy="609426"/>
          </a:xfrm>
        </p:spPr>
        <p:txBody>
          <a:bodyPr>
            <a:normAutofit fontScale="90000"/>
          </a:bodyPr>
          <a:lstStyle/>
          <a:p>
            <a:r>
              <a:rPr lang="es-ES" dirty="0"/>
              <a:t>Métodos de la clase </a:t>
            </a:r>
            <a:r>
              <a:rPr lang="es-ES" dirty="0" err="1"/>
              <a:t>Collections</a:t>
            </a:r>
            <a:endParaRPr lang="es-ES" dirty="0"/>
          </a:p>
        </p:txBody>
      </p:sp>
      <p:sp>
        <p:nvSpPr>
          <p:cNvPr id="5" name="Marcador de contenido 2">
            <a:extLst>
              <a:ext uri="{FF2B5EF4-FFF2-40B4-BE49-F238E27FC236}">
                <a16:creationId xmlns:a16="http://schemas.microsoft.com/office/drawing/2014/main" id="{C3F306F7-BB8C-BC99-56BE-1C9764AC8F56}"/>
              </a:ext>
            </a:extLst>
          </p:cNvPr>
          <p:cNvSpPr txBox="1">
            <a:spLocks/>
          </p:cNvSpPr>
          <p:nvPr/>
        </p:nvSpPr>
        <p:spPr>
          <a:xfrm>
            <a:off x="253388" y="661182"/>
            <a:ext cx="11843132" cy="6265829"/>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None/>
            </a:pPr>
            <a:r>
              <a:rPr lang="es-ES" sz="2800" b="1" dirty="0"/>
              <a:t>Ejercicio Resuelto 12.14(</a:t>
            </a:r>
            <a:r>
              <a:rPr lang="es-ES" sz="2800" b="1" dirty="0" err="1"/>
              <a:t>pag</a:t>
            </a:r>
            <a:r>
              <a:rPr lang="es-ES" sz="2800" b="1" dirty="0"/>
              <a:t> 395) </a:t>
            </a:r>
            <a:r>
              <a:rPr lang="es-ES" sz="2800" dirty="0"/>
              <a:t>Implementar una aplicación que simula el registro de las temperaturas, a lo largo de un día, en una estación meteorológica. La aplicación mostrará un menú con las opciones:</a:t>
            </a:r>
          </a:p>
          <a:p>
            <a:pPr marL="551250" indent="-514350" algn="just">
              <a:buFont typeface="+mj-lt"/>
              <a:buAutoNum type="arabicPeriod"/>
            </a:pPr>
            <a:r>
              <a:rPr lang="es-ES" sz="2800" dirty="0"/>
              <a:t>Nuevo registro (que introduciremos manualmente, aunque se supone que en el sistema original, estaría controlado por un reloj)</a:t>
            </a:r>
          </a:p>
          <a:p>
            <a:pPr marL="551250" indent="-514350" algn="just">
              <a:buFont typeface="+mj-lt"/>
              <a:buAutoNum type="arabicPeriod"/>
            </a:pPr>
            <a:r>
              <a:rPr lang="es-ES" sz="2800" dirty="0"/>
              <a:t>Listar registros</a:t>
            </a:r>
          </a:p>
          <a:p>
            <a:pPr marL="551250" indent="-514350" algn="just">
              <a:buFont typeface="+mj-lt"/>
              <a:buAutoNum type="arabicPeriod"/>
            </a:pPr>
            <a:r>
              <a:rPr lang="es-ES" sz="2800" dirty="0"/>
              <a:t>Mostrar estadística (con los valores máximo, mínimo y promedio de las temperaturas registradas hasta el momento desde la primera lectura del día).</a:t>
            </a:r>
          </a:p>
          <a:p>
            <a:pPr marL="551250" indent="-514350" algn="just">
              <a:buFont typeface="+mj-lt"/>
              <a:buAutoNum type="arabicPeriod"/>
            </a:pPr>
            <a:r>
              <a:rPr lang="es-ES" sz="2800" dirty="0"/>
              <a:t>Salir.</a:t>
            </a:r>
          </a:p>
          <a:p>
            <a:pPr marL="36900" indent="0" algn="just">
              <a:buNone/>
            </a:pPr>
            <a:r>
              <a:rPr lang="es-ES" sz="2800" dirty="0"/>
              <a:t>Al salir, los datos se grabarán en un fichero binario cuyo nombre estará compuesto por la cadena “registros” concatenada con la fecha del día en el formato “</a:t>
            </a:r>
            <a:r>
              <a:rPr lang="es-ES" sz="2800" dirty="0" err="1"/>
              <a:t>yyyyMMdd</a:t>
            </a:r>
            <a:r>
              <a:rPr lang="es-ES" sz="2800" dirty="0"/>
              <a:t>” y extensión .</a:t>
            </a:r>
            <a:r>
              <a:rPr lang="es-ES" sz="2800" dirty="0" err="1"/>
              <a:t>dat</a:t>
            </a:r>
            <a:endParaRPr lang="es-ES" sz="2800" dirty="0"/>
          </a:p>
          <a:p>
            <a:pPr marL="36900" indent="0" algn="just">
              <a:buNone/>
            </a:pPr>
            <a:r>
              <a:rPr lang="es-ES" sz="2800" dirty="0"/>
              <a:t>Cada registro constará de la temperatura en grados centígrados y la hora, que se leerá del sistema en el momento de la creación del registro.</a:t>
            </a:r>
          </a:p>
          <a:p>
            <a:pPr algn="just"/>
            <a:endParaRPr lang="es-ES" sz="2800" dirty="0"/>
          </a:p>
          <a:p>
            <a:endParaRPr lang="es-ES" dirty="0"/>
          </a:p>
        </p:txBody>
      </p:sp>
    </p:spTree>
    <p:extLst>
      <p:ext uri="{BB962C8B-B14F-4D97-AF65-F5344CB8AC3E}">
        <p14:creationId xmlns:p14="http://schemas.microsoft.com/office/powerpoint/2010/main" val="1831046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Interfaz </a:t>
            </a:r>
            <a:r>
              <a:rPr lang="es-ES" dirty="0" err="1"/>
              <a:t>Map</a:t>
            </a:r>
            <a:endParaRPr lang="es-ES" dirty="0"/>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1"/>
            <a:ext cx="11898167" cy="5682672"/>
          </a:xfrm>
        </p:spPr>
        <p:txBody>
          <a:bodyPr>
            <a:normAutofit/>
          </a:bodyPr>
          <a:lstStyle/>
          <a:p>
            <a:pPr marL="36900" indent="0" algn="just">
              <a:buNone/>
            </a:pPr>
            <a:r>
              <a:rPr lang="es-ES" sz="2800" dirty="0"/>
              <a:t>Son similares a las colecciones y almacenan unos elementos llamados </a:t>
            </a:r>
            <a:r>
              <a:rPr lang="es-ES" sz="2800" dirty="0" err="1"/>
              <a:t>Map.Entry</a:t>
            </a:r>
            <a:r>
              <a:rPr lang="es-ES" sz="2800" dirty="0"/>
              <a:t>, que </a:t>
            </a:r>
            <a:r>
              <a:rPr lang="es-ES" sz="2800" dirty="0" err="1"/>
              <a:t>continen</a:t>
            </a:r>
            <a:r>
              <a:rPr lang="es-ES" sz="2800" dirty="0"/>
              <a:t> una clave y un valor.</a:t>
            </a:r>
          </a:p>
          <a:p>
            <a:pPr marL="36900" indent="0" algn="just">
              <a:buNone/>
            </a:pPr>
            <a:r>
              <a:rPr lang="es-ES" sz="2800" dirty="0"/>
              <a:t>Existen tres tipos de </a:t>
            </a:r>
            <a:r>
              <a:rPr lang="es-ES" sz="2800" dirty="0" err="1"/>
              <a:t>map</a:t>
            </a:r>
            <a:r>
              <a:rPr lang="es-ES" sz="2800" dirty="0"/>
              <a:t>:</a:t>
            </a:r>
          </a:p>
          <a:p>
            <a:pPr algn="just"/>
            <a:r>
              <a:rPr lang="es-ES" sz="2800" dirty="0" err="1"/>
              <a:t>HashMap</a:t>
            </a:r>
            <a:r>
              <a:rPr lang="es-ES" sz="2800" dirty="0"/>
              <a:t>: funciona rápido, pero no tiene orden</a:t>
            </a:r>
          </a:p>
          <a:p>
            <a:pPr algn="just"/>
            <a:r>
              <a:rPr lang="es-ES" sz="2800" dirty="0" err="1"/>
              <a:t>LinkedHashMap</a:t>
            </a:r>
            <a:r>
              <a:rPr lang="es-ES" sz="2800" dirty="0"/>
              <a:t>: los elementos se guardan según el orden de inserción</a:t>
            </a:r>
          </a:p>
          <a:p>
            <a:pPr algn="just"/>
            <a:r>
              <a:rPr lang="es-ES" sz="2800" dirty="0" err="1"/>
              <a:t>TreeMap</a:t>
            </a:r>
            <a:r>
              <a:rPr lang="es-ES" sz="2800" dirty="0"/>
              <a:t>: es un </a:t>
            </a:r>
            <a:r>
              <a:rPr lang="es-ES" sz="2800" dirty="0" err="1"/>
              <a:t>arbol</a:t>
            </a:r>
            <a:r>
              <a:rPr lang="es-ES" sz="2800" dirty="0"/>
              <a:t> elementos ordenados. </a:t>
            </a:r>
          </a:p>
          <a:p>
            <a:pPr marL="36900" indent="0" algn="just">
              <a:buNone/>
            </a:pPr>
            <a:r>
              <a:rPr lang="es-ES" sz="2800" dirty="0"/>
              <a:t>Al crear un mapa, tendremos que indicar dos parámetros genéricos, que identificaran a la clave y al valor. En el ejemplo metemos clientes con un número como clave. </a:t>
            </a:r>
          </a:p>
          <a:p>
            <a:pPr marL="36900" indent="0" algn="just">
              <a:buNone/>
            </a:pPr>
            <a:endParaRPr lang="es-ES" sz="2800" dirty="0"/>
          </a:p>
        </p:txBody>
      </p:sp>
      <p:pic>
        <p:nvPicPr>
          <p:cNvPr id="5" name="Imagen 4">
            <a:extLst>
              <a:ext uri="{FF2B5EF4-FFF2-40B4-BE49-F238E27FC236}">
                <a16:creationId xmlns:a16="http://schemas.microsoft.com/office/drawing/2014/main" id="{307527D1-3E3B-7C76-4D54-1D7556BE901F}"/>
              </a:ext>
            </a:extLst>
          </p:cNvPr>
          <p:cNvPicPr>
            <a:picLocks noChangeAspect="1"/>
          </p:cNvPicPr>
          <p:nvPr/>
        </p:nvPicPr>
        <p:blipFill>
          <a:blip r:embed="rId2"/>
          <a:stretch>
            <a:fillRect/>
          </a:stretch>
        </p:blipFill>
        <p:spPr>
          <a:xfrm>
            <a:off x="3667125" y="5319712"/>
            <a:ext cx="6858000" cy="409575"/>
          </a:xfrm>
          <a:prstGeom prst="rect">
            <a:avLst/>
          </a:prstGeom>
        </p:spPr>
      </p:pic>
    </p:spTree>
    <p:extLst>
      <p:ext uri="{BB962C8B-B14F-4D97-AF65-F5344CB8AC3E}">
        <p14:creationId xmlns:p14="http://schemas.microsoft.com/office/powerpoint/2010/main" val="1964108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Introducción</a:t>
            </a:r>
          </a:p>
        </p:txBody>
      </p:sp>
      <p:sp>
        <p:nvSpPr>
          <p:cNvPr id="5" name="Marcador de contenido 4">
            <a:extLst>
              <a:ext uri="{FF2B5EF4-FFF2-40B4-BE49-F238E27FC236}">
                <a16:creationId xmlns:a16="http://schemas.microsoft.com/office/drawing/2014/main" id="{61950FAE-C7CB-7313-41FF-F3155D07851C}"/>
              </a:ext>
            </a:extLst>
          </p:cNvPr>
          <p:cNvSpPr>
            <a:spLocks noGrp="1"/>
          </p:cNvSpPr>
          <p:nvPr>
            <p:ph idx="1"/>
          </p:nvPr>
        </p:nvSpPr>
        <p:spPr/>
        <p:txBody>
          <a:bodyPr/>
          <a:lstStyle/>
          <a:p>
            <a:endParaRPr lang="es-ES"/>
          </a:p>
        </p:txBody>
      </p:sp>
      <p:pic>
        <p:nvPicPr>
          <p:cNvPr id="7" name="Imagen 6">
            <a:extLst>
              <a:ext uri="{FF2B5EF4-FFF2-40B4-BE49-F238E27FC236}">
                <a16:creationId xmlns:a16="http://schemas.microsoft.com/office/drawing/2014/main" id="{1F509E6F-CF87-1580-550B-64B49D29C7CC}"/>
              </a:ext>
            </a:extLst>
          </p:cNvPr>
          <p:cNvPicPr>
            <a:picLocks noChangeAspect="1"/>
          </p:cNvPicPr>
          <p:nvPr/>
        </p:nvPicPr>
        <p:blipFill>
          <a:blip r:embed="rId2"/>
          <a:stretch>
            <a:fillRect/>
          </a:stretch>
        </p:blipFill>
        <p:spPr>
          <a:xfrm>
            <a:off x="590550" y="32988"/>
            <a:ext cx="11064377" cy="6825012"/>
          </a:xfrm>
          <a:prstGeom prst="rect">
            <a:avLst/>
          </a:prstGeom>
        </p:spPr>
      </p:pic>
    </p:spTree>
    <p:extLst>
      <p:ext uri="{BB962C8B-B14F-4D97-AF65-F5344CB8AC3E}">
        <p14:creationId xmlns:p14="http://schemas.microsoft.com/office/powerpoint/2010/main" val="3970000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Métodos Interfaz </a:t>
            </a:r>
            <a:r>
              <a:rPr lang="es-ES" dirty="0" err="1"/>
              <a:t>Map</a:t>
            </a:r>
            <a:endParaRPr lang="es-ES" dirty="0"/>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1"/>
            <a:ext cx="11898167" cy="5682672"/>
          </a:xfrm>
        </p:spPr>
        <p:txBody>
          <a:bodyPr>
            <a:normAutofit/>
          </a:bodyPr>
          <a:lstStyle/>
          <a:p>
            <a:pPr algn="just"/>
            <a:r>
              <a:rPr lang="es-ES" sz="2800" dirty="0"/>
              <a:t>V </a:t>
            </a:r>
            <a:r>
              <a:rPr lang="es-ES" sz="2800" dirty="0" err="1"/>
              <a:t>put</a:t>
            </a:r>
            <a:r>
              <a:rPr lang="es-ES" sz="2800" dirty="0"/>
              <a:t> (K clave, V valor): Similar a </a:t>
            </a:r>
            <a:r>
              <a:rPr lang="es-ES" sz="2800" dirty="0" err="1"/>
              <a:t>add</a:t>
            </a:r>
            <a:r>
              <a:rPr lang="es-ES" sz="2800" dirty="0"/>
              <a:t> de colecciones. Inserta un valor con la clave indicada. Si esta existe, modifica el valor. Devuelve el valor antiguo.</a:t>
            </a:r>
          </a:p>
          <a:p>
            <a:pPr algn="just"/>
            <a:r>
              <a:rPr lang="es-ES" sz="2800" dirty="0"/>
              <a:t>V </a:t>
            </a:r>
            <a:r>
              <a:rPr lang="es-ES" sz="2800" dirty="0" err="1"/>
              <a:t>remove</a:t>
            </a:r>
            <a:r>
              <a:rPr lang="es-ES" sz="2800" dirty="0"/>
              <a:t> (</a:t>
            </a:r>
            <a:r>
              <a:rPr lang="es-ES" sz="2800" dirty="0" err="1"/>
              <a:t>Object</a:t>
            </a:r>
            <a:r>
              <a:rPr lang="es-ES" sz="2800" dirty="0"/>
              <a:t> clave): Elimina el la entrada con la clave indicada. Si esta existe, devuelve el valor, sino devuelve </a:t>
            </a:r>
            <a:r>
              <a:rPr lang="es-ES" sz="2800" dirty="0" err="1"/>
              <a:t>null</a:t>
            </a:r>
            <a:r>
              <a:rPr lang="es-ES" sz="2800" dirty="0"/>
              <a:t>.</a:t>
            </a:r>
          </a:p>
          <a:p>
            <a:pPr algn="just"/>
            <a:r>
              <a:rPr lang="es-ES" sz="2800" dirty="0" err="1"/>
              <a:t>void</a:t>
            </a:r>
            <a:r>
              <a:rPr lang="es-ES" sz="2800" dirty="0"/>
              <a:t> </a:t>
            </a:r>
            <a:r>
              <a:rPr lang="es-ES" sz="2800" dirty="0" err="1"/>
              <a:t>clear</a:t>
            </a:r>
            <a:r>
              <a:rPr lang="es-ES" sz="2800" dirty="0"/>
              <a:t>( ): elimina todas las entradas del mapa, quedando vacío</a:t>
            </a:r>
          </a:p>
          <a:p>
            <a:pPr algn="just"/>
            <a:r>
              <a:rPr lang="es-ES" sz="2800" dirty="0"/>
              <a:t>V </a:t>
            </a:r>
            <a:r>
              <a:rPr lang="es-ES" sz="2800" dirty="0" err="1"/>
              <a:t>get</a:t>
            </a:r>
            <a:r>
              <a:rPr lang="es-ES" sz="2800" dirty="0"/>
              <a:t> (</a:t>
            </a:r>
            <a:r>
              <a:rPr lang="es-ES" sz="2800" dirty="0" err="1"/>
              <a:t>Object</a:t>
            </a:r>
            <a:r>
              <a:rPr lang="es-ES" sz="2800" dirty="0"/>
              <a:t> clave): Devuelve el valor si existe la clave, sino devuelve </a:t>
            </a:r>
            <a:r>
              <a:rPr lang="es-ES" sz="2800" dirty="0" err="1"/>
              <a:t>null</a:t>
            </a:r>
            <a:r>
              <a:rPr lang="es-ES" sz="2800" dirty="0"/>
              <a:t>.</a:t>
            </a:r>
          </a:p>
          <a:p>
            <a:pPr algn="just"/>
            <a:r>
              <a:rPr lang="es-ES" sz="2800" dirty="0" err="1"/>
              <a:t>boolean</a:t>
            </a:r>
            <a:r>
              <a:rPr lang="es-ES" sz="2800" dirty="0"/>
              <a:t> </a:t>
            </a:r>
            <a:r>
              <a:rPr lang="es-ES" sz="2800" dirty="0" err="1"/>
              <a:t>containsKey</a:t>
            </a:r>
            <a:r>
              <a:rPr lang="es-ES" sz="2800" dirty="0"/>
              <a:t> (</a:t>
            </a:r>
            <a:r>
              <a:rPr lang="es-ES" sz="2800" dirty="0" err="1"/>
              <a:t>Object</a:t>
            </a:r>
            <a:r>
              <a:rPr lang="es-ES" sz="2800" dirty="0"/>
              <a:t> clave): Devuelve el true si existe la clave, sino devuelve false.</a:t>
            </a:r>
          </a:p>
          <a:p>
            <a:pPr algn="just"/>
            <a:r>
              <a:rPr lang="es-ES" sz="2800" dirty="0" err="1"/>
              <a:t>boolean</a:t>
            </a:r>
            <a:r>
              <a:rPr lang="es-ES" sz="2800" dirty="0"/>
              <a:t> </a:t>
            </a:r>
            <a:r>
              <a:rPr lang="es-ES" sz="2800" dirty="0" err="1"/>
              <a:t>containsValue</a:t>
            </a:r>
            <a:r>
              <a:rPr lang="es-ES" sz="2800" dirty="0"/>
              <a:t> (</a:t>
            </a:r>
            <a:r>
              <a:rPr lang="es-ES" sz="2800" dirty="0" err="1"/>
              <a:t>Object</a:t>
            </a:r>
            <a:r>
              <a:rPr lang="es-ES" sz="2800" dirty="0"/>
              <a:t> valor): Devuelve el true si existe alguna entrada con el valor indicado, sino devuelve false.</a:t>
            </a:r>
          </a:p>
          <a:p>
            <a:pPr algn="just"/>
            <a:endParaRPr lang="es-ES" sz="2800" dirty="0"/>
          </a:p>
          <a:p>
            <a:pPr algn="just"/>
            <a:endParaRPr lang="es-ES" sz="2800" dirty="0"/>
          </a:p>
          <a:p>
            <a:pPr algn="just"/>
            <a:endParaRPr lang="es-ES" sz="2800" dirty="0"/>
          </a:p>
          <a:p>
            <a:pPr algn="just"/>
            <a:endParaRPr lang="es-ES" sz="2800" dirty="0"/>
          </a:p>
          <a:p>
            <a:pPr marL="36900" indent="0" algn="just">
              <a:buNone/>
            </a:pPr>
            <a:endParaRPr lang="es-ES" sz="2800" dirty="0"/>
          </a:p>
        </p:txBody>
      </p:sp>
    </p:spTree>
    <p:extLst>
      <p:ext uri="{BB962C8B-B14F-4D97-AF65-F5344CB8AC3E}">
        <p14:creationId xmlns:p14="http://schemas.microsoft.com/office/powerpoint/2010/main" val="3354490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Métodos Interfaz </a:t>
            </a:r>
            <a:r>
              <a:rPr lang="es-ES" dirty="0" err="1"/>
              <a:t>Map</a:t>
            </a:r>
            <a:endParaRPr lang="es-ES" dirty="0"/>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1"/>
            <a:ext cx="11898167" cy="5682672"/>
          </a:xfrm>
        </p:spPr>
        <p:txBody>
          <a:bodyPr>
            <a:normAutofit/>
          </a:bodyPr>
          <a:lstStyle/>
          <a:p>
            <a:pPr algn="just"/>
            <a:r>
              <a:rPr lang="es-ES" sz="2800" dirty="0"/>
              <a:t>Set &lt;K&gt; </a:t>
            </a:r>
            <a:r>
              <a:rPr lang="es-ES" sz="2800" dirty="0" err="1"/>
              <a:t>keySet</a:t>
            </a:r>
            <a:r>
              <a:rPr lang="es-ES" sz="2800" dirty="0"/>
              <a:t> ( ): Nos devuelve una colección Set con el conjunto de claves del mapa.</a:t>
            </a:r>
          </a:p>
          <a:p>
            <a:pPr algn="just"/>
            <a:r>
              <a:rPr lang="es-ES" sz="2800" dirty="0" err="1"/>
              <a:t>Collection</a:t>
            </a:r>
            <a:r>
              <a:rPr lang="es-ES" sz="2800" dirty="0"/>
              <a:t>&lt;V&gt; </a:t>
            </a:r>
            <a:r>
              <a:rPr lang="es-ES" sz="2800" dirty="0" err="1"/>
              <a:t>values</a:t>
            </a:r>
            <a:r>
              <a:rPr lang="es-ES" sz="2800" dirty="0"/>
              <a:t>( ): devuelve una vista </a:t>
            </a:r>
            <a:r>
              <a:rPr lang="es-ES" sz="2800" dirty="0" err="1"/>
              <a:t>Collection</a:t>
            </a:r>
            <a:r>
              <a:rPr lang="es-ES" sz="2800" dirty="0"/>
              <a:t>, con los valores del mapa.</a:t>
            </a:r>
          </a:p>
          <a:p>
            <a:pPr algn="just"/>
            <a:r>
              <a:rPr lang="es-ES" sz="2800" dirty="0"/>
              <a:t>Set &lt;</a:t>
            </a:r>
            <a:r>
              <a:rPr lang="es-ES" sz="2800" dirty="0" err="1"/>
              <a:t>MapEntry</a:t>
            </a:r>
            <a:r>
              <a:rPr lang="es-ES" sz="2800" dirty="0"/>
              <a:t> &lt;K,V&gt; </a:t>
            </a:r>
            <a:r>
              <a:rPr lang="es-ES" sz="2800" dirty="0" err="1"/>
              <a:t>entrySet</a:t>
            </a:r>
            <a:r>
              <a:rPr lang="es-ES" sz="2800" dirty="0"/>
              <a:t>( ): que devuelve una vista del conjunto de entradas clave, valor, que tuviera almacenado el mapa.</a:t>
            </a:r>
          </a:p>
          <a:p>
            <a:pPr algn="just"/>
            <a:endParaRPr lang="es-ES" sz="2800" dirty="0"/>
          </a:p>
          <a:p>
            <a:pPr algn="just"/>
            <a:endParaRPr lang="es-ES" sz="2800" dirty="0"/>
          </a:p>
          <a:p>
            <a:pPr algn="just"/>
            <a:endParaRPr lang="es-ES" sz="2800" dirty="0"/>
          </a:p>
          <a:p>
            <a:pPr algn="just"/>
            <a:endParaRPr lang="es-ES" sz="2800" dirty="0"/>
          </a:p>
          <a:p>
            <a:pPr algn="just"/>
            <a:endParaRPr lang="es-ES" sz="2800" dirty="0"/>
          </a:p>
          <a:p>
            <a:pPr marL="36900" indent="0" algn="just">
              <a:buNone/>
            </a:pPr>
            <a:endParaRPr lang="es-ES" sz="2800" dirty="0"/>
          </a:p>
        </p:txBody>
      </p:sp>
    </p:spTree>
    <p:extLst>
      <p:ext uri="{BB962C8B-B14F-4D97-AF65-F5344CB8AC3E}">
        <p14:creationId xmlns:p14="http://schemas.microsoft.com/office/powerpoint/2010/main" val="39705095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Recorrido de un </a:t>
            </a:r>
            <a:r>
              <a:rPr lang="es-ES" dirty="0" err="1"/>
              <a:t>Map</a:t>
            </a:r>
            <a:endParaRPr lang="es-ES" dirty="0"/>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1"/>
            <a:ext cx="11898167" cy="5682672"/>
          </a:xfrm>
        </p:spPr>
        <p:txBody>
          <a:bodyPr>
            <a:normAutofit/>
          </a:bodyPr>
          <a:lstStyle/>
          <a:p>
            <a:pPr marL="36900" indent="0" algn="just">
              <a:buNone/>
            </a:pPr>
            <a:r>
              <a:rPr lang="es-ES" sz="2800" dirty="0"/>
              <a:t>Existen diversas formas de recorrer un mapa, dependiendo de cual sea nuestro </a:t>
            </a:r>
            <a:r>
              <a:rPr lang="es-ES" sz="2800" dirty="0" err="1"/>
              <a:t>interes</a:t>
            </a:r>
            <a:r>
              <a:rPr lang="es-ES" sz="2800" dirty="0"/>
              <a:t>.</a:t>
            </a:r>
          </a:p>
          <a:p>
            <a:pPr marL="36900" indent="0" algn="just">
              <a:buNone/>
            </a:pPr>
            <a:r>
              <a:rPr lang="es-ES" sz="2800" dirty="0"/>
              <a:t>Lo normal es que nos interese ver de cada </a:t>
            </a:r>
            <a:r>
              <a:rPr lang="es-ES" sz="2800" dirty="0" err="1"/>
              <a:t>Map.Entry</a:t>
            </a:r>
            <a:r>
              <a:rPr lang="es-ES" sz="2800" dirty="0"/>
              <a:t> tanto su clave como su valor, por tanto lo podríamos hacer con un </a:t>
            </a:r>
            <a:r>
              <a:rPr lang="es-ES" sz="2800" dirty="0" err="1"/>
              <a:t>for-each</a:t>
            </a:r>
            <a:r>
              <a:rPr lang="es-ES" sz="2800" dirty="0"/>
              <a:t> de </a:t>
            </a:r>
            <a:r>
              <a:rPr lang="es-ES" sz="2800" dirty="0" err="1"/>
              <a:t>entrySet</a:t>
            </a:r>
            <a:r>
              <a:rPr lang="es-ES" sz="2800" dirty="0"/>
              <a:t>( ).</a:t>
            </a:r>
          </a:p>
          <a:p>
            <a:pPr marL="36900" indent="0" algn="just">
              <a:buNone/>
            </a:pPr>
            <a:endParaRPr lang="es-ES" sz="2800" dirty="0"/>
          </a:p>
          <a:p>
            <a:pPr marL="36900" indent="0" algn="just">
              <a:buNone/>
            </a:pPr>
            <a:r>
              <a:rPr lang="es-ES" sz="2800" dirty="0"/>
              <a:t>Puede que nos interese mirar solo las claves, por lo que podríamos hacer un </a:t>
            </a:r>
            <a:r>
              <a:rPr lang="es-ES" sz="2800" dirty="0" err="1"/>
              <a:t>for-each</a:t>
            </a:r>
            <a:r>
              <a:rPr lang="es-ES" sz="2800" dirty="0"/>
              <a:t> de </a:t>
            </a:r>
            <a:r>
              <a:rPr lang="es-ES" sz="2800" dirty="0" err="1"/>
              <a:t>keySet</a:t>
            </a:r>
            <a:r>
              <a:rPr lang="es-ES" sz="2800" dirty="0"/>
              <a:t>( )</a:t>
            </a:r>
          </a:p>
          <a:p>
            <a:pPr marL="36900" indent="0" algn="just">
              <a:spcBef>
                <a:spcPts val="2400"/>
              </a:spcBef>
              <a:buNone/>
            </a:pPr>
            <a:r>
              <a:rPr lang="es-ES" sz="2800" dirty="0"/>
              <a:t>Puede interesarnos recorrer solo los valores con un </a:t>
            </a:r>
            <a:r>
              <a:rPr lang="es-ES" sz="2800" dirty="0" err="1"/>
              <a:t>for-each</a:t>
            </a:r>
            <a:r>
              <a:rPr lang="es-ES" sz="2800" dirty="0"/>
              <a:t> de </a:t>
            </a:r>
            <a:r>
              <a:rPr lang="es-ES" sz="2800" dirty="0" err="1"/>
              <a:t>values</a:t>
            </a:r>
            <a:r>
              <a:rPr lang="es-ES" sz="2800" dirty="0"/>
              <a:t>( )</a:t>
            </a:r>
          </a:p>
          <a:p>
            <a:pPr marL="36900" indent="0" algn="just">
              <a:buNone/>
            </a:pPr>
            <a:endParaRPr lang="es-ES" sz="2800" dirty="0"/>
          </a:p>
          <a:p>
            <a:pPr algn="just"/>
            <a:endParaRPr lang="es-ES" sz="2800" dirty="0"/>
          </a:p>
          <a:p>
            <a:pPr algn="just"/>
            <a:endParaRPr lang="es-ES" sz="2800" dirty="0"/>
          </a:p>
          <a:p>
            <a:pPr algn="just"/>
            <a:endParaRPr lang="es-ES" sz="2800" dirty="0"/>
          </a:p>
          <a:p>
            <a:pPr marL="36900" indent="0" algn="just">
              <a:buNone/>
            </a:pPr>
            <a:endParaRPr lang="es-ES" sz="2800" dirty="0"/>
          </a:p>
        </p:txBody>
      </p:sp>
      <p:pic>
        <p:nvPicPr>
          <p:cNvPr id="5" name="Imagen 4">
            <a:extLst>
              <a:ext uri="{FF2B5EF4-FFF2-40B4-BE49-F238E27FC236}">
                <a16:creationId xmlns:a16="http://schemas.microsoft.com/office/drawing/2014/main" id="{CB0716B9-741E-5320-6DC4-50D5E6626230}"/>
              </a:ext>
            </a:extLst>
          </p:cNvPr>
          <p:cNvPicPr>
            <a:picLocks noChangeAspect="1"/>
          </p:cNvPicPr>
          <p:nvPr/>
        </p:nvPicPr>
        <p:blipFill>
          <a:blip r:embed="rId2"/>
          <a:stretch>
            <a:fillRect/>
          </a:stretch>
        </p:blipFill>
        <p:spPr>
          <a:xfrm>
            <a:off x="0" y="3027186"/>
            <a:ext cx="12192000" cy="632178"/>
          </a:xfrm>
          <a:prstGeom prst="rect">
            <a:avLst/>
          </a:prstGeom>
        </p:spPr>
      </p:pic>
      <p:pic>
        <p:nvPicPr>
          <p:cNvPr id="7" name="Imagen 6">
            <a:extLst>
              <a:ext uri="{FF2B5EF4-FFF2-40B4-BE49-F238E27FC236}">
                <a16:creationId xmlns:a16="http://schemas.microsoft.com/office/drawing/2014/main" id="{C981C895-DA42-893C-71BE-0703D92A5D41}"/>
              </a:ext>
            </a:extLst>
          </p:cNvPr>
          <p:cNvPicPr>
            <a:picLocks noChangeAspect="1"/>
          </p:cNvPicPr>
          <p:nvPr/>
        </p:nvPicPr>
        <p:blipFill>
          <a:blip r:embed="rId3"/>
          <a:stretch>
            <a:fillRect/>
          </a:stretch>
        </p:blipFill>
        <p:spPr>
          <a:xfrm>
            <a:off x="385762" y="5466356"/>
            <a:ext cx="6829425" cy="657225"/>
          </a:xfrm>
          <a:prstGeom prst="rect">
            <a:avLst/>
          </a:prstGeom>
        </p:spPr>
      </p:pic>
      <p:pic>
        <p:nvPicPr>
          <p:cNvPr id="11" name="Imagen 10">
            <a:extLst>
              <a:ext uri="{FF2B5EF4-FFF2-40B4-BE49-F238E27FC236}">
                <a16:creationId xmlns:a16="http://schemas.microsoft.com/office/drawing/2014/main" id="{31102545-86BA-C793-B238-B1D1CF525ED4}"/>
              </a:ext>
            </a:extLst>
          </p:cNvPr>
          <p:cNvPicPr>
            <a:picLocks noChangeAspect="1"/>
          </p:cNvPicPr>
          <p:nvPr/>
        </p:nvPicPr>
        <p:blipFill>
          <a:blip r:embed="rId4"/>
          <a:stretch>
            <a:fillRect/>
          </a:stretch>
        </p:blipFill>
        <p:spPr>
          <a:xfrm>
            <a:off x="3538537" y="4094756"/>
            <a:ext cx="6981825" cy="714375"/>
          </a:xfrm>
          <a:prstGeom prst="rect">
            <a:avLst/>
          </a:prstGeom>
        </p:spPr>
      </p:pic>
    </p:spTree>
    <p:extLst>
      <p:ext uri="{BB962C8B-B14F-4D97-AF65-F5344CB8AC3E}">
        <p14:creationId xmlns:p14="http://schemas.microsoft.com/office/powerpoint/2010/main" val="7910662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Recorrido de un </a:t>
            </a:r>
            <a:r>
              <a:rPr lang="es-ES" dirty="0" err="1"/>
              <a:t>Map</a:t>
            </a:r>
            <a:endParaRPr lang="es-ES" dirty="0"/>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1"/>
            <a:ext cx="11898167" cy="5682672"/>
          </a:xfrm>
        </p:spPr>
        <p:txBody>
          <a:bodyPr>
            <a:normAutofit/>
          </a:bodyPr>
          <a:lstStyle/>
          <a:p>
            <a:pPr marL="36900" indent="0" algn="just">
              <a:buNone/>
            </a:pPr>
            <a:r>
              <a:rPr lang="es-ES" sz="2800" dirty="0"/>
              <a:t>También es posible que nos interese recorrer el mapa con un iterador de las claves.</a:t>
            </a:r>
          </a:p>
          <a:p>
            <a:pPr marL="36900" indent="0" algn="just">
              <a:buNone/>
            </a:pPr>
            <a:endParaRPr lang="es-ES" sz="2800" dirty="0"/>
          </a:p>
          <a:p>
            <a:pPr algn="just"/>
            <a:endParaRPr lang="es-ES" sz="2800" dirty="0"/>
          </a:p>
          <a:p>
            <a:pPr marL="36900" indent="0" algn="just">
              <a:buNone/>
            </a:pPr>
            <a:endParaRPr lang="es-ES" sz="2800" dirty="0"/>
          </a:p>
        </p:txBody>
      </p:sp>
      <p:pic>
        <p:nvPicPr>
          <p:cNvPr id="6" name="Imagen 5">
            <a:extLst>
              <a:ext uri="{FF2B5EF4-FFF2-40B4-BE49-F238E27FC236}">
                <a16:creationId xmlns:a16="http://schemas.microsoft.com/office/drawing/2014/main" id="{13708346-49F8-782F-F589-2E1AC608A842}"/>
              </a:ext>
            </a:extLst>
          </p:cNvPr>
          <p:cNvPicPr>
            <a:picLocks noChangeAspect="1"/>
          </p:cNvPicPr>
          <p:nvPr/>
        </p:nvPicPr>
        <p:blipFill>
          <a:blip r:embed="rId2"/>
          <a:stretch>
            <a:fillRect/>
          </a:stretch>
        </p:blipFill>
        <p:spPr>
          <a:xfrm>
            <a:off x="276225" y="2486025"/>
            <a:ext cx="11639550" cy="1885950"/>
          </a:xfrm>
          <a:prstGeom prst="rect">
            <a:avLst/>
          </a:prstGeom>
        </p:spPr>
      </p:pic>
    </p:spTree>
    <p:extLst>
      <p:ext uri="{BB962C8B-B14F-4D97-AF65-F5344CB8AC3E}">
        <p14:creationId xmlns:p14="http://schemas.microsoft.com/office/powerpoint/2010/main" val="3266968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Métodos Interfaz </a:t>
            </a:r>
            <a:r>
              <a:rPr lang="es-ES" dirty="0" err="1"/>
              <a:t>Map.Entry</a:t>
            </a:r>
            <a:endParaRPr lang="es-ES" dirty="0"/>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990601"/>
            <a:ext cx="11898167" cy="5682672"/>
          </a:xfrm>
        </p:spPr>
        <p:txBody>
          <a:bodyPr>
            <a:normAutofit/>
          </a:bodyPr>
          <a:lstStyle/>
          <a:p>
            <a:pPr algn="just"/>
            <a:r>
              <a:rPr lang="es-ES" sz="2800" dirty="0"/>
              <a:t>K </a:t>
            </a:r>
            <a:r>
              <a:rPr lang="es-ES" sz="2800" dirty="0" err="1"/>
              <a:t>genKey</a:t>
            </a:r>
            <a:r>
              <a:rPr lang="es-ES" sz="2800" dirty="0"/>
              <a:t> ( ): </a:t>
            </a:r>
            <a:r>
              <a:rPr lang="es-ES" sz="2800" dirty="0" err="1"/>
              <a:t>devuleve</a:t>
            </a:r>
            <a:r>
              <a:rPr lang="es-ES" sz="2800" dirty="0"/>
              <a:t> la clave del </a:t>
            </a:r>
            <a:r>
              <a:rPr lang="es-ES" sz="2800" dirty="0" err="1"/>
              <a:t>Map.Entry</a:t>
            </a:r>
            <a:endParaRPr lang="es-ES" sz="2800" dirty="0"/>
          </a:p>
          <a:p>
            <a:pPr algn="just"/>
            <a:r>
              <a:rPr lang="es-ES" sz="2800" dirty="0"/>
              <a:t>V </a:t>
            </a:r>
            <a:r>
              <a:rPr lang="es-ES" sz="2800" dirty="0" err="1"/>
              <a:t>getValue</a:t>
            </a:r>
            <a:r>
              <a:rPr lang="es-ES" sz="2800" dirty="0"/>
              <a:t>( ): </a:t>
            </a:r>
            <a:r>
              <a:rPr lang="es-ES" sz="2800" dirty="0" err="1"/>
              <a:t>devuleve</a:t>
            </a:r>
            <a:r>
              <a:rPr lang="es-ES" sz="2800" dirty="0"/>
              <a:t> el valor del </a:t>
            </a:r>
            <a:r>
              <a:rPr lang="es-ES" sz="2800" dirty="0" err="1"/>
              <a:t>Map.Entry</a:t>
            </a:r>
            <a:endParaRPr lang="es-ES" sz="2800" dirty="0"/>
          </a:p>
          <a:p>
            <a:pPr algn="just"/>
            <a:r>
              <a:rPr lang="es-ES" sz="2800" dirty="0"/>
              <a:t>V </a:t>
            </a:r>
            <a:r>
              <a:rPr lang="es-ES" sz="2800" dirty="0" err="1"/>
              <a:t>SetValue</a:t>
            </a:r>
            <a:r>
              <a:rPr lang="es-ES" sz="2800" dirty="0"/>
              <a:t> (V </a:t>
            </a:r>
            <a:r>
              <a:rPr lang="es-ES" sz="2800" dirty="0" err="1"/>
              <a:t>nuevoValor</a:t>
            </a:r>
            <a:r>
              <a:rPr lang="es-ES" sz="2800" dirty="0"/>
              <a:t>): modifica el valor de </a:t>
            </a:r>
            <a:r>
              <a:rPr lang="es-ES" sz="2800" dirty="0" err="1"/>
              <a:t>Map.Entry</a:t>
            </a:r>
            <a:r>
              <a:rPr lang="es-ES" sz="2800" dirty="0"/>
              <a:t>, devolviendo el antiguo.</a:t>
            </a:r>
          </a:p>
          <a:p>
            <a:pPr algn="just"/>
            <a:endParaRPr lang="es-ES" sz="2800" dirty="0"/>
          </a:p>
          <a:p>
            <a:pPr marL="36900" indent="0" algn="just">
              <a:buNone/>
            </a:pPr>
            <a:r>
              <a:rPr lang="es-ES" sz="2800" b="1" dirty="0"/>
              <a:t>Ejercicio Resuelto 12.15(</a:t>
            </a:r>
            <a:r>
              <a:rPr lang="es-ES" sz="2800" b="1" dirty="0" err="1"/>
              <a:t>pag</a:t>
            </a:r>
            <a:r>
              <a:rPr lang="es-ES" sz="2800" b="1" dirty="0"/>
              <a:t> 402) </a:t>
            </a:r>
            <a:r>
              <a:rPr lang="es-ES" sz="2800" dirty="0"/>
              <a:t>Implementar una aplicación para gestionar las existencias de una tienda de repuestos de automóviles. Cada producto se identifica por un código alfanumérico. La aplicación permitirá dar de alta o de baja productos y actualizar el número de unidades en stock de cada uno de ellos. Los datos se mantendrán en un fichero, que deberá actualizarse al cerrar el programa. </a:t>
            </a:r>
          </a:p>
          <a:p>
            <a:pPr algn="just"/>
            <a:endParaRPr lang="es-ES" sz="2800" dirty="0"/>
          </a:p>
          <a:p>
            <a:pPr algn="just"/>
            <a:endParaRPr lang="es-ES" sz="2800" dirty="0"/>
          </a:p>
          <a:p>
            <a:pPr marL="36900" indent="0" algn="just">
              <a:buNone/>
            </a:pPr>
            <a:endParaRPr lang="es-ES" sz="2800" dirty="0"/>
          </a:p>
        </p:txBody>
      </p:sp>
    </p:spTree>
    <p:extLst>
      <p:ext uri="{BB962C8B-B14F-4D97-AF65-F5344CB8AC3E}">
        <p14:creationId xmlns:p14="http://schemas.microsoft.com/office/powerpoint/2010/main" val="4002806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56062" y="51756"/>
            <a:ext cx="10353762" cy="609426"/>
          </a:xfrm>
        </p:spPr>
        <p:txBody>
          <a:bodyPr>
            <a:normAutofit fontScale="90000"/>
          </a:bodyPr>
          <a:lstStyle/>
          <a:p>
            <a:r>
              <a:rPr lang="es-ES" dirty="0"/>
              <a:t>Métodos de la interfaz </a:t>
            </a:r>
            <a:r>
              <a:rPr lang="es-ES" dirty="0" err="1"/>
              <a:t>List</a:t>
            </a:r>
            <a:endParaRPr lang="es-ES" dirty="0"/>
          </a:p>
        </p:txBody>
      </p:sp>
      <p:sp>
        <p:nvSpPr>
          <p:cNvPr id="5" name="Marcador de contenido 2">
            <a:extLst>
              <a:ext uri="{FF2B5EF4-FFF2-40B4-BE49-F238E27FC236}">
                <a16:creationId xmlns:a16="http://schemas.microsoft.com/office/drawing/2014/main" id="{C3F306F7-BB8C-BC99-56BE-1C9764AC8F56}"/>
              </a:ext>
            </a:extLst>
          </p:cNvPr>
          <p:cNvSpPr txBox="1">
            <a:spLocks/>
          </p:cNvSpPr>
          <p:nvPr/>
        </p:nvSpPr>
        <p:spPr>
          <a:xfrm>
            <a:off x="253388" y="790575"/>
            <a:ext cx="11843132" cy="6136437"/>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Font typeface="Wingdings 2" charset="2"/>
              <a:buNone/>
            </a:pPr>
            <a:r>
              <a:rPr lang="es-ES" sz="2800" b="1" dirty="0"/>
              <a:t>Ejercicio Resuelto 12.16(</a:t>
            </a:r>
            <a:r>
              <a:rPr lang="es-ES" sz="2800" b="1" dirty="0" err="1"/>
              <a:t>pag</a:t>
            </a:r>
            <a:r>
              <a:rPr lang="es-ES" sz="2800" b="1" dirty="0"/>
              <a:t> 403) </a:t>
            </a:r>
            <a:r>
              <a:rPr lang="es-ES" sz="2800" dirty="0"/>
              <a:t>Los miembros de la Real Academia de la Lengua ocupan sillones con las letras del abecedario español, minúsculas y mayúsculas (en la práctica, las letras v, w, x, y, z, Ñ, W, Y nunca se ocupan, pero nosotros no lo tendremos en cuenta). Cuando un sillón queda vacante, se nombra un nuevo académico para ocuparlo. </a:t>
            </a:r>
          </a:p>
          <a:p>
            <a:pPr marL="36900" indent="0" algn="just">
              <a:buFont typeface="Wingdings 2" charset="2"/>
              <a:buNone/>
            </a:pPr>
            <a:r>
              <a:rPr lang="es-ES" sz="2800" dirty="0"/>
              <a:t>Implementar la clase </a:t>
            </a:r>
            <a:r>
              <a:rPr lang="es-ES" sz="2800" dirty="0" err="1"/>
              <a:t>Academico</a:t>
            </a:r>
            <a:r>
              <a:rPr lang="es-ES" sz="2800" dirty="0"/>
              <a:t>, cuyos atributos son el nombre y el año de ingreso. El criterio de ordenación natural será por nombres. </a:t>
            </a:r>
          </a:p>
          <a:p>
            <a:pPr marL="36900" indent="0" algn="just">
              <a:buFont typeface="Wingdings 2" charset="2"/>
              <a:buNone/>
            </a:pPr>
            <a:r>
              <a:rPr lang="es-ES" sz="2800" dirty="0"/>
              <a:t>Implementar un programa donde se crean cinco objetos </a:t>
            </a:r>
            <a:r>
              <a:rPr lang="es-ES" sz="2800" dirty="0" err="1"/>
              <a:t>Academico</a:t>
            </a:r>
            <a:r>
              <a:rPr lang="es-ES" sz="2800" dirty="0"/>
              <a:t>, que se insertan en un mapa en el que la clave es la letra del sillón que ocupan, y el valor un objeto de la clase </a:t>
            </a:r>
            <a:r>
              <a:rPr lang="es-ES" sz="2800" dirty="0" err="1"/>
              <a:t>Academico</a:t>
            </a:r>
            <a:r>
              <a:rPr lang="es-ES" sz="2800" dirty="0"/>
              <a:t>. Para ello implementar el método estático: </a:t>
            </a:r>
          </a:p>
          <a:p>
            <a:pPr marL="36900" indent="0" algn="just">
              <a:buFont typeface="Wingdings 2" charset="2"/>
              <a:buNone/>
            </a:pPr>
            <a:r>
              <a:rPr lang="es-ES" sz="2800" dirty="0" err="1"/>
              <a:t>static</a:t>
            </a:r>
            <a:r>
              <a:rPr lang="es-ES" sz="2800" dirty="0"/>
              <a:t> </a:t>
            </a:r>
            <a:r>
              <a:rPr lang="es-ES" sz="2800" dirty="0" err="1"/>
              <a:t>boolean</a:t>
            </a:r>
            <a:r>
              <a:rPr lang="es-ES" sz="2800" dirty="0"/>
              <a:t> </a:t>
            </a:r>
            <a:r>
              <a:rPr lang="es-ES" sz="2800" dirty="0" err="1"/>
              <a:t>nuevoAcademico</a:t>
            </a:r>
            <a:r>
              <a:rPr lang="es-ES" sz="2800" dirty="0"/>
              <a:t>(</a:t>
            </a:r>
            <a:r>
              <a:rPr lang="es-ES" sz="2800" dirty="0" err="1"/>
              <a:t>Map</a:t>
            </a:r>
            <a:r>
              <a:rPr lang="es-ES" sz="2800" dirty="0"/>
              <a:t>&lt;</a:t>
            </a:r>
            <a:r>
              <a:rPr lang="es-ES" sz="2800" dirty="0" err="1"/>
              <a:t>Character</a:t>
            </a:r>
            <a:r>
              <a:rPr lang="es-ES" sz="2800" dirty="0"/>
              <a:t>, </a:t>
            </a:r>
            <a:r>
              <a:rPr lang="es-ES" sz="2800" dirty="0" err="1"/>
              <a:t>Academico</a:t>
            </a:r>
            <a:r>
              <a:rPr lang="es-ES" sz="2800" dirty="0"/>
              <a:t>&gt; academia, </a:t>
            </a:r>
            <a:r>
              <a:rPr lang="es-ES" sz="2800" dirty="0" err="1"/>
              <a:t>Academico</a:t>
            </a:r>
            <a:r>
              <a:rPr lang="es-ES" sz="2800" dirty="0"/>
              <a:t> nuevo, </a:t>
            </a:r>
            <a:r>
              <a:rPr lang="es-ES" sz="2800" dirty="0" err="1"/>
              <a:t>Character</a:t>
            </a:r>
            <a:r>
              <a:rPr lang="es-ES" sz="2800" dirty="0"/>
              <a:t> </a:t>
            </a:r>
            <a:r>
              <a:rPr lang="es-ES" sz="2800" dirty="0" err="1"/>
              <a:t>chrLetra</a:t>
            </a:r>
            <a:r>
              <a:rPr lang="es-ES" sz="2800" dirty="0"/>
              <a:t>), </a:t>
            </a:r>
          </a:p>
          <a:p>
            <a:pPr marL="36900" indent="0" algn="just">
              <a:buFont typeface="Wingdings 2" charset="2"/>
              <a:buNone/>
            </a:pPr>
            <a:r>
              <a:rPr lang="es-ES" sz="2800" dirty="0"/>
              <a:t>donde se lleva a cabo la inserción después de comprobar que el carácter pasado como parámetro es una letra del abecedario. </a:t>
            </a:r>
          </a:p>
          <a:p>
            <a:pPr marL="36900" indent="0" algn="just">
              <a:buFont typeface="Wingdings 2" charset="2"/>
              <a:buNone/>
            </a:pPr>
            <a:r>
              <a:rPr lang="es-ES" sz="2800" dirty="0"/>
              <a:t>Hacer diversos listados de los académicos: primero sin letra, por orden de nombre y de año de ingreso; y después con letra, por orden de letra (clave), nombre y fecha de ingreso. Debemos recordar que, en código Unicode, las mayúsculas van antes que las minúsculas. </a:t>
            </a:r>
          </a:p>
          <a:p>
            <a:pPr marL="36900" indent="0">
              <a:buNone/>
            </a:pPr>
            <a:endParaRPr lang="es-ES" sz="2800" dirty="0"/>
          </a:p>
          <a:p>
            <a:pPr marL="36900" indent="0">
              <a:buNone/>
            </a:pPr>
            <a:endParaRPr lang="es-ES" dirty="0"/>
          </a:p>
          <a:p>
            <a:endParaRPr lang="es-ES" dirty="0"/>
          </a:p>
        </p:txBody>
      </p:sp>
    </p:spTree>
    <p:extLst>
      <p:ext uri="{BB962C8B-B14F-4D97-AF65-F5344CB8AC3E}">
        <p14:creationId xmlns:p14="http://schemas.microsoft.com/office/powerpoint/2010/main" val="186244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Introducción</a:t>
            </a:r>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350982" y="1085850"/>
            <a:ext cx="11563927" cy="5895975"/>
          </a:xfrm>
        </p:spPr>
        <p:txBody>
          <a:bodyPr>
            <a:normAutofit/>
          </a:bodyPr>
          <a:lstStyle/>
          <a:p>
            <a:pPr marL="36900" indent="0">
              <a:buNone/>
            </a:pPr>
            <a:r>
              <a:rPr lang="es-ES" sz="3200" dirty="0"/>
              <a:t>Existen tres tipos fundamentales de estructuras de tipo </a:t>
            </a:r>
            <a:r>
              <a:rPr lang="es-ES" sz="3200" dirty="0" err="1"/>
              <a:t>Collection</a:t>
            </a:r>
            <a:r>
              <a:rPr lang="es-ES" sz="3200" dirty="0"/>
              <a:t>:</a:t>
            </a:r>
          </a:p>
          <a:p>
            <a:r>
              <a:rPr lang="es-ES" sz="3200" dirty="0"/>
              <a:t>Listas (</a:t>
            </a:r>
            <a:r>
              <a:rPr lang="es-ES" sz="3200" dirty="0" err="1"/>
              <a:t>ArrayList</a:t>
            </a:r>
            <a:r>
              <a:rPr lang="es-ES" sz="3200" dirty="0"/>
              <a:t>, </a:t>
            </a:r>
            <a:r>
              <a:rPr lang="es-ES" sz="3200" dirty="0" err="1"/>
              <a:t>LinkedList</a:t>
            </a:r>
            <a:r>
              <a:rPr lang="es-ES" sz="3200" dirty="0"/>
              <a:t>): Similar a un Array, pero añade más funcionalidades</a:t>
            </a:r>
          </a:p>
          <a:p>
            <a:r>
              <a:rPr lang="es-ES" sz="3200" dirty="0"/>
              <a:t>Conjuntos (</a:t>
            </a:r>
            <a:r>
              <a:rPr lang="es-ES" sz="3200" dirty="0" err="1"/>
              <a:t>HashSet</a:t>
            </a:r>
            <a:r>
              <a:rPr lang="es-ES" sz="3200" dirty="0"/>
              <a:t>, </a:t>
            </a:r>
            <a:r>
              <a:rPr lang="es-ES" sz="3200" dirty="0" err="1"/>
              <a:t>LinkedHashSet</a:t>
            </a:r>
            <a:r>
              <a:rPr lang="es-ES" sz="3200" dirty="0"/>
              <a:t>, </a:t>
            </a:r>
            <a:r>
              <a:rPr lang="es-ES" sz="3200" dirty="0" err="1"/>
              <a:t>TreeSet</a:t>
            </a:r>
            <a:r>
              <a:rPr lang="es-ES" sz="3200" dirty="0"/>
              <a:t>): Es un conjunto de datos sin repeticiones</a:t>
            </a:r>
          </a:p>
          <a:p>
            <a:r>
              <a:rPr lang="es-ES" sz="3200" dirty="0"/>
              <a:t>Mapas o diccionarios (</a:t>
            </a:r>
            <a:r>
              <a:rPr lang="es-ES" sz="3200" dirty="0" err="1"/>
              <a:t>HashMap</a:t>
            </a:r>
            <a:r>
              <a:rPr lang="es-ES" sz="3200" dirty="0"/>
              <a:t>, </a:t>
            </a:r>
            <a:r>
              <a:rPr lang="es-ES" sz="3200" dirty="0" err="1"/>
              <a:t>LinkedHashMap</a:t>
            </a:r>
            <a:r>
              <a:rPr lang="es-ES" sz="3200" dirty="0"/>
              <a:t>, </a:t>
            </a:r>
            <a:r>
              <a:rPr lang="es-ES" sz="3200" dirty="0" err="1"/>
              <a:t>TreeMap</a:t>
            </a:r>
            <a:r>
              <a:rPr lang="es-ES" sz="3200" dirty="0"/>
              <a:t>): No implementan la interfaz </a:t>
            </a:r>
            <a:r>
              <a:rPr lang="es-ES" sz="3200" dirty="0" err="1"/>
              <a:t>Collection</a:t>
            </a:r>
            <a:r>
              <a:rPr lang="es-ES" sz="3200" dirty="0"/>
              <a:t>, pero están muy relacionadas. Sirven para guardar datos con claves que no se repiten</a:t>
            </a:r>
          </a:p>
        </p:txBody>
      </p:sp>
    </p:spTree>
    <p:extLst>
      <p:ext uri="{BB962C8B-B14F-4D97-AF65-F5344CB8AC3E}">
        <p14:creationId xmlns:p14="http://schemas.microsoft.com/office/powerpoint/2010/main" val="167815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Tipos Parametrizados o Genéricos</a:t>
            </a:r>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350982" y="1085850"/>
            <a:ext cx="11563927" cy="5895975"/>
          </a:xfrm>
        </p:spPr>
        <p:txBody>
          <a:bodyPr>
            <a:normAutofit/>
          </a:bodyPr>
          <a:lstStyle/>
          <a:p>
            <a:pPr marL="36900" indent="0" algn="just">
              <a:buNone/>
            </a:pPr>
            <a:r>
              <a:rPr lang="es-ES" sz="3200" dirty="0"/>
              <a:t>Si una clase usa un tipo genérico, se podrán utilizar diferentes objetos, que se comprobarán en tiempo de ejecución.</a:t>
            </a:r>
          </a:p>
          <a:p>
            <a:pPr marL="36900" indent="0" algn="just">
              <a:buNone/>
            </a:pPr>
            <a:r>
              <a:rPr lang="es-ES" sz="3200" dirty="0"/>
              <a:t>Los métodos de comparación </a:t>
            </a:r>
            <a:r>
              <a:rPr lang="es-ES" sz="3200" dirty="0" err="1"/>
              <a:t>compareTo</a:t>
            </a:r>
            <a:r>
              <a:rPr lang="es-ES" sz="3200" dirty="0"/>
              <a:t>(</a:t>
            </a:r>
            <a:r>
              <a:rPr lang="es-ES" sz="3200" dirty="0" err="1"/>
              <a:t>Object</a:t>
            </a:r>
            <a:r>
              <a:rPr lang="es-ES" sz="3200" dirty="0"/>
              <a:t> o) y compare (</a:t>
            </a:r>
            <a:r>
              <a:rPr lang="es-ES" sz="3200" dirty="0" err="1"/>
              <a:t>Object</a:t>
            </a:r>
            <a:r>
              <a:rPr lang="es-ES" sz="3200" dirty="0"/>
              <a:t> o), utilizan tipos de datos genéricos. Para eso al poner el interfaz, debo indicar la clase “</a:t>
            </a:r>
            <a:r>
              <a:rPr lang="es-ES" sz="3200" dirty="0" err="1"/>
              <a:t>implements</a:t>
            </a:r>
            <a:r>
              <a:rPr lang="es-ES" sz="3200" dirty="0"/>
              <a:t> Comparable&lt;Persona&gt;”. Con esto nos quedará “</a:t>
            </a:r>
            <a:r>
              <a:rPr lang="es-ES" sz="3200" dirty="0" err="1"/>
              <a:t>public</a:t>
            </a:r>
            <a:r>
              <a:rPr lang="es-ES" sz="3200" dirty="0"/>
              <a:t> </a:t>
            </a:r>
            <a:r>
              <a:rPr lang="es-ES" sz="3200" dirty="0" err="1"/>
              <a:t>int</a:t>
            </a:r>
            <a:r>
              <a:rPr lang="es-ES" sz="3200" dirty="0"/>
              <a:t> </a:t>
            </a:r>
            <a:r>
              <a:rPr lang="es-ES" sz="3200" dirty="0" err="1"/>
              <a:t>compareTo</a:t>
            </a:r>
            <a:r>
              <a:rPr lang="es-ES" sz="3200" dirty="0"/>
              <a:t>(Persona persona)”</a:t>
            </a:r>
          </a:p>
          <a:p>
            <a:pPr marL="36900" indent="0" algn="just">
              <a:buNone/>
            </a:pPr>
            <a:r>
              <a:rPr lang="es-ES" sz="3200" dirty="0"/>
              <a:t>Al declarar una clase podemos definir que la definimos para tipos genéricos con un tipo por defecto “&lt;T&gt;”, si tenemos objetos de varios tipos usaremos varios tipos genéricos “&lt;T, U…&gt;</a:t>
            </a:r>
          </a:p>
        </p:txBody>
      </p:sp>
    </p:spTree>
    <p:extLst>
      <p:ext uri="{BB962C8B-B14F-4D97-AF65-F5344CB8AC3E}">
        <p14:creationId xmlns:p14="http://schemas.microsoft.com/office/powerpoint/2010/main" val="2428110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Tipos Parametrizados o Genéricos</a:t>
            </a:r>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350982" y="3058968"/>
            <a:ext cx="11563927" cy="3922857"/>
          </a:xfrm>
        </p:spPr>
        <p:txBody>
          <a:bodyPr>
            <a:normAutofit/>
          </a:bodyPr>
          <a:lstStyle/>
          <a:p>
            <a:pPr marL="36900" indent="0" algn="just">
              <a:buNone/>
            </a:pPr>
            <a:r>
              <a:rPr lang="es-ES" sz="3200" dirty="0"/>
              <a:t>Al declarar una clase podemos definir que la definimos para tipos genéricos con un tipo por defecto “&lt;T&gt;”, si tenemos objetos de varios tipos usaremos varios tipos genéricos “&lt;T, U…&gt;</a:t>
            </a:r>
          </a:p>
          <a:p>
            <a:pPr marL="36900" indent="0" algn="just">
              <a:buNone/>
            </a:pPr>
            <a:r>
              <a:rPr lang="es-ES" sz="3200" dirty="0"/>
              <a:t>Aunque no sea </a:t>
            </a:r>
            <a:r>
              <a:rPr lang="es-ES" sz="3200" dirty="0" err="1"/>
              <a:t>signiticativo</a:t>
            </a:r>
            <a:r>
              <a:rPr lang="es-ES" sz="3200" dirty="0"/>
              <a:t> el nombre que le demos al tipo genérico, se suele usar E para colecciones, K para claves, N números y T </a:t>
            </a:r>
            <a:r>
              <a:rPr lang="es-ES" sz="3200"/>
              <a:t>tipos genéricos</a:t>
            </a:r>
            <a:endParaRPr lang="es-ES" sz="3200" dirty="0"/>
          </a:p>
        </p:txBody>
      </p:sp>
      <p:pic>
        <p:nvPicPr>
          <p:cNvPr id="5" name="Imagen 4">
            <a:extLst>
              <a:ext uri="{FF2B5EF4-FFF2-40B4-BE49-F238E27FC236}">
                <a16:creationId xmlns:a16="http://schemas.microsoft.com/office/drawing/2014/main" id="{1B36E72A-B352-4685-5823-F9FE0420B3E7}"/>
              </a:ext>
            </a:extLst>
          </p:cNvPr>
          <p:cNvPicPr>
            <a:picLocks noChangeAspect="1"/>
          </p:cNvPicPr>
          <p:nvPr/>
        </p:nvPicPr>
        <p:blipFill>
          <a:blip r:embed="rId2"/>
          <a:stretch>
            <a:fillRect/>
          </a:stretch>
        </p:blipFill>
        <p:spPr>
          <a:xfrm>
            <a:off x="500062" y="868218"/>
            <a:ext cx="4638675" cy="2190750"/>
          </a:xfrm>
          <a:prstGeom prst="rect">
            <a:avLst/>
          </a:prstGeom>
        </p:spPr>
      </p:pic>
      <p:pic>
        <p:nvPicPr>
          <p:cNvPr id="9" name="Imagen 8">
            <a:extLst>
              <a:ext uri="{FF2B5EF4-FFF2-40B4-BE49-F238E27FC236}">
                <a16:creationId xmlns:a16="http://schemas.microsoft.com/office/drawing/2014/main" id="{17F5797A-CED8-CBD1-F69B-5D3DD5C913FE}"/>
              </a:ext>
            </a:extLst>
          </p:cNvPr>
          <p:cNvPicPr>
            <a:picLocks noChangeAspect="1"/>
          </p:cNvPicPr>
          <p:nvPr/>
        </p:nvPicPr>
        <p:blipFill rotWithShape="1">
          <a:blip r:embed="rId3"/>
          <a:srcRect b="12020"/>
          <a:stretch/>
        </p:blipFill>
        <p:spPr>
          <a:xfrm>
            <a:off x="6238875" y="718570"/>
            <a:ext cx="5172075" cy="2369676"/>
          </a:xfrm>
          <a:prstGeom prst="rect">
            <a:avLst/>
          </a:prstGeom>
        </p:spPr>
      </p:pic>
    </p:spTree>
    <p:extLst>
      <p:ext uri="{BB962C8B-B14F-4D97-AF65-F5344CB8AC3E}">
        <p14:creationId xmlns:p14="http://schemas.microsoft.com/office/powerpoint/2010/main" val="1840740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Tipos Parametrizados o Genéricos</a:t>
            </a:r>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350982" y="3058968"/>
            <a:ext cx="11563927" cy="3922857"/>
          </a:xfrm>
        </p:spPr>
        <p:txBody>
          <a:bodyPr>
            <a:normAutofit/>
          </a:bodyPr>
          <a:lstStyle/>
          <a:p>
            <a:pPr marL="36900" indent="0" algn="just">
              <a:buNone/>
            </a:pPr>
            <a:r>
              <a:rPr lang="es-ES" sz="3200" dirty="0"/>
              <a:t>Con esto tendíamos creado un atributo llamado objeto de la clase Prueba, al que te indicaríamos que el tipo genérico es </a:t>
            </a:r>
            <a:r>
              <a:rPr lang="es-ES" sz="3200" dirty="0" err="1"/>
              <a:t>Integer</a:t>
            </a:r>
            <a:r>
              <a:rPr lang="es-ES" sz="3200" dirty="0"/>
              <a:t>.</a:t>
            </a:r>
          </a:p>
          <a:p>
            <a:pPr marL="36900" indent="0" algn="just">
              <a:buNone/>
            </a:pPr>
            <a:r>
              <a:rPr lang="es-ES" sz="3200" dirty="0"/>
              <a:t>En la segunda sentencia, vemos que hemos dejado vacío el tipo de datos en el new, ya que será el mismo que en la definición. Estas dos maneras de crear un objeto son correctas</a:t>
            </a:r>
          </a:p>
        </p:txBody>
      </p:sp>
      <p:pic>
        <p:nvPicPr>
          <p:cNvPr id="6" name="Imagen 5">
            <a:extLst>
              <a:ext uri="{FF2B5EF4-FFF2-40B4-BE49-F238E27FC236}">
                <a16:creationId xmlns:a16="http://schemas.microsoft.com/office/drawing/2014/main" id="{A855714F-16A7-1BBF-AC30-2D0FB2440F89}"/>
              </a:ext>
            </a:extLst>
          </p:cNvPr>
          <p:cNvPicPr>
            <a:picLocks noChangeAspect="1"/>
          </p:cNvPicPr>
          <p:nvPr/>
        </p:nvPicPr>
        <p:blipFill>
          <a:blip r:embed="rId2"/>
          <a:stretch>
            <a:fillRect/>
          </a:stretch>
        </p:blipFill>
        <p:spPr>
          <a:xfrm>
            <a:off x="685799" y="1006330"/>
            <a:ext cx="9740783" cy="889145"/>
          </a:xfrm>
          <a:prstGeom prst="rect">
            <a:avLst/>
          </a:prstGeom>
        </p:spPr>
      </p:pic>
    </p:spTree>
    <p:extLst>
      <p:ext uri="{BB962C8B-B14F-4D97-AF65-F5344CB8AC3E}">
        <p14:creationId xmlns:p14="http://schemas.microsoft.com/office/powerpoint/2010/main" val="20412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CF5FD-E1F3-C676-F77C-D45E69A0589C}"/>
              </a:ext>
            </a:extLst>
          </p:cNvPr>
          <p:cNvSpPr>
            <a:spLocks noGrp="1"/>
          </p:cNvSpPr>
          <p:nvPr>
            <p:ph type="title"/>
          </p:nvPr>
        </p:nvSpPr>
        <p:spPr>
          <a:xfrm>
            <a:off x="913795" y="184727"/>
            <a:ext cx="10353762" cy="683491"/>
          </a:xfrm>
        </p:spPr>
        <p:txBody>
          <a:bodyPr>
            <a:normAutofit fontScale="90000"/>
          </a:bodyPr>
          <a:lstStyle/>
          <a:p>
            <a:r>
              <a:rPr lang="es-ES" dirty="0"/>
              <a:t>Tipos Parametrizados o Genéricos</a:t>
            </a:r>
          </a:p>
        </p:txBody>
      </p:sp>
      <p:sp>
        <p:nvSpPr>
          <p:cNvPr id="3" name="Marcador de contenido 2">
            <a:extLst>
              <a:ext uri="{FF2B5EF4-FFF2-40B4-BE49-F238E27FC236}">
                <a16:creationId xmlns:a16="http://schemas.microsoft.com/office/drawing/2014/main" id="{C3F306F7-BB8C-BC99-56BE-1C9764AC8F56}"/>
              </a:ext>
            </a:extLst>
          </p:cNvPr>
          <p:cNvSpPr>
            <a:spLocks noGrp="1"/>
          </p:cNvSpPr>
          <p:nvPr>
            <p:ph idx="1"/>
          </p:nvPr>
        </p:nvSpPr>
        <p:spPr>
          <a:xfrm>
            <a:off x="198582" y="1928813"/>
            <a:ext cx="11563927" cy="3922857"/>
          </a:xfrm>
        </p:spPr>
        <p:txBody>
          <a:bodyPr>
            <a:normAutofit/>
          </a:bodyPr>
          <a:lstStyle/>
          <a:p>
            <a:pPr marL="36900" indent="0" algn="just">
              <a:buNone/>
            </a:pPr>
            <a:r>
              <a:rPr lang="es-ES" sz="3200" dirty="0"/>
              <a:t>Con esto tendíamos creado un atributo llamado objeto de la clase Prueba, al que te indicaríamos que el tipo genérico es </a:t>
            </a:r>
            <a:r>
              <a:rPr lang="es-ES" sz="3200" dirty="0" err="1"/>
              <a:t>Integer</a:t>
            </a:r>
            <a:r>
              <a:rPr lang="es-ES" sz="3200" dirty="0"/>
              <a:t>.</a:t>
            </a:r>
          </a:p>
          <a:p>
            <a:pPr marL="36900" indent="0" algn="just">
              <a:buNone/>
            </a:pPr>
            <a:r>
              <a:rPr lang="es-ES" sz="3200" dirty="0"/>
              <a:t>En la segunda sentencia, vemos que hemos dejado vacío el tipo de datos en el new, ya que será el mismo que en la definición. Estas dos maneras de crear un objeto son correctas.</a:t>
            </a:r>
          </a:p>
          <a:p>
            <a:pPr marL="36900" indent="0" algn="just">
              <a:buNone/>
            </a:pPr>
            <a:r>
              <a:rPr lang="es-ES" sz="3200" dirty="0"/>
              <a:t>Con interfaces es similar</a:t>
            </a:r>
          </a:p>
        </p:txBody>
      </p:sp>
      <p:pic>
        <p:nvPicPr>
          <p:cNvPr id="6" name="Imagen 5">
            <a:extLst>
              <a:ext uri="{FF2B5EF4-FFF2-40B4-BE49-F238E27FC236}">
                <a16:creationId xmlns:a16="http://schemas.microsoft.com/office/drawing/2014/main" id="{A855714F-16A7-1BBF-AC30-2D0FB2440F89}"/>
              </a:ext>
            </a:extLst>
          </p:cNvPr>
          <p:cNvPicPr>
            <a:picLocks noChangeAspect="1"/>
          </p:cNvPicPr>
          <p:nvPr/>
        </p:nvPicPr>
        <p:blipFill>
          <a:blip r:embed="rId2"/>
          <a:stretch>
            <a:fillRect/>
          </a:stretch>
        </p:blipFill>
        <p:spPr>
          <a:xfrm>
            <a:off x="685799" y="1006330"/>
            <a:ext cx="7487793" cy="683491"/>
          </a:xfrm>
          <a:prstGeom prst="rect">
            <a:avLst/>
          </a:prstGeom>
        </p:spPr>
      </p:pic>
      <p:pic>
        <p:nvPicPr>
          <p:cNvPr id="5" name="Imagen 4">
            <a:extLst>
              <a:ext uri="{FF2B5EF4-FFF2-40B4-BE49-F238E27FC236}">
                <a16:creationId xmlns:a16="http://schemas.microsoft.com/office/drawing/2014/main" id="{BDEFB42E-4D8B-6A87-B492-99C6CD82E811}"/>
              </a:ext>
            </a:extLst>
          </p:cNvPr>
          <p:cNvPicPr>
            <a:picLocks noChangeAspect="1"/>
          </p:cNvPicPr>
          <p:nvPr/>
        </p:nvPicPr>
        <p:blipFill>
          <a:blip r:embed="rId3"/>
          <a:stretch>
            <a:fillRect/>
          </a:stretch>
        </p:blipFill>
        <p:spPr>
          <a:xfrm>
            <a:off x="4667250" y="4624387"/>
            <a:ext cx="7524750" cy="2124075"/>
          </a:xfrm>
          <a:prstGeom prst="rect">
            <a:avLst/>
          </a:prstGeom>
        </p:spPr>
      </p:pic>
    </p:spTree>
    <p:extLst>
      <p:ext uri="{BB962C8B-B14F-4D97-AF65-F5344CB8AC3E}">
        <p14:creationId xmlns:p14="http://schemas.microsoft.com/office/powerpoint/2010/main" val="2151682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Pizarra</Template>
  <TotalTime>4135</TotalTime>
  <Words>5305</Words>
  <Application>Microsoft Office PowerPoint</Application>
  <PresentationFormat>Panorámica</PresentationFormat>
  <Paragraphs>264</Paragraphs>
  <Slides>45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45</vt:i4>
      </vt:variant>
    </vt:vector>
  </HeadingPairs>
  <TitlesOfParts>
    <vt:vector size="48" baseType="lpstr">
      <vt:lpstr>Calisto MT</vt:lpstr>
      <vt:lpstr>Wingdings 2</vt:lpstr>
      <vt:lpstr>Pizarra</vt:lpstr>
      <vt:lpstr>Programación: Tema 12 Colecciones</vt:lpstr>
      <vt:lpstr>Introducción</vt:lpstr>
      <vt:lpstr>Introducción</vt:lpstr>
      <vt:lpstr>Introducción</vt:lpstr>
      <vt:lpstr>Introducción</vt:lpstr>
      <vt:lpstr>Tipos Parametrizados o Genéricos</vt:lpstr>
      <vt:lpstr>Tipos Parametrizados o Genéricos</vt:lpstr>
      <vt:lpstr>Tipos Parametrizados o Genéricos</vt:lpstr>
      <vt:lpstr>Tipos Parametrizados o Genéricos</vt:lpstr>
      <vt:lpstr>Tipos Parametrizados Limitados</vt:lpstr>
      <vt:lpstr>Tipos Parametrizados Limitados</vt:lpstr>
      <vt:lpstr>Métodos Genéricos</vt:lpstr>
      <vt:lpstr>Tipos Genéricos: Comodines</vt:lpstr>
      <vt:lpstr>Tipos Genéricos: Comodines</vt:lpstr>
      <vt:lpstr>Tipos Genéricos: Comodines</vt:lpstr>
      <vt:lpstr>Tipos Genéricos: Comodines</vt:lpstr>
      <vt:lpstr>Interfaz Collection</vt:lpstr>
      <vt:lpstr>Iteradores</vt:lpstr>
      <vt:lpstr>Iteradores</vt:lpstr>
      <vt:lpstr>Métodos Globales de Colection</vt:lpstr>
      <vt:lpstr>Métodos Globales de Colection y de Tabla</vt:lpstr>
      <vt:lpstr>Métodos de Tabla de Colection</vt:lpstr>
      <vt:lpstr>Métodos de la interfaz List</vt:lpstr>
      <vt:lpstr>Métodos de la interfaz List</vt:lpstr>
      <vt:lpstr>Métodos de la interfaz List</vt:lpstr>
      <vt:lpstr>Interfaz Set</vt:lpstr>
      <vt:lpstr>Interfaz Set</vt:lpstr>
      <vt:lpstr>Conversiones entre Colecciones</vt:lpstr>
      <vt:lpstr>Métodos de la clase Collections</vt:lpstr>
      <vt:lpstr>Métodos de la clase Collections</vt:lpstr>
      <vt:lpstr>Métodos de la clase Collections</vt:lpstr>
      <vt:lpstr>Métodos de la clase Collections</vt:lpstr>
      <vt:lpstr>Métodos de la clase Collections</vt:lpstr>
      <vt:lpstr>Métodos de la clase Collections</vt:lpstr>
      <vt:lpstr>Métodos de la clase Collections</vt:lpstr>
      <vt:lpstr>Métodos de la clase Collections</vt:lpstr>
      <vt:lpstr>Métodos de la clase Collections</vt:lpstr>
      <vt:lpstr>Métodos de la clase Collections</vt:lpstr>
      <vt:lpstr>Interfaz Map</vt:lpstr>
      <vt:lpstr>Métodos Interfaz Map</vt:lpstr>
      <vt:lpstr>Métodos Interfaz Map</vt:lpstr>
      <vt:lpstr>Recorrido de un Map</vt:lpstr>
      <vt:lpstr>Recorrido de un Map</vt:lpstr>
      <vt:lpstr>Métodos Interfaz Map.Entry</vt:lpstr>
      <vt:lpstr>Métodos de la interfaz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Tema2</dc:title>
  <dc:creator>Elkin Guadilla Gonzalez</dc:creator>
  <cp:lastModifiedBy>Elkin Guadilla Gonzalez</cp:lastModifiedBy>
  <cp:revision>143</cp:revision>
  <dcterms:created xsi:type="dcterms:W3CDTF">2022-09-16T22:01:55Z</dcterms:created>
  <dcterms:modified xsi:type="dcterms:W3CDTF">2023-04-25T23:22:47Z</dcterms:modified>
</cp:coreProperties>
</file>