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1" r:id="rId9"/>
    <p:sldId id="262" r:id="rId10"/>
    <p:sldId id="270" r:id="rId11"/>
    <p:sldId id="268" r:id="rId12"/>
    <p:sldId id="263" r:id="rId13"/>
    <p:sldId id="276" r:id="rId14"/>
    <p:sldId id="264" r:id="rId15"/>
    <p:sldId id="272" r:id="rId16"/>
    <p:sldId id="273" r:id="rId17"/>
    <p:sldId id="275" r:id="rId18"/>
    <p:sldId id="265" r:id="rId19"/>
    <p:sldId id="266" r:id="rId20"/>
    <p:sldId id="274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9A1404-CD7F-4310-BF79-4F143788D9B1}">
          <p14:sldIdLst>
            <p14:sldId id="256"/>
            <p14:sldId id="257"/>
            <p14:sldId id="258"/>
            <p14:sldId id="259"/>
            <p14:sldId id="260"/>
            <p14:sldId id="261"/>
            <p14:sldId id="267"/>
            <p14:sldId id="271"/>
            <p14:sldId id="262"/>
            <p14:sldId id="270"/>
            <p14:sldId id="268"/>
            <p14:sldId id="263"/>
            <p14:sldId id="276"/>
            <p14:sldId id="264"/>
            <p14:sldId id="272"/>
            <p14:sldId id="273"/>
            <p14:sldId id="275"/>
            <p14:sldId id="265"/>
            <p14:sldId id="266"/>
            <p14:sldId id="27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C8AF-2FA9-4EE2-841E-7CD7563FA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F16F-715E-4DCE-97D5-C06812B9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B912E-09E1-42A2-A5D7-66D378D4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D3206-6509-4B55-90C4-DEC0AE24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6B91-E0A1-4471-AE5A-BE538F49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33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AA3E-EC6E-4871-AAF4-DF129916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2BA61-DF70-478C-9170-1FEFA77A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2B39-485C-447C-B794-FA95F8DF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B79F-87C7-4869-8835-D0C27222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51600-7C46-427C-9671-4851B7DE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430C4-0806-4738-AA45-8E9EE77FA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CBAD-ED1D-46B5-A30D-81113DD8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A2D0-1C3D-4B2C-88DE-333AD2FE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5D0B-CA2B-4F1A-88ED-69AD1328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3E356-B0CD-4678-8508-10DEED88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7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08AE-7906-43E2-A31B-3414990B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120" y="106555"/>
            <a:ext cx="9750370" cy="5831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85122-2F0C-421A-9AAF-026702C24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B27F6-1ADB-4EF0-ABBA-168FD6CA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66BCD-475B-4D7A-9C55-4684710A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CBD14-BB97-4208-8556-CAC3889E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1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A0F9-9BA0-4B34-8835-CB054F15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5985F-B68B-419E-B2C0-AF6A8B2A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3314C-6DC9-46C8-BAE7-107AED24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1BC4-4355-4D95-B897-E395B52D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474C-64BC-4E69-935B-B3BE1924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9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455F-A785-40AB-BCCB-29B51B5E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D392-E92B-4C07-977E-D7F4D73EE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AB149-9FA9-4D4C-92CD-0A4D6D33B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F1074-1073-4C42-8C5A-4EECD913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A48F-88B0-444A-A9CE-EB15D510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F667B-87BC-4759-98C6-C1B5734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9807-80A3-4052-A779-E751F5FB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B5C4-22E0-495A-B506-3B2B84A4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791B-8BA9-41F5-8366-6128BDA24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A7E2C-F31C-4F82-A819-B5FA4B602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E486A-E0C2-4747-AD36-53181920B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E73A0-19AD-4BEB-95F2-8F93F4AC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040DF-214D-4AC9-8E5E-3BF31073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F0970-C153-4CA4-8995-E32822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06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2C4E-1A1A-4D6B-B3D8-73A2F2E4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7BB53-82A8-41C8-A62A-A82845DD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74CC6-EFA1-4FD0-A8B3-6B78AE50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02819F-E566-447C-871B-A4431D7C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BEEDE-3530-408B-9C77-76206BFF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71192-322D-4219-A3CB-F6E9455E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8899B-B8D6-4E71-88C5-FCD82BE90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5E20-0F37-430C-8A88-2FB042D6E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EAB7-7099-4503-8F1F-E0474D815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D1F2E-50CC-4537-B22E-7238B5982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494A2-7C55-404A-B1F0-7C361AB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F90A0-FFAB-47BE-A92A-86E01CC6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EE652-BD2C-46BD-B5D1-0D9197A9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0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386E-1503-4A0C-B83D-42E195632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D4200-0790-4582-8ABA-A73D677B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F62B1-F5C9-4E55-AEB5-D66DE314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F67E5-0450-42BC-91C3-11FB695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8EBE-DE30-4ADC-A6EB-4775BE19D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93BB-515E-4966-B0EB-9022C264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8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77CA5-A7E0-4BF2-BA06-0F365E72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3577"/>
            <a:ext cx="10515600" cy="4943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90E97-91FC-4987-9F62-9670B72B0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035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1A6C1853-EB1E-49DD-AE44-DA61D34E548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4E1AE-9763-4F3E-B9D6-4A2D4F836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5035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55E7-3CD3-4B80-8D86-EEF8B3027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35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fld id="{53ACA37E-8C08-4F92-A3EF-8A3F6871140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9F5750-9FBD-43C3-AC86-2F43A6F309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66" y="-232997"/>
            <a:ext cx="2392487" cy="11962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FBA2D2-ECE1-4091-99BE-8637926B011A}"/>
              </a:ext>
            </a:extLst>
          </p:cNvPr>
          <p:cNvSpPr/>
          <p:nvPr/>
        </p:nvSpPr>
        <p:spPr>
          <a:xfrm>
            <a:off x="2104844" y="97931"/>
            <a:ext cx="9920377" cy="583106"/>
          </a:xfrm>
          <a:prstGeom prst="rect">
            <a:avLst/>
          </a:prstGeom>
          <a:solidFill>
            <a:srgbClr val="0050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B6909-DA91-4A2D-AD82-E3EF2394F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120" y="106555"/>
            <a:ext cx="9765101" cy="5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mbria" panose="02040503050406030204" pitchFamily="18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Arial Narrow" panose="020B0606020202030204" pitchFamily="34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5E32-D49E-3172-F600-66546B95D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SGD vs Adam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The Shape of Minima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A5FDC-A704-0FA0-33E8-F65BDDD47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Justin Smith and Rachel Miranda</a:t>
            </a:r>
          </a:p>
        </p:txBody>
      </p:sp>
    </p:spTree>
    <p:extLst>
      <p:ext uri="{BB962C8B-B14F-4D97-AF65-F5344CB8AC3E}">
        <p14:creationId xmlns:p14="http://schemas.microsoft.com/office/powerpoint/2010/main" val="3923517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E31D-C319-C04B-FD2D-007C4E96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Objective Function</a:t>
            </a:r>
          </a:p>
        </p:txBody>
      </p:sp>
      <p:pic>
        <p:nvPicPr>
          <p:cNvPr id="5" name="Content Placeholder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4BF2B49-4D8D-AA45-0EFE-A6B3FBCAC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86" y="2562368"/>
            <a:ext cx="9571428" cy="2285714"/>
          </a:xfrm>
        </p:spPr>
      </p:pic>
    </p:spTree>
    <p:extLst>
      <p:ext uri="{BB962C8B-B14F-4D97-AF65-F5344CB8AC3E}">
        <p14:creationId xmlns:p14="http://schemas.microsoft.com/office/powerpoint/2010/main" val="160165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99C1-124F-9253-CF34-A654CE04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3DBA4-FB15-6E17-0203-C1A6EE3E6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After generating the dataset, we run both SGD with a momentum term and Adam under the same learning rate and momentum term.</a:t>
                </a:r>
              </a:p>
              <a:p>
                <a:pPr lvl="1"/>
                <a:r>
                  <a:rPr lang="en-US" sz="2800" dirty="0"/>
                  <a:t>For Adam,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3200" dirty="0"/>
                  <a:t>We use the same starting parameters for both SGD and Adam.</a:t>
                </a:r>
              </a:p>
              <a:p>
                <a:pPr lvl="1"/>
                <a:r>
                  <a:rPr lang="en-US" sz="2800" dirty="0"/>
                  <a:t>These parameters are specially chosen to allow for a large momentum term.</a:t>
                </a:r>
              </a:p>
              <a:p>
                <a:r>
                  <a:rPr lang="en-US" sz="3200" dirty="0"/>
                  <a:t>We are looking to see that SGD leaves the bounds of the convergence set, while Adam does not.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3DBA4-FB15-6E17-0203-C1A6EE3E6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9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5BF5-C444-8CCD-1E89-32D00E98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Error</a:t>
            </a:r>
          </a:p>
        </p:txBody>
      </p:sp>
      <p:pic>
        <p:nvPicPr>
          <p:cNvPr id="5" name="Content Placeholder 4" descr="A graph with blue and green lines&#10;&#10;AI-generated content may be incorrect.">
            <a:extLst>
              <a:ext uri="{FF2B5EF4-FFF2-40B4-BE49-F238E27FC236}">
                <a16:creationId xmlns:a16="http://schemas.microsoft.com/office/drawing/2014/main" id="{D8D2941A-E591-28FD-AC74-BF61E58DA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8" y="1149405"/>
            <a:ext cx="8239124" cy="4943475"/>
          </a:xfrm>
        </p:spPr>
      </p:pic>
    </p:spTree>
    <p:extLst>
      <p:ext uri="{BB962C8B-B14F-4D97-AF65-F5344CB8AC3E}">
        <p14:creationId xmlns:p14="http://schemas.microsoft.com/office/powerpoint/2010/main" val="413678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2005-805E-66E5-EC33-E770018D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Trajectories</a:t>
            </a:r>
          </a:p>
        </p:txBody>
      </p:sp>
      <p:pic>
        <p:nvPicPr>
          <p:cNvPr id="5" name="Content Placeholder 4" descr="A graph of a function&#10;&#10;AI-generated content may be incorrect.">
            <a:extLst>
              <a:ext uri="{FF2B5EF4-FFF2-40B4-BE49-F238E27FC236}">
                <a16:creationId xmlns:a16="http://schemas.microsoft.com/office/drawing/2014/main" id="{07C5C70B-F576-E925-7F26-62370CEDE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233488"/>
            <a:ext cx="6591300" cy="4943475"/>
          </a:xfrm>
        </p:spPr>
      </p:pic>
    </p:spTree>
    <p:extLst>
      <p:ext uri="{BB962C8B-B14F-4D97-AF65-F5344CB8AC3E}">
        <p14:creationId xmlns:p14="http://schemas.microsoft.com/office/powerpoint/2010/main" val="3599613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698B-0EC5-114D-EBBC-9F445BF7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Lemmas (I &amp; 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68C52-6741-B5C4-6607-2635E875CE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The convergence region for a critical point is always nonempty.</a:t>
                </a:r>
              </a:p>
              <a:p>
                <a:endParaRPr lang="en-US" sz="3200" dirty="0"/>
              </a:p>
              <a:p>
                <a:pPr lvl="1"/>
                <a:r>
                  <a:rPr lang="en-US" sz="2800" dirty="0"/>
                  <a:t>The region always includes the point itself.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There exists a hypersphere of radius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⊆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≥0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 lvl="1"/>
                <a:endParaRPr lang="en-US" sz="2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800" b="0" dirty="0">
                    <a:ea typeface="Cambria Math" panose="02040503050406030204" pitchFamily="18" charset="0"/>
                  </a:rPr>
                  <a:t>Trivial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68C52-6741-B5C4-6607-2635E875CE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605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0FB4-9967-74D4-4F08-987EAAA5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Lemma (III)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B3424-A53D-1D15-989E-F8C172D376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Any algorithm of the form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If there exists a step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such that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Then the algorithm diverges from all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B3424-A53D-1D15-989E-F8C172D376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0019563-E541-8E60-3E18-732808594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84" y="1349221"/>
            <a:ext cx="5043991" cy="1483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CD3FB8-E8E3-0BBB-41EF-E4755602B7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44" y="3916321"/>
            <a:ext cx="9476112" cy="43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24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DB48-6E1F-48B1-EA3A-7C4F9BED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87D8-FC83-2D60-0EE1-B1CD3534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Adam can avoid divergence from sharper minima than SGD.</a:t>
            </a:r>
          </a:p>
        </p:txBody>
      </p:sp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C787E4-D102-EA3D-F8FC-3058D175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6" y="2630079"/>
            <a:ext cx="5521609" cy="2407678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B55275-E2DD-59DF-6DBB-1F5E4B7F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959" y="2790782"/>
            <a:ext cx="3433105" cy="104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8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6F3A-8866-4D3F-01D9-BE94FDEF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D94C-4D57-8445-7308-B4A2BA0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Adam can avoid divergence from sharper minima than SGD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EA9EACB-F7C8-6D20-BDDF-70F6BC789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57" y="3911669"/>
            <a:ext cx="9525782" cy="1962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5F8F9D-7374-F4D3-5BEE-A258172BD5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405" y="3021743"/>
            <a:ext cx="9023285" cy="40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6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ACCD-77CC-8AE4-82F5-1E46CF8F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C52E-0642-D108-C666-9EE3F108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How do we line up with prior work?</a:t>
            </a:r>
          </a:p>
          <a:p>
            <a:pPr lvl="1"/>
            <a:r>
              <a:rPr lang="en-US" sz="2800" dirty="0"/>
              <a:t>Most work in this area focuses on modifying the training algorithm:</a:t>
            </a:r>
          </a:p>
          <a:p>
            <a:pPr lvl="2"/>
            <a:r>
              <a:rPr lang="en-US" sz="2600" dirty="0"/>
              <a:t>Directly prefer flatter minima.</a:t>
            </a:r>
          </a:p>
          <a:p>
            <a:pPr lvl="2"/>
            <a:r>
              <a:rPr lang="en-US" sz="2600" dirty="0"/>
              <a:t>Modify the geometry of the objective function.</a:t>
            </a:r>
          </a:p>
          <a:p>
            <a:pPr lvl="1"/>
            <a:r>
              <a:rPr lang="en-US" sz="2800" dirty="0"/>
              <a:t>Some work that focuses on SGD vs Adam focuses on divergence.</a:t>
            </a:r>
          </a:p>
          <a:p>
            <a:pPr lvl="2"/>
            <a:r>
              <a:rPr lang="en-US" sz="2600" dirty="0"/>
              <a:t>This work also makes some very strong assumptions.</a:t>
            </a:r>
          </a:p>
          <a:p>
            <a:pPr lvl="2"/>
            <a:endParaRPr lang="en-US" sz="2600" dirty="0"/>
          </a:p>
          <a:p>
            <a:r>
              <a:rPr lang="en-US" sz="3200" dirty="0"/>
              <a:t>In contrast, we focus on proving a lack of divergence, rather than convergence directly.</a:t>
            </a:r>
          </a:p>
          <a:p>
            <a:pPr lvl="1"/>
            <a:r>
              <a:rPr lang="en-US" sz="2800" dirty="0"/>
              <a:t>Additionally, we focus on the effects of momentum.</a:t>
            </a:r>
          </a:p>
        </p:txBody>
      </p:sp>
    </p:spTree>
    <p:extLst>
      <p:ext uri="{BB962C8B-B14F-4D97-AF65-F5344CB8AC3E}">
        <p14:creationId xmlns:p14="http://schemas.microsoft.com/office/powerpoint/2010/main" val="385682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19A8-D466-2A51-9D26-CD574658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0C2C-BB2E-F2CE-C06C-4547448CA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Our work has examined the relationship between the sharpness of minima and the optimization algorithm being used.</a:t>
            </a:r>
          </a:p>
          <a:p>
            <a:r>
              <a:rPr lang="en-US" sz="3200" dirty="0"/>
              <a:t>SGD with momentum will diverge from overly sharp minima, while Adam will prefer to stay in that minima.</a:t>
            </a:r>
          </a:p>
          <a:p>
            <a:r>
              <a:rPr lang="en-US" sz="3200" dirty="0"/>
              <a:t>We have found this is true experimentally through a toy function.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032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84E8-2D80-EEAA-C471-D3A91CFA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4CD7E-1B0E-99B9-D8F5-A9502D0C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non-convex optimization, there are often multiple local minima.</a:t>
            </a:r>
          </a:p>
          <a:p>
            <a:r>
              <a:rPr lang="en-US" sz="3200" dirty="0"/>
              <a:t>These local minima have different properties:</a:t>
            </a:r>
          </a:p>
          <a:p>
            <a:pPr lvl="1"/>
            <a:r>
              <a:rPr lang="en-US" sz="2800" dirty="0"/>
              <a:t>Sharpness</a:t>
            </a:r>
          </a:p>
          <a:p>
            <a:pPr lvl="1"/>
            <a:r>
              <a:rPr lang="en-US" sz="2800" dirty="0"/>
              <a:t>Generalization performance</a:t>
            </a:r>
          </a:p>
          <a:p>
            <a:pPr lvl="1"/>
            <a:r>
              <a:rPr lang="en-US" sz="2800" dirty="0"/>
              <a:t>Ease of convergence</a:t>
            </a:r>
          </a:p>
          <a:p>
            <a:r>
              <a:rPr lang="en-US" sz="3200" dirty="0"/>
              <a:t>In real-world applications:</a:t>
            </a:r>
          </a:p>
          <a:p>
            <a:pPr lvl="1"/>
            <a:r>
              <a:rPr lang="en-US" sz="2800" dirty="0"/>
              <a:t>Training data may be biased.</a:t>
            </a:r>
          </a:p>
          <a:p>
            <a:pPr lvl="1"/>
            <a:r>
              <a:rPr lang="en-US" sz="2800" dirty="0"/>
              <a:t>There may be irrelevant features in the data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2908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F8E9-2062-5139-71C1-D9FDEF49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E516-6D90-6295-B584-7FADF08CE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would be interesting to do a more thorough test with a real-world dataset that includes sharp minima due to spurious features.</a:t>
            </a:r>
          </a:p>
          <a:p>
            <a:pPr lvl="1"/>
            <a:r>
              <a:rPr lang="en-US" sz="2800" dirty="0"/>
              <a:t>Spurious features are part of the input that line up very closely with a classification problem by happenstance, rather than being relevant to the problem.</a:t>
            </a:r>
          </a:p>
          <a:p>
            <a:r>
              <a:rPr lang="en-US" sz="3200" dirty="0"/>
              <a:t>Some datasets where this may be true:</a:t>
            </a:r>
          </a:p>
          <a:p>
            <a:pPr lvl="1"/>
            <a:r>
              <a:rPr lang="en-US" sz="2800" dirty="0"/>
              <a:t>Waterbirds</a:t>
            </a:r>
          </a:p>
          <a:p>
            <a:pPr lvl="1"/>
            <a:r>
              <a:rPr lang="en-US" sz="2800"/>
              <a:t>CIFAR-10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4216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0141-012E-0D44-1627-1038E2B7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803B6E-A055-EFE6-9DE0-027560047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336" y="1093606"/>
            <a:ext cx="1219699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[1] Sanjeev Arora, Zhiyuan Li, and Abhishek Panigrahi. Understanding gradient descent on edge of stability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 deep learning.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abs/2205.09745, 2022.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[2] Laurent Dinh, Razvan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Pascanu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Samy Bengio, and Yoshua Bengio. Sharp minima can generalize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for deep nets. In Doina Precup and Yee Whye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editors,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34th International Conference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on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volume 70 of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Machine Learning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pages 1019–1028. PMLR,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06–11 Aug 2017.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Haowei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He, Gao Huang, and Yang Yuan. Asymmetric valleys: Beyond sharp and flat local minima.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 H. Wallach, H. Larochelle, A.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Beygelzimer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d'Alché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-Buc, E. Fox, and R. Garnett, editors,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in Neural Information Processing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volume 32. Curran Associates, Inc., 2019.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[4] Sepp Hochreiter and Jürgen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Schmidhuber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Flat minima.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9:1–42, 01 1997.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[5] Nitish Shirish Keskar,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Dheevatsa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Mudigere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Jorge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Nocedal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Mikhail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Smelyanskiy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Ping Tak Peter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Tang. On large-batch training for deep learning: Generalization gap and sharp minima, 2017.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[6] Boris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Kryzhanovsky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Vladimir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Kryzhanovsky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Andrey Mikaelian. The Shape of a Local Minimum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and the Probability of its Detection in Random Search, pages 51–61. Springer Berlin Heidelberg, Berlin,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Heidelberg, 2009.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[7] Shuo Xie and Zhiyuan Li. Implicit bias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ℓ∞-norm constrained optimization. In Ruslan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Zico Kolter, Katherine Heller, Adrian Weller, Nuria Oliver, Jonathan Scarlett, and Felix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Berkenkamp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editors,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41st International Conference on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volume 235 </a:t>
            </a:r>
          </a:p>
          <a:p>
            <a:pPr marL="914400" marR="0" lvl="0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of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Machine Learning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pages 54488–54510. PMLR, 21–27 Jul 2024.</a:t>
            </a:r>
          </a:p>
        </p:txBody>
      </p:sp>
    </p:spTree>
    <p:extLst>
      <p:ext uri="{BB962C8B-B14F-4D97-AF65-F5344CB8AC3E}">
        <p14:creationId xmlns:p14="http://schemas.microsoft.com/office/powerpoint/2010/main" val="191757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B34C-7FC1-3634-2E9A-BAF115CD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describes the shape of a minima?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0A5E-E2F1-7123-D6BD-5FE451DD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There are multiple ways to describe the shape of a minima.</a:t>
            </a:r>
          </a:p>
          <a:p>
            <a:pPr lvl="1"/>
            <a:r>
              <a:rPr lang="en-US" sz="2800" dirty="0"/>
              <a:t>We will focus on sharpness</a:t>
            </a:r>
          </a:p>
          <a:p>
            <a:r>
              <a:rPr lang="en-US" sz="3200" dirty="0"/>
              <a:t>All definitions of sharpness describe the norm of the gradient in an area around the minima itself.</a:t>
            </a:r>
          </a:p>
          <a:p>
            <a:r>
              <a:rPr lang="en-US" sz="3200" dirty="0"/>
              <a:t>Why do we care?</a:t>
            </a:r>
          </a:p>
          <a:p>
            <a:pPr lvl="1"/>
            <a:r>
              <a:rPr lang="en-US" sz="2800" dirty="0"/>
              <a:t>Can change properties of convergence</a:t>
            </a:r>
          </a:p>
          <a:p>
            <a:pPr lvl="1"/>
            <a:r>
              <a:rPr lang="en-US" sz="2800" dirty="0"/>
              <a:t>Can change the generalization performance</a:t>
            </a:r>
          </a:p>
          <a:p>
            <a:r>
              <a:rPr lang="en-US" sz="3200" dirty="0"/>
              <a:t>Different optimization algorithms converge to sharper/flatter minima.</a:t>
            </a:r>
          </a:p>
          <a:p>
            <a:r>
              <a:rPr lang="en-US" sz="3200" dirty="0"/>
              <a:t>Generalization is (in general) affected by minima sharpness.</a:t>
            </a:r>
          </a:p>
        </p:txBody>
      </p:sp>
    </p:spTree>
    <p:extLst>
      <p:ext uri="{BB962C8B-B14F-4D97-AF65-F5344CB8AC3E}">
        <p14:creationId xmlns:p14="http://schemas.microsoft.com/office/powerpoint/2010/main" val="290751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61B4-E71A-CA88-C437-737173A1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Sharpness</a:t>
            </a:r>
          </a:p>
        </p:txBody>
      </p:sp>
      <p:pic>
        <p:nvPicPr>
          <p:cNvPr id="5" name="Content Placeholder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7EF160E-C22C-9D89-6E61-C51924EF7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219" y="1271478"/>
            <a:ext cx="5920857" cy="1256942"/>
          </a:xfr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F8BBD34-8A65-CCCE-7CBA-7AE3CEB0C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71" y="3110237"/>
            <a:ext cx="5250154" cy="23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D98C-B26D-2D8F-121C-E876D24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Connected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E4671-B020-2AF9-9CC0-9EFE98EB66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3576"/>
                <a:ext cx="10515600" cy="5517869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An important factor of talking about sharpness are connected sets.</a:t>
                </a:r>
              </a:p>
              <a:p>
                <a:r>
                  <a:rPr lang="en-US" sz="3200" dirty="0"/>
                  <a:t>As sharpness approaches 0, solution sets become like a plane.</a:t>
                </a:r>
              </a:p>
              <a:p>
                <a:pPr lvl="1"/>
                <a:r>
                  <a:rPr lang="en-US" sz="2800" dirty="0"/>
                  <a:t>All solutions in this plane are, from what is measurable, “equally good”.</a:t>
                </a:r>
              </a:p>
              <a:p>
                <a:pPr lvl="1"/>
                <a:r>
                  <a:rPr lang="en-US" sz="2800" dirty="0"/>
                  <a:t>It’s difficult to talk about convergence to one point in a plane.</a:t>
                </a:r>
              </a:p>
              <a:p>
                <a:r>
                  <a:rPr lang="en-US" sz="3200" dirty="0"/>
                  <a:t>A connected set is any set such that the set cannot be cut into two non-empty, disjoint, open sets.</a:t>
                </a:r>
              </a:p>
              <a:p>
                <a:pPr lvl="1"/>
                <a:r>
                  <a:rPr lang="en-US" sz="2800" dirty="0"/>
                  <a:t>An open set is any set such that every element of a distance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from an element of the set is also an element of the set.</a:t>
                </a:r>
              </a:p>
              <a:p>
                <a:r>
                  <a:rPr lang="en-US" sz="3200" dirty="0"/>
                  <a:t>A path-connected subset is a subset such that there exists a path from every element to every other element, made only of elements in the subset.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E4671-B020-2AF9-9CC0-9EFE98EB66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3576"/>
                <a:ext cx="10515600" cy="5517869"/>
              </a:xfrm>
              <a:blipFill>
                <a:blip r:embed="rId2"/>
                <a:stretch>
                  <a:fillRect l="-133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1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F45-571C-FF6E-8A19-F9CBB0A5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38EE9-B656-5638-79DA-2980A2499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577"/>
            <a:ext cx="10515600" cy="5517868"/>
          </a:xfrm>
        </p:spPr>
        <p:txBody>
          <a:bodyPr>
            <a:normAutofit/>
          </a:bodyPr>
          <a:lstStyle/>
          <a:p>
            <a:r>
              <a:rPr lang="en-US" sz="3200" dirty="0"/>
              <a:t>We want to define:</a:t>
            </a:r>
          </a:p>
          <a:p>
            <a:pPr lvl="1"/>
            <a:r>
              <a:rPr lang="en-US" sz="2800" dirty="0"/>
              <a:t>A path-connected subset representing all critical points in a plateau.</a:t>
            </a:r>
          </a:p>
          <a:p>
            <a:pPr lvl="1"/>
            <a:r>
              <a:rPr lang="en-US" sz="2800" dirty="0"/>
              <a:t>A region such that the gradient points to an element of the plateau.</a:t>
            </a:r>
          </a:p>
          <a:p>
            <a:pPr lvl="1"/>
            <a:r>
              <a:rPr lang="en-US" sz="2800" dirty="0"/>
              <a:t>A property associated with “leaving” a minima.</a:t>
            </a:r>
          </a:p>
          <a:p>
            <a:pPr lvl="1"/>
            <a:endParaRPr lang="en-US" sz="2800" dirty="0"/>
          </a:p>
          <a:p>
            <a:r>
              <a:rPr lang="en-US" sz="3200" dirty="0"/>
              <a:t>A path-connected subset allows us to define all elements that are “equally good”.</a:t>
            </a:r>
          </a:p>
          <a:p>
            <a:r>
              <a:rPr lang="en-US" sz="3200" dirty="0"/>
              <a:t>We can expect an algorithm that stays in a region where all gradients point to an element of this subset to converge to some element of that subset.</a:t>
            </a:r>
          </a:p>
          <a:p>
            <a:r>
              <a:rPr lang="en-US" sz="3200" dirty="0"/>
              <a:t>If a model is “leaving”, it will </a:t>
            </a:r>
            <a:r>
              <a:rPr lang="en-US" sz="3200" i="1" dirty="0"/>
              <a:t>not</a:t>
            </a:r>
            <a:r>
              <a:rPr lang="en-US" sz="3200" dirty="0"/>
              <a:t> converge to a minima in the subset.</a:t>
            </a:r>
          </a:p>
        </p:txBody>
      </p:sp>
    </p:spTree>
    <p:extLst>
      <p:ext uri="{BB962C8B-B14F-4D97-AF65-F5344CB8AC3E}">
        <p14:creationId xmlns:p14="http://schemas.microsoft.com/office/powerpoint/2010/main" val="383865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451A-6C5A-2B06-4D0A-DF9D1651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Intuitive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BAE8-881E-7145-0A02-7129D191E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538" y="1233577"/>
            <a:ext cx="11633462" cy="4943386"/>
          </a:xfrm>
        </p:spPr>
        <p:txBody>
          <a:bodyPr>
            <a:normAutofit/>
          </a:bodyPr>
          <a:lstStyle/>
          <a:p>
            <a:r>
              <a:rPr lang="en-US" sz="3200" dirty="0"/>
              <a:t>Adam </a:t>
            </a:r>
            <a:r>
              <a:rPr lang="en-US" sz="3200" i="1" dirty="0"/>
              <a:t>slows down</a:t>
            </a:r>
            <a:r>
              <a:rPr lang="en-US" sz="3200" dirty="0"/>
              <a:t> as minima get sharper.</a:t>
            </a:r>
          </a:p>
          <a:p>
            <a:pPr lvl="1"/>
            <a:r>
              <a:rPr lang="en-US" sz="2800" dirty="0"/>
              <a:t>This means that Adam is less likely to leave sharp minima.</a:t>
            </a:r>
          </a:p>
          <a:p>
            <a:r>
              <a:rPr lang="en-US" sz="3200" dirty="0"/>
              <a:t>SGD </a:t>
            </a:r>
            <a:r>
              <a:rPr lang="en-US" sz="3200" i="1" dirty="0"/>
              <a:t>speeds up</a:t>
            </a:r>
            <a:r>
              <a:rPr lang="en-US" sz="3200" dirty="0"/>
              <a:t> as minima get sharper.</a:t>
            </a:r>
          </a:p>
          <a:p>
            <a:pPr lvl="1"/>
            <a:r>
              <a:rPr lang="en-US" sz="2800" dirty="0"/>
              <a:t>This means that SGD is more likely to leave sharp minima.</a:t>
            </a:r>
          </a:p>
          <a:p>
            <a:r>
              <a:rPr lang="en-US" sz="3200" dirty="0"/>
              <a:t>Conversely, Adam speeds up as minima get flatter, while SGD slows down.</a:t>
            </a:r>
          </a:p>
          <a:p>
            <a:r>
              <a:rPr lang="en-US" sz="3200" dirty="0"/>
              <a:t>This means that overall, SGD will prefer flatter minima.</a:t>
            </a:r>
          </a:p>
          <a:p>
            <a:pPr lvl="1"/>
            <a:r>
              <a:rPr lang="en-US" sz="2800" dirty="0"/>
              <a:t>This explains why SGD tends to perform better at generalization than Adam.</a:t>
            </a:r>
          </a:p>
        </p:txBody>
      </p:sp>
    </p:spTree>
    <p:extLst>
      <p:ext uri="{BB962C8B-B14F-4D97-AF65-F5344CB8AC3E}">
        <p14:creationId xmlns:p14="http://schemas.microsoft.com/office/powerpoint/2010/main" val="152468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60DF-73B9-38E0-7B3E-294E255B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Convergence Sets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129B9-D4B2-FA77-690C-66B7A9D0F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33577"/>
                <a:ext cx="10549379" cy="49433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We define a “convergence set”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3200" dirty="0"/>
                  <a:t> such that:</a:t>
                </a:r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This is a set of points such that, given:</a:t>
                </a:r>
              </a:p>
              <a:p>
                <a:pPr lvl="1"/>
                <a:r>
                  <a:rPr lang="en-US" sz="2800" dirty="0"/>
                  <a:t>The gradient at the point</a:t>
                </a:r>
              </a:p>
              <a:p>
                <a:pPr lvl="1"/>
                <a:r>
                  <a:rPr lang="en-US" sz="2800" dirty="0"/>
                  <a:t>A perfect learning rate</a:t>
                </a:r>
              </a:p>
              <a:p>
                <a:r>
                  <a:rPr lang="en-US" sz="3200" dirty="0"/>
                  <a:t>The model can converge to a critical point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/>
                  <a:t> in one step.</a:t>
                </a:r>
              </a:p>
              <a:p>
                <a:r>
                  <a:rPr lang="en-US" sz="3200" dirty="0"/>
                  <a:t>Additionally, we know that an element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3200" dirty="0"/>
                  <a:t> is closer than any other critical point.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129B9-D4B2-FA77-690C-66B7A9D0F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33577"/>
                <a:ext cx="10549379" cy="4943386"/>
              </a:xfrm>
              <a:blipFill>
                <a:blip r:embed="rId2"/>
                <a:stretch>
                  <a:fillRect l="-1271" t="-3576" r="-693" b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10DF0F0-B52B-9C53-7E51-C69AB9F33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97" y="2197201"/>
            <a:ext cx="10752381" cy="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EAF0-D9A3-2E65-F9B3-2AE2F7FD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2CFEA-6B81-83CA-3343-676A7A465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We modified the objective function from Arora et al. (2017), also using a deep linear network.</a:t>
                </a:r>
              </a:p>
              <a:p>
                <a:r>
                  <a:rPr lang="en-US" sz="3200" dirty="0"/>
                  <a:t>However, the dataset is larger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1)}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Instead, we form the dataset of the form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1,0.25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 lvl="1"/>
                <a:r>
                  <a:rPr lang="en-US" sz="2800" dirty="0"/>
                  <a:t>This is so that we get errors caused by stochasticity.</a:t>
                </a:r>
              </a:p>
              <a:p>
                <a:pPr lvl="1"/>
                <a:r>
                  <a:rPr lang="en-US" sz="2800" dirty="0"/>
                  <a:t>We produce 100,000 samples from this distribution</a:t>
                </a:r>
              </a:p>
              <a:p>
                <a:r>
                  <a:rPr lang="en-US" sz="3200" dirty="0"/>
                  <a:t>We also add another hyperparameter,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 lvl="1"/>
                <a:r>
                  <a:rPr lang="en-US" sz="2800" dirty="0"/>
                  <a:t>This hyperparameter determines the repetitions of each weight.</a:t>
                </a:r>
              </a:p>
              <a:p>
                <a:pPr lvl="1"/>
                <a:r>
                  <a:rPr lang="en-US" sz="2800" dirty="0"/>
                  <a:t>This should always be an odd power.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2CFEA-6B81-83CA-3343-676A7A465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5535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19F3EC4-B21A-47D1-8DC7-74967E1D5821}" vid="{B1454C3E-3593-41F0-9E3B-453E602B0D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1113</TotalTime>
  <Words>1335</Words>
  <Application>Microsoft Office PowerPoint</Application>
  <PresentationFormat>Widescreen</PresentationFormat>
  <Paragraphs>135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Narrow</vt:lpstr>
      <vt:lpstr>Calibri</vt:lpstr>
      <vt:lpstr>Cambria</vt:lpstr>
      <vt:lpstr>Cambria Math</vt:lpstr>
      <vt:lpstr>Courier New</vt:lpstr>
      <vt:lpstr>Wingdings</vt:lpstr>
      <vt:lpstr>Theme1</vt:lpstr>
      <vt:lpstr>SGD vs Adam The Shape of Minima</vt:lpstr>
      <vt:lpstr>Motivation</vt:lpstr>
      <vt:lpstr>What describes the shape of a minima?</vt:lpstr>
      <vt:lpstr>Sharpness</vt:lpstr>
      <vt:lpstr>Connected Sets</vt:lpstr>
      <vt:lpstr>Intuition</vt:lpstr>
      <vt:lpstr>Intuitive Answer</vt:lpstr>
      <vt:lpstr>Convergence Sets</vt:lpstr>
      <vt:lpstr>Optimization</vt:lpstr>
      <vt:lpstr>Objective Function</vt:lpstr>
      <vt:lpstr>Training</vt:lpstr>
      <vt:lpstr>Error</vt:lpstr>
      <vt:lpstr>Trajectories</vt:lpstr>
      <vt:lpstr>Lemmas (I &amp; II)</vt:lpstr>
      <vt:lpstr>Lemma (III)</vt:lpstr>
      <vt:lpstr>Theorem</vt:lpstr>
      <vt:lpstr>Theorem</vt:lpstr>
      <vt:lpstr>Discussions</vt:lpstr>
      <vt:lpstr>Conclusions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Joostain Error</dc:creator>
  <cp:lastModifiedBy>Joostain Error</cp:lastModifiedBy>
  <cp:revision>6</cp:revision>
  <dcterms:created xsi:type="dcterms:W3CDTF">2025-05-05T00:51:19Z</dcterms:created>
  <dcterms:modified xsi:type="dcterms:W3CDTF">2025-05-05T19:24:40Z</dcterms:modified>
</cp:coreProperties>
</file>