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18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18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189" name="PlaceHolder 4"/>
          <p:cNvSpPr>
            <a:spLocks noGrp="1"/>
          </p:cNvSpPr>
          <p:nvPr>
            <p:ph type="dt" idx="73"/>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90" name="PlaceHolder 5"/>
          <p:cNvSpPr>
            <a:spLocks noGrp="1"/>
          </p:cNvSpPr>
          <p:nvPr>
            <p:ph type="ftr" idx="74"/>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91" name="PlaceHolder 6"/>
          <p:cNvSpPr>
            <a:spLocks noGrp="1"/>
          </p:cNvSpPr>
          <p:nvPr>
            <p:ph type="sldNum" idx="75"/>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64808D41-69E2-46FD-9AD3-C0BDD9A1D881}"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380880" y="685800"/>
            <a:ext cx="6094440" cy="3427560"/>
          </a:xfrm>
          <a:prstGeom prst="rect">
            <a:avLst/>
          </a:prstGeom>
          <a:ln w="0">
            <a:noFill/>
          </a:ln>
        </p:spPr>
      </p:sp>
      <p:sp>
        <p:nvSpPr>
          <p:cNvPr id="224"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I would like to thank you all for the invitation to speak to you about the work that we have been doing at Endocyte.</a:t>
            </a:r>
            <a:endParaRPr b="0" lang="en-US" sz="1200" strike="noStrike" u="none">
              <a:solidFill>
                <a:srgbClr val="000000"/>
              </a:solidFill>
              <a:uFillTx/>
              <a:latin typeface="Arial"/>
            </a:endParaRPr>
          </a:p>
          <a:p>
            <a:pPr marL="216000" indent="0">
              <a:lnSpc>
                <a:spcPct val="100000"/>
              </a:lnSpc>
              <a:buNone/>
              <a:tabLst>
                <a:tab algn="l" pos="0"/>
              </a:tabLst>
            </a:pPr>
            <a:endParaRPr b="0" lang="en-US" sz="1200" strike="noStrike" u="none">
              <a:solidFill>
                <a:srgbClr val="000000"/>
              </a:solidFill>
              <a:uFillTx/>
              <a:latin typeface="Arial"/>
            </a:endParaRPr>
          </a:p>
          <a:p>
            <a:pPr marL="216000" indent="0">
              <a:lnSpc>
                <a:spcPct val="100000"/>
              </a:lnSpc>
              <a:buNone/>
              <a:tabLst>
                <a:tab algn="l" pos="0"/>
              </a:tabLst>
            </a:pPr>
            <a:r>
              <a:rPr b="0" lang="en-US" sz="1200" strike="noStrike" u="none">
                <a:solidFill>
                  <a:schemeClr val="dk1"/>
                </a:solidFill>
                <a:uFillTx/>
                <a:latin typeface="Calibri"/>
                <a:ea typeface="Calibri"/>
              </a:rPr>
              <a:t>Unless you would prefer to have all the questions at the end of the presentation, I would prefer to field questions during the talk when they come up.  And if we are running out of time, I can skip through the presentation and hit the remaining slides that I think are more relevant for this position.  So if there are questions, please stop me and ask them.</a:t>
            </a:r>
            <a:endParaRPr b="0" lang="en-US" sz="1200" strike="noStrike" u="none">
              <a:solidFill>
                <a:srgbClr val="000000"/>
              </a:solidFill>
              <a:uFillTx/>
              <a:latin typeface="Arial"/>
            </a:endParaRPr>
          </a:p>
        </p:txBody>
      </p:sp>
      <p:sp>
        <p:nvSpPr>
          <p:cNvPr id="225" name="PlaceHolder 3"/>
          <p:cNvSpPr>
            <a:spLocks noGrp="1"/>
          </p:cNvSpPr>
          <p:nvPr>
            <p:ph type="sldNum" idx="82"/>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BE7D3485-B216-4703-8019-05BE819DAF3B}"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380880" y="685800"/>
            <a:ext cx="6094440" cy="3427560"/>
          </a:xfrm>
          <a:prstGeom prst="rect">
            <a:avLst/>
          </a:prstGeom>
          <a:ln w="0">
            <a:noFill/>
          </a:ln>
        </p:spPr>
      </p:sp>
      <p:sp>
        <p:nvSpPr>
          <p:cNvPr id="227"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I would like to thank you all for the invitation to speak to you about the work that we have been doing at Endocyte.</a:t>
            </a:r>
            <a:endParaRPr b="0" lang="en-US" sz="1200" strike="noStrike" u="none">
              <a:solidFill>
                <a:srgbClr val="000000"/>
              </a:solidFill>
              <a:uFillTx/>
              <a:latin typeface="Arial"/>
            </a:endParaRPr>
          </a:p>
          <a:p>
            <a:pPr marL="216000" indent="0">
              <a:lnSpc>
                <a:spcPct val="100000"/>
              </a:lnSpc>
              <a:buNone/>
              <a:tabLst>
                <a:tab algn="l" pos="0"/>
              </a:tabLst>
            </a:pPr>
            <a:endParaRPr b="0" lang="en-US" sz="1200" strike="noStrike" u="none">
              <a:solidFill>
                <a:srgbClr val="000000"/>
              </a:solidFill>
              <a:uFillTx/>
              <a:latin typeface="Arial"/>
            </a:endParaRPr>
          </a:p>
          <a:p>
            <a:pPr marL="216000" indent="0">
              <a:lnSpc>
                <a:spcPct val="100000"/>
              </a:lnSpc>
              <a:buNone/>
              <a:tabLst>
                <a:tab algn="l" pos="0"/>
              </a:tabLst>
            </a:pPr>
            <a:r>
              <a:rPr b="0" lang="en-US" sz="1200" strike="noStrike" u="none">
                <a:solidFill>
                  <a:schemeClr val="dk1"/>
                </a:solidFill>
                <a:uFillTx/>
                <a:latin typeface="Calibri"/>
                <a:ea typeface="Calibri"/>
              </a:rPr>
              <a:t>Unless you would prefer to have all the questions at the end of the presentation, I would prefer to field questions during the talk when they come up.  And if we are running out of time, I can skip through the presentation and hit the remaining slides that I think are more relevant for this position.  So if there are questions, please stop me and ask them.</a:t>
            </a:r>
            <a:endParaRPr b="0" lang="en-US" sz="1200" strike="noStrike" u="none">
              <a:solidFill>
                <a:srgbClr val="000000"/>
              </a:solidFill>
              <a:uFillTx/>
              <a:latin typeface="Arial"/>
            </a:endParaRPr>
          </a:p>
        </p:txBody>
      </p:sp>
      <p:sp>
        <p:nvSpPr>
          <p:cNvPr id="228" name="PlaceHolder 3"/>
          <p:cNvSpPr>
            <a:spLocks noGrp="1"/>
          </p:cNvSpPr>
          <p:nvPr>
            <p:ph type="sldNum" idx="83"/>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FE6012A2-D9A1-4229-8CC7-31183F0BA5D6}"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380880" y="685800"/>
            <a:ext cx="6094440" cy="3427560"/>
          </a:xfrm>
          <a:prstGeom prst="rect">
            <a:avLst/>
          </a:prstGeom>
          <a:ln w="0">
            <a:noFill/>
          </a:ln>
        </p:spPr>
      </p:sp>
      <p:sp>
        <p:nvSpPr>
          <p:cNvPr id="230"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31" name="PlaceHolder 3"/>
          <p:cNvSpPr>
            <a:spLocks noGrp="1"/>
          </p:cNvSpPr>
          <p:nvPr>
            <p:ph type="sldNum" idx="84"/>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DF902ECA-2262-45DD-B135-AA20EB89A2AA}"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380880" y="685800"/>
            <a:ext cx="6094440" cy="3427560"/>
          </a:xfrm>
          <a:prstGeom prst="rect">
            <a:avLst/>
          </a:prstGeom>
          <a:ln w="0">
            <a:noFill/>
          </a:ln>
        </p:spPr>
      </p:sp>
      <p:sp>
        <p:nvSpPr>
          <p:cNvPr id="233"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34" name="PlaceHolder 3"/>
          <p:cNvSpPr>
            <a:spLocks noGrp="1"/>
          </p:cNvSpPr>
          <p:nvPr>
            <p:ph type="sldNum" idx="85"/>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7D3B6CB8-88F1-4DBB-BD05-AACE91AC20DF}"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380880" y="685800"/>
            <a:ext cx="6094440" cy="3427560"/>
          </a:xfrm>
          <a:prstGeom prst="rect">
            <a:avLst/>
          </a:prstGeom>
          <a:ln w="0">
            <a:noFill/>
          </a:ln>
        </p:spPr>
      </p:sp>
      <p:sp>
        <p:nvSpPr>
          <p:cNvPr id="236"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37" name="PlaceHolder 3"/>
          <p:cNvSpPr>
            <a:spLocks noGrp="1"/>
          </p:cNvSpPr>
          <p:nvPr>
            <p:ph type="sldNum" idx="86"/>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1BC2C592-AC4E-4CA9-8D8A-30BBDC21FE42}"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380880" y="685800"/>
            <a:ext cx="6094440" cy="3427560"/>
          </a:xfrm>
          <a:prstGeom prst="rect">
            <a:avLst/>
          </a:prstGeom>
          <a:ln w="0">
            <a:noFill/>
          </a:ln>
        </p:spPr>
      </p:sp>
      <p:sp>
        <p:nvSpPr>
          <p:cNvPr id="239"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40" name="PlaceHolder 3"/>
          <p:cNvSpPr>
            <a:spLocks noGrp="1"/>
          </p:cNvSpPr>
          <p:nvPr>
            <p:ph type="sldNum" idx="87"/>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95871F1D-28CB-4EBD-984C-EE7573C55C6B}"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380880" y="685800"/>
            <a:ext cx="6094440" cy="3427560"/>
          </a:xfrm>
          <a:prstGeom prst="rect">
            <a:avLst/>
          </a:prstGeom>
          <a:ln w="0">
            <a:noFill/>
          </a:ln>
        </p:spPr>
      </p:sp>
      <p:sp>
        <p:nvSpPr>
          <p:cNvPr id="242"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43" name="PlaceHolder 3"/>
          <p:cNvSpPr>
            <a:spLocks noGrp="1"/>
          </p:cNvSpPr>
          <p:nvPr>
            <p:ph type="sldNum" idx="88"/>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6B2C7B2D-4895-494F-96B0-F518E38C3A11}"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380880" y="685800"/>
            <a:ext cx="6094440" cy="3427560"/>
          </a:xfrm>
          <a:prstGeom prst="rect">
            <a:avLst/>
          </a:prstGeom>
          <a:ln w="0">
            <a:noFill/>
          </a:ln>
        </p:spPr>
      </p:sp>
      <p:sp>
        <p:nvSpPr>
          <p:cNvPr id="245" name="PlaceHolder 2"/>
          <p:cNvSpPr>
            <a:spLocks noGrp="1"/>
          </p:cNvSpPr>
          <p:nvPr>
            <p:ph type="body"/>
          </p:nvPr>
        </p:nvSpPr>
        <p:spPr>
          <a:xfrm>
            <a:off x="685800" y="4343400"/>
            <a:ext cx="5484960" cy="4113360"/>
          </a:xfrm>
          <a:prstGeom prst="rect">
            <a:avLst/>
          </a:prstGeom>
          <a:noFill/>
          <a:ln w="0">
            <a:noFill/>
          </a:ln>
        </p:spPr>
        <p:txBody>
          <a:bodyPr lIns="0" rIns="0" tIns="0" bIns="0" anchor="t">
            <a:normAutofit/>
          </a:bodyPr>
          <a:p>
            <a:pPr marL="216000" indent="0">
              <a:lnSpc>
                <a:spcPct val="100000"/>
              </a:lnSpc>
              <a:buNone/>
              <a:tabLst>
                <a:tab algn="l" pos="0"/>
              </a:tabLst>
            </a:pPr>
            <a:r>
              <a:rPr b="0" lang="en-US" sz="1200" strike="noStrike" u="none">
                <a:solidFill>
                  <a:schemeClr val="dk1"/>
                </a:solidFill>
                <a:uFillTx/>
                <a:latin typeface="Calibri"/>
                <a:ea typeface="Calibri"/>
              </a:rPr>
              <a:t>Endocyte was founded on the observation that rapidly dividing cancer cells have a voracious appetite for vitamin B9, otherwise called folic acid and in many cases upregulate the folate receptor which binds to folate and endocytosis occurs to bring FA into the cancer cell.  So our company founders devised a way to target very potent chemotherapeutic agents specifically to FR+ cancer cells using a peptidic spacer that links a toxic drug to folic acid.  The idea is that the FR+ cancer cells will endocytose the drug while healthy tissue cells which are FR negative do not absorb the toxic drug. Here is an example, EC1456, where folate is linked to tubulysin B which prevents the polymerization of microtubules within dividing cells that are necessary for the separation of the chromosomes into the daughter cells. Importantly, tubulysin B is way too toxic to be used alone however by conjugating it to a folate, we will prevent it from entering in all the healthy dividing cells and prevent toxicity which will hopefully allow us to dose the patient at higher levels in an effort to completely kill the cancer.</a:t>
            </a:r>
            <a:endParaRPr b="0" lang="en-US" sz="1200" strike="noStrike" u="none">
              <a:solidFill>
                <a:srgbClr val="000000"/>
              </a:solidFill>
              <a:uFillTx/>
              <a:latin typeface="Arial"/>
            </a:endParaRPr>
          </a:p>
        </p:txBody>
      </p:sp>
      <p:sp>
        <p:nvSpPr>
          <p:cNvPr id="246" name="PlaceHolder 3"/>
          <p:cNvSpPr>
            <a:spLocks noGrp="1"/>
          </p:cNvSpPr>
          <p:nvPr>
            <p:ph type="sldNum" idx="89"/>
          </p:nvPr>
        </p:nvSpPr>
        <p:spPr>
          <a:xfrm>
            <a:off x="3884760" y="8685360"/>
            <a:ext cx="2970360" cy="455760"/>
          </a:xfrm>
          <a:prstGeom prst="rect">
            <a:avLst/>
          </a:prstGeom>
          <a:noFill/>
          <a:ln w="0">
            <a:noFill/>
          </a:ln>
        </p:spPr>
        <p:txBody>
          <a:bodyPr lIns="0" rIns="0" tIns="0" bIns="0" anchor="b">
            <a:noAutofit/>
          </a:bodyPr>
          <a:lstStyle>
            <a:lvl1pPr indent="0" algn="r">
              <a:lnSpc>
                <a:spcPct val="100000"/>
              </a:lnSpc>
              <a:buNone/>
              <a:tabLst>
                <a:tab algn="l" pos="0"/>
              </a:tabLst>
              <a:defRPr b="0" lang="en-US" sz="1400" strike="noStrike" u="none">
                <a:solidFill>
                  <a:srgbClr val="000000"/>
                </a:solidFill>
                <a:uFillTx/>
                <a:latin typeface="Times New Roman"/>
              </a:defRPr>
            </a:lvl1pPr>
          </a:lstStyle>
          <a:p>
            <a:pPr indent="0" algn="r">
              <a:lnSpc>
                <a:spcPct val="100000"/>
              </a:lnSpc>
              <a:buNone/>
              <a:tabLst>
                <a:tab algn="l" pos="0"/>
              </a:tabLst>
            </a:pPr>
            <a:fld id="{94CC54D3-3CDB-470F-8EE1-B2F3C1F4F13C}"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684213C-4F3D-44E5-8A81-68B57D774BB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E9E989F7-AC67-4B50-B2A2-CF6D425E2E54}"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A9988C62-8644-448F-A3D4-E01946E24C16}"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9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384593CF-0794-4A9A-AD43-73E38082A934}"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37"/>
          </p:nvPr>
        </p:nvSpPr>
        <p:spPr/>
        <p:txBody>
          <a:bodyPr/>
          <a:p>
            <a:r>
              <a:t>Footer</a:t>
            </a:r>
          </a:p>
        </p:txBody>
      </p:sp>
      <p:sp>
        <p:nvSpPr>
          <p:cNvPr id="7" name="PlaceHolder 6"/>
          <p:cNvSpPr>
            <a:spLocks noGrp="1"/>
          </p:cNvSpPr>
          <p:nvPr>
            <p:ph type="sldNum" idx="38"/>
          </p:nvPr>
        </p:nvSpPr>
        <p:spPr/>
        <p:txBody>
          <a:bodyPr/>
          <a:p>
            <a:fld id="{D7034AAC-D71A-4CD8-90D5-D36EFE056CFD}" type="slidenum">
              <a:t>&lt;#&gt;</a:t>
            </a:fld>
          </a:p>
        </p:txBody>
      </p:sp>
      <p:sp>
        <p:nvSpPr>
          <p:cNvPr id="8" name="PlaceHolder 7"/>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40"/>
          </p:nvPr>
        </p:nvSpPr>
        <p:spPr/>
        <p:txBody>
          <a:bodyPr/>
          <a:p>
            <a:r>
              <a:t>Footer</a:t>
            </a:r>
          </a:p>
        </p:txBody>
      </p:sp>
      <p:sp>
        <p:nvSpPr>
          <p:cNvPr id="6" name="PlaceHolder 5"/>
          <p:cNvSpPr>
            <a:spLocks noGrp="1"/>
          </p:cNvSpPr>
          <p:nvPr>
            <p:ph type="sldNum" idx="41"/>
          </p:nvPr>
        </p:nvSpPr>
        <p:spPr/>
        <p:txBody>
          <a:bodyPr/>
          <a:p>
            <a:fld id="{E1298923-3FD4-415A-83D6-EF052C5D92AC}" type="slidenum">
              <a:t>&lt;#&gt;</a:t>
            </a:fld>
          </a:p>
        </p:txBody>
      </p:sp>
      <p:sp>
        <p:nvSpPr>
          <p:cNvPr id="7" name="PlaceHolder 6"/>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 name="PlaceHolder 6"/>
          <p:cNvSpPr>
            <a:spLocks noGrp="1"/>
          </p:cNvSpPr>
          <p:nvPr>
            <p:ph type="ftr" idx="43"/>
          </p:nvPr>
        </p:nvSpPr>
        <p:spPr/>
        <p:txBody>
          <a:bodyPr/>
          <a:p>
            <a:r>
              <a:t>Footer</a:t>
            </a:r>
          </a:p>
        </p:txBody>
      </p:sp>
      <p:sp>
        <p:nvSpPr>
          <p:cNvPr id="8" name="PlaceHolder 7"/>
          <p:cNvSpPr>
            <a:spLocks noGrp="1"/>
          </p:cNvSpPr>
          <p:nvPr>
            <p:ph type="sldNum" idx="44"/>
          </p:nvPr>
        </p:nvSpPr>
        <p:spPr/>
        <p:txBody>
          <a:bodyPr/>
          <a:p>
            <a:fld id="{8FD41002-E6C7-4AFA-9080-D87C75DDDA49}" type="slidenum">
              <a:t>&lt;#&gt;</a:t>
            </a:fld>
          </a:p>
        </p:txBody>
      </p:sp>
      <p:sp>
        <p:nvSpPr>
          <p:cNvPr id="9" name="PlaceHolder 8"/>
          <p:cNvSpPr>
            <a:spLocks noGrp="1"/>
          </p:cNvSpPr>
          <p:nvPr>
            <p:ph type="dt" idx="4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D3BCB863-7FB6-470D-A44B-DF43E06BA62A}"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F448ED60-95CF-44E2-AD1E-09E7D550A476}" type="slidenum">
              <a:t>&lt;#&gt;</a:t>
            </a:fld>
          </a:p>
        </p:txBody>
      </p:sp>
      <p:sp>
        <p:nvSpPr>
          <p:cNvPr id="4" name="PlaceHolder 3"/>
          <p:cNvSpPr>
            <a:spLocks noGrp="1"/>
          </p:cNvSpPr>
          <p:nvPr>
            <p:ph type="dt" idx="5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52"/>
          </p:nvPr>
        </p:nvSpPr>
        <p:spPr/>
        <p:txBody>
          <a:bodyPr/>
          <a:p>
            <a:r>
              <a:t>Footer</a:t>
            </a:r>
          </a:p>
        </p:txBody>
      </p:sp>
      <p:sp>
        <p:nvSpPr>
          <p:cNvPr id="5" name="PlaceHolder 4"/>
          <p:cNvSpPr>
            <a:spLocks noGrp="1"/>
          </p:cNvSpPr>
          <p:nvPr>
            <p:ph type="sldNum" idx="53"/>
          </p:nvPr>
        </p:nvSpPr>
        <p:spPr/>
        <p:txBody>
          <a:bodyPr/>
          <a:p>
            <a:fld id="{E9AF6C4A-515D-44F7-8187-F7AD34A43B79}" type="slidenum">
              <a:t>&lt;#&gt;</a:t>
            </a:fld>
          </a:p>
        </p:txBody>
      </p:sp>
      <p:sp>
        <p:nvSpPr>
          <p:cNvPr id="6" name="PlaceHolder 5"/>
          <p:cNvSpPr>
            <a:spLocks noGrp="1"/>
          </p:cNvSpPr>
          <p:nvPr>
            <p:ph type="dt" idx="5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55"/>
          </p:nvPr>
        </p:nvSpPr>
        <p:spPr/>
        <p:txBody>
          <a:bodyPr/>
          <a:p>
            <a:r>
              <a:t>Footer</a:t>
            </a:r>
          </a:p>
        </p:txBody>
      </p:sp>
      <p:sp>
        <p:nvSpPr>
          <p:cNvPr id="5" name="PlaceHolder 4"/>
          <p:cNvSpPr>
            <a:spLocks noGrp="1"/>
          </p:cNvSpPr>
          <p:nvPr>
            <p:ph type="sldNum" idx="56"/>
          </p:nvPr>
        </p:nvSpPr>
        <p:spPr/>
        <p:txBody>
          <a:bodyPr/>
          <a:p>
            <a:fld id="{DC73668D-2D9D-4530-B999-8A5DCBCA7498}" type="slidenum">
              <a:t>&lt;#&gt;</a:t>
            </a:fld>
          </a:p>
        </p:txBody>
      </p:sp>
      <p:sp>
        <p:nvSpPr>
          <p:cNvPr id="6" name="PlaceHolder 5"/>
          <p:cNvSpPr>
            <a:spLocks noGrp="1"/>
          </p:cNvSpPr>
          <p:nvPr>
            <p:ph type="dt" idx="5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484E575-FB91-4F9B-8252-10E2739932A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58"/>
          </p:nvPr>
        </p:nvSpPr>
        <p:spPr/>
        <p:txBody>
          <a:bodyPr/>
          <a:p>
            <a:r>
              <a:t>Footer</a:t>
            </a:r>
          </a:p>
        </p:txBody>
      </p:sp>
      <p:sp>
        <p:nvSpPr>
          <p:cNvPr id="6" name="PlaceHolder 5"/>
          <p:cNvSpPr>
            <a:spLocks noGrp="1"/>
          </p:cNvSpPr>
          <p:nvPr>
            <p:ph type="sldNum" idx="59"/>
          </p:nvPr>
        </p:nvSpPr>
        <p:spPr/>
        <p:txBody>
          <a:bodyPr/>
          <a:p>
            <a:fld id="{3FBA9B62-5734-4A14-95EE-DF794A2B895C}" type="slidenum">
              <a:t>&lt;#&gt;</a:t>
            </a:fld>
          </a:p>
        </p:txBody>
      </p:sp>
      <p:sp>
        <p:nvSpPr>
          <p:cNvPr id="7" name="PlaceHolder 6"/>
          <p:cNvSpPr>
            <a:spLocks noGrp="1"/>
          </p:cNvSpPr>
          <p:nvPr>
            <p:ph type="dt" idx="6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61"/>
          </p:nvPr>
        </p:nvSpPr>
        <p:spPr/>
        <p:txBody>
          <a:bodyPr/>
          <a:p>
            <a:r>
              <a:t>Footer</a:t>
            </a:r>
          </a:p>
        </p:txBody>
      </p:sp>
      <p:sp>
        <p:nvSpPr>
          <p:cNvPr id="4" name="PlaceHolder 3"/>
          <p:cNvSpPr>
            <a:spLocks noGrp="1"/>
          </p:cNvSpPr>
          <p:nvPr>
            <p:ph type="sldNum" idx="62"/>
          </p:nvPr>
        </p:nvSpPr>
        <p:spPr/>
        <p:txBody>
          <a:bodyPr/>
          <a:p>
            <a:fld id="{1CA5BE32-544C-4551-B4C4-960ACEB6E5CA}" type="slidenum">
              <a:t>&lt;#&gt;</a:t>
            </a:fld>
          </a:p>
        </p:txBody>
      </p:sp>
      <p:sp>
        <p:nvSpPr>
          <p:cNvPr id="5" name="PlaceHolder 4"/>
          <p:cNvSpPr>
            <a:spLocks noGrp="1"/>
          </p:cNvSpPr>
          <p:nvPr>
            <p:ph type="dt" idx="6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p>
            <a:r>
              <a:t>Footer</a:t>
            </a:r>
          </a:p>
        </p:txBody>
      </p:sp>
      <p:sp>
        <p:nvSpPr>
          <p:cNvPr id="3" name="PlaceHolder 2"/>
          <p:cNvSpPr>
            <a:spLocks noGrp="1"/>
          </p:cNvSpPr>
          <p:nvPr>
            <p:ph type="sldNum" idx="65"/>
          </p:nvPr>
        </p:nvSpPr>
        <p:spPr/>
        <p:txBody>
          <a:bodyPr/>
          <a:p>
            <a:fld id="{8376D71B-5918-471F-AFC8-20E5868D256F}" type="slidenum">
              <a:t>&lt;#&gt;</a:t>
            </a:fld>
          </a:p>
        </p:txBody>
      </p:sp>
      <p:sp>
        <p:nvSpPr>
          <p:cNvPr id="4" name="PlaceHolder 3"/>
          <p:cNvSpPr>
            <a:spLocks noGrp="1"/>
          </p:cNvSpPr>
          <p:nvPr>
            <p:ph type="dt" idx="6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67"/>
          </p:nvPr>
        </p:nvSpPr>
        <p:spPr/>
        <p:txBody>
          <a:bodyPr/>
          <a:p>
            <a:r>
              <a:t>Footer</a:t>
            </a:r>
          </a:p>
        </p:txBody>
      </p:sp>
      <p:sp>
        <p:nvSpPr>
          <p:cNvPr id="7" name="PlaceHolder 6"/>
          <p:cNvSpPr>
            <a:spLocks noGrp="1"/>
          </p:cNvSpPr>
          <p:nvPr>
            <p:ph type="sldNum" idx="68"/>
          </p:nvPr>
        </p:nvSpPr>
        <p:spPr/>
        <p:txBody>
          <a:bodyPr/>
          <a:p>
            <a:fld id="{3044F3D4-55B0-4993-8226-D30B6D4A1AD7}" type="slidenum">
              <a:t>&lt;#&gt;</a:t>
            </a:fld>
          </a:p>
        </p:txBody>
      </p:sp>
      <p:sp>
        <p:nvSpPr>
          <p:cNvPr id="8" name="PlaceHolder 7"/>
          <p:cNvSpPr>
            <a:spLocks noGrp="1"/>
          </p:cNvSpPr>
          <p:nvPr>
            <p:ph type="dt" idx="69"/>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 name="PlaceHolder 5"/>
          <p:cNvSpPr>
            <a:spLocks noGrp="1"/>
          </p:cNvSpPr>
          <p:nvPr>
            <p:ph type="ftr" idx="70"/>
          </p:nvPr>
        </p:nvSpPr>
        <p:spPr/>
        <p:txBody>
          <a:bodyPr/>
          <a:p>
            <a:r>
              <a:t>Footer</a:t>
            </a:r>
          </a:p>
        </p:txBody>
      </p:sp>
      <p:sp>
        <p:nvSpPr>
          <p:cNvPr id="7" name="PlaceHolder 6"/>
          <p:cNvSpPr>
            <a:spLocks noGrp="1"/>
          </p:cNvSpPr>
          <p:nvPr>
            <p:ph type="sldNum" idx="71"/>
          </p:nvPr>
        </p:nvSpPr>
        <p:spPr/>
        <p:txBody>
          <a:bodyPr/>
          <a:p>
            <a:fld id="{259215A0-797F-4BDB-9BAC-C983B0C53D09}" type="slidenum">
              <a:t>&lt;#&gt;</a:t>
            </a:fld>
          </a:p>
        </p:txBody>
      </p:sp>
      <p:sp>
        <p:nvSpPr>
          <p:cNvPr id="8" name="PlaceHolder 7"/>
          <p:cNvSpPr>
            <a:spLocks noGrp="1"/>
          </p:cNvSpPr>
          <p:nvPr>
            <p:ph type="dt" idx="7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5446440-585E-4369-B714-401389ED71E7}"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9DD2EE0-2E24-44B0-853E-B7C304213802}"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EB44EE3-6D80-4034-8057-8EC5261FA5A3}"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8A0ECFB0-12A4-4D60-AD0A-C16785456FD8}"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BA370ECC-EDF3-4245-BD77-68763B148F14}"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3A73292E-9E76-44F4-A45E-7DF93FEA7A4D}"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DB857F5A-04AD-41EB-9746-C05FDCE486F2}"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 name="PlaceHolder 5"/>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 name="PlaceHolder 6"/>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7F16DB1-CF97-4EFD-B74C-3FBB4186FEE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6" name="PlaceHolder 7"/>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ftr" idx="28"/>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8" name="PlaceHolder 2"/>
          <p:cNvSpPr>
            <a:spLocks noGrp="1"/>
          </p:cNvSpPr>
          <p:nvPr>
            <p:ph type="sldNum" idx="29"/>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AC8DD25-0F11-41FD-8DA5-EA8AE461A2A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69" name="PlaceHolder 3"/>
          <p:cNvSpPr>
            <a:spLocks noGrp="1"/>
          </p:cNvSpPr>
          <p:nvPr>
            <p:ph type="dt" idx="30"/>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4" name="PlaceHolder 5"/>
          <p:cNvSpPr>
            <a:spLocks noGrp="1"/>
          </p:cNvSpPr>
          <p:nvPr>
            <p:ph type="ftr" idx="3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5" name="PlaceHolder 6"/>
          <p:cNvSpPr>
            <a:spLocks noGrp="1"/>
          </p:cNvSpPr>
          <p:nvPr>
            <p:ph type="sldNum" idx="32"/>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57E07954-445A-4DD4-8A01-F51D19C74910}"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76" name="PlaceHolder 7"/>
          <p:cNvSpPr>
            <a:spLocks noGrp="1"/>
          </p:cNvSpPr>
          <p:nvPr>
            <p:ph type="dt" idx="3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83"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84"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85" name="PlaceHolder 5"/>
          <p:cNvSpPr>
            <a:spLocks noGrp="1"/>
          </p:cNvSpPr>
          <p:nvPr>
            <p:ph type="ftr" idx="34"/>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6" name="PlaceHolder 6"/>
          <p:cNvSpPr>
            <a:spLocks noGrp="1"/>
          </p:cNvSpPr>
          <p:nvPr>
            <p:ph type="sldNum" idx="35"/>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42CFBCD8-4CB3-4ABC-82B9-517D344E7C06}"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87" name="PlaceHolder 7"/>
          <p:cNvSpPr>
            <a:spLocks noGrp="1"/>
          </p:cNvSpPr>
          <p:nvPr>
            <p:ph type="dt" idx="36"/>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9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5"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96" name="PlaceHolder 5"/>
          <p:cNvSpPr>
            <a:spLocks noGrp="1"/>
          </p:cNvSpPr>
          <p:nvPr>
            <p:ph type="ftr" idx="37"/>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7" name="PlaceHolder 6"/>
          <p:cNvSpPr>
            <a:spLocks noGrp="1"/>
          </p:cNvSpPr>
          <p:nvPr>
            <p:ph type="sldNum" idx="38"/>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F69C237-DD50-4472-991F-90C8A2EB52CD}"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98" name="PlaceHolder 7"/>
          <p:cNvSpPr>
            <a:spLocks noGrp="1"/>
          </p:cNvSpPr>
          <p:nvPr>
            <p:ph type="dt" idx="39"/>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04"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05"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06" name="PlaceHolder 4"/>
          <p:cNvSpPr>
            <a:spLocks noGrp="1"/>
          </p:cNvSpPr>
          <p:nvPr>
            <p:ph type="ftr" idx="40"/>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7" name="PlaceHolder 5"/>
          <p:cNvSpPr>
            <a:spLocks noGrp="1"/>
          </p:cNvSpPr>
          <p:nvPr>
            <p:ph type="sldNum" idx="41"/>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DEA7F939-92FB-4C84-AD5E-55B15221643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08" name="PlaceHolder 6"/>
          <p:cNvSpPr>
            <a:spLocks noGrp="1"/>
          </p:cNvSpPr>
          <p:nvPr>
            <p:ph type="dt" idx="42"/>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5"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6"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7" name="PlaceHolder 6"/>
          <p:cNvSpPr>
            <a:spLocks noGrp="1"/>
          </p:cNvSpPr>
          <p:nvPr>
            <p:ph type="ftr" idx="43"/>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8" name="PlaceHolder 7"/>
          <p:cNvSpPr>
            <a:spLocks noGrp="1"/>
          </p:cNvSpPr>
          <p:nvPr>
            <p:ph type="sldNum" idx="44"/>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1BE1E9F2-4396-4909-B554-143E6C30FC4C}"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19" name="PlaceHolder 8"/>
          <p:cNvSpPr>
            <a:spLocks noGrp="1"/>
          </p:cNvSpPr>
          <p:nvPr>
            <p:ph type="dt" idx="45"/>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5" name="PlaceHolder 1"/>
          <p:cNvSpPr>
            <a:spLocks noGrp="1"/>
          </p:cNvSpPr>
          <p:nvPr>
            <p:ph type="ftr" idx="46"/>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6" name="PlaceHolder 2"/>
          <p:cNvSpPr>
            <a:spLocks noGrp="1"/>
          </p:cNvSpPr>
          <p:nvPr>
            <p:ph type="sldNum" idx="47"/>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D03B1219-CAA9-49B6-9D06-C7D2AB014007}"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27" name="PlaceHolder 3"/>
          <p:cNvSpPr>
            <a:spLocks noGrp="1"/>
          </p:cNvSpPr>
          <p:nvPr>
            <p:ph type="dt" idx="48"/>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8" name="PlaceHolder 1"/>
          <p:cNvSpPr>
            <a:spLocks noGrp="1"/>
          </p:cNvSpPr>
          <p:nvPr>
            <p:ph type="ftr" idx="49"/>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9" name="PlaceHolder 2"/>
          <p:cNvSpPr>
            <a:spLocks noGrp="1"/>
          </p:cNvSpPr>
          <p:nvPr>
            <p:ph type="sldNum" idx="50"/>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DDDE3A7-A9D0-4C47-AF8A-B08A5AD23C88}"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30" name="PlaceHolder 3"/>
          <p:cNvSpPr>
            <a:spLocks noGrp="1"/>
          </p:cNvSpPr>
          <p:nvPr>
            <p:ph type="dt" idx="51"/>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3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3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35" name="PlaceHolder 3"/>
          <p:cNvSpPr>
            <a:spLocks noGrp="1"/>
          </p:cNvSpPr>
          <p:nvPr>
            <p:ph type="ftr" idx="52"/>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36" name="PlaceHolder 4"/>
          <p:cNvSpPr>
            <a:spLocks noGrp="1"/>
          </p:cNvSpPr>
          <p:nvPr>
            <p:ph type="sldNum" idx="53"/>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4192CF35-A0D0-45C6-A38F-F1F2BD423D4C}"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37" name="PlaceHolder 5"/>
          <p:cNvSpPr>
            <a:spLocks noGrp="1"/>
          </p:cNvSpPr>
          <p:nvPr>
            <p:ph type="dt" idx="54"/>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2" name="PlaceHolder 3"/>
          <p:cNvSpPr>
            <a:spLocks noGrp="1"/>
          </p:cNvSpPr>
          <p:nvPr>
            <p:ph type="ftr" idx="55"/>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43" name="PlaceHolder 4"/>
          <p:cNvSpPr>
            <a:spLocks noGrp="1"/>
          </p:cNvSpPr>
          <p:nvPr>
            <p:ph type="sldNum" idx="56"/>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B3387EB-9E86-42E7-B749-D1379858625D}"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44" name="PlaceHolder 5"/>
          <p:cNvSpPr>
            <a:spLocks noGrp="1"/>
          </p:cNvSpPr>
          <p:nvPr>
            <p:ph type="dt" idx="57"/>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2"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3"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 name="PlaceHolder 4"/>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 name="PlaceHolder 5"/>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74DB27D5-7C39-4B87-BDC2-B102D810A78C}"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6" name="PlaceHolder 6"/>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8"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49"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50" name="PlaceHolder 4"/>
          <p:cNvSpPr>
            <a:spLocks noGrp="1"/>
          </p:cNvSpPr>
          <p:nvPr>
            <p:ph type="ftr" idx="58"/>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1" name="PlaceHolder 5"/>
          <p:cNvSpPr>
            <a:spLocks noGrp="1"/>
          </p:cNvSpPr>
          <p:nvPr>
            <p:ph type="sldNum" idx="59"/>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52508E7C-E321-408E-8E38-9976A1049E44}"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52" name="PlaceHolder 6"/>
          <p:cNvSpPr>
            <a:spLocks noGrp="1"/>
          </p:cNvSpPr>
          <p:nvPr>
            <p:ph type="dt" idx="60"/>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57" name="PlaceHolder 2"/>
          <p:cNvSpPr>
            <a:spLocks noGrp="1"/>
          </p:cNvSpPr>
          <p:nvPr>
            <p:ph type="ftr" idx="6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8" name="PlaceHolder 3"/>
          <p:cNvSpPr>
            <a:spLocks noGrp="1"/>
          </p:cNvSpPr>
          <p:nvPr>
            <p:ph type="sldNum" idx="62"/>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801153B0-22B7-4187-86BF-B42F64F831C9}"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59" name="PlaceHolder 4"/>
          <p:cNvSpPr>
            <a:spLocks noGrp="1"/>
          </p:cNvSpPr>
          <p:nvPr>
            <p:ph type="dt" idx="6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1" name="PlaceHolder 1"/>
          <p:cNvSpPr>
            <a:spLocks noGrp="1"/>
          </p:cNvSpPr>
          <p:nvPr>
            <p:ph type="ftr" idx="64"/>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2" name="PlaceHolder 2"/>
          <p:cNvSpPr>
            <a:spLocks noGrp="1"/>
          </p:cNvSpPr>
          <p:nvPr>
            <p:ph type="sldNum" idx="65"/>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51EC3D18-0EB9-4A3A-BC12-437BA60B3C79}"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63" name="PlaceHolder 3"/>
          <p:cNvSpPr>
            <a:spLocks noGrp="1"/>
          </p:cNvSpPr>
          <p:nvPr>
            <p:ph type="dt" idx="66"/>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6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8" name="PlaceHolder 5"/>
          <p:cNvSpPr>
            <a:spLocks noGrp="1"/>
          </p:cNvSpPr>
          <p:nvPr>
            <p:ph type="ftr" idx="67"/>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9" name="PlaceHolder 6"/>
          <p:cNvSpPr>
            <a:spLocks noGrp="1"/>
          </p:cNvSpPr>
          <p:nvPr>
            <p:ph type="sldNum" idx="68"/>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B49B2DBB-2000-4184-BB5C-788099F25130}"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70" name="PlaceHolder 7"/>
          <p:cNvSpPr>
            <a:spLocks noGrp="1"/>
          </p:cNvSpPr>
          <p:nvPr>
            <p:ph type="dt" idx="69"/>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76"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77"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78"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79" name="PlaceHolder 5"/>
          <p:cNvSpPr>
            <a:spLocks noGrp="1"/>
          </p:cNvSpPr>
          <p:nvPr>
            <p:ph type="ftr" idx="70"/>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80" name="PlaceHolder 6"/>
          <p:cNvSpPr>
            <a:spLocks noGrp="1"/>
          </p:cNvSpPr>
          <p:nvPr>
            <p:ph type="sldNum" idx="71"/>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E2CA794E-5535-4883-B3D2-CDCC047985EA}"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81" name="PlaceHolder 7"/>
          <p:cNvSpPr>
            <a:spLocks noGrp="1"/>
          </p:cNvSpPr>
          <p:nvPr>
            <p:ph type="dt" idx="72"/>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5" name="PlaceHolder 6"/>
          <p:cNvSpPr>
            <a:spLocks noGrp="1"/>
          </p:cNvSpPr>
          <p:nvPr>
            <p:ph type="ftr" idx="7"/>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6" name="PlaceHolder 7"/>
          <p:cNvSpPr>
            <a:spLocks noGrp="1"/>
          </p:cNvSpPr>
          <p:nvPr>
            <p:ph type="sldNum" idx="8"/>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6EE95A43-0457-4C41-ACA9-7F6FB7319463}"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7" name="PlaceHolder 8"/>
          <p:cNvSpPr>
            <a:spLocks noGrp="1"/>
          </p:cNvSpPr>
          <p:nvPr>
            <p:ph type="dt" idx="9"/>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ftr" idx="10"/>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4" name="PlaceHolder 2"/>
          <p:cNvSpPr>
            <a:spLocks noGrp="1"/>
          </p:cNvSpPr>
          <p:nvPr>
            <p:ph type="sldNum" idx="11"/>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75ACDF2D-B88C-4E74-BC5D-7815ABDDD36A}"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35" name="PlaceHolder 3"/>
          <p:cNvSpPr>
            <a:spLocks noGrp="1"/>
          </p:cNvSpPr>
          <p:nvPr>
            <p:ph type="dt" idx="12"/>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ftr" idx="13"/>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7" name="PlaceHolder 2"/>
          <p:cNvSpPr>
            <a:spLocks noGrp="1"/>
          </p:cNvSpPr>
          <p:nvPr>
            <p:ph type="sldNum" idx="14"/>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9CCF58BF-103A-4769-A9D3-61B6CB30BB1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38" name="PlaceHolder 3"/>
          <p:cNvSpPr>
            <a:spLocks noGrp="1"/>
          </p:cNvSpPr>
          <p:nvPr>
            <p:ph type="dt" idx="15"/>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1" name="PlaceHolder 3"/>
          <p:cNvSpPr>
            <a:spLocks noGrp="1"/>
          </p:cNvSpPr>
          <p:nvPr>
            <p:ph type="ftr" idx="16"/>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2" name="PlaceHolder 4"/>
          <p:cNvSpPr>
            <a:spLocks noGrp="1"/>
          </p:cNvSpPr>
          <p:nvPr>
            <p:ph type="sldNum" idx="17"/>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B780D26C-5147-446F-B982-0905D5F7DDF1}"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43" name="PlaceHolder 5"/>
          <p:cNvSpPr>
            <a:spLocks noGrp="1"/>
          </p:cNvSpPr>
          <p:nvPr>
            <p:ph type="dt" idx="18"/>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8" name="PlaceHolder 3"/>
          <p:cNvSpPr>
            <a:spLocks noGrp="1"/>
          </p:cNvSpPr>
          <p:nvPr>
            <p:ph type="ftr" idx="19"/>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9" name="PlaceHolder 4"/>
          <p:cNvSpPr>
            <a:spLocks noGrp="1"/>
          </p:cNvSpPr>
          <p:nvPr>
            <p:ph type="sldNum" idx="20"/>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A71FA653-D3F5-412E-BDEB-71220ED07041}"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50" name="PlaceHolder 5"/>
          <p:cNvSpPr>
            <a:spLocks noGrp="1"/>
          </p:cNvSpPr>
          <p:nvPr>
            <p:ph type="dt" idx="21"/>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6" name="PlaceHolder 4"/>
          <p:cNvSpPr>
            <a:spLocks noGrp="1"/>
          </p:cNvSpPr>
          <p:nvPr>
            <p:ph type="ftr" idx="22"/>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7" name="PlaceHolder 5"/>
          <p:cNvSpPr>
            <a:spLocks noGrp="1"/>
          </p:cNvSpPr>
          <p:nvPr>
            <p:ph type="sldNum" idx="23"/>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3C96F756-C5E1-4AEC-A1C6-525D914BF38F}"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58" name="PlaceHolder 6"/>
          <p:cNvSpPr>
            <a:spLocks noGrp="1"/>
          </p:cNvSpPr>
          <p:nvPr>
            <p:ph type="dt" idx="24"/>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3" name="PlaceHolder 2"/>
          <p:cNvSpPr>
            <a:spLocks noGrp="1"/>
          </p:cNvSpPr>
          <p:nvPr>
            <p:ph type="ftr" idx="25"/>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4" name="PlaceHolder 3"/>
          <p:cNvSpPr>
            <a:spLocks noGrp="1"/>
          </p:cNvSpPr>
          <p:nvPr>
            <p:ph type="sldNum" idx="26"/>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3B8FE694-20C4-4311-8B16-6D4A78BC3133}"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65" name="PlaceHolder 4"/>
          <p:cNvSpPr>
            <a:spLocks noGrp="1"/>
          </p:cNvSpPr>
          <p:nvPr>
            <p:ph type="dt" idx="27"/>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2" name="Google Shape;89;p1"/>
          <p:cNvSpPr/>
          <p:nvPr/>
        </p:nvSpPr>
        <p:spPr>
          <a:xfrm>
            <a:off x="0" y="-4320"/>
            <a:ext cx="12190680" cy="1186920"/>
          </a:xfrm>
          <a:prstGeom prst="rect">
            <a:avLst/>
          </a:prstGeom>
          <a:solidFill>
            <a:srgbClr val="fff2cc"/>
          </a:solid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3600" strike="noStrike" u="none">
                <a:solidFill>
                  <a:srgbClr val="960000"/>
                </a:solidFill>
                <a:uFillTx/>
                <a:latin typeface="Calibri"/>
                <a:ea typeface="Calibri"/>
              </a:rPr>
              <a:t>Analysis of salary data collected from graduates of over 700  Universities in the United States</a:t>
            </a:r>
            <a:endParaRPr b="0" lang="en-US" sz="3600" strike="noStrike" u="none">
              <a:solidFill>
                <a:srgbClr val="000000"/>
              </a:solidFill>
              <a:uFillTx/>
              <a:latin typeface="Arial"/>
            </a:endParaRPr>
          </a:p>
        </p:txBody>
      </p:sp>
      <p:sp>
        <p:nvSpPr>
          <p:cNvPr id="193" name="Google Shape;90;p1"/>
          <p:cNvSpPr/>
          <p:nvPr/>
        </p:nvSpPr>
        <p:spPr>
          <a:xfrm>
            <a:off x="1342800" y="2981160"/>
            <a:ext cx="8990280" cy="1918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0" lang="en-US" sz="2400" strike="noStrike" u="none">
                <a:solidFill>
                  <a:schemeClr val="dk1"/>
                </a:solidFill>
                <a:uFillTx/>
                <a:latin typeface="Calibri"/>
                <a:ea typeface="Calibri"/>
              </a:rPr>
              <a:t>Leroy Wheeler</a:t>
            </a:r>
            <a:endParaRPr b="0" lang="en-US" sz="2400" strike="noStrike" u="none">
              <a:solidFill>
                <a:srgbClr val="000000"/>
              </a:solidFill>
              <a:uFillTx/>
              <a:latin typeface="Arial"/>
            </a:endParaRPr>
          </a:p>
          <a:p>
            <a:pPr algn="ctr">
              <a:lnSpc>
                <a:spcPct val="100000"/>
              </a:lnSpc>
              <a:tabLst>
                <a:tab algn="l" pos="0"/>
              </a:tabLst>
            </a:pPr>
            <a:r>
              <a:rPr b="0" lang="en-US" sz="2400" strike="noStrike" u="none">
                <a:solidFill>
                  <a:schemeClr val="dk1"/>
                </a:solidFill>
                <a:uFillTx/>
                <a:latin typeface="Calibri"/>
                <a:ea typeface="Calibri"/>
              </a:rPr>
              <a:t>MEDB5501</a:t>
            </a:r>
            <a:endParaRPr b="0" lang="en-US" sz="2400" strike="noStrike" u="none">
              <a:solidFill>
                <a:srgbClr val="000000"/>
              </a:solidFill>
              <a:uFillTx/>
              <a:latin typeface="Arial"/>
            </a:endParaRPr>
          </a:p>
          <a:p>
            <a:pPr algn="ctr">
              <a:lnSpc>
                <a:spcPct val="100000"/>
              </a:lnSpc>
              <a:tabLst>
                <a:tab algn="l" pos="0"/>
              </a:tabLst>
            </a:pPr>
            <a:r>
              <a:rPr b="0" lang="en-US" sz="2400" strike="noStrike" u="none">
                <a:solidFill>
                  <a:schemeClr val="dk1"/>
                </a:solidFill>
                <a:uFillTx/>
                <a:latin typeface="Calibri"/>
                <a:ea typeface="Calibri"/>
              </a:rPr>
              <a:t>Applied Biostatistics I</a:t>
            </a:r>
            <a:endParaRPr b="0" lang="en-US" sz="2400" strike="noStrike" u="none">
              <a:solidFill>
                <a:srgbClr val="000000"/>
              </a:solidFill>
              <a:uFillTx/>
              <a:latin typeface="Arial"/>
            </a:endParaRPr>
          </a:p>
          <a:p>
            <a:pPr algn="ctr">
              <a:lnSpc>
                <a:spcPct val="100000"/>
              </a:lnSpc>
              <a:tabLst>
                <a:tab algn="l" pos="0"/>
              </a:tabLst>
            </a:pPr>
            <a:r>
              <a:rPr b="0" lang="en-US" sz="2400" strike="noStrike" u="none">
                <a:solidFill>
                  <a:schemeClr val="dk1"/>
                </a:solidFill>
                <a:uFillTx/>
                <a:latin typeface="Calibri"/>
                <a:ea typeface="Calibri"/>
              </a:rPr>
              <a:t>Fall 2024</a:t>
            </a:r>
            <a:endParaRPr b="0" lang="en-US" sz="2400" strike="noStrike" u="none">
              <a:solidFill>
                <a:srgbClr val="000000"/>
              </a:solidFill>
              <a:uFillTx/>
              <a:latin typeface="Arial"/>
            </a:endParaRPr>
          </a:p>
          <a:p>
            <a:pPr algn="ctr">
              <a:lnSpc>
                <a:spcPct val="100000"/>
              </a:lnSpc>
              <a:tabLst>
                <a:tab algn="l" pos="0"/>
              </a:tabLst>
            </a:pPr>
            <a:r>
              <a:rPr b="0" lang="en-US" sz="2400" strike="noStrike" u="none">
                <a:solidFill>
                  <a:schemeClr val="dk1"/>
                </a:solidFill>
                <a:uFillTx/>
                <a:latin typeface="Calibri"/>
                <a:ea typeface="Calibri"/>
              </a:rPr>
              <a:t>Professor Steve Simon</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4" name="Google Shape;89;p 1"/>
          <p:cNvSpPr/>
          <p:nvPr/>
        </p:nvSpPr>
        <p:spPr>
          <a:xfrm>
            <a:off x="0" y="-4320"/>
            <a:ext cx="12190680" cy="639000"/>
          </a:xfrm>
          <a:prstGeom prst="rect">
            <a:avLst/>
          </a:prstGeom>
          <a:solidFill>
            <a:srgbClr val="fff2cc"/>
          </a:solidFill>
          <a:ln w="0">
            <a:noFill/>
          </a:ln>
        </p:spPr>
        <p:style>
          <a:lnRef idx="0"/>
          <a:fillRef idx="0"/>
          <a:effectRef idx="0"/>
          <a:fontRef idx="minor"/>
        </p:style>
        <p:txBody>
          <a:bodyPr lIns="90000" rIns="90000" tIns="45000" bIns="45000" anchor="t">
            <a:spAutoFit/>
          </a:bodyPr>
          <a:p>
            <a:pPr algn="ctr">
              <a:lnSpc>
                <a:spcPct val="100000"/>
              </a:lnSpc>
              <a:tabLst>
                <a:tab algn="l" pos="0"/>
              </a:tabLst>
            </a:pPr>
            <a:r>
              <a:rPr b="1" lang="en-US" sz="3600" strike="noStrike" u="none">
                <a:solidFill>
                  <a:srgbClr val="960000"/>
                </a:solidFill>
                <a:uFillTx/>
                <a:latin typeface="Calibri"/>
                <a:ea typeface="Calibri"/>
              </a:rPr>
              <a:t>Overview of project</a:t>
            </a:r>
            <a:endParaRPr b="0" lang="en-US" sz="3600" strike="noStrike" u="none">
              <a:solidFill>
                <a:srgbClr val="000000"/>
              </a:solidFill>
              <a:uFillTx/>
              <a:latin typeface="Arial"/>
            </a:endParaRPr>
          </a:p>
        </p:txBody>
      </p:sp>
      <p:sp>
        <p:nvSpPr>
          <p:cNvPr id="195" name="Google Shape;90;p 2"/>
          <p:cNvSpPr/>
          <p:nvPr/>
        </p:nvSpPr>
        <p:spPr>
          <a:xfrm>
            <a:off x="914400" y="1510560"/>
            <a:ext cx="10744200" cy="338220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Symbol" charset="2"/>
              <a:buChar char=""/>
              <a:tabLst>
                <a:tab algn="l" pos="0"/>
              </a:tabLst>
            </a:pPr>
            <a:r>
              <a:rPr b="0" lang="en-US" sz="2400" strike="noStrike" u="none">
                <a:solidFill>
                  <a:schemeClr val="dk1"/>
                </a:solidFill>
                <a:uFillTx/>
                <a:latin typeface="Calibri"/>
                <a:ea typeface="Calibri"/>
              </a:rPr>
              <a:t>Why study salary data collected by Universities on their recent graduates?</a:t>
            </a: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r>
              <a:rPr b="0" lang="en-US" sz="2400" strike="noStrike" u="none">
                <a:solidFill>
                  <a:schemeClr val="dk1"/>
                </a:solidFill>
                <a:uFillTx/>
                <a:latin typeface="Calibri"/>
                <a:ea typeface="Calibri"/>
              </a:rPr>
              <a:t>Data used for this analysis</a:t>
            </a: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r>
              <a:rPr b="0" lang="en-US" sz="2400" strike="noStrike" u="none">
                <a:solidFill>
                  <a:schemeClr val="dk1"/>
                </a:solidFill>
                <a:uFillTx/>
                <a:latin typeface="Calibri"/>
                <a:ea typeface="Calibri"/>
              </a:rPr>
              <a:t>Model used for this analysis</a:t>
            </a: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r>
              <a:rPr b="0" lang="en-US" sz="2400" strike="noStrike" u="none">
                <a:solidFill>
                  <a:schemeClr val="dk1"/>
                </a:solidFill>
                <a:uFillTx/>
                <a:latin typeface="Calibri"/>
                <a:ea typeface="Calibri"/>
              </a:rPr>
              <a:t>Hypothesis tested</a:t>
            </a: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endParaRPr b="0" lang="en-US" sz="2400" strike="noStrike" u="none">
              <a:solidFill>
                <a:srgbClr val="000000"/>
              </a:solidFill>
              <a:uFillTx/>
              <a:latin typeface="Arial"/>
            </a:endParaRPr>
          </a:p>
          <a:p>
            <a:pPr marL="216000" indent="-216000">
              <a:lnSpc>
                <a:spcPct val="100000"/>
              </a:lnSpc>
              <a:buClr>
                <a:srgbClr val="000000"/>
              </a:buClr>
              <a:buFont typeface="Symbol" charset="2"/>
              <a:buChar char=""/>
              <a:tabLst>
                <a:tab algn="l" pos="0"/>
              </a:tabLst>
            </a:pPr>
            <a:r>
              <a:rPr b="0" lang="en-US" sz="2400" strike="noStrike" u="none">
                <a:solidFill>
                  <a:schemeClr val="dk1"/>
                </a:solidFill>
                <a:uFillTx/>
                <a:latin typeface="Calibri"/>
                <a:ea typeface="Calibri"/>
              </a:rPr>
              <a:t>Future decisions based upon results</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Num" idx="76"/>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D0BC63AF-F6ED-4D8B-AECD-690446941FF4}"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197" name="Google Shape;100;p 2"/>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rgbClr val="000000"/>
              </a:solidFill>
              <a:uFillTx/>
              <a:latin typeface="Arial"/>
              <a:ea typeface="DejaVu Sans"/>
            </a:endParaRPr>
          </a:p>
        </p:txBody>
      </p:sp>
      <p:sp>
        <p:nvSpPr>
          <p:cNvPr id="198" name=""/>
          <p:cNvSpPr/>
          <p:nvPr/>
        </p:nvSpPr>
        <p:spPr>
          <a:xfrm>
            <a:off x="59400" y="0"/>
            <a:ext cx="1159848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a typeface="DejaVu Sans"/>
            </a:endParaRPr>
          </a:p>
        </p:txBody>
      </p:sp>
      <p:pic>
        <p:nvPicPr>
          <p:cNvPr id="199" name="" descr=""/>
          <p:cNvPicPr/>
          <p:nvPr/>
        </p:nvPicPr>
        <p:blipFill>
          <a:blip r:embed="rId1"/>
          <a:srcRect l="0" t="0" r="0" b="8702"/>
          <a:stretch/>
        </p:blipFill>
        <p:spPr>
          <a:xfrm>
            <a:off x="228600" y="360"/>
            <a:ext cx="6798240" cy="6171480"/>
          </a:xfrm>
          <a:prstGeom prst="rect">
            <a:avLst/>
          </a:prstGeom>
          <a:ln w="0">
            <a:noFill/>
          </a:ln>
        </p:spPr>
      </p:pic>
      <p:sp>
        <p:nvSpPr>
          <p:cNvPr id="200" name=""/>
          <p:cNvSpPr/>
          <p:nvPr/>
        </p:nvSpPr>
        <p:spPr>
          <a:xfrm>
            <a:off x="152280" y="6400800"/>
            <a:ext cx="11963160" cy="40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https://www.statista.com/chart/24477/outstanding-value-of-us-student-loans/</a:t>
            </a:r>
            <a:endParaRPr b="0" lang="en-US" sz="1800" strike="noStrike" u="none">
              <a:solidFill>
                <a:srgbClr val="000000"/>
              </a:solidFill>
              <a:uFillTx/>
              <a:latin typeface="Arial"/>
            </a:endParaRPr>
          </a:p>
        </p:txBody>
      </p:sp>
      <p:sp>
        <p:nvSpPr>
          <p:cNvPr id="201" name=""/>
          <p:cNvSpPr/>
          <p:nvPr/>
        </p:nvSpPr>
        <p:spPr>
          <a:xfrm>
            <a:off x="7641000" y="1447560"/>
            <a:ext cx="3788640" cy="4952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ea typeface="Microsoft YaHei"/>
              </a:rPr>
              <a:t>Is it worth it to spend a lot of money on a college degree?</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Microsoft YaHei"/>
              </a:rPr>
              <a:t>Will spending more on a degree translate into larger salaries after graduation?</a:t>
            </a:r>
            <a:endParaRPr b="0" lang="en-US" sz="1800" strike="noStrike" u="none">
              <a:solidFill>
                <a:srgbClr val="000000"/>
              </a:solidFill>
              <a:uFillTx/>
              <a:latin typeface="Arial"/>
            </a:endParaRPr>
          </a:p>
        </p:txBody>
      </p:sp>
      <p:sp>
        <p:nvSpPr>
          <p:cNvPr id="202" name=""/>
          <p:cNvSpPr txBox="1"/>
          <p:nvPr/>
        </p:nvSpPr>
        <p:spPr>
          <a:xfrm>
            <a:off x="7086600" y="366120"/>
            <a:ext cx="4571280" cy="548280"/>
          </a:xfrm>
          <a:prstGeom prst="rect">
            <a:avLst/>
          </a:prstGeom>
          <a:noFill/>
          <a:ln w="0">
            <a:noFill/>
          </a:ln>
        </p:spPr>
        <p:txBody>
          <a:bodyPr lIns="90000" rIns="90000" tIns="45000" bIns="45000" anchor="t">
            <a:noAutofit/>
          </a:bodyPr>
          <a:p>
            <a:r>
              <a:rPr b="1" lang="en-US" sz="3600" strike="noStrike" u="none">
                <a:solidFill>
                  <a:srgbClr val="960000"/>
                </a:solidFill>
                <a:uFillTx/>
                <a:latin typeface="Calibri"/>
                <a:ea typeface="Calibri"/>
              </a:rPr>
              <a:t>Why this project?</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Num" idx="77"/>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211CB2AB-DDCA-4656-A935-F10D0EB9DF26}"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04" name="Google Shape;100;p 6"/>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rgbClr val="000000"/>
              </a:solidFill>
              <a:uFillTx/>
              <a:latin typeface="Arial"/>
              <a:ea typeface="DejaVu Sans"/>
            </a:endParaRPr>
          </a:p>
        </p:txBody>
      </p:sp>
      <p:sp>
        <p:nvSpPr>
          <p:cNvPr id="205" name=""/>
          <p:cNvSpPr/>
          <p:nvPr/>
        </p:nvSpPr>
        <p:spPr>
          <a:xfrm>
            <a:off x="59400" y="0"/>
            <a:ext cx="11598480" cy="1142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3600" strike="noStrike" u="none">
                <a:solidFill>
                  <a:srgbClr val="960000"/>
                </a:solidFill>
                <a:uFillTx/>
                <a:latin typeface="Calibri"/>
                <a:ea typeface="Calibri"/>
              </a:rPr>
              <a:t>Data utilized for this analysis</a:t>
            </a:r>
            <a:endParaRPr b="0" lang="en-US" sz="3600" strike="noStrike" u="none">
              <a:solidFill>
                <a:srgbClr val="000000"/>
              </a:solidFill>
              <a:uFillTx/>
              <a:latin typeface="Arial"/>
            </a:endParaRPr>
          </a:p>
        </p:txBody>
      </p:sp>
      <p:sp>
        <p:nvSpPr>
          <p:cNvPr id="206" name=""/>
          <p:cNvSpPr/>
          <p:nvPr/>
        </p:nvSpPr>
        <p:spPr>
          <a:xfrm>
            <a:off x="228600" y="1218960"/>
            <a:ext cx="8915400" cy="5639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ea typeface="DejaVu Sans"/>
              </a:rPr>
              <a:t>source:</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DASL (The Data and Story Library), a repository for various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data sets useful for teaching.</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download_url:</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https://dasl.datadescription.com/datafile/earnings/</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additional_description:</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http://new.time.com/money/best-colleges/rankings/best-colleges/</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data:</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Salary data from graduates of 706 universities in the United States </a:t>
            </a:r>
            <a:endParaRPr b="0" lang="en-US" sz="18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800" strike="noStrike" u="none">
                <a:solidFill>
                  <a:srgbClr val="000000"/>
                </a:solidFill>
                <a:uFillTx/>
                <a:latin typeface="Arial"/>
                <a:ea typeface="DejaVu Sans"/>
              </a:rPr>
              <a:t>Tuition prices</a:t>
            </a:r>
            <a:endParaRPr b="0" lang="en-US" sz="18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800" strike="noStrike" u="none">
                <a:solidFill>
                  <a:srgbClr val="000000"/>
                </a:solidFill>
                <a:uFillTx/>
                <a:latin typeface="Arial"/>
                <a:ea typeface="DejaVu Sans"/>
              </a:rPr>
              <a:t>SAT/ACT scores</a:t>
            </a:r>
            <a:endParaRPr b="0" lang="en-US" sz="18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800" strike="noStrike" u="none">
                <a:solidFill>
                  <a:srgbClr val="000000"/>
                </a:solidFill>
                <a:uFillTx/>
                <a:latin typeface="Arial"/>
                <a:ea typeface="DejaVu Sans"/>
              </a:rPr>
              <a:t>financial aid data</a:t>
            </a:r>
            <a:endParaRPr b="0" lang="en-US" sz="18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800" strike="noStrike" u="none">
                <a:solidFill>
                  <a:srgbClr val="000000"/>
                </a:solidFill>
                <a:uFillTx/>
                <a:latin typeface="Arial"/>
                <a:ea typeface="DejaVu Sans"/>
              </a:rPr>
              <a:t>university status (public or private)</a:t>
            </a:r>
            <a:endParaRPr b="0" lang="en-US" sz="1800" strike="noStrike" u="none">
              <a:solidFill>
                <a:srgbClr val="000000"/>
              </a:solidFill>
              <a:uFillTx/>
              <a:latin typeface="Arial"/>
            </a:endParaRPr>
          </a:p>
          <a:p>
            <a:pPr lvl="1" marL="432000" indent="-216000">
              <a:lnSpc>
                <a:spcPct val="100000"/>
              </a:lnSpc>
              <a:buClr>
                <a:srgbClr val="000000"/>
              </a:buClr>
              <a:buSzPct val="45000"/>
              <a:buFont typeface="Wingdings" charset="2"/>
              <a:buChar char=""/>
            </a:pPr>
            <a:r>
              <a:rPr b="0" lang="en-US" sz="1800" strike="noStrike" u="none">
                <a:solidFill>
                  <a:srgbClr val="000000"/>
                </a:solidFill>
                <a:uFillTx/>
                <a:latin typeface="Arial"/>
                <a:ea typeface="DejaVu Sans"/>
              </a:rPr>
              <a:t>About 7 or 8 other variables</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Copyright unknown</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Num" idx="78"/>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743D661E-2956-42EC-A715-F81B095B49B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08" name="Google Shape;100;p 5"/>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rgbClr val="000000"/>
              </a:solidFill>
              <a:uFillTx/>
              <a:latin typeface="Arial"/>
              <a:ea typeface="DejaVu Sans"/>
            </a:endParaRPr>
          </a:p>
        </p:txBody>
      </p:sp>
      <p:sp>
        <p:nvSpPr>
          <p:cNvPr id="209" name=""/>
          <p:cNvSpPr/>
          <p:nvPr/>
        </p:nvSpPr>
        <p:spPr>
          <a:xfrm>
            <a:off x="59400" y="0"/>
            <a:ext cx="11598480" cy="1142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tabLst>
                <a:tab algn="l" pos="0"/>
              </a:tabLst>
            </a:pPr>
            <a:r>
              <a:rPr b="1" lang="en-US" sz="3600" strike="noStrike" u="none">
                <a:solidFill>
                  <a:srgbClr val="960000"/>
                </a:solidFill>
                <a:uFillTx/>
                <a:latin typeface="Calibri"/>
                <a:ea typeface="Calibri"/>
              </a:rPr>
              <a:t>Salary data and tuition costs will be analyzed</a:t>
            </a:r>
            <a:endParaRPr b="0" lang="en-US" sz="3600" strike="noStrike" u="none">
              <a:solidFill>
                <a:srgbClr val="000000"/>
              </a:solidFill>
              <a:uFillTx/>
              <a:latin typeface="Arial"/>
            </a:endParaRPr>
          </a:p>
        </p:txBody>
      </p:sp>
      <p:sp>
        <p:nvSpPr>
          <p:cNvPr id="210" name=""/>
          <p:cNvSpPr/>
          <p:nvPr/>
        </p:nvSpPr>
        <p:spPr>
          <a:xfrm>
            <a:off x="134280" y="1382400"/>
            <a:ext cx="5154840" cy="418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ea typeface="DejaVu Sans"/>
              </a:rPr>
              <a:t>variables: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price:</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label: Annual price of attendance</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units: US dollars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scale: ratio</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earn:</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label: Salary earned by university graduates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units: US dollars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DejaVu Sans"/>
              </a:rPr>
              <a:t>    </a:t>
            </a:r>
            <a:r>
              <a:rPr b="0" lang="en-US" sz="1800" strike="noStrike" u="none">
                <a:solidFill>
                  <a:srgbClr val="000000"/>
                </a:solidFill>
                <a:uFillTx/>
                <a:latin typeface="Arial"/>
                <a:ea typeface="DejaVu Sans"/>
              </a:rPr>
              <a:t>scale: ratio</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Num" idx="79"/>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F1346A3A-5F30-4F18-A628-89E5B99369FB}"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12" name="Google Shape;100;p 3"/>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rgbClr val="000000"/>
              </a:solidFill>
              <a:uFillTx/>
              <a:latin typeface="Arial"/>
              <a:ea typeface="DejaVu Sans"/>
            </a:endParaRPr>
          </a:p>
        </p:txBody>
      </p:sp>
      <p:sp>
        <p:nvSpPr>
          <p:cNvPr id="213" name=""/>
          <p:cNvSpPr/>
          <p:nvPr/>
        </p:nvSpPr>
        <p:spPr>
          <a:xfrm>
            <a:off x="59400" y="1371600"/>
            <a:ext cx="12132000" cy="548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200" strike="noStrike" u="none">
                <a:solidFill>
                  <a:srgbClr val="212121"/>
                </a:solidFill>
                <a:uFillTx/>
                <a:latin typeface="Calibri"/>
                <a:ea typeface="MathJax_Math;Math Jax"/>
              </a:rPr>
              <a:t>Simple Linear Regression Model</a:t>
            </a:r>
            <a:endParaRPr b="0" lang="en-US" sz="3200" strike="noStrike" u="none">
              <a:solidFill>
                <a:srgbClr val="000000"/>
              </a:solidFill>
              <a:uFillTx/>
              <a:latin typeface="Arial"/>
            </a:endParaRPr>
          </a:p>
          <a:p>
            <a:pPr>
              <a:lnSpc>
                <a:spcPct val="100000"/>
              </a:lnSpc>
            </a:pPr>
            <a:endParaRPr b="0" lang="en-US" sz="3350" strike="noStrike" u="none">
              <a:solidFill>
                <a:srgbClr val="000000"/>
              </a:solidFill>
              <a:uFillTx/>
              <a:latin typeface="Arial"/>
            </a:endParaRPr>
          </a:p>
          <a:p>
            <a:pPr>
              <a:lnSpc>
                <a:spcPct val="100000"/>
              </a:lnSpc>
            </a:pPr>
            <a:r>
              <a:rPr b="0" i="1" lang="en-US" sz="3350" strike="noStrike" u="none">
                <a:solidFill>
                  <a:srgbClr val="212121"/>
                </a:solidFill>
                <a:uFillTx/>
                <a:latin typeface="MathJax_Math;Math Jax"/>
                <a:ea typeface="MathJax_Math;Math Jax"/>
              </a:rPr>
              <a:t>Y</a:t>
            </a:r>
            <a:r>
              <a:rPr b="0" i="1" lang="en-US" sz="2350" strike="noStrike" u="none" baseline="-8000">
                <a:solidFill>
                  <a:srgbClr val="212121"/>
                </a:solidFill>
                <a:uFillTx/>
                <a:latin typeface="MathJax_Math;Math Jax"/>
                <a:ea typeface="MathJax_Math;Math Jax"/>
              </a:rPr>
              <a:t>i</a:t>
            </a:r>
            <a:r>
              <a:rPr b="0" i="1" lang="en-US" sz="2350" strike="noStrike" u="none">
                <a:solidFill>
                  <a:srgbClr val="212121"/>
                </a:solidFill>
                <a:uFillTx/>
                <a:latin typeface="MathJax_Math;Math Jax"/>
                <a:ea typeface="MathJax_Math;Math Jax"/>
              </a:rPr>
              <a:t> = </a:t>
            </a:r>
            <a:r>
              <a:rPr b="0" i="1" lang="en-US" sz="3350" strike="noStrike" u="none">
                <a:solidFill>
                  <a:srgbClr val="212121"/>
                </a:solidFill>
                <a:uFillTx/>
                <a:latin typeface="MathJax_Math;Math Jax"/>
                <a:ea typeface="MathJax_Math;Math Jax"/>
              </a:rPr>
              <a:t>β</a:t>
            </a:r>
            <a:r>
              <a:rPr b="0" lang="en-US" sz="2350" strike="noStrike" u="none" baseline="-8000">
                <a:solidFill>
                  <a:srgbClr val="212121"/>
                </a:solidFill>
                <a:uFillTx/>
                <a:latin typeface="Calibri"/>
                <a:ea typeface="Calibri"/>
              </a:rPr>
              <a:t>0</a:t>
            </a:r>
            <a:r>
              <a:rPr b="0" lang="en-US" sz="2350" strike="noStrike" u="none">
                <a:solidFill>
                  <a:srgbClr val="212121"/>
                </a:solidFill>
                <a:uFillTx/>
                <a:latin typeface="Calibri"/>
                <a:ea typeface="Calibri"/>
              </a:rPr>
              <a:t> + </a:t>
            </a:r>
            <a:r>
              <a:rPr b="0" i="1" lang="en-US" sz="3350" strike="noStrike" u="none">
                <a:solidFill>
                  <a:srgbClr val="212121"/>
                </a:solidFill>
                <a:uFillTx/>
                <a:latin typeface="MathJax_Math;Math Jax"/>
                <a:ea typeface="MathJax_Math;Math Jax"/>
              </a:rPr>
              <a:t>β</a:t>
            </a:r>
            <a:r>
              <a:rPr b="0" lang="en-US" sz="2350" strike="noStrike" u="none" baseline="-8000">
                <a:solidFill>
                  <a:srgbClr val="212121"/>
                </a:solidFill>
                <a:uFillTx/>
                <a:latin typeface="Calibri"/>
                <a:ea typeface="Calibri"/>
              </a:rPr>
              <a:t>1</a:t>
            </a:r>
            <a:r>
              <a:rPr b="0" i="1" lang="en-US" sz="3350" strike="noStrike" u="none">
                <a:solidFill>
                  <a:srgbClr val="212121"/>
                </a:solidFill>
                <a:uFillTx/>
                <a:latin typeface="MathJax_Math;Math Jax"/>
                <a:ea typeface="MathJax_Math;Math Jax"/>
              </a:rPr>
              <a:t>X</a:t>
            </a:r>
            <a:r>
              <a:rPr b="0" i="1" lang="en-US" sz="2350" strike="noStrike" u="none" baseline="-8000">
                <a:solidFill>
                  <a:srgbClr val="212121"/>
                </a:solidFill>
                <a:uFillTx/>
                <a:latin typeface="MathJax_Math;Math Jax"/>
                <a:ea typeface="MathJax_Math;Math Jax"/>
              </a:rPr>
              <a:t>i</a:t>
            </a:r>
            <a:r>
              <a:rPr b="0" i="1" lang="en-US" sz="2350" strike="noStrike" u="none">
                <a:solidFill>
                  <a:srgbClr val="212121"/>
                </a:solidFill>
                <a:uFillTx/>
                <a:latin typeface="MathJax_Math;Math Jax"/>
                <a:ea typeface="MathJax_Math;Math Jax"/>
              </a:rPr>
              <a:t> + </a:t>
            </a:r>
            <a:r>
              <a:rPr b="0" i="1" lang="en-US" sz="3350" strike="noStrike" u="none">
                <a:solidFill>
                  <a:srgbClr val="212121"/>
                </a:solidFill>
                <a:uFillTx/>
                <a:latin typeface="MathJax_Math;Math Jax"/>
                <a:ea typeface="MathJax_Math;Math Jax"/>
              </a:rPr>
              <a:t>ϵ</a:t>
            </a:r>
            <a:r>
              <a:rPr b="0" i="1" lang="en-US" sz="2350" strike="noStrike" u="none" baseline="-8000">
                <a:solidFill>
                  <a:srgbClr val="212121"/>
                </a:solidFill>
                <a:uFillTx/>
                <a:latin typeface="MathJax_Math;Math Jax"/>
                <a:ea typeface="MathJax_Math;Math Jax"/>
              </a:rPr>
              <a:t>i  </a:t>
            </a:r>
            <a:r>
              <a:rPr b="0" i="1" lang="en-US" sz="3350" strike="noStrike" u="none">
                <a:solidFill>
                  <a:srgbClr val="212121"/>
                </a:solidFill>
                <a:uFillTx/>
                <a:latin typeface="MathJax_Math;Math Jax"/>
                <a:ea typeface="MathJax_Math;Math Jax"/>
              </a:rPr>
              <a:t>, i = 1, . . . ,N</a:t>
            </a:r>
            <a:endParaRPr b="0" lang="en-US" sz="3350" strike="noStrike" u="none">
              <a:solidFill>
                <a:srgbClr val="000000"/>
              </a:solidFill>
              <a:uFillTx/>
              <a:latin typeface="Arial"/>
            </a:endParaRPr>
          </a:p>
          <a:p>
            <a:pPr>
              <a:lnSpc>
                <a:spcPct val="100000"/>
              </a:lnSpc>
            </a:pPr>
            <a:endParaRPr b="0" lang="en-US" sz="3350" strike="noStrike" u="none">
              <a:solidFill>
                <a:srgbClr val="000000"/>
              </a:solidFill>
              <a:uFillTx/>
              <a:latin typeface="Arial"/>
            </a:endParaRPr>
          </a:p>
          <a:p>
            <a:pPr>
              <a:lnSpc>
                <a:spcPct val="100000"/>
              </a:lnSpc>
            </a:pPr>
            <a:r>
              <a:rPr b="0" lang="en-US" sz="3350" strike="noStrike" u="none">
                <a:solidFill>
                  <a:srgbClr val="212121"/>
                </a:solidFill>
                <a:uFillTx/>
                <a:latin typeface="Calibri"/>
                <a:ea typeface="MathJax_Math;Math Jax"/>
              </a:rPr>
              <a:t>[Salary earned] = </a:t>
            </a:r>
            <a:r>
              <a:rPr b="0" i="1" lang="en-US" sz="3350" strike="noStrike" u="none">
                <a:solidFill>
                  <a:srgbClr val="212121"/>
                </a:solidFill>
                <a:uFillTx/>
                <a:latin typeface="MathJax_Math;Math Jax"/>
                <a:ea typeface="MathJax_Math;Math Jax"/>
              </a:rPr>
              <a:t>β</a:t>
            </a:r>
            <a:r>
              <a:rPr b="0" lang="en-US" sz="2350" strike="noStrike" u="none" baseline="-8000">
                <a:solidFill>
                  <a:srgbClr val="212121"/>
                </a:solidFill>
                <a:uFillTx/>
                <a:latin typeface="Calibri"/>
                <a:ea typeface="Calibri"/>
              </a:rPr>
              <a:t>0</a:t>
            </a:r>
            <a:r>
              <a:rPr b="0" lang="en-US" sz="3350" strike="noStrike" u="none">
                <a:solidFill>
                  <a:srgbClr val="212121"/>
                </a:solidFill>
                <a:uFillTx/>
                <a:latin typeface="Calibri"/>
                <a:ea typeface="MathJax_Math;Math Jax"/>
              </a:rPr>
              <a:t> + </a:t>
            </a:r>
            <a:r>
              <a:rPr b="0" i="1" lang="en-US" sz="3350" strike="noStrike" u="none">
                <a:solidFill>
                  <a:srgbClr val="212121"/>
                </a:solidFill>
                <a:uFillTx/>
                <a:latin typeface="MathJax_Math;Math Jax"/>
                <a:ea typeface="MathJax_Math;Math Jax"/>
              </a:rPr>
              <a:t>β</a:t>
            </a:r>
            <a:r>
              <a:rPr b="0" lang="en-US" sz="2350" strike="noStrike" u="none" baseline="-8000">
                <a:solidFill>
                  <a:srgbClr val="212121"/>
                </a:solidFill>
                <a:uFillTx/>
                <a:latin typeface="Calibri"/>
                <a:ea typeface="Calibri"/>
              </a:rPr>
              <a:t>1 </a:t>
            </a:r>
            <a:r>
              <a:rPr b="0" lang="en-US" sz="3350" strike="noStrike" u="none">
                <a:solidFill>
                  <a:srgbClr val="212121"/>
                </a:solidFill>
                <a:uFillTx/>
                <a:latin typeface="Calibri"/>
                <a:ea typeface="MathJax_Math;Math Jax"/>
              </a:rPr>
              <a:t>* [Tuition cost]</a:t>
            </a:r>
            <a:endParaRPr b="0" lang="en-US" sz="3350" strike="noStrike" u="none">
              <a:solidFill>
                <a:srgbClr val="000000"/>
              </a:solidFill>
              <a:uFillTx/>
              <a:latin typeface="Arial"/>
            </a:endParaRPr>
          </a:p>
          <a:p>
            <a:pPr>
              <a:lnSpc>
                <a:spcPct val="100000"/>
              </a:lnSpc>
            </a:pPr>
            <a:endParaRPr b="0" lang="en-US" sz="3200" strike="noStrike" u="none">
              <a:solidFill>
                <a:srgbClr val="000000"/>
              </a:solidFill>
              <a:uFillTx/>
              <a:latin typeface="Arial"/>
            </a:endParaRPr>
          </a:p>
          <a:p>
            <a:pPr>
              <a:lnSpc>
                <a:spcPct val="100000"/>
              </a:lnSpc>
            </a:pPr>
            <a:r>
              <a:rPr b="0" lang="en-US" sz="3200" strike="noStrike" u="none">
                <a:solidFill>
                  <a:srgbClr val="000000"/>
                </a:solidFill>
                <a:uFillTx/>
                <a:latin typeface="Calibri"/>
                <a:ea typeface="Calibri"/>
              </a:rPr>
              <a:t>Two continuous variables analyzed with this model:</a:t>
            </a:r>
            <a:endParaRPr b="0" lang="en-US" sz="3200" strike="noStrike" u="none">
              <a:solidFill>
                <a:srgbClr val="000000"/>
              </a:solidFill>
              <a:uFillTx/>
              <a:latin typeface="Arial"/>
            </a:endParaRPr>
          </a:p>
          <a:p>
            <a:pPr lvl="1" marL="432000" indent="-216000">
              <a:lnSpc>
                <a:spcPct val="100000"/>
              </a:lnSpc>
              <a:buClr>
                <a:srgbClr val="000000"/>
              </a:buClr>
              <a:buSzPct val="45000"/>
              <a:buFont typeface="Symbol" charset="2"/>
              <a:buChar char=""/>
            </a:pPr>
            <a:r>
              <a:rPr b="0" lang="en-US" sz="2800" strike="noStrike" u="none">
                <a:solidFill>
                  <a:srgbClr val="000000"/>
                </a:solidFill>
                <a:uFillTx/>
                <a:latin typeface="Calibri"/>
                <a:ea typeface="Calibri"/>
              </a:rPr>
              <a:t>tuition paid for college (independent variable)</a:t>
            </a:r>
            <a:endParaRPr b="0" lang="en-US" sz="2800" strike="noStrike" u="none">
              <a:solidFill>
                <a:srgbClr val="000000"/>
              </a:solidFill>
              <a:uFillTx/>
              <a:latin typeface="Arial"/>
            </a:endParaRPr>
          </a:p>
          <a:p>
            <a:pPr lvl="1" marL="432000" indent="-216000">
              <a:lnSpc>
                <a:spcPct val="100000"/>
              </a:lnSpc>
              <a:buClr>
                <a:srgbClr val="000000"/>
              </a:buClr>
              <a:buSzPct val="45000"/>
              <a:buFont typeface="Symbol" charset="2"/>
              <a:buChar char=""/>
            </a:pPr>
            <a:r>
              <a:rPr b="0" lang="en-US" sz="2800" strike="noStrike" u="none">
                <a:solidFill>
                  <a:srgbClr val="000000"/>
                </a:solidFill>
                <a:uFillTx/>
                <a:latin typeface="Calibri"/>
                <a:ea typeface="Calibri"/>
              </a:rPr>
              <a:t>annual salary earned by graduates (dependent variable)</a:t>
            </a:r>
            <a:endParaRPr b="0" lang="en-US" sz="2800" strike="noStrike" u="none">
              <a:solidFill>
                <a:srgbClr val="000000"/>
              </a:solidFill>
              <a:uFillTx/>
              <a:latin typeface="Arial"/>
            </a:endParaRPr>
          </a:p>
          <a:p>
            <a:pPr>
              <a:lnSpc>
                <a:spcPct val="100000"/>
              </a:lnSpc>
            </a:pPr>
            <a:endParaRPr b="0" lang="en-US" sz="2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p:txBody>
      </p:sp>
      <p:sp>
        <p:nvSpPr>
          <p:cNvPr id="214" name=""/>
          <p:cNvSpPr/>
          <p:nvPr/>
        </p:nvSpPr>
        <p:spPr>
          <a:xfrm>
            <a:off x="59400" y="360"/>
            <a:ext cx="1159848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600" strike="noStrike" u="none">
                <a:solidFill>
                  <a:srgbClr val="960000"/>
                </a:solidFill>
                <a:uFillTx/>
                <a:latin typeface="Calibri"/>
                <a:ea typeface="Calibri"/>
              </a:rPr>
              <a:t>A linear model will determine if a relationship exists between the price of tuition and salary earned</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Num" idx="80"/>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23EC482D-71AA-4C26-A5FA-A50F66E1B809}"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16" name="Google Shape;100;p 4"/>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rgbClr val="000000"/>
              </a:solidFill>
              <a:uFillTx/>
              <a:latin typeface="Arial"/>
              <a:ea typeface="DejaVu Sans"/>
            </a:endParaRPr>
          </a:p>
        </p:txBody>
      </p:sp>
      <p:sp>
        <p:nvSpPr>
          <p:cNvPr id="217" name=""/>
          <p:cNvSpPr/>
          <p:nvPr/>
        </p:nvSpPr>
        <p:spPr>
          <a:xfrm>
            <a:off x="59400" y="1371600"/>
            <a:ext cx="12132000" cy="355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trike="noStrike" u="none">
                <a:solidFill>
                  <a:srgbClr val="212121"/>
                </a:solidFill>
                <a:uFillTx/>
                <a:latin typeface="Calibri"/>
                <a:ea typeface="MathJax_Math;Math Jax"/>
              </a:rPr>
              <a:t>[Salary earned] = </a:t>
            </a:r>
            <a:r>
              <a:rPr b="0" i="1" lang="en-US" sz="3600" strike="noStrike" u="none">
                <a:solidFill>
                  <a:srgbClr val="212121"/>
                </a:solidFill>
                <a:uFillTx/>
                <a:latin typeface="MathJax_Math;Math Jax"/>
                <a:ea typeface="MathJax_Math;Math Jax"/>
              </a:rPr>
              <a:t>β</a:t>
            </a:r>
            <a:r>
              <a:rPr b="0" lang="en-US" sz="3600" strike="noStrike" u="none" baseline="-8000">
                <a:solidFill>
                  <a:srgbClr val="212121"/>
                </a:solidFill>
                <a:uFillTx/>
                <a:latin typeface="Calibri"/>
                <a:ea typeface="Calibri"/>
              </a:rPr>
              <a:t>0</a:t>
            </a:r>
            <a:r>
              <a:rPr b="0" lang="en-US" sz="3600" strike="noStrike" u="none">
                <a:solidFill>
                  <a:srgbClr val="212121"/>
                </a:solidFill>
                <a:uFillTx/>
                <a:latin typeface="Calibri"/>
                <a:ea typeface="MathJax_Math;Math Jax"/>
              </a:rPr>
              <a:t> + </a:t>
            </a:r>
            <a:r>
              <a:rPr b="0" i="1" lang="en-US" sz="3600" strike="noStrike" u="none">
                <a:solidFill>
                  <a:srgbClr val="212121"/>
                </a:solidFill>
                <a:uFillTx/>
                <a:latin typeface="MathJax_Math;Math Jax"/>
                <a:ea typeface="MathJax_Math;Math Jax"/>
              </a:rPr>
              <a:t>β</a:t>
            </a:r>
            <a:r>
              <a:rPr b="0" lang="en-US" sz="3600" strike="noStrike" u="none" baseline="-8000">
                <a:solidFill>
                  <a:srgbClr val="212121"/>
                </a:solidFill>
                <a:uFillTx/>
                <a:latin typeface="Calibri"/>
                <a:ea typeface="Calibri"/>
              </a:rPr>
              <a:t>1 </a:t>
            </a:r>
            <a:r>
              <a:rPr b="0" lang="en-US" sz="3600" strike="noStrike" u="none">
                <a:solidFill>
                  <a:srgbClr val="212121"/>
                </a:solidFill>
                <a:uFillTx/>
                <a:latin typeface="Calibri"/>
                <a:ea typeface="MathJax_Math;Math Jax"/>
              </a:rPr>
              <a:t>* [Tuition cost]</a:t>
            </a:r>
            <a:endParaRPr b="0" lang="en-US" sz="3600" strike="noStrike" u="none">
              <a:solidFill>
                <a:srgbClr val="000000"/>
              </a:solidFill>
              <a:uFillTx/>
              <a:latin typeface="Arial"/>
            </a:endParaRPr>
          </a:p>
          <a:p>
            <a:pPr>
              <a:lnSpc>
                <a:spcPct val="100000"/>
              </a:lnSpc>
            </a:pPr>
            <a:endParaRPr b="0" lang="en-US" sz="3600" strike="noStrike" u="none">
              <a:solidFill>
                <a:srgbClr val="000000"/>
              </a:solidFill>
              <a:uFillTx/>
              <a:latin typeface="Arial"/>
            </a:endParaRPr>
          </a:p>
          <a:p>
            <a:pPr>
              <a:lnSpc>
                <a:spcPct val="100000"/>
              </a:lnSpc>
            </a:pPr>
            <a:r>
              <a:rPr b="0" lang="en-US" sz="3200" strike="noStrike" u="none">
                <a:solidFill>
                  <a:srgbClr val="000000"/>
                </a:solidFill>
                <a:uFillTx/>
                <a:latin typeface="Calibri"/>
                <a:ea typeface="Calibri"/>
              </a:rPr>
              <a:t>Hypothesis:</a:t>
            </a:r>
            <a:endParaRPr b="0" lang="en-US" sz="3200" strike="noStrike" u="none">
              <a:solidFill>
                <a:srgbClr val="000000"/>
              </a:solidFill>
              <a:uFillTx/>
              <a:latin typeface="Arial"/>
            </a:endParaRPr>
          </a:p>
          <a:p>
            <a:pPr>
              <a:lnSpc>
                <a:spcPct val="100000"/>
              </a:lnSpc>
            </a:pPr>
            <a:endParaRPr b="0" lang="en-US" sz="3200" strike="noStrike" u="none">
              <a:solidFill>
                <a:srgbClr val="000000"/>
              </a:solidFill>
              <a:uFillTx/>
              <a:latin typeface="Arial"/>
            </a:endParaRPr>
          </a:p>
          <a:p>
            <a:pPr>
              <a:lnSpc>
                <a:spcPct val="100000"/>
              </a:lnSpc>
            </a:pPr>
            <a:r>
              <a:rPr b="0" lang="en-US" sz="3600" strike="noStrike" u="none">
                <a:solidFill>
                  <a:srgbClr val="000000"/>
                </a:solidFill>
                <a:uFillTx/>
                <a:latin typeface="Calibri"/>
                <a:ea typeface="Calibri"/>
              </a:rPr>
              <a:t>	</a:t>
            </a:r>
            <a:r>
              <a:rPr b="0" lang="en-US" sz="3600" strike="noStrike" u="none">
                <a:solidFill>
                  <a:srgbClr val="000000"/>
                </a:solidFill>
                <a:uFillTx/>
                <a:latin typeface="Calibri"/>
                <a:ea typeface="Calibri"/>
              </a:rPr>
              <a:t>H</a:t>
            </a:r>
            <a:r>
              <a:rPr b="0" lang="en-US" sz="3600" strike="noStrike" u="none" baseline="-8000">
                <a:solidFill>
                  <a:srgbClr val="000000"/>
                </a:solidFill>
                <a:uFillTx/>
                <a:latin typeface="Calibri"/>
                <a:ea typeface="Calibri"/>
              </a:rPr>
              <a:t>0</a:t>
            </a:r>
            <a:r>
              <a:rPr b="0" lang="en-US" sz="3600" strike="noStrike" u="none">
                <a:solidFill>
                  <a:srgbClr val="000000"/>
                </a:solidFill>
                <a:uFillTx/>
                <a:latin typeface="Calibri"/>
                <a:ea typeface="Calibri"/>
              </a:rPr>
              <a:t>: </a:t>
            </a:r>
            <a:r>
              <a:rPr b="0" i="1" lang="en-US" sz="3600" strike="noStrike" u="none">
                <a:solidFill>
                  <a:srgbClr val="000000"/>
                </a:solidFill>
                <a:uFillTx/>
                <a:latin typeface="MathJax_Math;Math Jax"/>
                <a:ea typeface="MathJax_Math;Math Jax"/>
              </a:rPr>
              <a:t>β</a:t>
            </a:r>
            <a:r>
              <a:rPr b="0" lang="en-US" sz="3600" strike="noStrike" u="none" baseline="-8000">
                <a:solidFill>
                  <a:srgbClr val="000000"/>
                </a:solidFill>
                <a:uFillTx/>
                <a:latin typeface="Calibri"/>
                <a:ea typeface="Calibri"/>
              </a:rPr>
              <a:t>1 </a:t>
            </a:r>
            <a:r>
              <a:rPr b="0" lang="en-US" sz="3600" strike="noStrike" u="none">
                <a:solidFill>
                  <a:srgbClr val="000000"/>
                </a:solidFill>
                <a:uFillTx/>
                <a:latin typeface="Calibri"/>
                <a:ea typeface="Calibri"/>
              </a:rPr>
              <a:t>= 0     →  </a:t>
            </a:r>
            <a:r>
              <a:rPr b="0" lang="en-US" sz="2400" strike="noStrike" u="none">
                <a:solidFill>
                  <a:srgbClr val="000000"/>
                </a:solidFill>
                <a:uFillTx/>
                <a:latin typeface="Calibri"/>
                <a:ea typeface="Calibri"/>
              </a:rPr>
              <a:t>No relationship between tuition cost and salary earned </a:t>
            </a:r>
            <a:endParaRPr b="0" lang="en-US" sz="2400" strike="noStrike" u="none">
              <a:solidFill>
                <a:srgbClr val="000000"/>
              </a:solidFill>
              <a:uFillTx/>
              <a:latin typeface="Arial"/>
            </a:endParaRPr>
          </a:p>
          <a:p>
            <a:pPr>
              <a:lnSpc>
                <a:spcPct val="100000"/>
              </a:lnSpc>
            </a:pPr>
            <a:endParaRPr b="0" lang="en-US" sz="3600" strike="noStrike" u="none">
              <a:solidFill>
                <a:srgbClr val="000000"/>
              </a:solidFill>
              <a:uFillTx/>
              <a:latin typeface="Arial"/>
            </a:endParaRPr>
          </a:p>
          <a:p>
            <a:pPr>
              <a:lnSpc>
                <a:spcPct val="100000"/>
              </a:lnSpc>
            </a:pPr>
            <a:r>
              <a:rPr b="0" lang="en-US" sz="3600" strike="noStrike" u="none">
                <a:solidFill>
                  <a:srgbClr val="000000"/>
                </a:solidFill>
                <a:uFillTx/>
                <a:latin typeface="Calibri"/>
                <a:ea typeface="Calibri"/>
              </a:rPr>
              <a:t>	</a:t>
            </a:r>
            <a:r>
              <a:rPr b="0" lang="en-US" sz="3600" strike="noStrike" u="none">
                <a:solidFill>
                  <a:srgbClr val="000000"/>
                </a:solidFill>
                <a:uFillTx/>
                <a:latin typeface="Calibri"/>
                <a:ea typeface="Calibri"/>
              </a:rPr>
              <a:t>H</a:t>
            </a:r>
            <a:r>
              <a:rPr b="0" lang="en-US" sz="3600" strike="noStrike" u="none" baseline="-8000">
                <a:solidFill>
                  <a:srgbClr val="000000"/>
                </a:solidFill>
                <a:uFillTx/>
                <a:latin typeface="Calibri"/>
                <a:ea typeface="Calibri"/>
              </a:rPr>
              <a:t>a</a:t>
            </a:r>
            <a:r>
              <a:rPr b="0" lang="en-US" sz="3600" strike="noStrike" u="none">
                <a:solidFill>
                  <a:srgbClr val="000000"/>
                </a:solidFill>
                <a:uFillTx/>
                <a:latin typeface="Calibri"/>
                <a:ea typeface="Calibri"/>
              </a:rPr>
              <a:t>: </a:t>
            </a:r>
            <a:r>
              <a:rPr b="0" i="1" lang="en-US" sz="3600" strike="noStrike" u="none">
                <a:solidFill>
                  <a:srgbClr val="000000"/>
                </a:solidFill>
                <a:uFillTx/>
                <a:latin typeface="MathJax_Math;Math Jax"/>
                <a:ea typeface="MathJax_Math;Math Jax"/>
              </a:rPr>
              <a:t>β</a:t>
            </a:r>
            <a:r>
              <a:rPr b="0" lang="en-US" sz="3600" strike="noStrike" u="none" baseline="-8000">
                <a:solidFill>
                  <a:srgbClr val="000000"/>
                </a:solidFill>
                <a:uFillTx/>
                <a:latin typeface="Calibri"/>
                <a:ea typeface="Calibri"/>
              </a:rPr>
              <a:t>1 </a:t>
            </a:r>
            <a:r>
              <a:rPr b="0" lang="en-US" sz="3600" strike="noStrike" u="none">
                <a:solidFill>
                  <a:srgbClr val="000000"/>
                </a:solidFill>
                <a:uFillTx/>
                <a:latin typeface="Calibri"/>
                <a:ea typeface="Calibri"/>
              </a:rPr>
              <a:t>≠ 0     →  </a:t>
            </a:r>
            <a:r>
              <a:rPr b="0" lang="en-US" sz="2400" strike="noStrike" u="none">
                <a:solidFill>
                  <a:srgbClr val="000000"/>
                </a:solidFill>
                <a:uFillTx/>
                <a:latin typeface="Calibri"/>
                <a:ea typeface="Calibri"/>
              </a:rPr>
              <a:t>A relationship </a:t>
            </a:r>
            <a:r>
              <a:rPr b="0" i="1" lang="en-US" sz="2400" strike="noStrike" u="none">
                <a:solidFill>
                  <a:srgbClr val="000000"/>
                </a:solidFill>
                <a:uFillTx/>
                <a:latin typeface="Calibri"/>
                <a:ea typeface="Calibri"/>
              </a:rPr>
              <a:t>does</a:t>
            </a:r>
            <a:r>
              <a:rPr b="0" lang="en-US" sz="2400" strike="noStrike" u="none">
                <a:solidFill>
                  <a:srgbClr val="000000"/>
                </a:solidFill>
                <a:uFillTx/>
                <a:latin typeface="Calibri"/>
                <a:ea typeface="Calibri"/>
              </a:rPr>
              <a:t> exist between tuition cost and salary earned </a:t>
            </a:r>
            <a:endParaRPr b="0" lang="en-US" sz="2400" strike="noStrike" u="none">
              <a:solidFill>
                <a:srgbClr val="000000"/>
              </a:solidFill>
              <a:uFillTx/>
              <a:latin typeface="Arial"/>
            </a:endParaRPr>
          </a:p>
        </p:txBody>
      </p:sp>
      <p:sp>
        <p:nvSpPr>
          <p:cNvPr id="218" name=""/>
          <p:cNvSpPr/>
          <p:nvPr/>
        </p:nvSpPr>
        <p:spPr>
          <a:xfrm>
            <a:off x="59400" y="360"/>
            <a:ext cx="1159848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600" strike="noStrike" u="none">
                <a:solidFill>
                  <a:srgbClr val="960000"/>
                </a:solidFill>
                <a:uFillTx/>
                <a:latin typeface="Calibri"/>
                <a:ea typeface="Calibri"/>
              </a:rPr>
              <a:t>Null and Experimental Hypotheses</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Num" idx="81"/>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trike="noStrike" u="none">
                <a:solidFill>
                  <a:srgbClr val="888888"/>
                </a:solidFill>
                <a:uFillTx/>
                <a:latin typeface="Calibri"/>
                <a:ea typeface="Calibri"/>
              </a:defRPr>
            </a:lvl1pPr>
          </a:lstStyle>
          <a:p>
            <a:pPr indent="0" algn="r">
              <a:lnSpc>
                <a:spcPct val="100000"/>
              </a:lnSpc>
              <a:buNone/>
              <a:tabLst>
                <a:tab algn="l" pos="0"/>
              </a:tabLst>
            </a:pPr>
            <a:fld id="{146EB5EB-2A2D-4C23-9503-9CD23DFC6270}" type="slidenum">
              <a:rPr b="0" lang="en-US" sz="1200" strike="noStrike" u="none">
                <a:solidFill>
                  <a:srgbClr val="888888"/>
                </a:solidFill>
                <a:uFillTx/>
                <a:latin typeface="Calibri"/>
                <a:ea typeface="Calibri"/>
              </a:rPr>
              <a:t>&lt;number&gt;</a:t>
            </a:fld>
            <a:endParaRPr b="0" lang="en-US" sz="1200" strike="noStrike" u="none">
              <a:solidFill>
                <a:srgbClr val="000000"/>
              </a:solidFill>
              <a:uFillTx/>
              <a:latin typeface="Times New Roman"/>
            </a:endParaRPr>
          </a:p>
        </p:txBody>
      </p:sp>
      <p:sp>
        <p:nvSpPr>
          <p:cNvPr id="220" name="Google Shape;100;p 7"/>
          <p:cNvSpPr/>
          <p:nvPr/>
        </p:nvSpPr>
        <p:spPr>
          <a:xfrm>
            <a:off x="5040" y="-4320"/>
            <a:ext cx="12187440" cy="1186200"/>
          </a:xfrm>
          <a:prstGeom prst="rect">
            <a:avLst/>
          </a:prstGeom>
          <a:solidFill>
            <a:srgbClr val="fff2cc"/>
          </a:solidFill>
          <a:ln w="0">
            <a:noFill/>
          </a:ln>
        </p:spPr>
        <p:style>
          <a:lnRef idx="0"/>
          <a:fillRef idx="0"/>
          <a:effectRef idx="0"/>
          <a:fontRef idx="minor"/>
        </p:style>
        <p:txBody>
          <a:bodyPr lIns="90000" rIns="90000" tIns="45000" bIns="45000" anchor="t">
            <a:spAutoFit/>
          </a:bodyPr>
          <a:p>
            <a:endParaRPr b="0" lang="en-US" sz="1800" strike="noStrike" u="none">
              <a:solidFill>
                <a:srgbClr val="000000"/>
              </a:solidFill>
              <a:uFillTx/>
              <a:latin typeface="Arial"/>
              <a:ea typeface="DejaVu Sans"/>
            </a:endParaRPr>
          </a:p>
        </p:txBody>
      </p:sp>
      <p:sp>
        <p:nvSpPr>
          <p:cNvPr id="221" name=""/>
          <p:cNvSpPr/>
          <p:nvPr/>
        </p:nvSpPr>
        <p:spPr>
          <a:xfrm>
            <a:off x="59400" y="1371600"/>
            <a:ext cx="12132000" cy="548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600" strike="noStrike" u="none">
                <a:solidFill>
                  <a:srgbClr val="212121"/>
                </a:solidFill>
                <a:uFillTx/>
                <a:latin typeface="Calibri"/>
                <a:ea typeface="MathJax_Math;Math Jax"/>
              </a:rPr>
              <a:t>[Salary earned] = </a:t>
            </a:r>
            <a:r>
              <a:rPr b="0" i="1" lang="en-US" sz="3600" strike="noStrike" u="none">
                <a:solidFill>
                  <a:srgbClr val="212121"/>
                </a:solidFill>
                <a:uFillTx/>
                <a:latin typeface="MathJax_Math;Math Jax"/>
                <a:ea typeface="MathJax_Math;Math Jax"/>
              </a:rPr>
              <a:t>β</a:t>
            </a:r>
            <a:r>
              <a:rPr b="0" lang="en-US" sz="3600" strike="noStrike" u="none" baseline="-8000">
                <a:solidFill>
                  <a:srgbClr val="212121"/>
                </a:solidFill>
                <a:uFillTx/>
                <a:latin typeface="Calibri"/>
                <a:ea typeface="Calibri"/>
              </a:rPr>
              <a:t>0</a:t>
            </a:r>
            <a:r>
              <a:rPr b="0" lang="en-US" sz="3600" strike="noStrike" u="none">
                <a:solidFill>
                  <a:srgbClr val="212121"/>
                </a:solidFill>
                <a:uFillTx/>
                <a:latin typeface="Calibri"/>
                <a:ea typeface="MathJax_Math;Math Jax"/>
              </a:rPr>
              <a:t> + </a:t>
            </a:r>
            <a:r>
              <a:rPr b="0" i="1" lang="en-US" sz="3600" strike="noStrike" u="none">
                <a:solidFill>
                  <a:srgbClr val="212121"/>
                </a:solidFill>
                <a:uFillTx/>
                <a:latin typeface="MathJax_Math;Math Jax"/>
                <a:ea typeface="MathJax_Math;Math Jax"/>
              </a:rPr>
              <a:t>β</a:t>
            </a:r>
            <a:r>
              <a:rPr b="0" lang="en-US" sz="3600" strike="noStrike" u="none" baseline="-8000">
                <a:solidFill>
                  <a:srgbClr val="212121"/>
                </a:solidFill>
                <a:uFillTx/>
                <a:latin typeface="Calibri"/>
                <a:ea typeface="Calibri"/>
              </a:rPr>
              <a:t>1 </a:t>
            </a:r>
            <a:r>
              <a:rPr b="0" lang="en-US" sz="3600" strike="noStrike" u="none">
                <a:solidFill>
                  <a:srgbClr val="212121"/>
                </a:solidFill>
                <a:uFillTx/>
                <a:latin typeface="Calibri"/>
                <a:ea typeface="MathJax_Math;Math Jax"/>
              </a:rPr>
              <a:t>* [Tuition cost]</a:t>
            </a:r>
            <a:endParaRPr b="0" lang="en-US" sz="3600" strike="noStrike" u="none">
              <a:solidFill>
                <a:srgbClr val="000000"/>
              </a:solidFill>
              <a:uFillTx/>
              <a:latin typeface="Arial"/>
            </a:endParaRPr>
          </a:p>
          <a:p>
            <a:pPr>
              <a:lnSpc>
                <a:spcPct val="100000"/>
              </a:lnSpc>
            </a:pPr>
            <a:endParaRPr b="0" lang="en-US" sz="3600" strike="noStrike" u="none">
              <a:solidFill>
                <a:srgbClr val="000000"/>
              </a:solidFill>
              <a:uFillTx/>
              <a:latin typeface="Arial"/>
            </a:endParaRPr>
          </a:p>
          <a:p>
            <a:pPr>
              <a:lnSpc>
                <a:spcPct val="100000"/>
              </a:lnSpc>
            </a:pPr>
            <a:r>
              <a:rPr b="0" lang="en-US" sz="3200" strike="noStrike" u="none">
                <a:solidFill>
                  <a:srgbClr val="000000"/>
                </a:solidFill>
                <a:uFillTx/>
                <a:latin typeface="Calibri"/>
                <a:ea typeface="Calibri"/>
              </a:rPr>
              <a:t>Results of analysis:</a:t>
            </a:r>
            <a:endParaRPr b="0" lang="en-US" sz="3200" strike="noStrike" u="none">
              <a:solidFill>
                <a:srgbClr val="000000"/>
              </a:solidFill>
              <a:uFillTx/>
              <a:latin typeface="Arial"/>
            </a:endParaRPr>
          </a:p>
          <a:p>
            <a:pPr>
              <a:lnSpc>
                <a:spcPct val="100000"/>
              </a:lnSpc>
            </a:pPr>
            <a:endParaRPr b="0" lang="en-US" sz="3200" strike="noStrike" u="none">
              <a:solidFill>
                <a:srgbClr val="000000"/>
              </a:solidFill>
              <a:uFillTx/>
              <a:latin typeface="Arial"/>
            </a:endParaRPr>
          </a:p>
          <a:p>
            <a:pPr>
              <a:lnSpc>
                <a:spcPct val="100000"/>
              </a:lnSpc>
            </a:pPr>
            <a:r>
              <a:rPr b="0" lang="en-US" sz="3600" strike="noStrike" u="none">
                <a:solidFill>
                  <a:srgbClr val="000000"/>
                </a:solidFill>
                <a:uFillTx/>
                <a:latin typeface="Calibri"/>
                <a:ea typeface="Calibri"/>
              </a:rPr>
              <a:t>	</a:t>
            </a:r>
            <a:r>
              <a:rPr b="0" lang="en-US" sz="3600" strike="noStrike" u="none">
                <a:solidFill>
                  <a:srgbClr val="000000"/>
                </a:solidFill>
                <a:uFillTx/>
                <a:latin typeface="Calibri"/>
                <a:ea typeface="Calibri"/>
              </a:rPr>
              <a:t>If accept H</a:t>
            </a:r>
            <a:r>
              <a:rPr b="0" lang="en-US" sz="3600" strike="noStrike" u="none" baseline="-8000">
                <a:solidFill>
                  <a:srgbClr val="000000"/>
                </a:solidFill>
                <a:uFillTx/>
                <a:latin typeface="Calibri"/>
                <a:ea typeface="Calibri"/>
              </a:rPr>
              <a:t>0</a:t>
            </a:r>
            <a:r>
              <a:rPr b="0" lang="en-US" sz="3600" strike="noStrike" u="none">
                <a:solidFill>
                  <a:srgbClr val="000000"/>
                </a:solidFill>
                <a:uFillTx/>
                <a:latin typeface="Calibri"/>
                <a:ea typeface="Calibri"/>
              </a:rPr>
              <a:t>: </a:t>
            </a:r>
            <a:r>
              <a:rPr b="0" i="1" lang="en-US" sz="3600" strike="noStrike" u="none">
                <a:solidFill>
                  <a:srgbClr val="000000"/>
                </a:solidFill>
                <a:uFillTx/>
                <a:latin typeface="MathJax_Math;Math Jax"/>
                <a:ea typeface="MathJax_Math;Math Jax"/>
              </a:rPr>
              <a:t>β</a:t>
            </a:r>
            <a:r>
              <a:rPr b="0" lang="en-US" sz="3600" strike="noStrike" u="none" baseline="-8000">
                <a:solidFill>
                  <a:srgbClr val="000000"/>
                </a:solidFill>
                <a:uFillTx/>
                <a:latin typeface="Calibri"/>
                <a:ea typeface="Calibri"/>
              </a:rPr>
              <a:t>1 </a:t>
            </a:r>
            <a:r>
              <a:rPr b="0" lang="en-US" sz="3600" strike="noStrike" u="none">
                <a:solidFill>
                  <a:srgbClr val="000000"/>
                </a:solidFill>
                <a:uFillTx/>
                <a:latin typeface="Calibri"/>
                <a:ea typeface="Calibri"/>
              </a:rPr>
              <a:t>= 0     → </a:t>
            </a:r>
            <a:r>
              <a:rPr b="0" lang="en-US" sz="3200" strike="noStrike" u="none">
                <a:solidFill>
                  <a:srgbClr val="bf0041"/>
                </a:solidFill>
                <a:uFillTx/>
                <a:latin typeface="Calibri"/>
                <a:ea typeface="Calibri"/>
              </a:rPr>
              <a:t>Go to a cheaper school </a:t>
            </a:r>
            <a:endParaRPr b="0" lang="en-US" sz="3200" strike="noStrike" u="none">
              <a:solidFill>
                <a:srgbClr val="000000"/>
              </a:solidFill>
              <a:uFillTx/>
              <a:latin typeface="Arial"/>
            </a:endParaRPr>
          </a:p>
          <a:p>
            <a:pPr>
              <a:lnSpc>
                <a:spcPct val="100000"/>
              </a:lnSpc>
            </a:pPr>
            <a:endParaRPr b="0" lang="en-US" sz="3600" strike="noStrike" u="none">
              <a:solidFill>
                <a:srgbClr val="000000"/>
              </a:solidFill>
              <a:uFillTx/>
              <a:latin typeface="Arial"/>
            </a:endParaRPr>
          </a:p>
          <a:p>
            <a:pPr>
              <a:lnSpc>
                <a:spcPct val="100000"/>
              </a:lnSpc>
            </a:pPr>
            <a:r>
              <a:rPr b="0" lang="en-US" sz="3600" strike="noStrike" u="none">
                <a:solidFill>
                  <a:srgbClr val="000000"/>
                </a:solidFill>
                <a:uFillTx/>
                <a:latin typeface="Calibri"/>
                <a:ea typeface="Calibri"/>
              </a:rPr>
              <a:t>	</a:t>
            </a:r>
            <a:r>
              <a:rPr b="0" lang="en-US" sz="3600" strike="noStrike" u="none">
                <a:solidFill>
                  <a:srgbClr val="000000"/>
                </a:solidFill>
                <a:uFillTx/>
                <a:latin typeface="Calibri"/>
                <a:ea typeface="Calibri"/>
              </a:rPr>
              <a:t>If reject H</a:t>
            </a:r>
            <a:r>
              <a:rPr b="0" lang="en-US" sz="3600" strike="noStrike" u="none" baseline="-8000">
                <a:solidFill>
                  <a:srgbClr val="000000"/>
                </a:solidFill>
                <a:uFillTx/>
                <a:latin typeface="Calibri"/>
                <a:ea typeface="Calibri"/>
              </a:rPr>
              <a:t>0 </a:t>
            </a:r>
            <a:r>
              <a:rPr b="0" lang="en-US" sz="3600" strike="noStrike" u="none">
                <a:solidFill>
                  <a:srgbClr val="000000"/>
                </a:solidFill>
                <a:uFillTx/>
                <a:latin typeface="Calibri"/>
                <a:ea typeface="Calibri"/>
              </a:rPr>
              <a:t>then accept H</a:t>
            </a:r>
            <a:r>
              <a:rPr b="0" lang="en-US" sz="3600" strike="noStrike" u="none" baseline="-8000">
                <a:solidFill>
                  <a:srgbClr val="000000"/>
                </a:solidFill>
                <a:uFillTx/>
                <a:latin typeface="Calibri"/>
                <a:ea typeface="Calibri"/>
              </a:rPr>
              <a:t>a</a:t>
            </a:r>
            <a:r>
              <a:rPr b="0" lang="en-US" sz="3600" strike="noStrike" u="none">
                <a:solidFill>
                  <a:srgbClr val="000000"/>
                </a:solidFill>
                <a:uFillTx/>
                <a:latin typeface="Calibri"/>
                <a:ea typeface="Calibri"/>
              </a:rPr>
              <a:t>: </a:t>
            </a:r>
            <a:r>
              <a:rPr b="0" i="1" lang="en-US" sz="3600" strike="noStrike" u="none">
                <a:solidFill>
                  <a:srgbClr val="000000"/>
                </a:solidFill>
                <a:uFillTx/>
                <a:latin typeface="MathJax_Math;Math Jax"/>
                <a:ea typeface="MathJax_Math;Math Jax"/>
              </a:rPr>
              <a:t>β</a:t>
            </a:r>
            <a:r>
              <a:rPr b="0" lang="en-US" sz="3600" strike="noStrike" u="none" baseline="-8000">
                <a:solidFill>
                  <a:srgbClr val="000000"/>
                </a:solidFill>
                <a:uFillTx/>
                <a:latin typeface="Calibri"/>
                <a:ea typeface="Calibri"/>
              </a:rPr>
              <a:t>1 </a:t>
            </a:r>
            <a:r>
              <a:rPr b="0" lang="en-US" sz="3600" strike="noStrike" u="none">
                <a:solidFill>
                  <a:srgbClr val="000000"/>
                </a:solidFill>
                <a:uFillTx/>
                <a:latin typeface="Calibri"/>
                <a:ea typeface="Calibri"/>
              </a:rPr>
              <a:t>≠ 0 → </a:t>
            </a:r>
            <a:endParaRPr b="0" lang="en-US" sz="3600" strike="noStrike" u="none">
              <a:solidFill>
                <a:srgbClr val="000000"/>
              </a:solidFill>
              <a:uFillTx/>
              <a:latin typeface="Arial"/>
            </a:endParaRPr>
          </a:p>
          <a:p>
            <a:pPr lvl="7" marL="1728000" indent="-216000">
              <a:lnSpc>
                <a:spcPct val="100000"/>
              </a:lnSpc>
              <a:buClr>
                <a:srgbClr val="000000"/>
              </a:buClr>
              <a:buSzPct val="45000"/>
              <a:buFont typeface="Wingdings" charset="2"/>
              <a:buChar char=""/>
            </a:pPr>
            <a:r>
              <a:rPr b="0" lang="en-US" sz="3200" strike="noStrike" u="none">
                <a:solidFill>
                  <a:srgbClr val="bf0041"/>
                </a:solidFill>
                <a:uFillTx/>
                <a:latin typeface="Calibri"/>
                <a:ea typeface="Calibri"/>
              </a:rPr>
              <a:t>If </a:t>
            </a:r>
            <a:r>
              <a:rPr b="0" i="1" lang="en-US" sz="3200" strike="noStrike" u="none">
                <a:solidFill>
                  <a:srgbClr val="bf0041"/>
                </a:solidFill>
                <a:uFillTx/>
                <a:latin typeface="MathJax_Math;Math Jax"/>
                <a:ea typeface="MathJax_Math;Math Jax"/>
              </a:rPr>
              <a:t>β</a:t>
            </a:r>
            <a:r>
              <a:rPr b="0" lang="en-US" sz="3200" strike="noStrike" u="none" baseline="-8000">
                <a:solidFill>
                  <a:srgbClr val="bf0041"/>
                </a:solidFill>
                <a:uFillTx/>
                <a:latin typeface="Calibri"/>
                <a:ea typeface="Calibri"/>
              </a:rPr>
              <a:t>1</a:t>
            </a:r>
            <a:r>
              <a:rPr b="0" lang="en-US" sz="3200" strike="noStrike" u="none">
                <a:solidFill>
                  <a:srgbClr val="bf0041"/>
                </a:solidFill>
                <a:uFillTx/>
                <a:latin typeface="Calibri"/>
                <a:ea typeface="Calibri"/>
              </a:rPr>
              <a:t> is large and positive, then go to an expensive school</a:t>
            </a:r>
            <a:endParaRPr b="0" lang="en-US" sz="3200" strike="noStrike" u="none">
              <a:solidFill>
                <a:srgbClr val="000000"/>
              </a:solidFill>
              <a:uFillTx/>
              <a:latin typeface="Arial"/>
            </a:endParaRPr>
          </a:p>
          <a:p>
            <a:pPr lvl="7" marL="1728000" indent="-216000">
              <a:lnSpc>
                <a:spcPct val="100000"/>
              </a:lnSpc>
              <a:buClr>
                <a:srgbClr val="000000"/>
              </a:buClr>
              <a:buSzPct val="45000"/>
              <a:buFont typeface="Wingdings" charset="2"/>
              <a:buChar char=""/>
            </a:pPr>
            <a:r>
              <a:rPr b="0" lang="en-US" sz="3200" strike="noStrike" u="none">
                <a:solidFill>
                  <a:srgbClr val="bf0041"/>
                </a:solidFill>
                <a:uFillTx/>
                <a:latin typeface="Calibri"/>
                <a:ea typeface="Calibri"/>
              </a:rPr>
              <a:t>If </a:t>
            </a:r>
            <a:r>
              <a:rPr b="0" i="1" lang="en-US" sz="3200" strike="noStrike" u="none">
                <a:solidFill>
                  <a:srgbClr val="bf0041"/>
                </a:solidFill>
                <a:uFillTx/>
                <a:latin typeface="MathJax_Math;Math Jax"/>
                <a:ea typeface="MathJax_Math;Math Jax"/>
              </a:rPr>
              <a:t>β</a:t>
            </a:r>
            <a:r>
              <a:rPr b="0" lang="en-US" sz="3200" strike="noStrike" u="none" baseline="-8000">
                <a:solidFill>
                  <a:srgbClr val="bf0041"/>
                </a:solidFill>
                <a:uFillTx/>
                <a:latin typeface="Calibri"/>
                <a:ea typeface="Calibri"/>
              </a:rPr>
              <a:t>1</a:t>
            </a:r>
            <a:r>
              <a:rPr b="0" lang="en-US" sz="3200" strike="noStrike" u="none">
                <a:solidFill>
                  <a:srgbClr val="bf0041"/>
                </a:solidFill>
                <a:uFillTx/>
                <a:latin typeface="Calibri"/>
                <a:ea typeface="Calibri"/>
              </a:rPr>
              <a:t> is small and positive, then still go to a cheaper school</a:t>
            </a:r>
            <a:endParaRPr b="0" lang="en-US" sz="3200" strike="noStrike" u="none">
              <a:solidFill>
                <a:srgbClr val="000000"/>
              </a:solidFill>
              <a:uFillTx/>
              <a:latin typeface="Arial"/>
            </a:endParaRPr>
          </a:p>
          <a:p>
            <a:pPr lvl="7" marL="1728000" indent="-216000">
              <a:lnSpc>
                <a:spcPct val="100000"/>
              </a:lnSpc>
              <a:buClr>
                <a:srgbClr val="000000"/>
              </a:buClr>
              <a:buSzPct val="45000"/>
              <a:buFont typeface="Wingdings" charset="2"/>
              <a:buChar char=""/>
            </a:pPr>
            <a:r>
              <a:rPr b="0" lang="en-US" sz="3200" strike="noStrike" u="none">
                <a:solidFill>
                  <a:srgbClr val="bf0041"/>
                </a:solidFill>
                <a:uFillTx/>
                <a:latin typeface="Calibri"/>
                <a:ea typeface="Calibri"/>
              </a:rPr>
              <a:t>If </a:t>
            </a:r>
            <a:r>
              <a:rPr b="0" i="1" lang="en-US" sz="3200" strike="noStrike" u="none">
                <a:solidFill>
                  <a:srgbClr val="bf0041"/>
                </a:solidFill>
                <a:uFillTx/>
                <a:latin typeface="MathJax_Math;Math Jax"/>
                <a:ea typeface="MathJax_Math;Math Jax"/>
              </a:rPr>
              <a:t>β</a:t>
            </a:r>
            <a:r>
              <a:rPr b="0" lang="en-US" sz="3200" strike="noStrike" u="none" baseline="-8000">
                <a:solidFill>
                  <a:srgbClr val="bf0041"/>
                </a:solidFill>
                <a:uFillTx/>
                <a:latin typeface="Calibri"/>
                <a:ea typeface="Calibri"/>
              </a:rPr>
              <a:t>1</a:t>
            </a:r>
            <a:r>
              <a:rPr b="0" lang="en-US" sz="3200" strike="noStrike" u="none">
                <a:solidFill>
                  <a:srgbClr val="bf0041"/>
                </a:solidFill>
                <a:uFillTx/>
                <a:latin typeface="Calibri"/>
                <a:ea typeface="Calibri"/>
              </a:rPr>
              <a:t> is negative, then go to the cheapest school possible</a:t>
            </a:r>
            <a:endParaRPr b="0" lang="en-US" sz="3200" strike="noStrike" u="none">
              <a:solidFill>
                <a:srgbClr val="000000"/>
              </a:solidFill>
              <a:uFillTx/>
              <a:latin typeface="Arial"/>
            </a:endParaRPr>
          </a:p>
          <a:p>
            <a:pPr>
              <a:lnSpc>
                <a:spcPct val="100000"/>
              </a:lnSpc>
            </a:pPr>
            <a:endParaRPr b="0" lang="en-US" sz="3600" strike="noStrike" u="none">
              <a:solidFill>
                <a:srgbClr val="000000"/>
              </a:solidFill>
              <a:uFillTx/>
              <a:latin typeface="Arial"/>
            </a:endParaRPr>
          </a:p>
        </p:txBody>
      </p:sp>
      <p:sp>
        <p:nvSpPr>
          <p:cNvPr id="222" name=""/>
          <p:cNvSpPr/>
          <p:nvPr/>
        </p:nvSpPr>
        <p:spPr>
          <a:xfrm>
            <a:off x="59400" y="360"/>
            <a:ext cx="1159848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600" strike="noStrike" u="none">
                <a:solidFill>
                  <a:srgbClr val="960000"/>
                </a:solidFill>
                <a:uFillTx/>
                <a:latin typeface="Calibri"/>
                <a:ea typeface="Calibri"/>
              </a:rPr>
              <a:t>Future steps to better your financial position</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360</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2012-07-20T10:51:52Z</dcterms:created>
  <dc:creator>Leroy Wheeler</dc:creator>
  <dc:description/>
  <dc:language>en-US</dc:language>
  <cp:lastModifiedBy/>
  <dcterms:modified xsi:type="dcterms:W3CDTF">2024-11-06T11:00:02Z</dcterms:modified>
  <cp:revision>57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d5ae3ea-d4ca-4929-ae30-00faddc499b2_ActionId">
    <vt:lpwstr>72ea3117-6169-438f-91a1-3aadfb92853d</vt:lpwstr>
  </property>
  <property fmtid="{D5CDD505-2E9C-101B-9397-08002B2CF9AE}" pid="3" name="MSIP_Label_ed5ae3ea-d4ca-4929-ae30-00faddc499b2_ContentBits">
    <vt:lpwstr>0</vt:lpwstr>
  </property>
  <property fmtid="{D5CDD505-2E9C-101B-9397-08002B2CF9AE}" pid="4" name="MSIP_Label_ed5ae3ea-d4ca-4929-ae30-00faddc499b2_Enabled">
    <vt:lpwstr>true</vt:lpwstr>
  </property>
  <property fmtid="{D5CDD505-2E9C-101B-9397-08002B2CF9AE}" pid="5" name="MSIP_Label_ed5ae3ea-d4ca-4929-ae30-00faddc499b2_Method">
    <vt:lpwstr>Privileged</vt:lpwstr>
  </property>
  <property fmtid="{D5CDD505-2E9C-101B-9397-08002B2CF9AE}" pid="6" name="MSIP_Label_ed5ae3ea-d4ca-4929-ae30-00faddc499b2_Name">
    <vt:lpwstr>Public</vt:lpwstr>
  </property>
  <property fmtid="{D5CDD505-2E9C-101B-9397-08002B2CF9AE}" pid="7" name="MSIP_Label_ed5ae3ea-d4ca-4929-ae30-00faddc499b2_SetDate">
    <vt:lpwstr>2021-07-15T12:41:52Z</vt:lpwstr>
  </property>
  <property fmtid="{D5CDD505-2E9C-101B-9397-08002B2CF9AE}" pid="8" name="MSIP_Label_ed5ae3ea-d4ca-4929-ae30-00faddc499b2_SiteId">
    <vt:lpwstr>f35a6974-607f-47d4-82d7-ff31d7dc53a5</vt:lpwstr>
  </property>
</Properties>
</file>