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3/28/25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3/28/25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3/28/25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3/28/25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3/28/25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A470BE-21DB-A309-B5A2-DA98D62158F9}"/>
              </a:ext>
            </a:extLst>
          </p:cNvPr>
          <p:cNvSpPr>
            <a:spLocks noGrp="1"/>
          </p:cNvSpPr>
          <p:nvPr>
            <p:ph type="ctrTitle"/>
          </p:nvPr>
        </p:nvSpPr>
        <p:spPr/>
        <p:txBody>
          <a:bodyPr/>
          <a:lstStyle/>
          <a:p>
            <a:r>
              <a:rPr lang="en-US" sz="6000" dirty="0"/>
              <a:t>Library Management System (LMS) – Capstone Project</a:t>
            </a:r>
          </a:p>
        </p:txBody>
      </p:sp>
      <p:sp>
        <p:nvSpPr>
          <p:cNvPr id="5" name="Subtitle 4">
            <a:extLst>
              <a:ext uri="{FF2B5EF4-FFF2-40B4-BE49-F238E27FC236}">
                <a16:creationId xmlns:a16="http://schemas.microsoft.com/office/drawing/2014/main" id="{DD285443-4382-D7C1-C3A8-1D16F687D092}"/>
              </a:ext>
            </a:extLst>
          </p:cNvPr>
          <p:cNvSpPr>
            <a:spLocks noGrp="1"/>
          </p:cNvSpPr>
          <p:nvPr>
            <p:ph type="subTitle" idx="1"/>
          </p:nvPr>
        </p:nvSpPr>
        <p:spPr/>
        <p:txBody>
          <a:bodyPr>
            <a:normAutofit/>
          </a:bodyPr>
          <a:lstStyle/>
          <a:p>
            <a:r>
              <a:rPr lang="en-US" dirty="0"/>
              <a:t>Full Stack Web development project</a:t>
            </a:r>
          </a:p>
        </p:txBody>
      </p:sp>
      <p:sp>
        <p:nvSpPr>
          <p:cNvPr id="6" name="Subtitle 4">
            <a:extLst>
              <a:ext uri="{FF2B5EF4-FFF2-40B4-BE49-F238E27FC236}">
                <a16:creationId xmlns:a16="http://schemas.microsoft.com/office/drawing/2014/main" id="{D2D4181A-189D-1642-33AD-1C640CF7421E}"/>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a:t>Presented by: </a:t>
            </a:r>
            <a:r>
              <a:rPr lang="en-US" dirty="0" err="1"/>
              <a:t>ler</a:t>
            </a:r>
            <a:r>
              <a:rPr lang="en-US" dirty="0"/>
              <a:t> tuck guan</a:t>
            </a:r>
          </a:p>
          <a:p>
            <a:r>
              <a:rPr lang="en-US" dirty="0"/>
              <a:t>Date: 1</a:t>
            </a:r>
            <a:r>
              <a:rPr lang="en-US" baseline="30000" dirty="0"/>
              <a:t>st</a:t>
            </a:r>
            <a:r>
              <a:rPr lang="en-US" dirty="0"/>
              <a:t> April 2025</a:t>
            </a:r>
          </a:p>
        </p:txBody>
      </p:sp>
    </p:spTree>
    <p:extLst>
      <p:ext uri="{BB962C8B-B14F-4D97-AF65-F5344CB8AC3E}">
        <p14:creationId xmlns:p14="http://schemas.microsoft.com/office/powerpoint/2010/main" val="1416905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39C8-D75F-4541-2B02-069CD5794A92}"/>
              </a:ext>
            </a:extLst>
          </p:cNvPr>
          <p:cNvSpPr>
            <a:spLocks noGrp="1"/>
          </p:cNvSpPr>
          <p:nvPr>
            <p:ph type="title"/>
          </p:nvPr>
        </p:nvSpPr>
        <p:spPr/>
        <p:txBody>
          <a:bodyPr/>
          <a:lstStyle/>
          <a:p>
            <a:r>
              <a:rPr lang="en-US" dirty="0"/>
              <a:t>Database &amp; System Designs</a:t>
            </a:r>
          </a:p>
        </p:txBody>
      </p:sp>
      <p:sp>
        <p:nvSpPr>
          <p:cNvPr id="8" name="Content Placeholder 7">
            <a:extLst>
              <a:ext uri="{FF2B5EF4-FFF2-40B4-BE49-F238E27FC236}">
                <a16:creationId xmlns:a16="http://schemas.microsoft.com/office/drawing/2014/main" id="{95FDD8C0-53EA-1595-97A1-08D614EB9ABD}"/>
              </a:ext>
            </a:extLst>
          </p:cNvPr>
          <p:cNvSpPr>
            <a:spLocks noGrp="1"/>
          </p:cNvSpPr>
          <p:nvPr>
            <p:ph sz="half" idx="1"/>
          </p:nvPr>
        </p:nvSpPr>
        <p:spPr>
          <a:xfrm>
            <a:off x="646111" y="1395883"/>
            <a:ext cx="5210992" cy="5009399"/>
          </a:xfrm>
        </p:spPr>
        <p:txBody>
          <a:bodyPr/>
          <a:lstStyle/>
          <a:p>
            <a:r>
              <a:rPr lang="en-US" dirty="0" err="1"/>
              <a:t>tbl_users</a:t>
            </a:r>
            <a:r>
              <a:rPr lang="en-US" dirty="0"/>
              <a:t> – Store user data including its status with user-id as primary key. No foreign key</a:t>
            </a:r>
          </a:p>
          <a:p>
            <a:r>
              <a:rPr lang="en-US" dirty="0" err="1"/>
              <a:t>tbl_books</a:t>
            </a:r>
            <a:r>
              <a:rPr lang="en-US" dirty="0"/>
              <a:t> – Store the book records with one foreign key</a:t>
            </a:r>
          </a:p>
          <a:p>
            <a:r>
              <a:rPr lang="en-US" dirty="0" err="1"/>
              <a:t>tbl_transactions</a:t>
            </a:r>
            <a:r>
              <a:rPr lang="en-US" dirty="0"/>
              <a:t> – Store all the borrow and return transactions with two foreign keys</a:t>
            </a:r>
          </a:p>
          <a:p>
            <a:endParaRPr lang="en-US" dirty="0"/>
          </a:p>
        </p:txBody>
      </p:sp>
      <p:pic>
        <p:nvPicPr>
          <p:cNvPr id="5" name="Picture 4" descr="A screenshot of a computer&#10;&#10;AI-generated content may be incorrect.">
            <a:extLst>
              <a:ext uri="{FF2B5EF4-FFF2-40B4-BE49-F238E27FC236}">
                <a16:creationId xmlns:a16="http://schemas.microsoft.com/office/drawing/2014/main" id="{31A61554-7065-00B5-EACD-5E9DF3ABCA92}"/>
              </a:ext>
            </a:extLst>
          </p:cNvPr>
          <p:cNvPicPr>
            <a:picLocks noChangeAspect="1"/>
          </p:cNvPicPr>
          <p:nvPr/>
        </p:nvPicPr>
        <p:blipFill>
          <a:blip r:embed="rId2"/>
          <a:stretch>
            <a:fillRect/>
          </a:stretch>
        </p:blipFill>
        <p:spPr>
          <a:xfrm>
            <a:off x="5968310" y="1395883"/>
            <a:ext cx="5963146" cy="5009399"/>
          </a:xfrm>
          <a:prstGeom prst="rect">
            <a:avLst/>
          </a:prstGeom>
        </p:spPr>
      </p:pic>
    </p:spTree>
    <p:extLst>
      <p:ext uri="{BB962C8B-B14F-4D97-AF65-F5344CB8AC3E}">
        <p14:creationId xmlns:p14="http://schemas.microsoft.com/office/powerpoint/2010/main" val="4274335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5CBD-AF8E-47F3-EC25-8950952BB49A}"/>
              </a:ext>
            </a:extLst>
          </p:cNvPr>
          <p:cNvSpPr>
            <a:spLocks noGrp="1"/>
          </p:cNvSpPr>
          <p:nvPr>
            <p:ph type="title"/>
          </p:nvPr>
        </p:nvSpPr>
        <p:spPr/>
        <p:txBody>
          <a:bodyPr/>
          <a:lstStyle/>
          <a:p>
            <a:r>
              <a:rPr lang="en-US" dirty="0"/>
              <a:t>Database &amp; System Designs</a:t>
            </a:r>
          </a:p>
        </p:txBody>
      </p:sp>
      <p:pic>
        <p:nvPicPr>
          <p:cNvPr id="8" name="Picture 7" descr="A screenshot of a computer&#10;&#10;AI-generated content may be incorrect.">
            <a:extLst>
              <a:ext uri="{FF2B5EF4-FFF2-40B4-BE49-F238E27FC236}">
                <a16:creationId xmlns:a16="http://schemas.microsoft.com/office/drawing/2014/main" id="{4C036A3D-A3CA-DCAB-F321-46FA0AE10CD4}"/>
              </a:ext>
            </a:extLst>
          </p:cNvPr>
          <p:cNvPicPr>
            <a:picLocks noChangeAspect="1"/>
          </p:cNvPicPr>
          <p:nvPr/>
        </p:nvPicPr>
        <p:blipFill>
          <a:blip r:embed="rId2"/>
          <a:stretch>
            <a:fillRect/>
          </a:stretch>
        </p:blipFill>
        <p:spPr>
          <a:xfrm>
            <a:off x="2141166" y="1235676"/>
            <a:ext cx="6799707" cy="5473344"/>
          </a:xfrm>
          <a:prstGeom prst="rect">
            <a:avLst/>
          </a:prstGeom>
        </p:spPr>
      </p:pic>
    </p:spTree>
    <p:extLst>
      <p:ext uri="{BB962C8B-B14F-4D97-AF65-F5344CB8AC3E}">
        <p14:creationId xmlns:p14="http://schemas.microsoft.com/office/powerpoint/2010/main" val="3322239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9A0C-3EAC-DED7-B707-EC04C2DED181}"/>
              </a:ext>
            </a:extLst>
          </p:cNvPr>
          <p:cNvSpPr>
            <a:spLocks noGrp="1"/>
          </p:cNvSpPr>
          <p:nvPr>
            <p:ph type="title"/>
          </p:nvPr>
        </p:nvSpPr>
        <p:spPr/>
        <p:txBody>
          <a:bodyPr/>
          <a:lstStyle/>
          <a:p>
            <a:r>
              <a:rPr lang="en-US" dirty="0"/>
              <a:t>API endpoints</a:t>
            </a:r>
          </a:p>
        </p:txBody>
      </p:sp>
      <p:sp>
        <p:nvSpPr>
          <p:cNvPr id="6" name="Content Placeholder 5">
            <a:extLst>
              <a:ext uri="{FF2B5EF4-FFF2-40B4-BE49-F238E27FC236}">
                <a16:creationId xmlns:a16="http://schemas.microsoft.com/office/drawing/2014/main" id="{F5CA2FCB-09B7-34E7-EFA3-E1A41AC82561}"/>
              </a:ext>
            </a:extLst>
          </p:cNvPr>
          <p:cNvSpPr>
            <a:spLocks noGrp="1"/>
          </p:cNvSpPr>
          <p:nvPr>
            <p:ph sz="half" idx="1"/>
          </p:nvPr>
        </p:nvSpPr>
        <p:spPr>
          <a:xfrm>
            <a:off x="1103312" y="1519881"/>
            <a:ext cx="4992688" cy="5053914"/>
          </a:xfrm>
        </p:spPr>
        <p:txBody>
          <a:bodyPr>
            <a:normAutofit lnSpcReduction="10000"/>
          </a:bodyPr>
          <a:lstStyle/>
          <a:p>
            <a:pPr marL="0" indent="0">
              <a:buNone/>
            </a:pPr>
            <a:r>
              <a:rPr lang="en-US" dirty="0"/>
              <a:t>POST</a:t>
            </a:r>
          </a:p>
          <a:p>
            <a:r>
              <a:rPr lang="en-US" dirty="0"/>
              <a:t>/books – Add a new book in Book Management</a:t>
            </a:r>
          </a:p>
          <a:p>
            <a:r>
              <a:rPr lang="en-US" dirty="0"/>
              <a:t>/users – Add a new user in User Management</a:t>
            </a:r>
          </a:p>
          <a:p>
            <a:r>
              <a:rPr lang="en-US" dirty="0"/>
              <a:t>/auth/register – user Sign up</a:t>
            </a:r>
          </a:p>
          <a:p>
            <a:r>
              <a:rPr lang="en-US" dirty="0"/>
              <a:t>/books/${</a:t>
            </a:r>
            <a:r>
              <a:rPr lang="en-US" dirty="0" err="1"/>
              <a:t>bookId</a:t>
            </a:r>
            <a:r>
              <a:rPr lang="en-US" dirty="0"/>
              <a:t>}/borrow/{id} – borrow a book in Circulation</a:t>
            </a:r>
          </a:p>
          <a:p>
            <a:r>
              <a:rPr lang="en-US" dirty="0"/>
              <a:t>/auth/login – user or staff login</a:t>
            </a:r>
          </a:p>
          <a:p>
            <a:pPr marL="0" indent="0">
              <a:buNone/>
            </a:pPr>
            <a:endParaRPr lang="en-US" dirty="0"/>
          </a:p>
          <a:p>
            <a:pPr marL="0" indent="0">
              <a:buNone/>
            </a:pPr>
            <a:r>
              <a:rPr lang="en-US" dirty="0"/>
              <a:t>DELETE</a:t>
            </a:r>
          </a:p>
          <a:p>
            <a:r>
              <a:rPr lang="en-US" dirty="0"/>
              <a:t>/users/{id} – delete a user by Id in User Management</a:t>
            </a:r>
          </a:p>
          <a:p>
            <a:r>
              <a:rPr lang="en-US" dirty="0"/>
              <a:t>/books/{id} – delete a book by Id in Book Management</a:t>
            </a:r>
          </a:p>
        </p:txBody>
      </p:sp>
      <p:sp>
        <p:nvSpPr>
          <p:cNvPr id="7" name="Content Placeholder 6">
            <a:extLst>
              <a:ext uri="{FF2B5EF4-FFF2-40B4-BE49-F238E27FC236}">
                <a16:creationId xmlns:a16="http://schemas.microsoft.com/office/drawing/2014/main" id="{B7636F36-A9B3-493C-8E76-B2E3BF460293}"/>
              </a:ext>
            </a:extLst>
          </p:cNvPr>
          <p:cNvSpPr>
            <a:spLocks noGrp="1"/>
          </p:cNvSpPr>
          <p:nvPr>
            <p:ph sz="half" idx="2"/>
          </p:nvPr>
        </p:nvSpPr>
        <p:spPr>
          <a:xfrm>
            <a:off x="6096000" y="1519881"/>
            <a:ext cx="5099222" cy="5053913"/>
          </a:xfrm>
        </p:spPr>
        <p:txBody>
          <a:bodyPr>
            <a:normAutofit lnSpcReduction="10000"/>
          </a:bodyPr>
          <a:lstStyle/>
          <a:p>
            <a:pPr marL="0" indent="0">
              <a:buNone/>
            </a:pPr>
            <a:r>
              <a:rPr lang="en-US" dirty="0"/>
              <a:t>GET</a:t>
            </a:r>
          </a:p>
          <a:p>
            <a:r>
              <a:rPr lang="en-US" dirty="0"/>
              <a:t>/books – get all books in Book Management</a:t>
            </a:r>
          </a:p>
          <a:p>
            <a:r>
              <a:rPr lang="en-US" dirty="0"/>
              <a:t>/users – get all users in User Management</a:t>
            </a:r>
          </a:p>
          <a:p>
            <a:r>
              <a:rPr lang="en-US" dirty="0"/>
              <a:t>/users/email/{email} – get a user by email in Login, Sign up and User Management</a:t>
            </a:r>
          </a:p>
          <a:p>
            <a:pPr marL="0" indent="0">
              <a:buNone/>
            </a:pPr>
            <a:endParaRPr lang="en-US" dirty="0"/>
          </a:p>
          <a:p>
            <a:pPr marL="0" indent="0">
              <a:buNone/>
            </a:pPr>
            <a:r>
              <a:rPr lang="en-US" dirty="0"/>
              <a:t>PUT</a:t>
            </a:r>
          </a:p>
          <a:p>
            <a:r>
              <a:rPr lang="en-US" dirty="0"/>
              <a:t>/books/{id} – update a book by Id in Book Management</a:t>
            </a:r>
          </a:p>
          <a:p>
            <a:r>
              <a:rPr lang="en-US" dirty="0"/>
              <a:t>/users/{id} – update a user by Id in User Management</a:t>
            </a:r>
          </a:p>
        </p:txBody>
      </p:sp>
    </p:spTree>
    <p:extLst>
      <p:ext uri="{BB962C8B-B14F-4D97-AF65-F5344CB8AC3E}">
        <p14:creationId xmlns:p14="http://schemas.microsoft.com/office/powerpoint/2010/main" val="1163216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24E488-1FA1-A864-E936-6AF905520DD1}"/>
              </a:ext>
            </a:extLst>
          </p:cNvPr>
          <p:cNvSpPr>
            <a:spLocks noGrp="1"/>
          </p:cNvSpPr>
          <p:nvPr>
            <p:ph type="title"/>
          </p:nvPr>
        </p:nvSpPr>
        <p:spPr/>
        <p:txBody>
          <a:bodyPr/>
          <a:lstStyle/>
          <a:p>
            <a:r>
              <a:rPr lang="en-US" dirty="0"/>
              <a:t>Challenges and Solutions</a:t>
            </a:r>
          </a:p>
        </p:txBody>
      </p:sp>
      <p:graphicFrame>
        <p:nvGraphicFramePr>
          <p:cNvPr id="7" name="Content Placeholder 6">
            <a:extLst>
              <a:ext uri="{FF2B5EF4-FFF2-40B4-BE49-F238E27FC236}">
                <a16:creationId xmlns:a16="http://schemas.microsoft.com/office/drawing/2014/main" id="{F07BDC7C-62BE-2854-52C7-38B993FCBFFC}"/>
              </a:ext>
            </a:extLst>
          </p:cNvPr>
          <p:cNvGraphicFramePr>
            <a:graphicFrameLocks noGrp="1"/>
          </p:cNvGraphicFramePr>
          <p:nvPr>
            <p:ph idx="1"/>
            <p:extLst>
              <p:ext uri="{D42A27DB-BD31-4B8C-83A1-F6EECF244321}">
                <p14:modId xmlns:p14="http://schemas.microsoft.com/office/powerpoint/2010/main" val="859094253"/>
              </p:ext>
            </p:extLst>
          </p:nvPr>
        </p:nvGraphicFramePr>
        <p:xfrm>
          <a:off x="646111" y="1482811"/>
          <a:ext cx="10907458" cy="4756691"/>
        </p:xfrm>
        <a:graphic>
          <a:graphicData uri="http://schemas.openxmlformats.org/drawingml/2006/table">
            <a:tbl>
              <a:tblPr firstRow="1" bandRow="1">
                <a:tableStyleId>{E929F9F4-4A8F-4326-A1B4-22849713DDAB}</a:tableStyleId>
              </a:tblPr>
              <a:tblGrid>
                <a:gridCol w="5453729">
                  <a:extLst>
                    <a:ext uri="{9D8B030D-6E8A-4147-A177-3AD203B41FA5}">
                      <a16:colId xmlns:a16="http://schemas.microsoft.com/office/drawing/2014/main" val="88151069"/>
                    </a:ext>
                  </a:extLst>
                </a:gridCol>
                <a:gridCol w="5453729">
                  <a:extLst>
                    <a:ext uri="{9D8B030D-6E8A-4147-A177-3AD203B41FA5}">
                      <a16:colId xmlns:a16="http://schemas.microsoft.com/office/drawing/2014/main" val="305476337"/>
                    </a:ext>
                  </a:extLst>
                </a:gridCol>
              </a:tblGrid>
              <a:tr h="599037">
                <a:tc>
                  <a:txBody>
                    <a:bodyPr/>
                    <a:lstStyle/>
                    <a:p>
                      <a:r>
                        <a:rPr lang="en-US" dirty="0"/>
                        <a:t>Challenges</a:t>
                      </a:r>
                    </a:p>
                  </a:txBody>
                  <a:tcPr/>
                </a:tc>
                <a:tc>
                  <a:txBody>
                    <a:bodyPr/>
                    <a:lstStyle/>
                    <a:p>
                      <a:r>
                        <a:rPr lang="en-US" dirty="0"/>
                        <a:t>Solutions</a:t>
                      </a:r>
                    </a:p>
                  </a:txBody>
                  <a:tcPr/>
                </a:tc>
                <a:extLst>
                  <a:ext uri="{0D108BD9-81ED-4DB2-BD59-A6C34878D82A}">
                    <a16:rowId xmlns:a16="http://schemas.microsoft.com/office/drawing/2014/main" val="1079364907"/>
                  </a:ext>
                </a:extLst>
              </a:tr>
              <a:tr h="723977">
                <a:tc>
                  <a:txBody>
                    <a:bodyPr/>
                    <a:lstStyle/>
                    <a:p>
                      <a:r>
                        <a:rPr lang="en-US" dirty="0"/>
                        <a:t>Debugging codes generated by AI for the Frontend</a:t>
                      </a:r>
                    </a:p>
                  </a:txBody>
                  <a:tcPr/>
                </a:tc>
                <a:tc>
                  <a:txBody>
                    <a:bodyPr/>
                    <a:lstStyle/>
                    <a:p>
                      <a:r>
                        <a:rPr lang="en-US" dirty="0"/>
                        <a:t>Write the codes line by line or piece by piece to avoid debugging too many errors</a:t>
                      </a:r>
                    </a:p>
                  </a:txBody>
                  <a:tcPr/>
                </a:tc>
                <a:extLst>
                  <a:ext uri="{0D108BD9-81ED-4DB2-BD59-A6C34878D82A}">
                    <a16:rowId xmlns:a16="http://schemas.microsoft.com/office/drawing/2014/main" val="1013842396"/>
                  </a:ext>
                </a:extLst>
              </a:tr>
              <a:tr h="599037">
                <a:tc>
                  <a:txBody>
                    <a:bodyPr/>
                    <a:lstStyle/>
                    <a:p>
                      <a:r>
                        <a:rPr lang="en-US" dirty="0"/>
                        <a:t>Implementing Spring Boot security</a:t>
                      </a:r>
                    </a:p>
                  </a:txBody>
                  <a:tcPr/>
                </a:tc>
                <a:tc>
                  <a:txBody>
                    <a:bodyPr/>
                    <a:lstStyle/>
                    <a:p>
                      <a:r>
                        <a:rPr lang="en-US" dirty="0"/>
                        <a:t>Not implementing Spring Boot Security too early in the development stage</a:t>
                      </a:r>
                    </a:p>
                  </a:txBody>
                  <a:tcPr/>
                </a:tc>
                <a:extLst>
                  <a:ext uri="{0D108BD9-81ED-4DB2-BD59-A6C34878D82A}">
                    <a16:rowId xmlns:a16="http://schemas.microsoft.com/office/drawing/2014/main" val="3073209871"/>
                  </a:ext>
                </a:extLst>
              </a:tr>
              <a:tr h="599037">
                <a:tc>
                  <a:txBody>
                    <a:bodyPr/>
                    <a:lstStyle/>
                    <a:p>
                      <a:r>
                        <a:rPr lang="en-US" dirty="0"/>
                        <a:t>Encryption of user password</a:t>
                      </a:r>
                    </a:p>
                  </a:txBody>
                  <a:tcPr/>
                </a:tc>
                <a:tc>
                  <a:txBody>
                    <a:bodyPr/>
                    <a:lstStyle/>
                    <a:p>
                      <a:r>
                        <a:rPr lang="en-US" dirty="0"/>
                        <a:t>Seek AI help</a:t>
                      </a:r>
                    </a:p>
                  </a:txBody>
                  <a:tcPr/>
                </a:tc>
                <a:extLst>
                  <a:ext uri="{0D108BD9-81ED-4DB2-BD59-A6C34878D82A}">
                    <a16:rowId xmlns:a16="http://schemas.microsoft.com/office/drawing/2014/main" val="1949702909"/>
                  </a:ext>
                </a:extLst>
              </a:tr>
              <a:tr h="599037">
                <a:tc>
                  <a:txBody>
                    <a:bodyPr/>
                    <a:lstStyle/>
                    <a:p>
                      <a:r>
                        <a:rPr lang="en-US" dirty="0"/>
                        <a:t>Building the frontend from scratch</a:t>
                      </a:r>
                    </a:p>
                  </a:txBody>
                  <a:tcPr/>
                </a:tc>
                <a:tc>
                  <a:txBody>
                    <a:bodyPr/>
                    <a:lstStyle/>
                    <a:p>
                      <a:r>
                        <a:rPr lang="en-US" dirty="0"/>
                        <a:t>Draw the wireframe UI to have a clearer picture on web page layout and flow</a:t>
                      </a:r>
                    </a:p>
                  </a:txBody>
                  <a:tcPr/>
                </a:tc>
                <a:extLst>
                  <a:ext uri="{0D108BD9-81ED-4DB2-BD59-A6C34878D82A}">
                    <a16:rowId xmlns:a16="http://schemas.microsoft.com/office/drawing/2014/main" val="262377503"/>
                  </a:ext>
                </a:extLst>
              </a:tr>
              <a:tr h="599037">
                <a:tc>
                  <a:txBody>
                    <a:bodyPr/>
                    <a:lstStyle/>
                    <a:p>
                      <a:r>
                        <a:rPr lang="en-US" dirty="0"/>
                        <a:t>Debugging errors using Inspect (too cluttered and not user friendly)</a:t>
                      </a:r>
                    </a:p>
                  </a:txBody>
                  <a:tcPr/>
                </a:tc>
                <a:tc>
                  <a:txBody>
                    <a:bodyPr/>
                    <a:lstStyle/>
                    <a:p>
                      <a:r>
                        <a:rPr lang="en-US" dirty="0"/>
                        <a:t>Keep the VS Code running to see instant changes on the browser when coding. Seek AI help in debugging the errors.</a:t>
                      </a:r>
                    </a:p>
                  </a:txBody>
                  <a:tcPr/>
                </a:tc>
                <a:extLst>
                  <a:ext uri="{0D108BD9-81ED-4DB2-BD59-A6C34878D82A}">
                    <a16:rowId xmlns:a16="http://schemas.microsoft.com/office/drawing/2014/main" val="1711784238"/>
                  </a:ext>
                </a:extLst>
              </a:tr>
              <a:tr h="599037">
                <a:tc>
                  <a:txBody>
                    <a:bodyPr/>
                    <a:lstStyle/>
                    <a:p>
                      <a:r>
                        <a:rPr lang="en-US" dirty="0"/>
                        <a:t>Unsure about the industrial best practices in full stack software development</a:t>
                      </a:r>
                    </a:p>
                  </a:txBody>
                  <a:tcPr/>
                </a:tc>
                <a:tc>
                  <a:txBody>
                    <a:bodyPr/>
                    <a:lstStyle/>
                    <a:p>
                      <a:r>
                        <a:rPr lang="en-US" dirty="0"/>
                        <a:t>Seek AI help but it can be backfired</a:t>
                      </a:r>
                    </a:p>
                  </a:txBody>
                  <a:tcPr/>
                </a:tc>
                <a:extLst>
                  <a:ext uri="{0D108BD9-81ED-4DB2-BD59-A6C34878D82A}">
                    <a16:rowId xmlns:a16="http://schemas.microsoft.com/office/drawing/2014/main" val="1841305411"/>
                  </a:ext>
                </a:extLst>
              </a:tr>
            </a:tbl>
          </a:graphicData>
        </a:graphic>
      </p:graphicFrame>
    </p:spTree>
    <p:extLst>
      <p:ext uri="{BB962C8B-B14F-4D97-AF65-F5344CB8AC3E}">
        <p14:creationId xmlns:p14="http://schemas.microsoft.com/office/powerpoint/2010/main" val="3615585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B3CD-C241-39EE-A8F2-0E9A143A931F}"/>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2E2872B4-EFF1-89E8-5FEA-D2E826EBEB67}"/>
              </a:ext>
            </a:extLst>
          </p:cNvPr>
          <p:cNvSpPr>
            <a:spLocks noGrp="1"/>
          </p:cNvSpPr>
          <p:nvPr>
            <p:ph idx="1"/>
          </p:nvPr>
        </p:nvSpPr>
        <p:spPr>
          <a:xfrm>
            <a:off x="1103312" y="1396314"/>
            <a:ext cx="10442577" cy="4852085"/>
          </a:xfrm>
        </p:spPr>
        <p:txBody>
          <a:bodyPr>
            <a:normAutofit/>
          </a:bodyPr>
          <a:lstStyle/>
          <a:p>
            <a:r>
              <a:rPr lang="en-US" dirty="0"/>
              <a:t>To add book reservation system</a:t>
            </a:r>
          </a:p>
          <a:p>
            <a:r>
              <a:rPr lang="en-US" dirty="0"/>
              <a:t>To externalized the assets and configuration parameters and library policies setting</a:t>
            </a:r>
          </a:p>
          <a:p>
            <a:r>
              <a:rPr lang="en-US" dirty="0"/>
              <a:t>To scale up for multiple branches </a:t>
            </a:r>
          </a:p>
          <a:p>
            <a:r>
              <a:rPr lang="en-US" dirty="0"/>
              <a:t>Integration with third-party APIs</a:t>
            </a:r>
          </a:p>
          <a:p>
            <a:r>
              <a:rPr lang="en-US" dirty="0"/>
              <a:t>Include statistics and report generation</a:t>
            </a:r>
          </a:p>
          <a:p>
            <a:r>
              <a:rPr lang="en-US" dirty="0"/>
              <a:t>Incorporate AI in the system for enhanced user experience</a:t>
            </a:r>
          </a:p>
          <a:p>
            <a:r>
              <a:rPr lang="en-US" dirty="0"/>
              <a:t>Manage all other library assets including room booking, PC, games, etc.</a:t>
            </a:r>
          </a:p>
          <a:p>
            <a:r>
              <a:rPr lang="en-US" dirty="0"/>
              <a:t>Mobile app for user sign-up, login, browsing, mobile check-out, notifications, reservations, room booking, </a:t>
            </a:r>
            <a:r>
              <a:rPr lang="en-US" dirty="0" err="1"/>
              <a:t>etc</a:t>
            </a:r>
            <a:endParaRPr lang="en-US" dirty="0"/>
          </a:p>
        </p:txBody>
      </p:sp>
    </p:spTree>
    <p:extLst>
      <p:ext uri="{BB962C8B-B14F-4D97-AF65-F5344CB8AC3E}">
        <p14:creationId xmlns:p14="http://schemas.microsoft.com/office/powerpoint/2010/main" val="2756781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9E11E-A22C-55EC-7515-5999B5D2E56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CB2A951-340D-B714-A729-62AA53EF54D7}"/>
              </a:ext>
            </a:extLst>
          </p:cNvPr>
          <p:cNvSpPr>
            <a:spLocks noGrp="1"/>
          </p:cNvSpPr>
          <p:nvPr>
            <p:ph idx="1"/>
          </p:nvPr>
        </p:nvSpPr>
        <p:spPr>
          <a:xfrm>
            <a:off x="1103312" y="1853248"/>
            <a:ext cx="10203120" cy="4395151"/>
          </a:xfrm>
        </p:spPr>
        <p:txBody>
          <a:bodyPr/>
          <a:lstStyle/>
          <a:p>
            <a:r>
              <a:rPr lang="en-US" dirty="0"/>
              <a:t>Full stack software development is a step by step process. A well-thought design and planning is important than jumping straight into the coding process.</a:t>
            </a:r>
          </a:p>
          <a:p>
            <a:r>
              <a:rPr lang="en-US" dirty="0"/>
              <a:t>AI is helpful in solving or suggesting solutions to the problems or errors in the codes</a:t>
            </a:r>
          </a:p>
          <a:p>
            <a:r>
              <a:rPr lang="en-US" dirty="0"/>
              <a:t>The project allows me to see how data flows from database to the frontend and how they are being connected by just a few lines of codes and this is amazing.</a:t>
            </a:r>
          </a:p>
          <a:p>
            <a:r>
              <a:rPr lang="en-US" dirty="0"/>
              <a:t>Scrapped the entire frontend code-base generated by AI and able to build the login, sign up, book management, user management frontend within 4 days. </a:t>
            </a:r>
          </a:p>
          <a:p>
            <a:endParaRPr lang="en-US" dirty="0"/>
          </a:p>
        </p:txBody>
      </p:sp>
    </p:spTree>
    <p:extLst>
      <p:ext uri="{BB962C8B-B14F-4D97-AF65-F5344CB8AC3E}">
        <p14:creationId xmlns:p14="http://schemas.microsoft.com/office/powerpoint/2010/main" val="294827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E81F-1CA7-64B2-5E75-E14054EAC9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121655-3A9C-FFB3-F981-1267D61162ED}"/>
              </a:ext>
            </a:extLst>
          </p:cNvPr>
          <p:cNvSpPr>
            <a:spLocks noGrp="1"/>
          </p:cNvSpPr>
          <p:nvPr>
            <p:ph idx="1"/>
          </p:nvPr>
        </p:nvSpPr>
        <p:spPr>
          <a:xfrm>
            <a:off x="1622729" y="1331259"/>
            <a:ext cx="8946541" cy="4195481"/>
          </a:xfrm>
        </p:spPr>
        <p:txBody>
          <a:bodyPr anchor="ctr">
            <a:normAutofit/>
          </a:bodyPr>
          <a:lstStyle/>
          <a:p>
            <a:pPr marL="0" indent="0" algn="ctr">
              <a:buNone/>
            </a:pPr>
            <a:r>
              <a:rPr lang="en-US" sz="7200" dirty="0"/>
              <a:t>Q &amp; A</a:t>
            </a:r>
          </a:p>
        </p:txBody>
      </p:sp>
    </p:spTree>
    <p:extLst>
      <p:ext uri="{BB962C8B-B14F-4D97-AF65-F5344CB8AC3E}">
        <p14:creationId xmlns:p14="http://schemas.microsoft.com/office/powerpoint/2010/main" val="252232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ED4B-A8D5-57C1-8819-DF3682A3CBD1}"/>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29B0F785-D1E2-4036-CBA2-E81526BCADF6}"/>
              </a:ext>
            </a:extLst>
          </p:cNvPr>
          <p:cNvSpPr>
            <a:spLocks noGrp="1"/>
          </p:cNvSpPr>
          <p:nvPr>
            <p:ph idx="1"/>
          </p:nvPr>
        </p:nvSpPr>
        <p:spPr/>
        <p:txBody>
          <a:bodyPr/>
          <a:lstStyle/>
          <a:p>
            <a:pPr marL="0" indent="0">
              <a:buNone/>
            </a:pPr>
            <a:r>
              <a:rPr lang="en-SG" dirty="0">
                <a:solidFill>
                  <a:srgbClr val="FFFFFF"/>
                </a:solidFill>
                <a:effectLst/>
                <a:latin typeface="Menlo" panose="020B0609030804020204" pitchFamily="49" charset="0"/>
              </a:rPr>
              <a:t>The Library Management System is built to offer a user-friendly web-based platform for both library member and library staff to manage library operations. This system enables library members to search for books, borrow and return them, view borrowing history and receive notifications about overdue items. The system enables library staff to do additional functionality, manage the book and user records(add, edit, delete).</a:t>
            </a:r>
          </a:p>
          <a:p>
            <a:pPr marL="0" indent="0">
              <a:buNone/>
            </a:pPr>
            <a:r>
              <a:rPr lang="en-US" dirty="0"/>
              <a:t>This is a full stack development using Spring Boot for backend, MySQL as our database management system and REACT for the frontend. </a:t>
            </a:r>
          </a:p>
        </p:txBody>
      </p:sp>
    </p:spTree>
    <p:extLst>
      <p:ext uri="{BB962C8B-B14F-4D97-AF65-F5344CB8AC3E}">
        <p14:creationId xmlns:p14="http://schemas.microsoft.com/office/powerpoint/2010/main" val="286092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DF32-AF99-7B85-B209-BD0FE0F8FC53}"/>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30083230-3B92-844B-90D8-0AF9BB36019D}"/>
              </a:ext>
            </a:extLst>
          </p:cNvPr>
          <p:cNvSpPr>
            <a:spLocks noGrp="1"/>
          </p:cNvSpPr>
          <p:nvPr>
            <p:ph idx="1"/>
          </p:nvPr>
        </p:nvSpPr>
        <p:spPr/>
        <p:txBody>
          <a:bodyPr>
            <a:normAutofit lnSpcReduction="10000"/>
          </a:bodyPr>
          <a:lstStyle/>
          <a:p>
            <a:r>
              <a:rPr lang="en-US" dirty="0"/>
              <a:t>The System must be fully functional for both users and staff, and scalable </a:t>
            </a:r>
          </a:p>
          <a:p>
            <a:r>
              <a:rPr lang="en-US" dirty="0"/>
              <a:t>Provide administrative functions for managing books and members (create, update, delete)</a:t>
            </a:r>
          </a:p>
          <a:p>
            <a:r>
              <a:rPr lang="en-US" dirty="0"/>
              <a:t>Allow users to borrow and return books in the library</a:t>
            </a:r>
          </a:p>
          <a:p>
            <a:r>
              <a:rPr lang="en-US" dirty="0"/>
              <a:t>Allow users to track their borrowing history</a:t>
            </a:r>
          </a:p>
          <a:p>
            <a:r>
              <a:rPr lang="en-US" dirty="0"/>
              <a:t>The System must be user friendly and intuitive to enhance user experience</a:t>
            </a:r>
          </a:p>
          <a:p>
            <a:r>
              <a:rPr lang="en-US" dirty="0"/>
              <a:t>The System must be accessible by users anywhere, on any device to register, login and search for books</a:t>
            </a:r>
          </a:p>
          <a:p>
            <a:r>
              <a:rPr lang="en-US" dirty="0"/>
              <a:t>The System must be platform independent</a:t>
            </a:r>
          </a:p>
        </p:txBody>
      </p:sp>
    </p:spTree>
    <p:extLst>
      <p:ext uri="{BB962C8B-B14F-4D97-AF65-F5344CB8AC3E}">
        <p14:creationId xmlns:p14="http://schemas.microsoft.com/office/powerpoint/2010/main" val="1654356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16E-CEFB-DFB4-2BF3-8A928FB11881}"/>
              </a:ext>
            </a:extLst>
          </p:cNvPr>
          <p:cNvSpPr>
            <a:spLocks noGrp="1"/>
          </p:cNvSpPr>
          <p:nvPr>
            <p:ph type="title"/>
          </p:nvPr>
        </p:nvSpPr>
        <p:spPr/>
        <p:txBody>
          <a:bodyPr/>
          <a:lstStyle/>
          <a:p>
            <a:r>
              <a:rPr lang="en-US" dirty="0"/>
              <a:t>Key Features</a:t>
            </a:r>
          </a:p>
        </p:txBody>
      </p:sp>
      <p:sp>
        <p:nvSpPr>
          <p:cNvPr id="3" name="Content Placeholder 2">
            <a:extLst>
              <a:ext uri="{FF2B5EF4-FFF2-40B4-BE49-F238E27FC236}">
                <a16:creationId xmlns:a16="http://schemas.microsoft.com/office/drawing/2014/main" id="{82658CED-F888-B7DC-8091-19AC8B4096AC}"/>
              </a:ext>
            </a:extLst>
          </p:cNvPr>
          <p:cNvSpPr>
            <a:spLocks noGrp="1"/>
          </p:cNvSpPr>
          <p:nvPr>
            <p:ph idx="1"/>
          </p:nvPr>
        </p:nvSpPr>
        <p:spPr/>
        <p:txBody>
          <a:bodyPr/>
          <a:lstStyle/>
          <a:p>
            <a:r>
              <a:rPr lang="en-US" dirty="0"/>
              <a:t>Staff Admin functions</a:t>
            </a:r>
          </a:p>
          <a:p>
            <a:pPr lvl="1"/>
            <a:r>
              <a:rPr lang="en-US" dirty="0"/>
              <a:t>User Management</a:t>
            </a:r>
          </a:p>
          <a:p>
            <a:pPr lvl="1"/>
            <a:r>
              <a:rPr lang="en-US" dirty="0"/>
              <a:t>Book Management</a:t>
            </a:r>
          </a:p>
          <a:p>
            <a:pPr lvl="1"/>
            <a:r>
              <a:rPr lang="en-US" dirty="0"/>
              <a:t>Circulation (borrow and return)</a:t>
            </a:r>
          </a:p>
          <a:p>
            <a:pPr lvl="1"/>
            <a:r>
              <a:rPr lang="en-US" dirty="0"/>
              <a:t>Generate notifications automatically</a:t>
            </a:r>
          </a:p>
          <a:p>
            <a:r>
              <a:rPr lang="en-US" dirty="0"/>
              <a:t>User functions</a:t>
            </a:r>
          </a:p>
          <a:p>
            <a:pPr lvl="1"/>
            <a:r>
              <a:rPr lang="en-US" dirty="0"/>
              <a:t>Log in</a:t>
            </a:r>
          </a:p>
          <a:p>
            <a:pPr lvl="1"/>
            <a:r>
              <a:rPr lang="en-US" dirty="0"/>
              <a:t>Sign up</a:t>
            </a:r>
          </a:p>
          <a:p>
            <a:pPr lvl="1"/>
            <a:r>
              <a:rPr lang="en-US" dirty="0"/>
              <a:t>Search for books</a:t>
            </a:r>
          </a:p>
          <a:p>
            <a:pPr lvl="1"/>
            <a:r>
              <a:rPr lang="en-US" dirty="0"/>
              <a:t>Receive notifications</a:t>
            </a:r>
          </a:p>
        </p:txBody>
      </p:sp>
    </p:spTree>
    <p:extLst>
      <p:ext uri="{BB962C8B-B14F-4D97-AF65-F5344CB8AC3E}">
        <p14:creationId xmlns:p14="http://schemas.microsoft.com/office/powerpoint/2010/main" val="162626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A56F-55F8-1871-DBDD-0E2E89DD4B24}"/>
              </a:ext>
            </a:extLst>
          </p:cNvPr>
          <p:cNvSpPr>
            <a:spLocks noGrp="1"/>
          </p:cNvSpPr>
          <p:nvPr>
            <p:ph type="title"/>
          </p:nvPr>
        </p:nvSpPr>
        <p:spPr/>
        <p:txBody>
          <a:bodyPr/>
          <a:lstStyle/>
          <a:p>
            <a:r>
              <a:rPr lang="en-US" dirty="0"/>
              <a:t>Business Rules</a:t>
            </a:r>
          </a:p>
        </p:txBody>
      </p:sp>
      <p:sp>
        <p:nvSpPr>
          <p:cNvPr id="3" name="Content Placeholder 2">
            <a:extLst>
              <a:ext uri="{FF2B5EF4-FFF2-40B4-BE49-F238E27FC236}">
                <a16:creationId xmlns:a16="http://schemas.microsoft.com/office/drawing/2014/main" id="{CE2BD0EE-BC64-60E2-ECF3-9B97DB61319F}"/>
              </a:ext>
            </a:extLst>
          </p:cNvPr>
          <p:cNvSpPr>
            <a:spLocks noGrp="1"/>
          </p:cNvSpPr>
          <p:nvPr>
            <p:ph idx="1"/>
          </p:nvPr>
        </p:nvSpPr>
        <p:spPr/>
        <p:txBody>
          <a:bodyPr/>
          <a:lstStyle/>
          <a:p>
            <a:endParaRPr lang="en-US" dirty="0"/>
          </a:p>
          <a:p>
            <a:r>
              <a:rPr lang="en-US" dirty="0"/>
              <a:t>In-progress</a:t>
            </a:r>
          </a:p>
        </p:txBody>
      </p:sp>
    </p:spTree>
    <p:extLst>
      <p:ext uri="{BB962C8B-B14F-4D97-AF65-F5344CB8AC3E}">
        <p14:creationId xmlns:p14="http://schemas.microsoft.com/office/powerpoint/2010/main" val="8900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5699-BFA7-258B-74AE-6BCB591EBE82}"/>
              </a:ext>
            </a:extLst>
          </p:cNvPr>
          <p:cNvSpPr>
            <a:spLocks noGrp="1"/>
          </p:cNvSpPr>
          <p:nvPr>
            <p:ph type="title"/>
          </p:nvPr>
        </p:nvSpPr>
        <p:spPr/>
        <p:txBody>
          <a:bodyPr/>
          <a:lstStyle/>
          <a:p>
            <a:r>
              <a:rPr lang="en-US" dirty="0"/>
              <a:t>Technical Requirements</a:t>
            </a:r>
          </a:p>
        </p:txBody>
      </p:sp>
      <p:sp>
        <p:nvSpPr>
          <p:cNvPr id="3" name="Content Placeholder 2">
            <a:extLst>
              <a:ext uri="{FF2B5EF4-FFF2-40B4-BE49-F238E27FC236}">
                <a16:creationId xmlns:a16="http://schemas.microsoft.com/office/drawing/2014/main" id="{FC499710-C197-DEBB-00B4-EDA13A1BF2A7}"/>
              </a:ext>
            </a:extLst>
          </p:cNvPr>
          <p:cNvSpPr>
            <a:spLocks noGrp="1"/>
          </p:cNvSpPr>
          <p:nvPr>
            <p:ph idx="1"/>
          </p:nvPr>
        </p:nvSpPr>
        <p:spPr>
          <a:xfrm>
            <a:off x="1103312" y="1223158"/>
            <a:ext cx="10442577" cy="5320146"/>
          </a:xfrm>
        </p:spPr>
        <p:txBody>
          <a:bodyPr>
            <a:normAutofit/>
          </a:bodyPr>
          <a:lstStyle/>
          <a:p>
            <a:r>
              <a:rPr lang="en-US" dirty="0"/>
              <a:t>Backend</a:t>
            </a:r>
          </a:p>
          <a:p>
            <a:pPr lvl="1"/>
            <a:r>
              <a:rPr lang="en-US" dirty="0"/>
              <a:t>Spring Boot: A streamlined, convention-over-configuration framework that significantly reduces boilerplate code and simplifies application setup.</a:t>
            </a:r>
          </a:p>
          <a:p>
            <a:pPr lvl="1"/>
            <a:r>
              <a:rPr lang="en-US" dirty="0"/>
              <a:t>RESTful API: Spring Boot enable quick development of scalable web services with its starter dependencies and annotations like @</a:t>
            </a:r>
            <a:r>
              <a:rPr lang="en-US" dirty="0" err="1"/>
              <a:t>RestController</a:t>
            </a:r>
            <a:r>
              <a:rPr lang="en-US" dirty="0"/>
              <a:t>, @</a:t>
            </a:r>
            <a:r>
              <a:rPr lang="en-US" dirty="0" err="1"/>
              <a:t>GetMapping</a:t>
            </a:r>
            <a:r>
              <a:rPr lang="en-US" dirty="0"/>
              <a:t>, @</a:t>
            </a:r>
            <a:r>
              <a:rPr lang="en-US" dirty="0" err="1"/>
              <a:t>PostMapping</a:t>
            </a:r>
            <a:endParaRPr lang="en-US" dirty="0"/>
          </a:p>
          <a:p>
            <a:pPr lvl="1"/>
            <a:r>
              <a:rPr lang="en-US" dirty="0"/>
              <a:t>Spring Security: Provides robust authentication, role-based access and data encryption.</a:t>
            </a:r>
          </a:p>
          <a:p>
            <a:pPr lvl="1"/>
            <a:r>
              <a:rPr lang="en-US" dirty="0"/>
              <a:t>JPA/Hibernate: Simplifies database operations</a:t>
            </a:r>
          </a:p>
          <a:p>
            <a:r>
              <a:rPr lang="en-US" dirty="0"/>
              <a:t>Frontend</a:t>
            </a:r>
          </a:p>
          <a:p>
            <a:pPr lvl="1"/>
            <a:r>
              <a:rPr lang="en-US" dirty="0" err="1"/>
              <a:t>React.js</a:t>
            </a:r>
            <a:r>
              <a:rPr lang="en-US" dirty="0"/>
              <a:t>: Component-based architecture such as React Router, React Hooks, and Axios which is used extensively in this project. </a:t>
            </a:r>
          </a:p>
          <a:p>
            <a:r>
              <a:rPr lang="en-US" dirty="0"/>
              <a:t>Database</a:t>
            </a:r>
          </a:p>
          <a:p>
            <a:pPr lvl="1"/>
            <a:r>
              <a:rPr lang="en-US" dirty="0"/>
              <a:t>MySQL: Reliable, scalable, relationship mapping, indexing and data validation</a:t>
            </a:r>
          </a:p>
        </p:txBody>
      </p:sp>
    </p:spTree>
    <p:extLst>
      <p:ext uri="{BB962C8B-B14F-4D97-AF65-F5344CB8AC3E}">
        <p14:creationId xmlns:p14="http://schemas.microsoft.com/office/powerpoint/2010/main" val="273300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DCDC-6AFB-8C3C-A311-915C3949898A}"/>
              </a:ext>
            </a:extLst>
          </p:cNvPr>
          <p:cNvSpPr>
            <a:spLocks noGrp="1"/>
          </p:cNvSpPr>
          <p:nvPr>
            <p:ph type="title"/>
          </p:nvPr>
        </p:nvSpPr>
        <p:spPr/>
        <p:txBody>
          <a:bodyPr/>
          <a:lstStyle/>
          <a:p>
            <a:r>
              <a:rPr lang="en-US" dirty="0"/>
              <a:t>System Architecture</a:t>
            </a:r>
          </a:p>
        </p:txBody>
      </p:sp>
      <p:sp>
        <p:nvSpPr>
          <p:cNvPr id="3" name="Content Placeholder 2">
            <a:extLst>
              <a:ext uri="{FF2B5EF4-FFF2-40B4-BE49-F238E27FC236}">
                <a16:creationId xmlns:a16="http://schemas.microsoft.com/office/drawing/2014/main" id="{04E1A912-5143-420E-C2BB-31CF8EE051AB}"/>
              </a:ext>
            </a:extLst>
          </p:cNvPr>
          <p:cNvSpPr>
            <a:spLocks noGrp="1"/>
          </p:cNvSpPr>
          <p:nvPr>
            <p:ph idx="1"/>
          </p:nvPr>
        </p:nvSpPr>
        <p:spPr/>
        <p:txBody>
          <a:bodyPr/>
          <a:lstStyle/>
          <a:p>
            <a:r>
              <a:rPr lang="en-US" dirty="0"/>
              <a:t>The System is developed using Model-View-Controller (MVC) architecture for the backend</a:t>
            </a:r>
          </a:p>
          <a:p>
            <a:r>
              <a:rPr lang="en-US" dirty="0"/>
              <a:t>Clean and organized code development</a:t>
            </a:r>
          </a:p>
          <a:p>
            <a:r>
              <a:rPr lang="en-US" dirty="0"/>
              <a:t>Easy maintenance</a:t>
            </a:r>
          </a:p>
          <a:p>
            <a:r>
              <a:rPr lang="en-US" dirty="0"/>
              <a:t>Scalable</a:t>
            </a:r>
          </a:p>
          <a:p>
            <a:r>
              <a:rPr lang="en-US" dirty="0"/>
              <a:t>Model handles data logic and storage</a:t>
            </a:r>
          </a:p>
          <a:p>
            <a:r>
              <a:rPr lang="en-US" dirty="0"/>
              <a:t>View manages user interface presentation</a:t>
            </a:r>
          </a:p>
          <a:p>
            <a:r>
              <a:rPr lang="en-US" dirty="0"/>
              <a:t>Controller is an intermediary between Model and View</a:t>
            </a:r>
          </a:p>
          <a:p>
            <a:endParaRPr lang="en-US" dirty="0"/>
          </a:p>
        </p:txBody>
      </p:sp>
    </p:spTree>
    <p:extLst>
      <p:ext uri="{BB962C8B-B14F-4D97-AF65-F5344CB8AC3E}">
        <p14:creationId xmlns:p14="http://schemas.microsoft.com/office/powerpoint/2010/main" val="385510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EA48-8E31-4199-82E1-0855B62D4FE5}"/>
              </a:ext>
            </a:extLst>
          </p:cNvPr>
          <p:cNvSpPr>
            <a:spLocks noGrp="1"/>
          </p:cNvSpPr>
          <p:nvPr>
            <p:ph type="title"/>
          </p:nvPr>
        </p:nvSpPr>
        <p:spPr/>
        <p:txBody>
          <a:bodyPr/>
          <a:lstStyle/>
          <a:p>
            <a:r>
              <a:rPr lang="en-US" dirty="0"/>
              <a:t>Screenshots of key features</a:t>
            </a:r>
          </a:p>
        </p:txBody>
      </p:sp>
      <p:pic>
        <p:nvPicPr>
          <p:cNvPr id="7" name="Picture 6" descr="A screenshot of a login form&#10;&#10;AI-generated content may be incorrect.">
            <a:extLst>
              <a:ext uri="{FF2B5EF4-FFF2-40B4-BE49-F238E27FC236}">
                <a16:creationId xmlns:a16="http://schemas.microsoft.com/office/drawing/2014/main" id="{695DA802-9E31-3C04-A7FE-DB263BBA21E0}"/>
              </a:ext>
            </a:extLst>
          </p:cNvPr>
          <p:cNvPicPr>
            <a:picLocks noChangeAspect="1"/>
          </p:cNvPicPr>
          <p:nvPr/>
        </p:nvPicPr>
        <p:blipFill>
          <a:blip r:embed="rId2"/>
          <a:stretch>
            <a:fillRect/>
          </a:stretch>
        </p:blipFill>
        <p:spPr>
          <a:xfrm>
            <a:off x="354094" y="1358978"/>
            <a:ext cx="2183743" cy="2755822"/>
          </a:xfrm>
          <a:prstGeom prst="rect">
            <a:avLst/>
          </a:prstGeom>
        </p:spPr>
      </p:pic>
      <p:pic>
        <p:nvPicPr>
          <p:cNvPr id="9" name="Picture 8" descr="A screen shot of a login form&#10;&#10;AI-generated content may be incorrect.">
            <a:extLst>
              <a:ext uri="{FF2B5EF4-FFF2-40B4-BE49-F238E27FC236}">
                <a16:creationId xmlns:a16="http://schemas.microsoft.com/office/drawing/2014/main" id="{FAC0E3C4-5236-FE44-062A-C5F91CE1F67E}"/>
              </a:ext>
            </a:extLst>
          </p:cNvPr>
          <p:cNvPicPr>
            <a:picLocks noChangeAspect="1"/>
          </p:cNvPicPr>
          <p:nvPr/>
        </p:nvPicPr>
        <p:blipFill>
          <a:blip r:embed="rId3"/>
          <a:stretch>
            <a:fillRect/>
          </a:stretch>
        </p:blipFill>
        <p:spPr>
          <a:xfrm>
            <a:off x="2697450" y="1358978"/>
            <a:ext cx="1929877" cy="2755822"/>
          </a:xfrm>
          <a:prstGeom prst="rect">
            <a:avLst/>
          </a:prstGeom>
        </p:spPr>
      </p:pic>
      <p:pic>
        <p:nvPicPr>
          <p:cNvPr id="11" name="Picture 10" descr="A screenshot of a library&#10;&#10;AI-generated content may be incorrect.">
            <a:extLst>
              <a:ext uri="{FF2B5EF4-FFF2-40B4-BE49-F238E27FC236}">
                <a16:creationId xmlns:a16="http://schemas.microsoft.com/office/drawing/2014/main" id="{2A6FF055-8863-53B0-B407-9D32A7A578C5}"/>
              </a:ext>
            </a:extLst>
          </p:cNvPr>
          <p:cNvPicPr>
            <a:picLocks noChangeAspect="1"/>
          </p:cNvPicPr>
          <p:nvPr/>
        </p:nvPicPr>
        <p:blipFill>
          <a:blip r:embed="rId4"/>
          <a:stretch>
            <a:fillRect/>
          </a:stretch>
        </p:blipFill>
        <p:spPr>
          <a:xfrm>
            <a:off x="4786940" y="1358978"/>
            <a:ext cx="7132819" cy="4535195"/>
          </a:xfrm>
          <a:prstGeom prst="rect">
            <a:avLst/>
          </a:prstGeom>
        </p:spPr>
      </p:pic>
    </p:spTree>
    <p:extLst>
      <p:ext uri="{BB962C8B-B14F-4D97-AF65-F5344CB8AC3E}">
        <p14:creationId xmlns:p14="http://schemas.microsoft.com/office/powerpoint/2010/main" val="300684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BBB1-9EEC-13A0-0011-99125A5E753F}"/>
              </a:ext>
            </a:extLst>
          </p:cNvPr>
          <p:cNvSpPr>
            <a:spLocks noGrp="1"/>
          </p:cNvSpPr>
          <p:nvPr>
            <p:ph type="title"/>
          </p:nvPr>
        </p:nvSpPr>
        <p:spPr/>
        <p:txBody>
          <a:bodyPr/>
          <a:lstStyle/>
          <a:p>
            <a:r>
              <a:rPr lang="en-US" dirty="0"/>
              <a:t>Screenshots of key features</a:t>
            </a:r>
          </a:p>
        </p:txBody>
      </p:sp>
      <p:pic>
        <p:nvPicPr>
          <p:cNvPr id="5" name="Picture 4" descr="A screenshot of a library catalog&#10;&#10;AI-generated content may be incorrect.">
            <a:extLst>
              <a:ext uri="{FF2B5EF4-FFF2-40B4-BE49-F238E27FC236}">
                <a16:creationId xmlns:a16="http://schemas.microsoft.com/office/drawing/2014/main" id="{6192B705-1AC6-631A-AD4B-4AE311494DB9}"/>
              </a:ext>
            </a:extLst>
          </p:cNvPr>
          <p:cNvPicPr>
            <a:picLocks noChangeAspect="1"/>
          </p:cNvPicPr>
          <p:nvPr/>
        </p:nvPicPr>
        <p:blipFill>
          <a:blip r:embed="rId2"/>
          <a:stretch>
            <a:fillRect/>
          </a:stretch>
        </p:blipFill>
        <p:spPr>
          <a:xfrm>
            <a:off x="646111" y="1285103"/>
            <a:ext cx="3915089" cy="2817341"/>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9AEB5F56-76C9-F658-3B45-CA9C9EF1C8E4}"/>
              </a:ext>
            </a:extLst>
          </p:cNvPr>
          <p:cNvPicPr>
            <a:picLocks noChangeAspect="1"/>
          </p:cNvPicPr>
          <p:nvPr/>
        </p:nvPicPr>
        <p:blipFill>
          <a:blip r:embed="rId3"/>
          <a:stretch>
            <a:fillRect/>
          </a:stretch>
        </p:blipFill>
        <p:spPr>
          <a:xfrm>
            <a:off x="4720076" y="1285103"/>
            <a:ext cx="3902143" cy="2817341"/>
          </a:xfrm>
          <a:prstGeom prst="rect">
            <a:avLst/>
          </a:prstGeom>
        </p:spPr>
      </p:pic>
      <p:pic>
        <p:nvPicPr>
          <p:cNvPr id="9" name="Picture 8" descr="A screenshot of a library&#10;&#10;AI-generated content may be incorrect.">
            <a:extLst>
              <a:ext uri="{FF2B5EF4-FFF2-40B4-BE49-F238E27FC236}">
                <a16:creationId xmlns:a16="http://schemas.microsoft.com/office/drawing/2014/main" id="{56955E18-9CFA-D1BB-FF6F-5A7EC81E1CC4}"/>
              </a:ext>
            </a:extLst>
          </p:cNvPr>
          <p:cNvPicPr>
            <a:picLocks noChangeAspect="1"/>
          </p:cNvPicPr>
          <p:nvPr/>
        </p:nvPicPr>
        <p:blipFill>
          <a:blip r:embed="rId4"/>
          <a:stretch>
            <a:fillRect/>
          </a:stretch>
        </p:blipFill>
        <p:spPr>
          <a:xfrm>
            <a:off x="8784357" y="1303583"/>
            <a:ext cx="2832130" cy="2817341"/>
          </a:xfrm>
          <a:prstGeom prst="rect">
            <a:avLst/>
          </a:prstGeom>
        </p:spPr>
      </p:pic>
    </p:spTree>
    <p:extLst>
      <p:ext uri="{BB962C8B-B14F-4D97-AF65-F5344CB8AC3E}">
        <p14:creationId xmlns:p14="http://schemas.microsoft.com/office/powerpoint/2010/main" val="441606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199</TotalTime>
  <Words>914</Words>
  <Application>Microsoft Macintosh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Menlo</vt:lpstr>
      <vt:lpstr>Wingdings 3</vt:lpstr>
      <vt:lpstr>Ion</vt:lpstr>
      <vt:lpstr>Library Management System (LMS) – Capstone Project</vt:lpstr>
      <vt:lpstr>Project Overview</vt:lpstr>
      <vt:lpstr>Project Goals</vt:lpstr>
      <vt:lpstr>Key Features</vt:lpstr>
      <vt:lpstr>Business Rules</vt:lpstr>
      <vt:lpstr>Technical Requirements</vt:lpstr>
      <vt:lpstr>System Architecture</vt:lpstr>
      <vt:lpstr>Screenshots of key features</vt:lpstr>
      <vt:lpstr>Screenshots of key features</vt:lpstr>
      <vt:lpstr>Database &amp; System Designs</vt:lpstr>
      <vt:lpstr>Database &amp; System Designs</vt:lpstr>
      <vt:lpstr>API endpoints</vt:lpstr>
      <vt:lpstr>Challenges and Solutions</vt:lpstr>
      <vt:lpstr>Future Enhancements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TG Ler</dc:creator>
  <cp:lastModifiedBy>TG Ler</cp:lastModifiedBy>
  <cp:revision>1</cp:revision>
  <dcterms:created xsi:type="dcterms:W3CDTF">2025-03-28T12:29:53Z</dcterms:created>
  <dcterms:modified xsi:type="dcterms:W3CDTF">2025-03-28T15:49:51Z</dcterms:modified>
</cp:coreProperties>
</file>