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66"/>
  </p:notesMasterIdLst>
  <p:handoutMasterIdLst>
    <p:handoutMasterId r:id="rId67"/>
  </p:handoutMasterIdLst>
  <p:sldIdLst>
    <p:sldId id="256" r:id="rId5"/>
    <p:sldId id="518" r:id="rId6"/>
    <p:sldId id="481" r:id="rId7"/>
    <p:sldId id="350" r:id="rId8"/>
    <p:sldId id="488" r:id="rId9"/>
    <p:sldId id="489" r:id="rId10"/>
    <p:sldId id="487" r:id="rId11"/>
    <p:sldId id="490" r:id="rId12"/>
    <p:sldId id="493" r:id="rId13"/>
    <p:sldId id="494" r:id="rId14"/>
    <p:sldId id="495" r:id="rId15"/>
    <p:sldId id="496" r:id="rId16"/>
    <p:sldId id="497" r:id="rId17"/>
    <p:sldId id="491" r:id="rId18"/>
    <p:sldId id="498" r:id="rId19"/>
    <p:sldId id="480" r:id="rId20"/>
    <p:sldId id="336" r:id="rId21"/>
    <p:sldId id="528" r:id="rId22"/>
    <p:sldId id="529" r:id="rId23"/>
    <p:sldId id="531" r:id="rId24"/>
    <p:sldId id="532" r:id="rId25"/>
    <p:sldId id="530" r:id="rId26"/>
    <p:sldId id="533" r:id="rId27"/>
    <p:sldId id="534" r:id="rId28"/>
    <p:sldId id="535" r:id="rId29"/>
    <p:sldId id="536" r:id="rId30"/>
    <p:sldId id="537" r:id="rId31"/>
    <p:sldId id="479" r:id="rId32"/>
    <p:sldId id="500" r:id="rId33"/>
    <p:sldId id="499" r:id="rId34"/>
    <p:sldId id="501" r:id="rId35"/>
    <p:sldId id="503" r:id="rId36"/>
    <p:sldId id="504" r:id="rId37"/>
    <p:sldId id="505" r:id="rId38"/>
    <p:sldId id="502" r:id="rId39"/>
    <p:sldId id="340" r:id="rId40"/>
    <p:sldId id="507" r:id="rId41"/>
    <p:sldId id="506" r:id="rId42"/>
    <p:sldId id="510" r:id="rId43"/>
    <p:sldId id="511" r:id="rId44"/>
    <p:sldId id="509" r:id="rId45"/>
    <p:sldId id="516" r:id="rId46"/>
    <p:sldId id="512" r:id="rId47"/>
    <p:sldId id="517" r:id="rId48"/>
    <p:sldId id="514" r:id="rId49"/>
    <p:sldId id="519" r:id="rId50"/>
    <p:sldId id="520" r:id="rId51"/>
    <p:sldId id="521" r:id="rId52"/>
    <p:sldId id="522" r:id="rId53"/>
    <p:sldId id="523" r:id="rId54"/>
    <p:sldId id="524" r:id="rId55"/>
    <p:sldId id="525" r:id="rId56"/>
    <p:sldId id="526" r:id="rId57"/>
    <p:sldId id="482" r:id="rId58"/>
    <p:sldId id="341" r:id="rId59"/>
    <p:sldId id="342" r:id="rId60"/>
    <p:sldId id="352" r:id="rId61"/>
    <p:sldId id="353" r:id="rId62"/>
    <p:sldId id="354" r:id="rId63"/>
    <p:sldId id="483" r:id="rId64"/>
    <p:sldId id="327" r:id="rId65"/>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7ADC4-BFA3-4775-A525-41F605D718B7}" v="890" dt="2020-03-12T02:46:43.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834" autoAdjust="0"/>
  </p:normalViewPr>
  <p:slideViewPr>
    <p:cSldViewPr snapToGrid="0" snapToObjects="1">
      <p:cViewPr varScale="1">
        <p:scale>
          <a:sx n="83" d="100"/>
          <a:sy n="83" d="100"/>
        </p:scale>
        <p:origin x="325" y="27"/>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Jeffrey" userId="fbec0761-eb99-44b1-8af3-ab907abe7c2d" providerId="ADAL" clId="{4BF7ADC4-BFA3-4775-A525-41F605D718B7}"/>
    <pc:docChg chg="undo custSel addSld modSld sldOrd">
      <pc:chgData name="Kwok, Jeffrey" userId="fbec0761-eb99-44b1-8af3-ab907abe7c2d" providerId="ADAL" clId="{4BF7ADC4-BFA3-4775-A525-41F605D718B7}" dt="2020-03-12T02:50:44.941" v="981" actId="20577"/>
      <pc:docMkLst>
        <pc:docMk/>
      </pc:docMkLst>
      <pc:sldChg chg="modSp">
        <pc:chgData name="Kwok, Jeffrey" userId="fbec0761-eb99-44b1-8af3-ab907abe7c2d" providerId="ADAL" clId="{4BF7ADC4-BFA3-4775-A525-41F605D718B7}" dt="2020-03-12T02:10:28.367" v="227" actId="20577"/>
        <pc:sldMkLst>
          <pc:docMk/>
          <pc:sldMk cId="1404038623" sldId="256"/>
        </pc:sldMkLst>
        <pc:spChg chg="mod">
          <ac:chgData name="Kwok, Jeffrey" userId="fbec0761-eb99-44b1-8af3-ab907abe7c2d" providerId="ADAL" clId="{4BF7ADC4-BFA3-4775-A525-41F605D718B7}" dt="2020-03-12T02:10:28.367" v="227" actId="20577"/>
          <ac:spMkLst>
            <pc:docMk/>
            <pc:sldMk cId="1404038623" sldId="256"/>
            <ac:spMk id="2" creationId="{B47E09BB-0E63-4B99-B273-A3BB3C9B3498}"/>
          </ac:spMkLst>
        </pc:spChg>
      </pc:sldChg>
      <pc:sldChg chg="addSp modSp">
        <pc:chgData name="Kwok, Jeffrey" userId="fbec0761-eb99-44b1-8af3-ab907abe7c2d" providerId="ADAL" clId="{4BF7ADC4-BFA3-4775-A525-41F605D718B7}" dt="2020-03-12T02:50:44.941" v="981" actId="20577"/>
        <pc:sldMkLst>
          <pc:docMk/>
          <pc:sldMk cId="1152484643" sldId="306"/>
        </pc:sldMkLst>
        <pc:spChg chg="add mod">
          <ac:chgData name="Kwok, Jeffrey" userId="fbec0761-eb99-44b1-8af3-ab907abe7c2d" providerId="ADAL" clId="{4BF7ADC4-BFA3-4775-A525-41F605D718B7}" dt="2020-03-12T02:50:44.941" v="981" actId="20577"/>
          <ac:spMkLst>
            <pc:docMk/>
            <pc:sldMk cId="1152484643" sldId="306"/>
            <ac:spMk id="6" creationId="{5D33C81A-4E8F-4C45-84BA-34D2B3C3F9E9}"/>
          </ac:spMkLst>
        </pc:spChg>
      </pc:sldChg>
      <pc:sldChg chg="addSp modSp">
        <pc:chgData name="Kwok, Jeffrey" userId="fbec0761-eb99-44b1-8af3-ab907abe7c2d" providerId="ADAL" clId="{4BF7ADC4-BFA3-4775-A525-41F605D718B7}" dt="2020-03-12T02:16:38.326" v="559" actId="20577"/>
        <pc:sldMkLst>
          <pc:docMk/>
          <pc:sldMk cId="2394793380" sldId="307"/>
        </pc:sldMkLst>
        <pc:spChg chg="add mod">
          <ac:chgData name="Kwok, Jeffrey" userId="fbec0761-eb99-44b1-8af3-ab907abe7c2d" providerId="ADAL" clId="{4BF7ADC4-BFA3-4775-A525-41F605D718B7}" dt="2020-03-12T02:16:38.326" v="559" actId="20577"/>
          <ac:spMkLst>
            <pc:docMk/>
            <pc:sldMk cId="2394793380" sldId="307"/>
            <ac:spMk id="9" creationId="{A1C989B0-2BE7-4577-BC8C-09002A982622}"/>
          </ac:spMkLst>
        </pc:spChg>
      </pc:sldChg>
      <pc:sldChg chg="addSp delSp modSp">
        <pc:chgData name="Kwok, Jeffrey" userId="fbec0761-eb99-44b1-8af3-ab907abe7c2d" providerId="ADAL" clId="{4BF7ADC4-BFA3-4775-A525-41F605D718B7}" dt="2020-03-12T02:16:18.518" v="552" actId="1076"/>
        <pc:sldMkLst>
          <pc:docMk/>
          <pc:sldMk cId="719161676" sldId="328"/>
        </pc:sldMkLst>
        <pc:spChg chg="add del">
          <ac:chgData name="Kwok, Jeffrey" userId="fbec0761-eb99-44b1-8af3-ab907abe7c2d" providerId="ADAL" clId="{4BF7ADC4-BFA3-4775-A525-41F605D718B7}" dt="2020-03-12T02:15:57.932" v="546"/>
          <ac:spMkLst>
            <pc:docMk/>
            <pc:sldMk cId="719161676" sldId="328"/>
            <ac:spMk id="6" creationId="{A0299316-6CF1-4B2D-8B6A-579C7E5BC364}"/>
          </ac:spMkLst>
        </pc:spChg>
        <pc:spChg chg="add mod">
          <ac:chgData name="Kwok, Jeffrey" userId="fbec0761-eb99-44b1-8af3-ab907abe7c2d" providerId="ADAL" clId="{4BF7ADC4-BFA3-4775-A525-41F605D718B7}" dt="2020-03-12T02:16:18.518" v="552" actId="1076"/>
          <ac:spMkLst>
            <pc:docMk/>
            <pc:sldMk cId="719161676" sldId="328"/>
            <ac:spMk id="9" creationId="{D7BFBEFC-6A04-4377-A10F-8D4755C6770C}"/>
          </ac:spMkLst>
        </pc:spChg>
        <pc:spChg chg="add mod">
          <ac:chgData name="Kwok, Jeffrey" userId="fbec0761-eb99-44b1-8af3-ab907abe7c2d" providerId="ADAL" clId="{4BF7ADC4-BFA3-4775-A525-41F605D718B7}" dt="2020-03-12T02:16:09.018" v="550"/>
          <ac:spMkLst>
            <pc:docMk/>
            <pc:sldMk cId="719161676" sldId="328"/>
            <ac:spMk id="10" creationId="{B7E5BC97-1B74-4881-A95A-6C9BABE65487}"/>
          </ac:spMkLst>
        </pc:spChg>
      </pc:sldChg>
      <pc:sldChg chg="addSp modSp">
        <pc:chgData name="Kwok, Jeffrey" userId="fbec0761-eb99-44b1-8af3-ab907abe7c2d" providerId="ADAL" clId="{4BF7ADC4-BFA3-4775-A525-41F605D718B7}" dt="2020-03-12T02:49:55.740" v="965" actId="1076"/>
        <pc:sldMkLst>
          <pc:docMk/>
          <pc:sldMk cId="1563041651" sldId="329"/>
        </pc:sldMkLst>
        <pc:spChg chg="add mod">
          <ac:chgData name="Kwok, Jeffrey" userId="fbec0761-eb99-44b1-8af3-ab907abe7c2d" providerId="ADAL" clId="{4BF7ADC4-BFA3-4775-A525-41F605D718B7}" dt="2020-03-12T02:49:55.740" v="965" actId="1076"/>
          <ac:spMkLst>
            <pc:docMk/>
            <pc:sldMk cId="1563041651" sldId="329"/>
            <ac:spMk id="9" creationId="{230980C6-30C0-4DE4-BB33-60CDB09B1C3B}"/>
          </ac:spMkLst>
        </pc:spChg>
      </pc:sldChg>
      <pc:sldChg chg="addSp">
        <pc:chgData name="Kwok, Jeffrey" userId="fbec0761-eb99-44b1-8af3-ab907abe7c2d" providerId="ADAL" clId="{4BF7ADC4-BFA3-4775-A525-41F605D718B7}" dt="2020-03-12T02:21:08.496" v="871"/>
        <pc:sldMkLst>
          <pc:docMk/>
          <pc:sldMk cId="4077441708" sldId="330"/>
        </pc:sldMkLst>
        <pc:spChg chg="add">
          <ac:chgData name="Kwok, Jeffrey" userId="fbec0761-eb99-44b1-8af3-ab907abe7c2d" providerId="ADAL" clId="{4BF7ADC4-BFA3-4775-A525-41F605D718B7}" dt="2020-03-12T02:21:08.496" v="871"/>
          <ac:spMkLst>
            <pc:docMk/>
            <pc:sldMk cId="4077441708" sldId="330"/>
            <ac:spMk id="9" creationId="{D3E2D3D7-680A-4088-A306-BEFA9B1EF410}"/>
          </ac:spMkLst>
        </pc:spChg>
      </pc:sldChg>
      <pc:sldChg chg="addSp delSp modSp">
        <pc:chgData name="Kwok, Jeffrey" userId="fbec0761-eb99-44b1-8af3-ab907abe7c2d" providerId="ADAL" clId="{4BF7ADC4-BFA3-4775-A525-41F605D718B7}" dt="2020-03-12T02:21:30.430" v="875" actId="1076"/>
        <pc:sldMkLst>
          <pc:docMk/>
          <pc:sldMk cId="221973116" sldId="331"/>
        </pc:sldMkLst>
        <pc:spChg chg="add del mod">
          <ac:chgData name="Kwok, Jeffrey" userId="fbec0761-eb99-44b1-8af3-ab907abe7c2d" providerId="ADAL" clId="{4BF7ADC4-BFA3-4775-A525-41F605D718B7}" dt="2020-03-12T02:21:30.430" v="875" actId="1076"/>
          <ac:spMkLst>
            <pc:docMk/>
            <pc:sldMk cId="221973116" sldId="331"/>
            <ac:spMk id="9" creationId="{3282D0D0-A7B1-407B-9FB2-7EDC7E3F3AEA}"/>
          </ac:spMkLst>
        </pc:spChg>
        <pc:spChg chg="add">
          <ac:chgData name="Kwok, Jeffrey" userId="fbec0761-eb99-44b1-8af3-ab907abe7c2d" providerId="ADAL" clId="{4BF7ADC4-BFA3-4775-A525-41F605D718B7}" dt="2020-03-12T02:21:23.170" v="872"/>
          <ac:spMkLst>
            <pc:docMk/>
            <pc:sldMk cId="221973116" sldId="331"/>
            <ac:spMk id="10" creationId="{DCDB39A2-9533-46E2-951B-CAC08E93A639}"/>
          </ac:spMkLst>
        </pc:spChg>
      </pc:sldChg>
      <pc:sldChg chg="addSp modSp">
        <pc:chgData name="Kwok, Jeffrey" userId="fbec0761-eb99-44b1-8af3-ab907abe7c2d" providerId="ADAL" clId="{4BF7ADC4-BFA3-4775-A525-41F605D718B7}" dt="2020-03-12T02:21:42.398" v="877" actId="1076"/>
        <pc:sldMkLst>
          <pc:docMk/>
          <pc:sldMk cId="2321533325" sldId="332"/>
        </pc:sldMkLst>
        <pc:spChg chg="add mod">
          <ac:chgData name="Kwok, Jeffrey" userId="fbec0761-eb99-44b1-8af3-ab907abe7c2d" providerId="ADAL" clId="{4BF7ADC4-BFA3-4775-A525-41F605D718B7}" dt="2020-03-12T02:21:42.398" v="877" actId="1076"/>
          <ac:spMkLst>
            <pc:docMk/>
            <pc:sldMk cId="2321533325" sldId="332"/>
            <ac:spMk id="9" creationId="{47E540EC-14BC-4922-85B2-553C1B8701FD}"/>
          </ac:spMkLst>
        </pc:spChg>
      </pc:sldChg>
      <pc:sldChg chg="addSp">
        <pc:chgData name="Kwok, Jeffrey" userId="fbec0761-eb99-44b1-8af3-ab907abe7c2d" providerId="ADAL" clId="{4BF7ADC4-BFA3-4775-A525-41F605D718B7}" dt="2020-03-12T02:21:51.669" v="878"/>
        <pc:sldMkLst>
          <pc:docMk/>
          <pc:sldMk cId="1534937585" sldId="333"/>
        </pc:sldMkLst>
        <pc:spChg chg="add">
          <ac:chgData name="Kwok, Jeffrey" userId="fbec0761-eb99-44b1-8af3-ab907abe7c2d" providerId="ADAL" clId="{4BF7ADC4-BFA3-4775-A525-41F605D718B7}" dt="2020-03-12T02:21:51.669" v="878"/>
          <ac:spMkLst>
            <pc:docMk/>
            <pc:sldMk cId="1534937585" sldId="333"/>
            <ac:spMk id="9" creationId="{B28C3F2D-4BA2-46E6-AF04-6E6EC28C1109}"/>
          </ac:spMkLst>
        </pc:spChg>
      </pc:sldChg>
      <pc:sldChg chg="addSp">
        <pc:chgData name="Kwok, Jeffrey" userId="fbec0761-eb99-44b1-8af3-ab907abe7c2d" providerId="ADAL" clId="{4BF7ADC4-BFA3-4775-A525-41F605D718B7}" dt="2020-03-12T02:22:10.178" v="879"/>
        <pc:sldMkLst>
          <pc:docMk/>
          <pc:sldMk cId="717033627" sldId="334"/>
        </pc:sldMkLst>
        <pc:spChg chg="add">
          <ac:chgData name="Kwok, Jeffrey" userId="fbec0761-eb99-44b1-8af3-ab907abe7c2d" providerId="ADAL" clId="{4BF7ADC4-BFA3-4775-A525-41F605D718B7}" dt="2020-03-12T02:22:10.178" v="879"/>
          <ac:spMkLst>
            <pc:docMk/>
            <pc:sldMk cId="717033627" sldId="334"/>
            <ac:spMk id="11" creationId="{7472C758-B73E-41AA-8F7A-C15D30FBEB7E}"/>
          </ac:spMkLst>
        </pc:spChg>
      </pc:sldChg>
      <pc:sldChg chg="addSp">
        <pc:chgData name="Kwok, Jeffrey" userId="fbec0761-eb99-44b1-8af3-ab907abe7c2d" providerId="ADAL" clId="{4BF7ADC4-BFA3-4775-A525-41F605D718B7}" dt="2020-03-12T02:22:20.734" v="880"/>
        <pc:sldMkLst>
          <pc:docMk/>
          <pc:sldMk cId="2474237319" sldId="335"/>
        </pc:sldMkLst>
        <pc:spChg chg="add">
          <ac:chgData name="Kwok, Jeffrey" userId="fbec0761-eb99-44b1-8af3-ab907abe7c2d" providerId="ADAL" clId="{4BF7ADC4-BFA3-4775-A525-41F605D718B7}" dt="2020-03-12T02:22:20.734" v="880"/>
          <ac:spMkLst>
            <pc:docMk/>
            <pc:sldMk cId="2474237319" sldId="335"/>
            <ac:spMk id="9" creationId="{EFFCABE6-3231-4DB8-ABD2-65C161F2989E}"/>
          </ac:spMkLst>
        </pc:spChg>
      </pc:sldChg>
      <pc:sldChg chg="addSp modSp">
        <pc:chgData name="Kwok, Jeffrey" userId="fbec0761-eb99-44b1-8af3-ab907abe7c2d" providerId="ADAL" clId="{4BF7ADC4-BFA3-4775-A525-41F605D718B7}" dt="2020-03-12T02:42:50.249" v="954" actId="1076"/>
        <pc:sldMkLst>
          <pc:docMk/>
          <pc:sldMk cId="872465077" sldId="338"/>
        </pc:sldMkLst>
        <pc:spChg chg="add mod">
          <ac:chgData name="Kwok, Jeffrey" userId="fbec0761-eb99-44b1-8af3-ab907abe7c2d" providerId="ADAL" clId="{4BF7ADC4-BFA3-4775-A525-41F605D718B7}" dt="2020-03-12T02:42:50.249" v="954" actId="1076"/>
          <ac:spMkLst>
            <pc:docMk/>
            <pc:sldMk cId="872465077" sldId="338"/>
            <ac:spMk id="9" creationId="{1268D0C5-D0FC-4540-8E1F-8E71BA7F013F}"/>
          </ac:spMkLst>
        </pc:spChg>
      </pc:sldChg>
      <pc:sldChg chg="addSp">
        <pc:chgData name="Kwok, Jeffrey" userId="fbec0761-eb99-44b1-8af3-ab907abe7c2d" providerId="ADAL" clId="{4BF7ADC4-BFA3-4775-A525-41F605D718B7}" dt="2020-03-12T02:43:14.794" v="955"/>
        <pc:sldMkLst>
          <pc:docMk/>
          <pc:sldMk cId="1892324188" sldId="339"/>
        </pc:sldMkLst>
        <pc:spChg chg="add">
          <ac:chgData name="Kwok, Jeffrey" userId="fbec0761-eb99-44b1-8af3-ab907abe7c2d" providerId="ADAL" clId="{4BF7ADC4-BFA3-4775-A525-41F605D718B7}" dt="2020-03-12T02:43:14.794" v="955"/>
          <ac:spMkLst>
            <pc:docMk/>
            <pc:sldMk cId="1892324188" sldId="339"/>
            <ac:spMk id="9" creationId="{F0464266-7626-4E60-8A28-A10DDFFDFBC8}"/>
          </ac:spMkLst>
        </pc:spChg>
      </pc:sldChg>
      <pc:sldChg chg="ord">
        <pc:chgData name="Kwok, Jeffrey" userId="fbec0761-eb99-44b1-8af3-ab907abe7c2d" providerId="ADAL" clId="{4BF7ADC4-BFA3-4775-A525-41F605D718B7}" dt="2020-03-12T02:05:48.333" v="0"/>
        <pc:sldMkLst>
          <pc:docMk/>
          <pc:sldMk cId="3320544503" sldId="350"/>
        </pc:sldMkLst>
      </pc:sldChg>
      <pc:sldChg chg="ord">
        <pc:chgData name="Kwok, Jeffrey" userId="fbec0761-eb99-44b1-8af3-ab907abe7c2d" providerId="ADAL" clId="{4BF7ADC4-BFA3-4775-A525-41F605D718B7}" dt="2020-03-12T02:05:48.333" v="0"/>
        <pc:sldMkLst>
          <pc:docMk/>
          <pc:sldMk cId="639045795" sldId="351"/>
        </pc:sldMkLst>
      </pc:sldChg>
      <pc:sldChg chg="ord">
        <pc:chgData name="Kwok, Jeffrey" userId="fbec0761-eb99-44b1-8af3-ab907abe7c2d" providerId="ADAL" clId="{4BF7ADC4-BFA3-4775-A525-41F605D718B7}" dt="2020-03-12T02:44:57.773" v="957"/>
        <pc:sldMkLst>
          <pc:docMk/>
          <pc:sldMk cId="3989505150" sldId="481"/>
        </pc:sldMkLst>
      </pc:sldChg>
      <pc:sldChg chg="addSp delSp modSp add">
        <pc:chgData name="Kwok, Jeffrey" userId="fbec0761-eb99-44b1-8af3-ab907abe7c2d" providerId="ADAL" clId="{4BF7ADC4-BFA3-4775-A525-41F605D718B7}" dt="2020-03-12T02:08:49.042" v="220" actId="20577"/>
        <pc:sldMkLst>
          <pc:docMk/>
          <pc:sldMk cId="3498636626" sldId="484"/>
        </pc:sldMkLst>
        <pc:spChg chg="del">
          <ac:chgData name="Kwok, Jeffrey" userId="fbec0761-eb99-44b1-8af3-ab907abe7c2d" providerId="ADAL" clId="{4BF7ADC4-BFA3-4775-A525-41F605D718B7}" dt="2020-03-12T02:07:39.969" v="89" actId="478"/>
          <ac:spMkLst>
            <pc:docMk/>
            <pc:sldMk cId="3498636626" sldId="484"/>
            <ac:spMk id="5" creationId="{856B4323-D488-4446-BC74-30A20F3A8EB8}"/>
          </ac:spMkLst>
        </pc:spChg>
        <pc:spChg chg="mod">
          <ac:chgData name="Kwok, Jeffrey" userId="fbec0761-eb99-44b1-8af3-ab907abe7c2d" providerId="ADAL" clId="{4BF7ADC4-BFA3-4775-A525-41F605D718B7}" dt="2020-03-12T02:06:50.172" v="86" actId="27636"/>
          <ac:spMkLst>
            <pc:docMk/>
            <pc:sldMk cId="3498636626" sldId="484"/>
            <ac:spMk id="6" creationId="{7D268758-07FC-413B-913C-F0BBAC548D84}"/>
          </ac:spMkLst>
        </pc:spChg>
        <pc:spChg chg="mod">
          <ac:chgData name="Kwok, Jeffrey" userId="fbec0761-eb99-44b1-8af3-ab907abe7c2d" providerId="ADAL" clId="{4BF7ADC4-BFA3-4775-A525-41F605D718B7}" dt="2020-03-12T02:07:31.321" v="87"/>
          <ac:spMkLst>
            <pc:docMk/>
            <pc:sldMk cId="3498636626" sldId="484"/>
            <ac:spMk id="7" creationId="{B6D2D340-EA47-4762-8AA8-12DABCE8E68C}"/>
          </ac:spMkLst>
        </pc:spChg>
        <pc:spChg chg="mod">
          <ac:chgData name="Kwok, Jeffrey" userId="fbec0761-eb99-44b1-8af3-ab907abe7c2d" providerId="ADAL" clId="{4BF7ADC4-BFA3-4775-A525-41F605D718B7}" dt="2020-03-12T02:07:36.842" v="88"/>
          <ac:spMkLst>
            <pc:docMk/>
            <pc:sldMk cId="3498636626" sldId="484"/>
            <ac:spMk id="8" creationId="{698D334A-CBFF-4EE5-A020-90042217F5A2}"/>
          </ac:spMkLst>
        </pc:spChg>
        <pc:spChg chg="add mod">
          <ac:chgData name="Kwok, Jeffrey" userId="fbec0761-eb99-44b1-8af3-ab907abe7c2d" providerId="ADAL" clId="{4BF7ADC4-BFA3-4775-A525-41F605D718B7}" dt="2020-03-12T02:08:49.042" v="220" actId="20577"/>
          <ac:spMkLst>
            <pc:docMk/>
            <pc:sldMk cId="3498636626" sldId="484"/>
            <ac:spMk id="9" creationId="{4714F546-D01E-4193-A45E-885183A1A8CB}"/>
          </ac:spMkLst>
        </pc:spChg>
      </pc:sldChg>
      <pc:sldChg chg="addSp delSp modSp add">
        <pc:chgData name="Kwok, Jeffrey" userId="fbec0761-eb99-44b1-8af3-ab907abe7c2d" providerId="ADAL" clId="{4BF7ADC4-BFA3-4775-A525-41F605D718B7}" dt="2020-03-12T02:39:48.818" v="882" actId="1076"/>
        <pc:sldMkLst>
          <pc:docMk/>
          <pc:sldMk cId="3311436192" sldId="485"/>
        </pc:sldMkLst>
        <pc:spChg chg="del">
          <ac:chgData name="Kwok, Jeffrey" userId="fbec0761-eb99-44b1-8af3-ab907abe7c2d" providerId="ADAL" clId="{4BF7ADC4-BFA3-4775-A525-41F605D718B7}" dt="2020-03-12T02:13:11.521" v="466" actId="478"/>
          <ac:spMkLst>
            <pc:docMk/>
            <pc:sldMk cId="3311436192" sldId="485"/>
            <ac:spMk id="5" creationId="{E9139430-7A10-41E8-8672-EC65F71B568E}"/>
          </ac:spMkLst>
        </pc:spChg>
        <pc:spChg chg="add mod">
          <ac:chgData name="Kwok, Jeffrey" userId="fbec0761-eb99-44b1-8af3-ab907abe7c2d" providerId="ADAL" clId="{4BF7ADC4-BFA3-4775-A525-41F605D718B7}" dt="2020-03-12T02:13:11.521" v="466" actId="478"/>
          <ac:spMkLst>
            <pc:docMk/>
            <pc:sldMk cId="3311436192" sldId="485"/>
            <ac:spMk id="9" creationId="{88AB0414-74FE-4DF4-B537-581CE61A08B5}"/>
          </ac:spMkLst>
        </pc:spChg>
        <pc:spChg chg="add mod">
          <ac:chgData name="Kwok, Jeffrey" userId="fbec0761-eb99-44b1-8af3-ab907abe7c2d" providerId="ADAL" clId="{4BF7ADC4-BFA3-4775-A525-41F605D718B7}" dt="2020-03-12T02:39:48.818" v="882" actId="1076"/>
          <ac:spMkLst>
            <pc:docMk/>
            <pc:sldMk cId="3311436192" sldId="485"/>
            <ac:spMk id="12" creationId="{BFC3704E-846D-4229-8DE6-DF4047100386}"/>
          </ac:spMkLst>
        </pc:spChg>
        <pc:picChg chg="del">
          <ac:chgData name="Kwok, Jeffrey" userId="fbec0761-eb99-44b1-8af3-ab907abe7c2d" providerId="ADAL" clId="{4BF7ADC4-BFA3-4775-A525-41F605D718B7}" dt="2020-03-12T02:13:09.502" v="465" actId="478"/>
          <ac:picMkLst>
            <pc:docMk/>
            <pc:sldMk cId="3311436192" sldId="485"/>
            <ac:picMk id="11" creationId="{D062AD3C-E20D-4431-A31F-34521CE06C96}"/>
          </ac:picMkLst>
        </pc:picChg>
      </pc:sldChg>
      <pc:sldChg chg="addSp delSp modSp add">
        <pc:chgData name="Kwok, Jeffrey" userId="fbec0761-eb99-44b1-8af3-ab907abe7c2d" providerId="ADAL" clId="{4BF7ADC4-BFA3-4775-A525-41F605D718B7}" dt="2020-03-12T02:46:43.737" v="964"/>
        <pc:sldMkLst>
          <pc:docMk/>
          <pc:sldMk cId="187800679" sldId="486"/>
        </pc:sldMkLst>
        <pc:spChg chg="add del mod">
          <ac:chgData name="Kwok, Jeffrey" userId="fbec0761-eb99-44b1-8af3-ab907abe7c2d" providerId="ADAL" clId="{4BF7ADC4-BFA3-4775-A525-41F605D718B7}" dt="2020-03-12T02:18:00.587" v="693"/>
          <ac:spMkLst>
            <pc:docMk/>
            <pc:sldMk cId="187800679" sldId="486"/>
            <ac:spMk id="5" creationId="{E82690E7-4527-419C-8F96-AB869497AB79}"/>
          </ac:spMkLst>
        </pc:spChg>
        <pc:spChg chg="mod">
          <ac:chgData name="Kwok, Jeffrey" userId="fbec0761-eb99-44b1-8af3-ab907abe7c2d" providerId="ADAL" clId="{4BF7ADC4-BFA3-4775-A525-41F605D718B7}" dt="2020-03-12T02:17:06.389" v="589" actId="20577"/>
          <ac:spMkLst>
            <pc:docMk/>
            <pc:sldMk cId="187800679" sldId="486"/>
            <ac:spMk id="7" creationId="{B6D2D340-EA47-4762-8AA8-12DABCE8E68C}"/>
          </ac:spMkLst>
        </pc:spChg>
        <pc:spChg chg="mod">
          <ac:chgData name="Kwok, Jeffrey" userId="fbec0761-eb99-44b1-8af3-ab907abe7c2d" providerId="ADAL" clId="{4BF7ADC4-BFA3-4775-A525-41F605D718B7}" dt="2020-03-12T02:46:43.737" v="964"/>
          <ac:spMkLst>
            <pc:docMk/>
            <pc:sldMk cId="187800679" sldId="486"/>
            <ac:spMk id="9" creationId="{4714F546-D01E-4193-A45E-885183A1A8CB}"/>
          </ac:spMkLst>
        </pc:spChg>
        <pc:spChg chg="add del mod">
          <ac:chgData name="Kwok, Jeffrey" userId="fbec0761-eb99-44b1-8af3-ab907abe7c2d" providerId="ADAL" clId="{4BF7ADC4-BFA3-4775-A525-41F605D718B7}" dt="2020-03-12T02:46:08.829" v="960" actId="478"/>
          <ac:spMkLst>
            <pc:docMk/>
            <pc:sldMk cId="187800679" sldId="486"/>
            <ac:spMk id="10" creationId="{A54E3A9E-6463-4E74-BBE6-C03DA08AC3AD}"/>
          </ac:spMkLst>
        </pc:spChg>
      </pc:sldChg>
    </pc:docChg>
  </pc:docChgLst>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5T05:18:57.227" v="601" actId="20577"/>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8:12:27.262" v="544" actId="20577"/>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8:12:27.262" v="544" actId="20577"/>
          <ac:spMkLst>
            <pc:docMk/>
            <pc:sldMk cId="1152484643" sldId="306"/>
            <ac:spMk id="4" creationId="{42111338-16B8-4DB4-AB3B-71FEE462609B}"/>
          </ac:spMkLst>
        </pc:spChg>
        <pc:spChg chg="mod">
          <ac:chgData name="Lam, Jaicee H." userId="e5927eaa-06cd-477b-8660-03fffce8533b" providerId="ADAL" clId="{139C5CAD-9743-4EC9-868D-485985690AD8}" dt="2020-03-04T08:01:50.088" v="539" actId="20577"/>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8:12:33.482" v="545"/>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8:12:33.482" v="545"/>
          <ac:spMkLst>
            <pc:docMk/>
            <pc:sldMk cId="2394793380" sldId="307"/>
            <ac:spMk id="4" creationId="{B1C62C84-1193-4ADB-8A85-1D89F2FE97E2}"/>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8:12:36.745" v="546"/>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8:12:36.745" v="546"/>
          <ac:spMkLst>
            <pc:docMk/>
            <pc:sldMk cId="2705165879" sldId="308"/>
            <ac:spMk id="4" creationId="{B1C62C84-1193-4ADB-8A85-1D89F2FE97E2}"/>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8:12:43.027" v="547"/>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8:12:43.027" v="547"/>
          <ac:spMkLst>
            <pc:docMk/>
            <pc:sldMk cId="2596422118" sldId="309"/>
            <ac:spMk id="4" creationId="{B1C62C84-1193-4ADB-8A85-1D89F2FE97E2}"/>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8:12:47.837" v="548"/>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8:12:47.837" v="548"/>
          <ac:spMkLst>
            <pc:docMk/>
            <pc:sldMk cId="3877843034" sldId="310"/>
            <ac:spMk id="4" creationId="{B1C62C84-1193-4ADB-8A85-1D89F2FE97E2}"/>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8:12:51.599" v="549"/>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8:12:51.599" v="549"/>
          <ac:spMkLst>
            <pc:docMk/>
            <pc:sldMk cId="1336483110" sldId="311"/>
            <ac:spMk id="4" creationId="{7FC63E49-6329-4814-9E07-0C0FEEC11B57}"/>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8:12:55.334" v="550"/>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8:12:55.334" v="550"/>
          <ac:spMkLst>
            <pc:docMk/>
            <pc:sldMk cId="3021909468" sldId="312"/>
            <ac:spMk id="4" creationId="{B1C62C84-1193-4ADB-8A85-1D89F2FE97E2}"/>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5T05:18:24.217" v="565" actId="20577"/>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8:12:58.326" v="551"/>
          <ac:spMkLst>
            <pc:docMk/>
            <pc:sldMk cId="2711782990" sldId="313"/>
            <ac:spMk id="4" creationId="{B1C62C84-1193-4ADB-8A85-1D89F2FE97E2}"/>
          </ac:spMkLst>
        </pc:spChg>
        <pc:spChg chg="mod">
          <ac:chgData name="Lam, Jaicee H." userId="e5927eaa-06cd-477b-8660-03fffce8533b" providerId="ADAL" clId="{139C5CAD-9743-4EC9-868D-485985690AD8}" dt="2020-03-05T05:18:24.217" v="565" actId="20577"/>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5T05:18:57.227" v="601" actId="20577"/>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8:13:00.999" v="552"/>
          <ac:spMkLst>
            <pc:docMk/>
            <pc:sldMk cId="3082341385" sldId="314"/>
            <ac:spMk id="4" creationId="{B1C62C84-1193-4ADB-8A85-1D89F2FE97E2}"/>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5T05:18:57.227" v="601" actId="2057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8:13:03.651" v="553"/>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8:13:03.651" v="553"/>
          <ac:spMkLst>
            <pc:docMk/>
            <pc:sldMk cId="23700907" sldId="316"/>
            <ac:spMk id="4" creationId="{B1C62C84-1193-4ADB-8A85-1D89F2FE97E2}"/>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8:13:05.655" v="554"/>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8:13:05.655" v="554"/>
          <ac:spMkLst>
            <pc:docMk/>
            <pc:sldMk cId="1012632136" sldId="317"/>
            <ac:spMk id="4" creationId="{B1C62C84-1193-4ADB-8A85-1D89F2FE97E2}"/>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8:13:07.612" v="555"/>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8:13:07.612" v="555"/>
          <ac:spMkLst>
            <pc:docMk/>
            <pc:sldMk cId="3499963966" sldId="318"/>
            <ac:spMk id="4" creationId="{B1C62C84-1193-4ADB-8A85-1D89F2FE97E2}"/>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8:13:09.500" v="556"/>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8:13:09.500" v="556"/>
          <ac:spMkLst>
            <pc:docMk/>
            <pc:sldMk cId="1218153826" sldId="319"/>
            <ac:spMk id="4" creationId="{B1C62C84-1193-4ADB-8A85-1D89F2FE97E2}"/>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8:13:11.133" v="557"/>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8:13:11.133" v="557"/>
          <ac:spMkLst>
            <pc:docMk/>
            <pc:sldMk cId="3659614919" sldId="320"/>
            <ac:spMk id="4" creationId="{B1C62C84-1193-4ADB-8A85-1D89F2FE97E2}"/>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8:13:13.036" v="558"/>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8:13:13.036" v="558"/>
          <ac:spMkLst>
            <pc:docMk/>
            <pc:sldMk cId="1129021275" sldId="321"/>
            <ac:spMk id="4" creationId="{149F9A0A-F0EA-4794-97A3-3A63569792B5}"/>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8:13:14.956" v="559"/>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8:13:14.956" v="559"/>
          <ac:spMkLst>
            <pc:docMk/>
            <pc:sldMk cId="3814974627" sldId="322"/>
            <ac:spMk id="4" creationId="{B1C62C84-1193-4ADB-8A85-1D89F2FE97E2}"/>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pChg chg="mod">
          <ac:chgData name="Lam, Jaicee H." userId="e5927eaa-06cd-477b-8660-03fffce8533b" providerId="ADAL" clId="{139C5CAD-9743-4EC9-868D-485985690AD8}" dt="2020-03-04T07:55:10.189" v="534"/>
          <ac:spMkLst>
            <pc:docMk/>
            <pc:sldMk cId="3814974627" sldId="322"/>
            <ac:spMk id="8" creationId="{6390F593-5623-4A34-A97D-B347E3602C60}"/>
          </ac:spMkLst>
        </pc:spChg>
      </pc:sldChg>
      <pc:sldChg chg="modSp add">
        <pc:chgData name="Lam, Jaicee H." userId="e5927eaa-06cd-477b-8660-03fffce8533b" providerId="ADAL" clId="{139C5CAD-9743-4EC9-868D-485985690AD8}" dt="2020-03-04T08:13:17.594" v="560"/>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8:13:17.594" v="560"/>
          <ac:spMkLst>
            <pc:docMk/>
            <pc:sldMk cId="1879748201" sldId="323"/>
            <ac:spMk id="4" creationId="{B1C62C84-1193-4ADB-8A85-1D89F2FE97E2}"/>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55:23.918" v="535"/>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8:13:21.237" v="561"/>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8:13:21.237" v="561"/>
          <ac:spMkLst>
            <pc:docMk/>
            <pc:sldMk cId="3462457897" sldId="324"/>
            <ac:spMk id="4" creationId="{B1C62C84-1193-4ADB-8A85-1D89F2FE97E2}"/>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55:27.841" v="538" actId="20577"/>
          <ac:spMkLst>
            <pc:docMk/>
            <pc:sldMk cId="3462457897" sldId="324"/>
            <ac:spMk id="8" creationId="{6390F593-5623-4A34-A97D-B347E3602C60}"/>
          </ac:spMkLst>
        </pc:spChg>
      </pc:sldChg>
      <pc:sldChg chg="modSp add del">
        <pc:chgData name="Lam, Jaicee H." userId="e5927eaa-06cd-477b-8660-03fffce8533b" providerId="ADAL" clId="{139C5CAD-9743-4EC9-868D-485985690AD8}" dt="2020-03-04T07:54:09.431" v="498" actId="2696"/>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del">
        <pc:chgData name="Lam, Jaicee H." userId="e5927eaa-06cd-477b-8660-03fffce8533b" providerId="ADAL" clId="{139C5CAD-9743-4EC9-868D-485985690AD8}" dt="2020-03-04T07:54:09.431" v="497" actId="2696"/>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8:13:22.754" v="562"/>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8:13:22.754" v="562"/>
          <ac:spMkLst>
            <pc:docMk/>
            <pc:sldMk cId="2568438753" sldId="327"/>
            <ac:spMk id="4" creationId="{B1C62C84-1193-4ADB-8A85-1D89F2FE97E2}"/>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24/03/2020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24/03/2020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a:p>
        </p:txBody>
      </p:sp>
    </p:spTree>
    <p:extLst>
      <p:ext uri="{BB962C8B-B14F-4D97-AF65-F5344CB8AC3E}">
        <p14:creationId xmlns:p14="http://schemas.microsoft.com/office/powerpoint/2010/main" val="1287938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1074227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SecurityContextHolder</a:t>
            </a:r>
            <a:r>
              <a:rPr lang="en-US" dirty="0"/>
              <a:t> - to retrieve the currently authenticated principal </a:t>
            </a:r>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3308499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361007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OAuth2 defines 4 roles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Client</a:t>
            </a:r>
            <a:r>
              <a:rPr lang="en-US" sz="1200" b="0" i="0" kern="1200" dirty="0">
                <a:solidFill>
                  <a:schemeClr val="tx1"/>
                </a:solidFill>
                <a:effectLst/>
                <a:latin typeface="+mn-lt"/>
                <a:ea typeface="+mn-ea"/>
                <a:cs typeface="+mn-cs"/>
              </a:rPr>
              <a:t>: application requesting access to a resource server (it can be your PHP website, a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application or a mobile application).</a:t>
            </a:r>
          </a:p>
          <a:p>
            <a:r>
              <a:rPr lang="en-US" sz="1200" b="1" i="0" kern="1200" dirty="0">
                <a:solidFill>
                  <a:schemeClr val="tx1"/>
                </a:solidFill>
                <a:effectLst/>
                <a:latin typeface="+mn-lt"/>
                <a:ea typeface="+mn-ea"/>
                <a:cs typeface="+mn-cs"/>
              </a:rPr>
              <a:t>Resource Owner</a:t>
            </a:r>
            <a:r>
              <a:rPr lang="en-US" sz="1200" b="0" i="0" kern="1200" dirty="0">
                <a:solidFill>
                  <a:schemeClr val="tx1"/>
                </a:solidFill>
                <a:effectLst/>
                <a:latin typeface="+mn-lt"/>
                <a:ea typeface="+mn-ea"/>
                <a:cs typeface="+mn-cs"/>
              </a:rPr>
              <a:t>: generally yourself.</a:t>
            </a:r>
          </a:p>
          <a:p>
            <a:r>
              <a:rPr lang="en-US" sz="1200" b="1" i="0" kern="1200" dirty="0">
                <a:solidFill>
                  <a:schemeClr val="tx1"/>
                </a:solidFill>
                <a:effectLst/>
                <a:latin typeface="+mn-lt"/>
                <a:ea typeface="+mn-ea"/>
                <a:cs typeface="+mn-cs"/>
              </a:rPr>
              <a:t>Authorization Server</a:t>
            </a:r>
            <a:r>
              <a:rPr lang="en-US" sz="1200" b="0" i="0" kern="1200" dirty="0">
                <a:solidFill>
                  <a:schemeClr val="tx1"/>
                </a:solidFill>
                <a:effectLst/>
                <a:latin typeface="+mn-lt"/>
                <a:ea typeface="+mn-ea"/>
                <a:cs typeface="+mn-cs"/>
              </a:rPr>
              <a:t>: server issuing access token to the client. This token will be used for the client to request the resource server. This server can be the same as the authorization server (same physical server and same application), and it is often the case.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Resource Server</a:t>
            </a:r>
            <a:r>
              <a:rPr lang="en-US" sz="1200" b="0" i="0" kern="1200" dirty="0">
                <a:solidFill>
                  <a:schemeClr val="tx1"/>
                </a:solidFill>
                <a:effectLst/>
                <a:latin typeface="+mn-lt"/>
                <a:ea typeface="+mn-ea"/>
                <a:cs typeface="+mn-cs"/>
              </a:rPr>
              <a:t>: server hosting protected data (for example Google hosting your profile and personal information).</a:t>
            </a:r>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387835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The goal of different flows is always the same: </a:t>
            </a:r>
            <a:r>
              <a:rPr lang="en-US" sz="1200" b="0" dirty="0">
                <a:solidFill>
                  <a:schemeClr val="tx2"/>
                </a:solidFill>
              </a:rPr>
              <a:t>to obtain an </a:t>
            </a:r>
            <a:r>
              <a:rPr lang="en-US" sz="1200" b="0" dirty="0" err="1">
                <a:solidFill>
                  <a:schemeClr val="tx2"/>
                </a:solidFill>
              </a:rPr>
              <a:t>access_token</a:t>
            </a:r>
            <a:r>
              <a:rPr lang="en-US" sz="1200" b="0" dirty="0">
                <a:solidFill>
                  <a:schemeClr val="tx2"/>
                </a:solidFill>
              </a:rPr>
              <a:t> </a:t>
            </a:r>
            <a:r>
              <a:rPr lang="en-US" sz="1200" b="0" dirty="0"/>
              <a:t>and use it to access protected resources.</a:t>
            </a:r>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363684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The goal of different flows is always the same: </a:t>
            </a:r>
            <a:r>
              <a:rPr lang="en-US" sz="1200" b="0" dirty="0">
                <a:solidFill>
                  <a:schemeClr val="tx2"/>
                </a:solidFill>
              </a:rPr>
              <a:t>to obtain an </a:t>
            </a:r>
            <a:r>
              <a:rPr lang="en-US" sz="1200" b="0" dirty="0" err="1">
                <a:solidFill>
                  <a:schemeClr val="tx2"/>
                </a:solidFill>
              </a:rPr>
              <a:t>access_token</a:t>
            </a:r>
            <a:r>
              <a:rPr lang="en-US" sz="1200" b="0" dirty="0">
                <a:solidFill>
                  <a:schemeClr val="tx2"/>
                </a:solidFill>
              </a:rPr>
              <a:t> </a:t>
            </a:r>
            <a:r>
              <a:rPr lang="en-US" sz="1200" b="0" dirty="0"/>
              <a:t>and use it to access protected resources.</a:t>
            </a:r>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2177827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2801130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The goal of different flows is always the same: </a:t>
            </a:r>
            <a:r>
              <a:rPr lang="en-US" sz="1200" b="0" dirty="0">
                <a:solidFill>
                  <a:schemeClr val="tx2"/>
                </a:solidFill>
              </a:rPr>
              <a:t>to obtain an </a:t>
            </a:r>
            <a:r>
              <a:rPr lang="en-US" sz="1200" b="0" dirty="0" err="1">
                <a:solidFill>
                  <a:schemeClr val="tx2"/>
                </a:solidFill>
              </a:rPr>
              <a:t>access_token</a:t>
            </a:r>
            <a:r>
              <a:rPr lang="en-US" sz="1200" b="0" dirty="0">
                <a:solidFill>
                  <a:schemeClr val="tx2"/>
                </a:solidFill>
              </a:rPr>
              <a:t> </a:t>
            </a:r>
            <a:r>
              <a:rPr lang="en-US" sz="1200" b="0" dirty="0"/>
              <a:t>and use it to access protected resources.</a:t>
            </a:r>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346881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1896771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The goal of different flows is always the same: </a:t>
            </a:r>
            <a:r>
              <a:rPr lang="en-US" sz="1200" b="0" dirty="0">
                <a:solidFill>
                  <a:schemeClr val="tx2"/>
                </a:solidFill>
              </a:rPr>
              <a:t>to obtain an </a:t>
            </a:r>
            <a:r>
              <a:rPr lang="en-US" sz="1200" b="0" dirty="0" err="1">
                <a:solidFill>
                  <a:schemeClr val="tx2"/>
                </a:solidFill>
              </a:rPr>
              <a:t>access_token</a:t>
            </a:r>
            <a:r>
              <a:rPr lang="en-US" sz="1200" b="0" dirty="0">
                <a:solidFill>
                  <a:schemeClr val="tx2"/>
                </a:solidFill>
              </a:rPr>
              <a:t> </a:t>
            </a:r>
            <a:r>
              <a:rPr lang="en-US" sz="1200" b="0" dirty="0"/>
              <a:t>and use it to access protected resources.</a:t>
            </a:r>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36638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Security is a separate module of the Spring framework that focuses on providing authentication and authorization methods in Java applications. </a:t>
            </a:r>
          </a:p>
          <a:p>
            <a:r>
              <a:rPr lang="en-US" dirty="0"/>
              <a:t>It also takes care of most of the common security vulnerabilities such as CSRF attacks.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a:t>
            </a:fld>
            <a:endParaRPr lang="it-IT"/>
          </a:p>
        </p:txBody>
      </p:sp>
    </p:spTree>
    <p:extLst>
      <p:ext uri="{BB962C8B-B14F-4D97-AF65-F5344CB8AC3E}">
        <p14:creationId xmlns:p14="http://schemas.microsoft.com/office/powerpoint/2010/main" val="410779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A44168C7-CDE6-B24B-B7C6-F8E72CFBA85A}" type="slidenum">
              <a:rPr lang="it-IT" smtClean="0"/>
              <a:t>23</a:t>
            </a:fld>
            <a:endParaRPr lang="it-IT"/>
          </a:p>
        </p:txBody>
      </p:sp>
    </p:spTree>
    <p:extLst>
      <p:ext uri="{BB962C8B-B14F-4D97-AF65-F5344CB8AC3E}">
        <p14:creationId xmlns:p14="http://schemas.microsoft.com/office/powerpoint/2010/main" val="42504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The goal of different flows is always the same: </a:t>
            </a:r>
            <a:r>
              <a:rPr lang="en-US" sz="1200" b="0" dirty="0">
                <a:solidFill>
                  <a:schemeClr val="tx2"/>
                </a:solidFill>
              </a:rPr>
              <a:t>to obtain an </a:t>
            </a:r>
            <a:r>
              <a:rPr lang="en-US" sz="1200" b="0" dirty="0" err="1">
                <a:solidFill>
                  <a:schemeClr val="tx2"/>
                </a:solidFill>
              </a:rPr>
              <a:t>access_token</a:t>
            </a:r>
            <a:r>
              <a:rPr lang="en-US" sz="1200" b="0" dirty="0">
                <a:solidFill>
                  <a:schemeClr val="tx2"/>
                </a:solidFill>
              </a:rPr>
              <a:t> </a:t>
            </a:r>
            <a:r>
              <a:rPr lang="en-US" sz="1200" b="0" dirty="0"/>
              <a:t>and use it to access protected resources.</a:t>
            </a:r>
          </a:p>
        </p:txBody>
      </p:sp>
      <p:sp>
        <p:nvSpPr>
          <p:cNvPr id="4" name="Slide Number Placeholder 3"/>
          <p:cNvSpPr>
            <a:spLocks noGrp="1"/>
          </p:cNvSpPr>
          <p:nvPr>
            <p:ph type="sldNum" sz="quarter" idx="5"/>
          </p:nvPr>
        </p:nvSpPr>
        <p:spPr/>
        <p:txBody>
          <a:bodyPr/>
          <a:lstStyle/>
          <a:p>
            <a:fld id="{A44168C7-CDE6-B24B-B7C6-F8E72CFBA85A}" type="slidenum">
              <a:rPr lang="it-IT" smtClean="0"/>
              <a:t>24</a:t>
            </a:fld>
            <a:endParaRPr lang="it-IT"/>
          </a:p>
        </p:txBody>
      </p:sp>
    </p:spTree>
    <p:extLst>
      <p:ext uri="{BB962C8B-B14F-4D97-AF65-F5344CB8AC3E}">
        <p14:creationId xmlns:p14="http://schemas.microsoft.com/office/powerpoint/2010/main" val="2199334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110747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A44168C7-CDE6-B24B-B7C6-F8E72CFBA85A}" type="slidenum">
              <a:rPr lang="it-IT" smtClean="0"/>
              <a:t>26</a:t>
            </a:fld>
            <a:endParaRPr lang="it-IT"/>
          </a:p>
        </p:txBody>
      </p:sp>
    </p:spTree>
    <p:extLst>
      <p:ext uri="{BB962C8B-B14F-4D97-AF65-F5344CB8AC3E}">
        <p14:creationId xmlns:p14="http://schemas.microsoft.com/office/powerpoint/2010/main" val="1508568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28</a:t>
            </a:fld>
            <a:endParaRPr lang="it-IT"/>
          </a:p>
        </p:txBody>
      </p:sp>
    </p:spTree>
    <p:extLst>
      <p:ext uri="{BB962C8B-B14F-4D97-AF65-F5344CB8AC3E}">
        <p14:creationId xmlns:p14="http://schemas.microsoft.com/office/powerpoint/2010/main" val="130295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29</a:t>
            </a:fld>
            <a:endParaRPr lang="it-IT"/>
          </a:p>
        </p:txBody>
      </p:sp>
    </p:spTree>
    <p:extLst>
      <p:ext uri="{BB962C8B-B14F-4D97-AF65-F5344CB8AC3E}">
        <p14:creationId xmlns:p14="http://schemas.microsoft.com/office/powerpoint/2010/main" val="233257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30</a:t>
            </a:fld>
            <a:endParaRPr lang="it-IT"/>
          </a:p>
        </p:txBody>
      </p:sp>
    </p:spTree>
    <p:extLst>
      <p:ext uri="{BB962C8B-B14F-4D97-AF65-F5344CB8AC3E}">
        <p14:creationId xmlns:p14="http://schemas.microsoft.com/office/powerpoint/2010/main" val="1923215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1901835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819482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374002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a:t>
            </a:fld>
            <a:endParaRPr lang="it-IT"/>
          </a:p>
        </p:txBody>
      </p:sp>
    </p:spTree>
    <p:extLst>
      <p:ext uri="{BB962C8B-B14F-4D97-AF65-F5344CB8AC3E}">
        <p14:creationId xmlns:p14="http://schemas.microsoft.com/office/powerpoint/2010/main" val="2230745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34</a:t>
            </a:fld>
            <a:endParaRPr lang="it-IT"/>
          </a:p>
        </p:txBody>
      </p:sp>
    </p:spTree>
    <p:extLst>
      <p:ext uri="{BB962C8B-B14F-4D97-AF65-F5344CB8AC3E}">
        <p14:creationId xmlns:p14="http://schemas.microsoft.com/office/powerpoint/2010/main" val="1129138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35</a:t>
            </a:fld>
            <a:endParaRPr lang="it-IT"/>
          </a:p>
        </p:txBody>
      </p:sp>
    </p:spTree>
    <p:extLst>
      <p:ext uri="{BB962C8B-B14F-4D97-AF65-F5344CB8AC3E}">
        <p14:creationId xmlns:p14="http://schemas.microsoft.com/office/powerpoint/2010/main" val="2442895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URLs have the same origin if the protocol, host, and port are the same for both.</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37</a:t>
            </a:fld>
            <a:endParaRPr lang="it-IT"/>
          </a:p>
        </p:txBody>
      </p:sp>
    </p:spTree>
    <p:extLst>
      <p:ext uri="{BB962C8B-B14F-4D97-AF65-F5344CB8AC3E}">
        <p14:creationId xmlns:p14="http://schemas.microsoft.com/office/powerpoint/2010/main" val="4023926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38</a:t>
            </a:fld>
            <a:endParaRPr lang="it-IT"/>
          </a:p>
        </p:txBody>
      </p:sp>
    </p:spTree>
    <p:extLst>
      <p:ext uri="{BB962C8B-B14F-4D97-AF65-F5344CB8AC3E}">
        <p14:creationId xmlns:p14="http://schemas.microsoft.com/office/powerpoint/2010/main" val="1664943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39</a:t>
            </a:fld>
            <a:endParaRPr lang="it-IT"/>
          </a:p>
        </p:txBody>
      </p:sp>
    </p:spTree>
    <p:extLst>
      <p:ext uri="{BB962C8B-B14F-4D97-AF65-F5344CB8AC3E}">
        <p14:creationId xmlns:p14="http://schemas.microsoft.com/office/powerpoint/2010/main" val="3455427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40</a:t>
            </a:fld>
            <a:endParaRPr lang="it-IT"/>
          </a:p>
        </p:txBody>
      </p:sp>
    </p:spTree>
    <p:extLst>
      <p:ext uri="{BB962C8B-B14F-4D97-AF65-F5344CB8AC3E}">
        <p14:creationId xmlns:p14="http://schemas.microsoft.com/office/powerpoint/2010/main" val="1870707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41</a:t>
            </a:fld>
            <a:endParaRPr lang="it-IT"/>
          </a:p>
        </p:txBody>
      </p:sp>
    </p:spTree>
    <p:extLst>
      <p:ext uri="{BB962C8B-B14F-4D97-AF65-F5344CB8AC3E}">
        <p14:creationId xmlns:p14="http://schemas.microsoft.com/office/powerpoint/2010/main" val="1617051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42</a:t>
            </a:fld>
            <a:endParaRPr lang="it-IT"/>
          </a:p>
        </p:txBody>
      </p:sp>
    </p:spTree>
    <p:extLst>
      <p:ext uri="{BB962C8B-B14F-4D97-AF65-F5344CB8AC3E}">
        <p14:creationId xmlns:p14="http://schemas.microsoft.com/office/powerpoint/2010/main" val="3376550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43</a:t>
            </a:fld>
            <a:endParaRPr lang="it-IT"/>
          </a:p>
        </p:txBody>
      </p:sp>
    </p:spTree>
    <p:extLst>
      <p:ext uri="{BB962C8B-B14F-4D97-AF65-F5344CB8AC3E}">
        <p14:creationId xmlns:p14="http://schemas.microsoft.com/office/powerpoint/2010/main" val="2265763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44</a:t>
            </a:fld>
            <a:endParaRPr lang="it-IT"/>
          </a:p>
        </p:txBody>
      </p:sp>
    </p:spTree>
    <p:extLst>
      <p:ext uri="{BB962C8B-B14F-4D97-AF65-F5344CB8AC3E}">
        <p14:creationId xmlns:p14="http://schemas.microsoft.com/office/powerpoint/2010/main" val="3337288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3967819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46</a:t>
            </a:fld>
            <a:endParaRPr lang="it-IT"/>
          </a:p>
        </p:txBody>
      </p:sp>
    </p:spTree>
    <p:extLst>
      <p:ext uri="{BB962C8B-B14F-4D97-AF65-F5344CB8AC3E}">
        <p14:creationId xmlns:p14="http://schemas.microsoft.com/office/powerpoint/2010/main" val="235673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47</a:t>
            </a:fld>
            <a:endParaRPr lang="it-IT"/>
          </a:p>
        </p:txBody>
      </p:sp>
    </p:spTree>
    <p:extLst>
      <p:ext uri="{BB962C8B-B14F-4D97-AF65-F5344CB8AC3E}">
        <p14:creationId xmlns:p14="http://schemas.microsoft.com/office/powerpoint/2010/main" val="3325609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48</a:t>
            </a:fld>
            <a:endParaRPr lang="it-IT"/>
          </a:p>
        </p:txBody>
      </p:sp>
    </p:spTree>
    <p:extLst>
      <p:ext uri="{BB962C8B-B14F-4D97-AF65-F5344CB8AC3E}">
        <p14:creationId xmlns:p14="http://schemas.microsoft.com/office/powerpoint/2010/main" val="3697775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frame-options</a:t>
            </a:r>
          </a:p>
          <a:p>
            <a:r>
              <a:rPr lang="en-US" b="1" dirty="0"/>
              <a:t>DENY</a:t>
            </a:r>
            <a:r>
              <a:rPr lang="en-US" dirty="0"/>
              <a:t> The page cannot be displayed in a frame, regardless of the site attempting to do so. This is the default when frame-options-policy is specified.</a:t>
            </a:r>
          </a:p>
          <a:p>
            <a:r>
              <a:rPr lang="en-US" b="1" dirty="0"/>
              <a:t>SAMEORIGIN</a:t>
            </a:r>
            <a:r>
              <a:rPr lang="en-US" dirty="0"/>
              <a:t> The page can only be displayed in a frame on the same origin as the page itself</a:t>
            </a:r>
          </a:p>
          <a:p>
            <a:r>
              <a:rPr lang="en-US" b="1" dirty="0"/>
              <a:t>ALLOW-FROM</a:t>
            </a:r>
            <a:r>
              <a:rPr lang="en-US" dirty="0"/>
              <a:t> origin The page can only be displayed in a frame on the specified origin.</a:t>
            </a:r>
          </a:p>
          <a:p>
            <a:r>
              <a:rPr lang="en-US" dirty="0"/>
              <a:t>In other words, if you specify DENY, not only will attempts to load the page in a frame fail when loaded from other sites, attempts to do so will fail when loaded from the same site. On the other hand, if you specify SAMEORIGIN, you can still use the page in a frame as long as the site including it in a frame it is the same as the one serving the page.</a:t>
            </a:r>
          </a:p>
        </p:txBody>
      </p:sp>
      <p:sp>
        <p:nvSpPr>
          <p:cNvPr id="4" name="Slide Number Placeholder 3"/>
          <p:cNvSpPr>
            <a:spLocks noGrp="1"/>
          </p:cNvSpPr>
          <p:nvPr>
            <p:ph type="sldNum" sz="quarter" idx="5"/>
          </p:nvPr>
        </p:nvSpPr>
        <p:spPr/>
        <p:txBody>
          <a:bodyPr/>
          <a:lstStyle/>
          <a:p>
            <a:fld id="{A44168C7-CDE6-B24B-B7C6-F8E72CFBA85A}" type="slidenum">
              <a:rPr lang="it-IT" smtClean="0"/>
              <a:t>49</a:t>
            </a:fld>
            <a:endParaRPr lang="it-IT"/>
          </a:p>
        </p:txBody>
      </p:sp>
    </p:spTree>
    <p:extLst>
      <p:ext uri="{BB962C8B-B14F-4D97-AF65-F5344CB8AC3E}">
        <p14:creationId xmlns:p14="http://schemas.microsoft.com/office/powerpoint/2010/main" val="4270213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51</a:t>
            </a:fld>
            <a:endParaRPr lang="it-IT"/>
          </a:p>
        </p:txBody>
      </p:sp>
    </p:spTree>
    <p:extLst>
      <p:ext uri="{BB962C8B-B14F-4D97-AF65-F5344CB8AC3E}">
        <p14:creationId xmlns:p14="http://schemas.microsoft.com/office/powerpoint/2010/main" val="8917347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expiredUrl</a:t>
            </a:r>
            <a:r>
              <a:rPr lang="en-US" dirty="0"/>
              <a:t> - if the user sends a request with an expired session id, it will be redirected to this URL</a:t>
            </a:r>
          </a:p>
          <a:p>
            <a:r>
              <a:rPr lang="en-US" dirty="0" err="1"/>
              <a:t>invalidSessionUrl</a:t>
            </a:r>
            <a:r>
              <a:rPr lang="en-US" dirty="0"/>
              <a:t> - if the user sends a request with a session id which is not expired, but entirely invalid, they will also be redirected to this URL</a:t>
            </a:r>
          </a:p>
        </p:txBody>
      </p:sp>
      <p:sp>
        <p:nvSpPr>
          <p:cNvPr id="4" name="Slide Number Placeholder 3"/>
          <p:cNvSpPr>
            <a:spLocks noGrp="1"/>
          </p:cNvSpPr>
          <p:nvPr>
            <p:ph type="sldNum" sz="quarter" idx="5"/>
          </p:nvPr>
        </p:nvSpPr>
        <p:spPr/>
        <p:txBody>
          <a:bodyPr/>
          <a:lstStyle/>
          <a:p>
            <a:fld id="{A44168C7-CDE6-B24B-B7C6-F8E72CFBA85A}" type="slidenum">
              <a:rPr lang="it-IT" smtClean="0"/>
              <a:t>52</a:t>
            </a:fld>
            <a:endParaRPr lang="it-IT"/>
          </a:p>
        </p:txBody>
      </p:sp>
    </p:spTree>
    <p:extLst>
      <p:ext uri="{BB962C8B-B14F-4D97-AF65-F5344CB8AC3E}">
        <p14:creationId xmlns:p14="http://schemas.microsoft.com/office/powerpoint/2010/main" val="571309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54</a:t>
            </a:fld>
            <a:endParaRPr lang="it-IT"/>
          </a:p>
        </p:txBody>
      </p:sp>
    </p:spTree>
    <p:extLst>
      <p:ext uri="{BB962C8B-B14F-4D97-AF65-F5344CB8AC3E}">
        <p14:creationId xmlns:p14="http://schemas.microsoft.com/office/powerpoint/2010/main" val="211309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55</a:t>
            </a:fld>
            <a:endParaRPr lang="it-IT"/>
          </a:p>
        </p:txBody>
      </p:sp>
    </p:spTree>
    <p:extLst>
      <p:ext uri="{BB962C8B-B14F-4D97-AF65-F5344CB8AC3E}">
        <p14:creationId xmlns:p14="http://schemas.microsoft.com/office/powerpoint/2010/main" val="33933991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56</a:t>
            </a:fld>
            <a:endParaRPr lang="it-IT"/>
          </a:p>
        </p:txBody>
      </p:sp>
    </p:spTree>
    <p:extLst>
      <p:ext uri="{BB962C8B-B14F-4D97-AF65-F5344CB8AC3E}">
        <p14:creationId xmlns:p14="http://schemas.microsoft.com/office/powerpoint/2010/main" val="23455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Other ways to activate a specific profile</a:t>
            </a:r>
          </a:p>
        </p:txBody>
      </p:sp>
      <p:sp>
        <p:nvSpPr>
          <p:cNvPr id="4" name="Slide Number Placeholder 3"/>
          <p:cNvSpPr>
            <a:spLocks noGrp="1"/>
          </p:cNvSpPr>
          <p:nvPr>
            <p:ph type="sldNum" sz="quarter" idx="5"/>
          </p:nvPr>
        </p:nvSpPr>
        <p:spPr/>
        <p:txBody>
          <a:bodyPr/>
          <a:lstStyle/>
          <a:p>
            <a:fld id="{A44168C7-CDE6-B24B-B7C6-F8E72CFBA85A}" type="slidenum">
              <a:rPr lang="it-IT" smtClean="0"/>
              <a:t>57</a:t>
            </a:fld>
            <a:endParaRPr lang="it-IT"/>
          </a:p>
        </p:txBody>
      </p:sp>
    </p:spTree>
    <p:extLst>
      <p:ext uri="{BB962C8B-B14F-4D97-AF65-F5344CB8AC3E}">
        <p14:creationId xmlns:p14="http://schemas.microsoft.com/office/powerpoint/2010/main" val="108895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LDAP (Lightweight Directory Access Protocol)</a:t>
            </a:r>
          </a:p>
          <a:p>
            <a:r>
              <a:rPr lang="en-US" dirty="0"/>
              <a:t>It is an open application protocol for maintaining and accessing distributed directory information services over an Internet Protocol.</a:t>
            </a:r>
          </a:p>
          <a:p>
            <a:endParaRPr lang="en-US" dirty="0"/>
          </a:p>
          <a:p>
            <a:r>
              <a:rPr lang="en-US" dirty="0"/>
              <a:t>Single sign-on</a:t>
            </a:r>
          </a:p>
          <a:p>
            <a:r>
              <a:rPr lang="en-US" dirty="0"/>
              <a:t>This feature allows a user to access multiple applications with the help of single account(user name and password).</a:t>
            </a:r>
          </a:p>
          <a:p>
            <a:endParaRPr lang="en-US" dirty="0"/>
          </a:p>
          <a:p>
            <a:r>
              <a:rPr lang="en-US" dirty="0"/>
              <a:t>JAAS (Java Authentication and Authorization Service) </a:t>
            </a:r>
            <a:r>
              <a:rPr lang="en-US" dirty="0" err="1"/>
              <a:t>LoginModule</a:t>
            </a:r>
            <a:endParaRPr lang="en-US" dirty="0"/>
          </a:p>
          <a:p>
            <a:r>
              <a:rPr lang="en-US" dirty="0"/>
              <a:t>It is a Pluggable Authentication Module implemented in Java. Spring Security supports it for its authentication process.</a:t>
            </a:r>
          </a:p>
          <a:p>
            <a:endParaRPr lang="en-US" dirty="0"/>
          </a:p>
          <a:p>
            <a:r>
              <a:rPr lang="en-US" dirty="0"/>
              <a:t>Basic Access Authentication</a:t>
            </a:r>
          </a:p>
          <a:p>
            <a:r>
              <a:rPr lang="en-US" dirty="0"/>
              <a:t>Spring Security supports Basic Access Authentication that is used to provide user name and password while making request over the network.</a:t>
            </a:r>
          </a:p>
          <a:p>
            <a:endParaRPr lang="en-US" dirty="0"/>
          </a:p>
          <a:p>
            <a:r>
              <a:rPr lang="en-US" dirty="0"/>
              <a:t>Digest Access Authentication</a:t>
            </a:r>
          </a:p>
          <a:p>
            <a:r>
              <a:rPr lang="en-US" dirty="0"/>
              <a:t>This feature allows us to make authentication process more secure than Basic Access Authentication. It asks to the browser to confirm the identity of the user before sending sensitive data over the network.</a:t>
            </a:r>
          </a:p>
          <a:p>
            <a:endParaRPr lang="en-US" dirty="0"/>
          </a:p>
          <a:p>
            <a:r>
              <a:rPr lang="en-US" dirty="0"/>
              <a:t>Remember-me</a:t>
            </a:r>
          </a:p>
          <a:p>
            <a:r>
              <a:rPr lang="en-US" dirty="0"/>
              <a:t>Spring Security supports this feature with the help of HTTP Cookies. It remember to the user and avoid login again from the same machine until the user logout.</a:t>
            </a:r>
          </a:p>
          <a:p>
            <a:endParaRPr lang="en-US" dirty="0"/>
          </a:p>
          <a:p>
            <a:r>
              <a:rPr lang="en-US" dirty="0"/>
              <a:t>Web Form Authentication</a:t>
            </a:r>
          </a:p>
          <a:p>
            <a:r>
              <a:rPr lang="en-US" dirty="0"/>
              <a:t>In this process, web form collect and authenticate user credentials from the web browser. Spring Security supports it while we want to implement web form authentication.</a:t>
            </a:r>
          </a:p>
          <a:p>
            <a:endParaRPr lang="en-US" dirty="0"/>
          </a:p>
          <a:p>
            <a:r>
              <a:rPr lang="en-US" dirty="0"/>
              <a:t>Authorization</a:t>
            </a:r>
          </a:p>
          <a:p>
            <a:r>
              <a:rPr lang="en-US" dirty="0"/>
              <a:t>Spring Security provides the this feature to authorize the user before accessing resources. It allows developers to define access policies against the resources.</a:t>
            </a:r>
          </a:p>
          <a:p>
            <a:endParaRPr lang="en-US" dirty="0"/>
          </a:p>
          <a:p>
            <a:r>
              <a:rPr lang="en-US" dirty="0"/>
              <a:t>Software Localization</a:t>
            </a:r>
          </a:p>
          <a:p>
            <a:r>
              <a:rPr lang="en-US" dirty="0"/>
              <a:t>This feature allows us to make application user interface in any language.</a:t>
            </a:r>
          </a:p>
          <a:p>
            <a:endParaRPr lang="en-US" dirty="0"/>
          </a:p>
          <a:p>
            <a:r>
              <a:rPr lang="en-US" dirty="0"/>
              <a:t>HTTP Authorization</a:t>
            </a:r>
          </a:p>
          <a:p>
            <a:r>
              <a:rPr lang="en-US"/>
              <a:t>Spring provides this feature for HTTP authorization of web request URLs using Apache Ant paths or regular expressions.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787117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most important profiles-related feature that Spring Boot brings is profile-specific properties files.</a:t>
            </a:r>
          </a:p>
        </p:txBody>
      </p:sp>
      <p:sp>
        <p:nvSpPr>
          <p:cNvPr id="4" name="Slide Number Placeholder 3"/>
          <p:cNvSpPr>
            <a:spLocks noGrp="1"/>
          </p:cNvSpPr>
          <p:nvPr>
            <p:ph type="sldNum" sz="quarter" idx="5"/>
          </p:nvPr>
        </p:nvSpPr>
        <p:spPr/>
        <p:txBody>
          <a:bodyPr/>
          <a:lstStyle/>
          <a:p>
            <a:fld id="{A44168C7-CDE6-B24B-B7C6-F8E72CFBA85A}" type="slidenum">
              <a:rPr lang="it-IT" smtClean="0"/>
              <a:t>58</a:t>
            </a:fld>
            <a:endParaRPr lang="it-IT"/>
          </a:p>
        </p:txBody>
      </p:sp>
    </p:spTree>
    <p:extLst>
      <p:ext uri="{BB962C8B-B14F-4D97-AF65-F5344CB8AC3E}">
        <p14:creationId xmlns:p14="http://schemas.microsoft.com/office/powerpoint/2010/main" val="948696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59</a:t>
            </a:fld>
            <a:endParaRPr lang="en-US"/>
          </a:p>
        </p:txBody>
      </p:sp>
    </p:spTree>
    <p:extLst>
      <p:ext uri="{BB962C8B-B14F-4D97-AF65-F5344CB8AC3E}">
        <p14:creationId xmlns:p14="http://schemas.microsoft.com/office/powerpoint/2010/main" val="1373502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60</a:t>
            </a:fld>
            <a:endParaRPr lang="it-IT"/>
          </a:p>
        </p:txBody>
      </p:sp>
    </p:spTree>
    <p:extLst>
      <p:ext uri="{BB962C8B-B14F-4D97-AF65-F5344CB8AC3E}">
        <p14:creationId xmlns:p14="http://schemas.microsoft.com/office/powerpoint/2010/main" val="505122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198019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222175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9</a:t>
            </a:fld>
            <a:endParaRPr lang="it-IT"/>
          </a:p>
        </p:txBody>
      </p:sp>
    </p:spTree>
    <p:extLst>
      <p:ext uri="{BB962C8B-B14F-4D97-AF65-F5344CB8AC3E}">
        <p14:creationId xmlns:p14="http://schemas.microsoft.com/office/powerpoint/2010/main" val="374559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2263629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24 marzo 2020</a:t>
            </a:fld>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5BE9C2E3-9CE0-B644-BE36-B0C89A7CAE94}"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24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24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24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32915B9D-FBA5-F64C-8672-261CC4E8423A}"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03953E44-05A8-6F44-8C4B-69703C30898A}" type="datetime4">
              <a:rPr lang="it-IT" smtClean="0"/>
              <a:t>24 marzo 2020</a:t>
            </a:fld>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43571725-E33A-3149-9CA8-7E11E715B1CC}" type="datetime4">
              <a:rPr lang="it-IT" smtClean="0"/>
              <a:t>24 marzo 2020</a:t>
            </a:fld>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24 marzo 2020</a:t>
            </a:fld>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24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A03B9230-19A8-8540-840D-6775FFB41C6F}"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9"/>
            <a:ext cx="8386686" cy="973931"/>
          </a:xfrm>
        </p:spPr>
        <p:txBody>
          <a:bodyPr/>
          <a:lstStyle>
            <a:lvl1pPr>
              <a:lnSpc>
                <a:spcPts val="3500"/>
              </a:lnSpc>
              <a:defRPr baseline="0">
                <a:solidFill>
                  <a:schemeClr val="tx2"/>
                </a:solidFill>
              </a:defRPr>
            </a:lvl1pPr>
          </a:lstStyle>
          <a:p>
            <a:r>
              <a:rPr lang="it-IT"/>
              <a:t>Presentation Title</a:t>
            </a:r>
            <a:br>
              <a:rPr lang="it-IT"/>
            </a:br>
            <a:r>
              <a:rPr lang="it-IT" err="1"/>
              <a:t>Arial</a:t>
            </a:r>
            <a:r>
              <a:rPr lang="it-IT"/>
              <a:t> </a:t>
            </a:r>
            <a:r>
              <a:rPr lang="it-IT" err="1"/>
              <a:t>Bold</a:t>
            </a:r>
            <a:r>
              <a:rPr lang="it-IT"/>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Presentation </a:t>
            </a:r>
            <a:r>
              <a:rPr lang="it-IT" err="1"/>
              <a:t>Subtitle</a:t>
            </a:r>
            <a:br>
              <a:rPr lang="it-IT"/>
            </a:br>
            <a:r>
              <a:rPr lang="it-IT" err="1"/>
              <a:t>Arial</a:t>
            </a:r>
            <a:r>
              <a:rPr lang="it-IT"/>
              <a:t> Regular 20/24pt</a:t>
            </a:r>
          </a:p>
        </p:txBody>
      </p:sp>
      <p:sp>
        <p:nvSpPr>
          <p:cNvPr id="4" name="Segnaposto data 3"/>
          <p:cNvSpPr>
            <a:spLocks noGrp="1"/>
          </p:cNvSpPr>
          <p:nvPr>
            <p:ph type="dt" sz="half" idx="10"/>
          </p:nvPr>
        </p:nvSpPr>
        <p:spPr>
          <a:xfrm>
            <a:off x="3679200" y="4844989"/>
            <a:ext cx="799200" cy="85725"/>
          </a:xfrm>
        </p:spPr>
        <p:txBody>
          <a:bodyPr lIns="0" tIns="0" rIns="0" bIns="0" anchor="t" anchorCtr="0"/>
          <a:lstStyle>
            <a:lvl1pPr>
              <a:defRPr sz="700">
                <a:solidFill>
                  <a:schemeClr val="tx2"/>
                </a:solidFill>
              </a:defRPr>
            </a:lvl1pPr>
          </a:lstStyle>
          <a:p>
            <a:r>
              <a:rPr lang="en-US"/>
              <a:t>13 April 2020</a:t>
            </a:r>
          </a:p>
        </p:txBody>
      </p:sp>
      <p:pic>
        <p:nvPicPr>
          <p:cNvPr id="18" name="Picture 17"/>
          <p:cNvPicPr>
            <a:picLocks noChangeAspect="1"/>
          </p:cNvPicPr>
          <p:nvPr/>
        </p:nvPicPr>
        <p:blipFill rotWithShape="1">
          <a:blip r:embed="rId2"/>
          <a:srcRect r="21050"/>
          <a:stretch/>
        </p:blipFill>
        <p:spPr>
          <a:xfrm>
            <a:off x="2" y="0"/>
            <a:ext cx="200533" cy="5143500"/>
          </a:xfrm>
          <a:prstGeom prst="rect">
            <a:avLst/>
          </a:prstGeom>
        </p:spPr>
      </p:pic>
      <p:pic>
        <p:nvPicPr>
          <p:cNvPr id="11" name="Immagine 11"/>
          <p:cNvPicPr>
            <a:picLocks noChangeAspect="1"/>
          </p:cNvPicPr>
          <p:nvPr/>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16435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2FB5DAD-95EB-2446-9B8D-5B8A469D7762}"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ED1072C-08EA-7544-8354-9ABA248B0FB6}" type="datetime4">
              <a:rPr lang="it-IT" smtClean="0"/>
              <a:t>24 marzo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C71D78F-7FDF-604A-AEFD-DD920B7AA314}" type="datetime4">
              <a:rPr lang="it-IT" smtClean="0"/>
              <a:t>24 marzo 2020</a:t>
            </a:fld>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0CEE1C3-FE3D-B94F-929F-E8C400EC6DC5}" type="datetime4">
              <a:rPr lang="it-IT" smtClean="0"/>
              <a:t>24 marzo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82E864DB-2452-B547-836C-B552F8EE2180}" type="datetime4">
              <a:rPr lang="it-IT" smtClean="0"/>
              <a:t>24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fld id="{0963D586-4C06-5F47-87D8-09FFD804055F}" type="datetime4">
              <a:rPr lang="it-IT" smtClean="0"/>
              <a:t>24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fld id="{2E8C725E-43C2-4F49-845C-25263277443C}" type="datetime4">
              <a:rPr lang="it-IT" smtClean="0"/>
              <a:t>24 marzo 2020</a:t>
            </a:fld>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Presentation Title</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 id="2147483705" r:id="rId20"/>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eleni.blog/2019/09/15/csrf-tokens-and-symfony/"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9BB-0E63-4B99-B273-A3BB3C9B3498}"/>
              </a:ext>
            </a:extLst>
          </p:cNvPr>
          <p:cNvSpPr>
            <a:spLocks noGrp="1"/>
          </p:cNvSpPr>
          <p:nvPr>
            <p:ph type="ctrTitle"/>
          </p:nvPr>
        </p:nvSpPr>
        <p:spPr/>
        <p:txBody>
          <a:bodyPr/>
          <a:lstStyle/>
          <a:p>
            <a:r>
              <a:rPr lang="it-IT" dirty="0"/>
              <a:t>Spring Security</a:t>
            </a:r>
            <a:endParaRPr lang="en-US" dirty="0"/>
          </a:p>
        </p:txBody>
      </p:sp>
      <p:sp>
        <p:nvSpPr>
          <p:cNvPr id="3" name="Subtitle 2">
            <a:extLst>
              <a:ext uri="{FF2B5EF4-FFF2-40B4-BE49-F238E27FC236}">
                <a16:creationId xmlns:a16="http://schemas.microsoft.com/office/drawing/2014/main" id="{A6984B15-584C-4784-9291-19E0EA1A9458}"/>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53C5CD6F-56A4-4309-98E6-0052EC42DBC6}"/>
              </a:ext>
            </a:extLst>
          </p:cNvPr>
          <p:cNvSpPr>
            <a:spLocks noGrp="1"/>
          </p:cNvSpPr>
          <p:nvPr>
            <p:ph type="dt" sz="half" idx="10"/>
          </p:nvPr>
        </p:nvSpPr>
        <p:spPr/>
        <p:txBody>
          <a:bodyPr/>
          <a:lstStyle/>
          <a:p>
            <a:r>
              <a:rPr lang="en-US"/>
              <a:t>13 April 2020</a:t>
            </a:r>
          </a:p>
        </p:txBody>
      </p:sp>
    </p:spTree>
    <p:extLst>
      <p:ext uri="{BB962C8B-B14F-4D97-AF65-F5344CB8AC3E}">
        <p14:creationId xmlns:p14="http://schemas.microsoft.com/office/powerpoint/2010/main" val="140403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Example</a:t>
            </a:r>
          </a:p>
          <a:p>
            <a:pPr marL="285750" indent="-285750"/>
            <a:endParaRPr lang="en-US" sz="1600" b="0" dirty="0"/>
          </a:p>
          <a:p>
            <a:pPr>
              <a:buNone/>
            </a:pPr>
            <a:r>
              <a:rPr lang="en-US" sz="1600" b="0" dirty="0"/>
              <a:t>@</a:t>
            </a:r>
            <a:r>
              <a:rPr lang="en-US" sz="1600" b="0" dirty="0" err="1"/>
              <a:t>EnableWebSecurity</a:t>
            </a:r>
            <a:endParaRPr lang="en-US" sz="1600" b="0" dirty="0"/>
          </a:p>
          <a:p>
            <a:pPr>
              <a:buNone/>
            </a:pPr>
            <a:r>
              <a:rPr lang="en-US" sz="1600" b="0" dirty="0"/>
              <a:t>public class </a:t>
            </a:r>
            <a:r>
              <a:rPr lang="en-US" sz="1600" b="0" dirty="0" err="1"/>
              <a:t>HelloWebSecurityConfiguration</a:t>
            </a:r>
            <a:r>
              <a:rPr lang="en-US" sz="1600" b="0" dirty="0"/>
              <a:t> extends </a:t>
            </a:r>
            <a:r>
              <a:rPr lang="en-US" sz="1600" b="0" dirty="0" err="1"/>
              <a:t>WebSecurityConfigurerAdapter</a:t>
            </a:r>
            <a:r>
              <a:rPr lang="en-US" sz="1600" b="0" dirty="0"/>
              <a:t> {</a:t>
            </a:r>
          </a:p>
          <a:p>
            <a:pPr>
              <a:buNone/>
            </a:pPr>
            <a:r>
              <a:rPr lang="en-US" sz="1600" b="0" dirty="0"/>
              <a:t>	@</a:t>
            </a:r>
            <a:r>
              <a:rPr lang="en-US" sz="1600" b="0" dirty="0" err="1"/>
              <a:t>Autowired</a:t>
            </a:r>
            <a:endParaRPr lang="en-US" sz="1600" b="0" dirty="0"/>
          </a:p>
          <a:p>
            <a:pPr>
              <a:buNone/>
            </a:pPr>
            <a:r>
              <a:rPr lang="en-US" sz="1600" b="0" dirty="0"/>
              <a:t>		public void </a:t>
            </a:r>
            <a:r>
              <a:rPr lang="en-US" sz="1600" b="0" dirty="0" err="1"/>
              <a:t>configureGlobal</a:t>
            </a:r>
            <a:r>
              <a:rPr lang="en-US" sz="1600" b="0" dirty="0"/>
              <a:t>(</a:t>
            </a:r>
            <a:r>
              <a:rPr lang="en-US" sz="1600" b="0" dirty="0" err="1"/>
              <a:t>AuthenticationManagerBuilder</a:t>
            </a:r>
            <a:r>
              <a:rPr lang="en-US" sz="1600" b="0" dirty="0"/>
              <a:t> auth) {</a:t>
            </a:r>
          </a:p>
          <a:p>
            <a:pPr>
              <a:buNone/>
            </a:pPr>
            <a:r>
              <a:rPr lang="en-US" sz="1600" b="0" dirty="0"/>
              <a:t>		auth</a:t>
            </a:r>
          </a:p>
          <a:p>
            <a:pPr>
              <a:buNone/>
            </a:pPr>
            <a:r>
              <a:rPr lang="en-US" sz="1600" b="0" dirty="0"/>
              <a:t>			.</a:t>
            </a:r>
            <a:r>
              <a:rPr lang="en-US" sz="1600" b="0" dirty="0" err="1"/>
              <a:t>inMemoryAuthentication</a:t>
            </a:r>
            <a:r>
              <a:rPr lang="en-US" sz="1600" b="0" dirty="0"/>
              <a:t>()</a:t>
            </a:r>
          </a:p>
          <a:p>
            <a:pPr>
              <a:buNone/>
            </a:pPr>
            <a:r>
              <a:rPr lang="en-US" sz="1600" b="0" dirty="0"/>
              <a:t>				.</a:t>
            </a:r>
            <a:r>
              <a:rPr lang="en-US" sz="1600" b="0" dirty="0" err="1"/>
              <a:t>withUser</a:t>
            </a:r>
            <a:r>
              <a:rPr lang="en-US" sz="1600" b="0" dirty="0"/>
              <a:t>("user").password("password").roles("USER").and()</a:t>
            </a:r>
          </a:p>
          <a:p>
            <a:pPr>
              <a:buNone/>
            </a:pPr>
            <a:r>
              <a:rPr lang="en-US" sz="1600" b="0" dirty="0"/>
              <a:t>				.</a:t>
            </a:r>
            <a:r>
              <a:rPr lang="en-US" sz="1600" b="0" dirty="0" err="1"/>
              <a:t>withUser</a:t>
            </a:r>
            <a:r>
              <a:rPr lang="en-US" sz="1600" b="0" dirty="0"/>
              <a:t>(“admin").password("password").roles(“ADMIN");</a:t>
            </a:r>
          </a:p>
          <a:p>
            <a:pPr>
              <a:buNone/>
            </a:pPr>
            <a:r>
              <a:rPr lang="en-US" sz="1600" b="0" dirty="0"/>
              <a:t>	}</a:t>
            </a:r>
          </a:p>
          <a:p>
            <a:pPr>
              <a:buNone/>
            </a:pPr>
            <a:r>
              <a:rPr lang="en-US" sz="1600" b="0" dirty="0"/>
              <a: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a:t>
            </a:r>
            <a:r>
              <a:rPr lang="en-US" dirty="0" err="1"/>
              <a:t>WebSecurityConfigurerAdapter</a:t>
            </a:r>
            <a:r>
              <a:rPr lang="en-US" dirty="0"/>
              <a:t> 2</a:t>
            </a:r>
            <a:br>
              <a:rPr lang="en-US" dirty="0"/>
            </a:br>
            <a:endParaRPr lang="en-US" dirty="0"/>
          </a:p>
        </p:txBody>
      </p:sp>
      <p:sp>
        <p:nvSpPr>
          <p:cNvPr id="6" name="Callout: Bent Line 5">
            <a:extLst>
              <a:ext uri="{FF2B5EF4-FFF2-40B4-BE49-F238E27FC236}">
                <a16:creationId xmlns:a16="http://schemas.microsoft.com/office/drawing/2014/main" id="{0DA1AEAD-3E0E-45AA-8CAB-E9213205EE36}"/>
              </a:ext>
            </a:extLst>
          </p:cNvPr>
          <p:cNvSpPr/>
          <p:nvPr/>
        </p:nvSpPr>
        <p:spPr>
          <a:xfrm>
            <a:off x="6222007" y="4010078"/>
            <a:ext cx="1706199" cy="393346"/>
          </a:xfrm>
          <a:prstGeom prst="borderCallout2">
            <a:avLst>
              <a:gd name="adj1" fmla="val 18750"/>
              <a:gd name="adj2" fmla="val -8333"/>
              <a:gd name="adj3" fmla="val 18750"/>
              <a:gd name="adj4" fmla="val -16667"/>
              <a:gd name="adj5" fmla="val -70617"/>
              <a:gd name="adj6" fmla="val -3529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user data</a:t>
            </a:r>
          </a:p>
        </p:txBody>
      </p:sp>
      <p:sp>
        <p:nvSpPr>
          <p:cNvPr id="9" name="Callout: Bent Line 8">
            <a:extLst>
              <a:ext uri="{FF2B5EF4-FFF2-40B4-BE49-F238E27FC236}">
                <a16:creationId xmlns:a16="http://schemas.microsoft.com/office/drawing/2014/main" id="{EC30CE42-2EAA-472E-9181-0C7A56018AC1}"/>
              </a:ext>
            </a:extLst>
          </p:cNvPr>
          <p:cNvSpPr/>
          <p:nvPr/>
        </p:nvSpPr>
        <p:spPr>
          <a:xfrm>
            <a:off x="1603180" y="3800635"/>
            <a:ext cx="2125937" cy="807124"/>
          </a:xfrm>
          <a:prstGeom prst="borderCallout2">
            <a:avLst>
              <a:gd name="adj1" fmla="val 18750"/>
              <a:gd name="adj2" fmla="val -8333"/>
              <a:gd name="adj3" fmla="val 18750"/>
              <a:gd name="adj4" fmla="val -16667"/>
              <a:gd name="adj5" fmla="val -70054"/>
              <a:gd name="adj6" fmla="val 583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We may use other authentication methods, e.g. LDAP, JDBC, etc.</a:t>
            </a:r>
          </a:p>
        </p:txBody>
      </p:sp>
    </p:spTree>
    <p:extLst>
      <p:ext uri="{BB962C8B-B14F-4D97-AF65-F5344CB8AC3E}">
        <p14:creationId xmlns:p14="http://schemas.microsoft.com/office/powerpoint/2010/main" val="380772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To enable HTTP Security in Spring, we need to extend the </a:t>
            </a:r>
            <a:r>
              <a:rPr lang="en-US" sz="1600" b="0" dirty="0" err="1">
                <a:solidFill>
                  <a:schemeClr val="tx2"/>
                </a:solidFill>
              </a:rPr>
              <a:t>WebSecurityConfigurerAdapter</a:t>
            </a:r>
            <a:r>
              <a:rPr lang="en-US" sz="1600" b="0" dirty="0"/>
              <a:t> to provide a default configuration in the </a:t>
            </a:r>
            <a:r>
              <a:rPr lang="en-US" sz="1600" b="0" dirty="0">
                <a:solidFill>
                  <a:schemeClr val="tx2"/>
                </a:solidFill>
              </a:rPr>
              <a:t>configure(</a:t>
            </a:r>
            <a:r>
              <a:rPr lang="en-US" sz="1600" b="0" dirty="0" err="1">
                <a:solidFill>
                  <a:schemeClr val="tx2"/>
                </a:solidFill>
              </a:rPr>
              <a:t>HttpSecurity</a:t>
            </a:r>
            <a:r>
              <a:rPr lang="en-US" sz="1600" b="0" dirty="0">
                <a:solidFill>
                  <a:schemeClr val="tx2"/>
                </a:solidFill>
              </a:rPr>
              <a:t> http)</a:t>
            </a:r>
            <a:r>
              <a:rPr lang="en-US" sz="1600" b="0" dirty="0"/>
              <a:t> method:</a:t>
            </a:r>
          </a:p>
          <a:p>
            <a:pPr marL="285750" indent="-285750"/>
            <a:endParaRPr lang="en-US" sz="1600" b="0" dirty="0"/>
          </a:p>
          <a:p>
            <a:pPr>
              <a:buNone/>
            </a:pPr>
            <a:r>
              <a:rPr lang="en-US" sz="1600" b="0" dirty="0"/>
              <a:t>protected void configure(</a:t>
            </a:r>
            <a:r>
              <a:rPr lang="en-US" sz="1600" b="0" dirty="0" err="1"/>
              <a:t>HttpSecurity</a:t>
            </a:r>
            <a:r>
              <a:rPr lang="en-US" sz="1600" b="0" dirty="0"/>
              <a:t> http) throws Exception {</a:t>
            </a:r>
          </a:p>
          <a:p>
            <a:pPr>
              <a:buNone/>
            </a:pPr>
            <a:r>
              <a:rPr lang="en-US" sz="1600" b="0" dirty="0"/>
              <a:t>	</a:t>
            </a:r>
            <a:r>
              <a:rPr lang="en-US" sz="1600" b="0" dirty="0" err="1"/>
              <a:t>http.authorizeRequests</a:t>
            </a:r>
            <a:r>
              <a:rPr lang="en-US" sz="1600" b="0" dirty="0"/>
              <a:t>()</a:t>
            </a:r>
          </a:p>
          <a:p>
            <a:pPr>
              <a:buNone/>
            </a:pPr>
            <a:r>
              <a:rPr lang="en-US" sz="1600" b="0" dirty="0"/>
              <a:t>      		.</a:t>
            </a:r>
            <a:r>
              <a:rPr lang="en-US" sz="1600" b="0" dirty="0" err="1"/>
              <a:t>anyRequest</a:t>
            </a:r>
            <a:r>
              <a:rPr lang="en-US" sz="1600" b="0" dirty="0"/>
              <a:t>().authenticated()</a:t>
            </a:r>
          </a:p>
          <a:p>
            <a:pPr>
              <a:buNone/>
            </a:pPr>
            <a:r>
              <a:rPr lang="en-US" sz="1600" b="0" dirty="0"/>
              <a:t>      		.and().</a:t>
            </a:r>
            <a:r>
              <a:rPr lang="en-US" sz="1600" b="0" dirty="0" err="1"/>
              <a:t>formLogin</a:t>
            </a:r>
            <a:r>
              <a:rPr lang="en-US" sz="1600" b="0" dirty="0"/>
              <a:t>()</a:t>
            </a:r>
          </a:p>
          <a:p>
            <a:pPr>
              <a:buNone/>
            </a:pPr>
            <a:r>
              <a:rPr lang="en-US" sz="1600" b="0" dirty="0"/>
              <a:t>      		.</a:t>
            </a:r>
            <a:r>
              <a:rPr lang="en-US" sz="1600" b="0" dirty="0" err="1"/>
              <a:t>loginPage</a:t>
            </a:r>
            <a:r>
              <a:rPr lang="en-US" sz="1600" b="0" dirty="0"/>
              <a:t>("/login").</a:t>
            </a:r>
            <a:r>
              <a:rPr lang="en-US" sz="1600" b="0" dirty="0" err="1"/>
              <a:t>permitAll</a:t>
            </a:r>
            <a:r>
              <a:rPr lang="en-US" sz="1600" b="0" dirty="0"/>
              <a:t>();</a:t>
            </a:r>
          </a:p>
          <a:p>
            <a:pPr>
              <a:buNone/>
            </a:pPr>
            <a:r>
              <a:rPr lang="en-US" sz="1600" b="0" dirty="0"/>
              <a: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a:t>
            </a:r>
            <a:r>
              <a:rPr lang="en-US" dirty="0" err="1"/>
              <a:t>HttpSecurity</a:t>
            </a:r>
            <a:r>
              <a:rPr lang="en-US" dirty="0"/>
              <a:t> 1</a:t>
            </a:r>
            <a:br>
              <a:rPr lang="en-US" dirty="0"/>
            </a:br>
            <a:endParaRPr lang="en-US" dirty="0"/>
          </a:p>
        </p:txBody>
      </p:sp>
      <p:sp>
        <p:nvSpPr>
          <p:cNvPr id="9" name="Callout: Bent Line 8">
            <a:extLst>
              <a:ext uri="{FF2B5EF4-FFF2-40B4-BE49-F238E27FC236}">
                <a16:creationId xmlns:a16="http://schemas.microsoft.com/office/drawing/2014/main" id="{D5181B5C-220D-43F1-9F92-40E6C339AA22}"/>
              </a:ext>
            </a:extLst>
          </p:cNvPr>
          <p:cNvSpPr/>
          <p:nvPr/>
        </p:nvSpPr>
        <p:spPr>
          <a:xfrm>
            <a:off x="6205833" y="2469723"/>
            <a:ext cx="1732589" cy="610630"/>
          </a:xfrm>
          <a:prstGeom prst="borderCallout2">
            <a:avLst>
              <a:gd name="adj1" fmla="val 18750"/>
              <a:gd name="adj2" fmla="val -8333"/>
              <a:gd name="adj3" fmla="val 18750"/>
              <a:gd name="adj4" fmla="val -16667"/>
              <a:gd name="adj5" fmla="val 25316"/>
              <a:gd name="adj6" fmla="val -11784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All requests need to authenticate</a:t>
            </a:r>
          </a:p>
        </p:txBody>
      </p:sp>
      <p:sp>
        <p:nvSpPr>
          <p:cNvPr id="10" name="Callout: Bent Line 9">
            <a:extLst>
              <a:ext uri="{FF2B5EF4-FFF2-40B4-BE49-F238E27FC236}">
                <a16:creationId xmlns:a16="http://schemas.microsoft.com/office/drawing/2014/main" id="{B9F1240C-F2D5-45D2-B102-DA3706B4A535}"/>
              </a:ext>
            </a:extLst>
          </p:cNvPr>
          <p:cNvSpPr/>
          <p:nvPr/>
        </p:nvSpPr>
        <p:spPr>
          <a:xfrm>
            <a:off x="4211866" y="3690147"/>
            <a:ext cx="1386918" cy="610630"/>
          </a:xfrm>
          <a:prstGeom prst="borderCallout2">
            <a:avLst>
              <a:gd name="adj1" fmla="val 18750"/>
              <a:gd name="adj2" fmla="val -8333"/>
              <a:gd name="adj3" fmla="val 18750"/>
              <a:gd name="adj4" fmla="val -16667"/>
              <a:gd name="adj5" fmla="val -69216"/>
              <a:gd name="adj6" fmla="val -1084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Define the login page</a:t>
            </a:r>
          </a:p>
        </p:txBody>
      </p:sp>
    </p:spTree>
    <p:extLst>
      <p:ext uri="{BB962C8B-B14F-4D97-AF65-F5344CB8AC3E}">
        <p14:creationId xmlns:p14="http://schemas.microsoft.com/office/powerpoint/2010/main" val="104434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Example - configure some simple authorization on each URL using roles</a:t>
            </a:r>
          </a:p>
          <a:p>
            <a:pPr marL="285750" indent="-285750"/>
            <a:endParaRPr lang="en-US" sz="1600" b="0" dirty="0"/>
          </a:p>
          <a:p>
            <a:pPr>
              <a:buNone/>
            </a:pPr>
            <a:r>
              <a:rPr lang="en-US" sz="1600" b="0" dirty="0"/>
              <a:t>protected void configure(</a:t>
            </a:r>
            <a:r>
              <a:rPr lang="en-US" sz="1600" b="0" dirty="0" err="1"/>
              <a:t>HttpSecurity</a:t>
            </a:r>
            <a:r>
              <a:rPr lang="en-US" sz="1600" b="0" dirty="0"/>
              <a:t> http) throws Exception {</a:t>
            </a:r>
          </a:p>
          <a:p>
            <a:pPr>
              <a:buNone/>
            </a:pPr>
            <a:r>
              <a:rPr lang="en-US" sz="1600" b="0" dirty="0"/>
              <a:t>	</a:t>
            </a:r>
            <a:r>
              <a:rPr lang="en-US" sz="1600" b="0" dirty="0" err="1"/>
              <a:t>http.authorizeRequests</a:t>
            </a:r>
            <a:r>
              <a:rPr lang="en-US" sz="1600" b="0" dirty="0"/>
              <a:t>()</a:t>
            </a:r>
          </a:p>
          <a:p>
            <a:pPr>
              <a:buNone/>
            </a:pPr>
            <a:r>
              <a:rPr lang="en-US" sz="1600" b="0" dirty="0"/>
              <a:t>      		.</a:t>
            </a:r>
            <a:r>
              <a:rPr lang="en-US" sz="1600" b="0" dirty="0" err="1"/>
              <a:t>antMatchers</a:t>
            </a:r>
            <a:r>
              <a:rPr lang="en-US" sz="1600" b="0" dirty="0"/>
              <a:t>("/", "/home").access("</a:t>
            </a:r>
            <a:r>
              <a:rPr lang="en-US" sz="1600" b="0" dirty="0" err="1"/>
              <a:t>hasRole</a:t>
            </a:r>
            <a:r>
              <a:rPr lang="en-US" sz="1600" b="0" dirty="0"/>
              <a:t>('USER')")</a:t>
            </a:r>
          </a:p>
          <a:p>
            <a:pPr>
              <a:buNone/>
            </a:pPr>
            <a:r>
              <a:rPr lang="en-US" sz="1600" b="0" dirty="0"/>
              <a:t>      		.</a:t>
            </a:r>
            <a:r>
              <a:rPr lang="en-US" sz="1600" b="0" dirty="0" err="1"/>
              <a:t>antMatchers</a:t>
            </a:r>
            <a:r>
              <a:rPr lang="en-US" sz="1600" b="0" dirty="0"/>
              <a:t>("/admin/**").</a:t>
            </a:r>
            <a:r>
              <a:rPr lang="en-US" sz="1600" b="0" dirty="0" err="1"/>
              <a:t>hasRole</a:t>
            </a:r>
            <a:r>
              <a:rPr lang="en-US" sz="1600" b="0" dirty="0"/>
              <a:t>("ADMIN")</a:t>
            </a:r>
          </a:p>
          <a:p>
            <a:pPr>
              <a:buNone/>
            </a:pPr>
            <a:r>
              <a:rPr lang="en-US" sz="1600" b="0" dirty="0"/>
              <a:t>      		.and()</a:t>
            </a:r>
          </a:p>
          <a:p>
            <a:pPr>
              <a:buNone/>
            </a:pPr>
            <a:r>
              <a:rPr lang="en-US" sz="1600" b="0" dirty="0"/>
              <a:t>      		// some more method calls</a:t>
            </a:r>
          </a:p>
          <a:p>
            <a:pPr>
              <a:buNone/>
            </a:pPr>
            <a:r>
              <a:rPr lang="en-US" sz="1600" b="0" dirty="0"/>
              <a:t>      		.</a:t>
            </a:r>
            <a:r>
              <a:rPr lang="en-US" sz="1600" b="0" dirty="0" err="1"/>
              <a:t>formLogin</a:t>
            </a:r>
            <a:r>
              <a:rPr lang="en-US" sz="1600" b="0" dirty="0"/>
              <a:t>();</a:t>
            </a:r>
          </a:p>
          <a:p>
            <a:pPr>
              <a:buNone/>
            </a:pPr>
            <a:r>
              <a:rPr lang="en-US" sz="1600" b="0" dirty="0"/>
              <a: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a:t>
            </a:r>
            <a:r>
              <a:rPr lang="en-US" dirty="0" err="1"/>
              <a:t>HttpSecurity</a:t>
            </a:r>
            <a:r>
              <a:rPr lang="en-US" dirty="0"/>
              <a:t> 2</a:t>
            </a:r>
            <a:br>
              <a:rPr lang="en-US" dirty="0"/>
            </a:br>
            <a:endParaRPr lang="en-US" dirty="0"/>
          </a:p>
        </p:txBody>
      </p:sp>
      <p:sp>
        <p:nvSpPr>
          <p:cNvPr id="9" name="Callout: Bent Line 8">
            <a:extLst>
              <a:ext uri="{FF2B5EF4-FFF2-40B4-BE49-F238E27FC236}">
                <a16:creationId xmlns:a16="http://schemas.microsoft.com/office/drawing/2014/main" id="{D5181B5C-220D-43F1-9F92-40E6C339AA22}"/>
              </a:ext>
            </a:extLst>
          </p:cNvPr>
          <p:cNvSpPr/>
          <p:nvPr/>
        </p:nvSpPr>
        <p:spPr>
          <a:xfrm>
            <a:off x="5449792" y="3080353"/>
            <a:ext cx="2514172" cy="1123844"/>
          </a:xfrm>
          <a:prstGeom prst="borderCallout2">
            <a:avLst>
              <a:gd name="adj1" fmla="val 18750"/>
              <a:gd name="adj2" fmla="val -8333"/>
              <a:gd name="adj3" fmla="val 18750"/>
              <a:gd name="adj4" fmla="val -16667"/>
              <a:gd name="adj5" fmla="val -28922"/>
              <a:gd name="adj6" fmla="val -741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When request URL with pattern /admin/**, need ADMIN role to access.</a:t>
            </a:r>
          </a:p>
        </p:txBody>
      </p:sp>
    </p:spTree>
    <p:extLst>
      <p:ext uri="{BB962C8B-B14F-4D97-AF65-F5344CB8AC3E}">
        <p14:creationId xmlns:p14="http://schemas.microsoft.com/office/powerpoint/2010/main" val="308190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By default, a logout request invalidates the session, clears any authentication caches, clears the </a:t>
            </a:r>
            <a:r>
              <a:rPr lang="en-US" sz="1600" b="0" dirty="0" err="1"/>
              <a:t>SecurityContextHolder</a:t>
            </a:r>
            <a:r>
              <a:rPr lang="en-US" sz="1600" b="0" dirty="0"/>
              <a:t> and redirects to login page.</a:t>
            </a:r>
          </a:p>
          <a:p>
            <a:pPr marL="285750" indent="-285750"/>
            <a:endParaRPr lang="en-US" sz="800" b="0" dirty="0"/>
          </a:p>
          <a:p>
            <a:pPr marL="285750" indent="-285750"/>
            <a:r>
              <a:rPr lang="en-US" sz="1600" b="0" dirty="0"/>
              <a:t>However, if you want to get more control over the available handlers, here's what a more complete implementation will look like:</a:t>
            </a:r>
          </a:p>
          <a:p>
            <a:pPr marL="285750" indent="-285750"/>
            <a:endParaRPr lang="en-US" sz="800" b="0" dirty="0"/>
          </a:p>
          <a:p>
            <a:pPr marL="460375">
              <a:buNone/>
            </a:pPr>
            <a:r>
              <a:rPr lang="en-US" sz="1600" b="0" dirty="0"/>
              <a:t>protected void configure(</a:t>
            </a:r>
            <a:r>
              <a:rPr lang="en-US" sz="1600" b="0" dirty="0" err="1"/>
              <a:t>HttpSecurity</a:t>
            </a:r>
            <a:r>
              <a:rPr lang="en-US" sz="1600" b="0" dirty="0"/>
              <a:t> http) throws Exception {</a:t>
            </a:r>
          </a:p>
          <a:p>
            <a:pPr marL="460375">
              <a:buNone/>
            </a:pPr>
            <a:r>
              <a:rPr lang="en-US" sz="1600" b="0" dirty="0"/>
              <a:t>    	</a:t>
            </a:r>
            <a:r>
              <a:rPr lang="en-US" sz="1600" b="0" dirty="0" err="1"/>
              <a:t>http.logout</a:t>
            </a:r>
            <a:r>
              <a:rPr lang="en-US" sz="1600" b="0" dirty="0"/>
              <a:t>().</a:t>
            </a:r>
            <a:r>
              <a:rPr lang="en-US" sz="1600" b="0" dirty="0" err="1"/>
              <a:t>logoutUrl</a:t>
            </a:r>
            <a:r>
              <a:rPr lang="en-US" sz="1600" b="0" dirty="0"/>
              <a:t>("/my/logout")</a:t>
            </a:r>
          </a:p>
          <a:p>
            <a:pPr marL="460375">
              <a:buNone/>
            </a:pPr>
            <a:r>
              <a:rPr lang="en-US" sz="1600" b="0" dirty="0"/>
              <a:t>      		.</a:t>
            </a:r>
            <a:r>
              <a:rPr lang="en-US" sz="1600" b="0" dirty="0" err="1"/>
              <a:t>logoutSuccessUrl</a:t>
            </a:r>
            <a:r>
              <a:rPr lang="en-US" sz="1600" b="0" dirty="0"/>
              <a:t>("/my/index")</a:t>
            </a:r>
          </a:p>
          <a:p>
            <a:pPr marL="460375">
              <a:buNone/>
            </a:pPr>
            <a:r>
              <a:rPr lang="en-US" sz="1600" b="0" dirty="0"/>
              <a:t>		.</a:t>
            </a:r>
            <a:r>
              <a:rPr lang="en-US" sz="1600" b="0" dirty="0" err="1"/>
              <a:t>invalidateHttpSession</a:t>
            </a:r>
            <a:r>
              <a:rPr lang="en-US" sz="1600" b="0" dirty="0"/>
              <a:t>(true)</a:t>
            </a:r>
          </a:p>
          <a:p>
            <a:pPr marL="460375">
              <a:buNone/>
            </a:pPr>
            <a:r>
              <a:rPr lang="en-US" sz="1600" b="0" dirty="0"/>
              <a:t>		.</a:t>
            </a:r>
            <a:r>
              <a:rPr lang="en-US" sz="1600" b="0" dirty="0" err="1"/>
              <a:t>deleteCookies</a:t>
            </a:r>
            <a:r>
              <a:rPr lang="en-US" sz="1600" b="0" dirty="0"/>
              <a:t>(</a:t>
            </a:r>
            <a:r>
              <a:rPr lang="en-US" sz="1600" b="0" dirty="0" err="1"/>
              <a:t>cookieNamesToClear</a:t>
            </a:r>
            <a:r>
              <a:rPr lang="en-US" sz="1600" b="0" dirty="0"/>
              <a:t>)</a:t>
            </a:r>
          </a:p>
          <a:p>
            <a:pPr marL="460375">
              <a:buNone/>
            </a:pPr>
            <a:r>
              <a:rPr lang="en-US" sz="1600" b="0" dirty="0"/>
              <a:t>      		.and()</a:t>
            </a:r>
          </a:p>
          <a:p>
            <a:pPr marL="460375">
              <a:buNone/>
            </a:pPr>
            <a:r>
              <a:rPr lang="en-US" sz="1600" b="0" dirty="0"/>
              <a:t>      		// some other method calls</a:t>
            </a:r>
          </a:p>
          <a:p>
            <a:pPr marL="460375">
              <a:buNone/>
            </a:pPr>
            <a:r>
              <a:rPr lang="en-US" sz="1600" b="0" dirty="0"/>
              <a:t>}</a:t>
            </a:r>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logout</a:t>
            </a:r>
            <a:br>
              <a:rPr lang="en-US" dirty="0"/>
            </a:br>
            <a:endParaRPr lang="en-US" dirty="0"/>
          </a:p>
        </p:txBody>
      </p:sp>
    </p:spTree>
    <p:extLst>
      <p:ext uri="{BB962C8B-B14F-4D97-AF65-F5344CB8AC3E}">
        <p14:creationId xmlns:p14="http://schemas.microsoft.com/office/powerpoint/2010/main" val="50751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endParaRPr lang="it-IT" dirty="0"/>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r>
              <a:rPr lang="en-US" dirty="0"/>
              <a:t>Spring Security</a:t>
            </a:r>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Exercise</a:t>
            </a:r>
          </a:p>
        </p:txBody>
      </p:sp>
    </p:spTree>
    <p:extLst>
      <p:ext uri="{BB962C8B-B14F-4D97-AF65-F5344CB8AC3E}">
        <p14:creationId xmlns:p14="http://schemas.microsoft.com/office/powerpoint/2010/main" val="14301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endParaRPr lang="it-IT" dirty="0"/>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Generate a Spring Boot project structure using Spring </a:t>
            </a:r>
            <a:r>
              <a:rPr lang="en-US" sz="1600" b="0" dirty="0" err="1"/>
              <a:t>Initializr</a:t>
            </a:r>
            <a:endParaRPr lang="en-US" sz="1600" b="0" dirty="0"/>
          </a:p>
          <a:p>
            <a:pPr marL="285750" indent="-285750"/>
            <a:endParaRPr lang="en-US" sz="800" b="0" dirty="0"/>
          </a:p>
          <a:p>
            <a:pPr marL="285750" indent="-285750"/>
            <a:r>
              <a:rPr lang="en-US" sz="1600" b="0" dirty="0"/>
              <a:t>Understand the dependencies in pom.xml</a:t>
            </a:r>
          </a:p>
          <a:p>
            <a:pPr marL="285750" indent="-285750"/>
            <a:endParaRPr lang="en-US" sz="800" b="0" dirty="0"/>
          </a:p>
          <a:p>
            <a:pPr marL="285750" indent="-285750"/>
            <a:r>
              <a:rPr lang="en-US" sz="1600" b="0" dirty="0"/>
              <a:t>Create the controller and define the endpoints</a:t>
            </a:r>
          </a:p>
          <a:p>
            <a:pPr marL="285750" indent="-285750"/>
            <a:endParaRPr lang="en-US" sz="800" b="0" dirty="0"/>
          </a:p>
          <a:p>
            <a:pPr marL="285750" indent="-285750"/>
            <a:r>
              <a:rPr lang="en-US" sz="1600" b="0" dirty="0"/>
              <a:t>Create the views (JSPs)</a:t>
            </a:r>
          </a:p>
          <a:p>
            <a:pPr marL="285750" indent="-285750"/>
            <a:endParaRPr lang="en-US" sz="800" b="0" dirty="0"/>
          </a:p>
          <a:p>
            <a:pPr marL="285750" indent="-285750"/>
            <a:r>
              <a:rPr lang="en-US" sz="1600" b="0" dirty="0"/>
              <a:t>Configure Spring Security</a:t>
            </a:r>
          </a:p>
          <a:p>
            <a:pPr marL="285750" indent="-285750"/>
            <a:endParaRPr lang="en-US" sz="800" b="0" dirty="0"/>
          </a:p>
          <a:p>
            <a:pPr marL="285750" indent="-285750"/>
            <a:r>
              <a:rPr lang="en-US" sz="1600" b="0" dirty="0"/>
              <a:t>Examine the pages</a:t>
            </a:r>
          </a:p>
          <a:p>
            <a:pPr marL="285750" indent="-285750"/>
            <a:endParaRPr lang="en-US" sz="800" b="0" dirty="0"/>
          </a:p>
          <a:p>
            <a:pPr marL="285750" indent="-285750"/>
            <a:r>
              <a:rPr lang="en-US" sz="1600" b="0" dirty="0"/>
              <a:t>Bonus</a:t>
            </a:r>
          </a:p>
          <a:p>
            <a:pPr marL="571500" indent="-285750">
              <a:buFont typeface="Arial" panose="020B0604020202020204" pitchFamily="34" charset="0"/>
              <a:buChar char="•"/>
            </a:pPr>
            <a:r>
              <a:rPr lang="en-US" sz="1600" b="0" dirty="0"/>
              <a:t>Create your own login page</a:t>
            </a:r>
          </a:p>
          <a:p>
            <a:pPr marL="571500" indent="-285750">
              <a:buFont typeface="Arial" panose="020B0604020202020204" pitchFamily="34" charset="0"/>
              <a:buChar char="•"/>
            </a:pPr>
            <a:r>
              <a:rPr lang="en-US" sz="1600" b="0" dirty="0"/>
              <a:t>Perform your own logout logic</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Generali-3a-SpringSecurity-exercises.docx Exercise 1 for details)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 Exercise 1</a:t>
            </a:r>
          </a:p>
        </p:txBody>
      </p:sp>
    </p:spTree>
    <p:extLst>
      <p:ext uri="{BB962C8B-B14F-4D97-AF65-F5344CB8AC3E}">
        <p14:creationId xmlns:p14="http://schemas.microsoft.com/office/powerpoint/2010/main" val="145042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OAuth2</a:t>
            </a:r>
          </a:p>
        </p:txBody>
      </p:sp>
    </p:spTree>
    <p:extLst>
      <p:ext uri="{BB962C8B-B14F-4D97-AF65-F5344CB8AC3E}">
        <p14:creationId xmlns:p14="http://schemas.microsoft.com/office/powerpoint/2010/main" val="4886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5383369" y="1262063"/>
            <a:ext cx="3244686" cy="3283744"/>
          </a:xfrm>
        </p:spPr>
        <p:txBody>
          <a:bodyPr/>
          <a:lstStyle/>
          <a:p>
            <a:pPr>
              <a:buNone/>
            </a:pPr>
            <a:r>
              <a:rPr lang="en-US" sz="1800" b="0" dirty="0"/>
              <a:t>OAuth 2.0 is an open standard, can be used by API providers for authentication and authorization to access resources on behalf of recourse owners without sharing the username / passwords. Many of the largest API publishers have implemented OAuth to handle access to their APIs such as Facebook, Google, Yahoo, etc.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a:t>
            </a:r>
          </a:p>
        </p:txBody>
      </p:sp>
      <p:pic>
        <p:nvPicPr>
          <p:cNvPr id="11" name="Picture 10">
            <a:extLst>
              <a:ext uri="{FF2B5EF4-FFF2-40B4-BE49-F238E27FC236}">
                <a16:creationId xmlns:a16="http://schemas.microsoft.com/office/drawing/2014/main" id="{D062AD3C-E20D-4431-A31F-34521CE06C96}"/>
              </a:ext>
            </a:extLst>
          </p:cNvPr>
          <p:cNvPicPr>
            <a:picLocks noChangeAspect="1"/>
          </p:cNvPicPr>
          <p:nvPr/>
        </p:nvPicPr>
        <p:blipFill>
          <a:blip r:embed="rId3"/>
          <a:stretch>
            <a:fillRect/>
          </a:stretch>
        </p:blipFill>
        <p:spPr>
          <a:xfrm>
            <a:off x="347300" y="1646006"/>
            <a:ext cx="4753242" cy="2515858"/>
          </a:xfrm>
          <a:prstGeom prst="rect">
            <a:avLst/>
          </a:prstGeom>
        </p:spPr>
      </p:pic>
    </p:spTree>
    <p:extLst>
      <p:ext uri="{BB962C8B-B14F-4D97-AF65-F5344CB8AC3E}">
        <p14:creationId xmlns:p14="http://schemas.microsoft.com/office/powerpoint/2010/main" val="109804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buFont typeface="+mj-lt"/>
              <a:buAutoNum type="arabicPeriod"/>
            </a:pPr>
            <a:r>
              <a:rPr lang="en-US" sz="1600" b="0" dirty="0"/>
              <a:t>The client prepares a link to the authorization server and opens the link for user in an user agent (browser)</a:t>
            </a:r>
          </a:p>
          <a:p>
            <a:pPr marL="342900" indent="-342900">
              <a:buFont typeface="+mj-lt"/>
              <a:buAutoNum type="arabicPeriod"/>
            </a:pPr>
            <a:endParaRPr lang="en-US" sz="500" b="0" dirty="0"/>
          </a:p>
          <a:p>
            <a:pPr marL="342900" indent="-342900">
              <a:buFont typeface="+mj-lt"/>
              <a:buAutoNum type="arabicPeriod"/>
            </a:pPr>
            <a:r>
              <a:rPr lang="en-US" sz="1600" b="0" dirty="0"/>
              <a:t>User enters their credentials on the new page</a:t>
            </a:r>
          </a:p>
          <a:p>
            <a:pPr marL="342900" indent="-342900">
              <a:buFont typeface="+mj-lt"/>
              <a:buAutoNum type="arabicPeriod"/>
            </a:pPr>
            <a:endParaRPr lang="en-US" sz="500" b="0" dirty="0"/>
          </a:p>
          <a:p>
            <a:pPr marL="342900" indent="-342900">
              <a:buFont typeface="+mj-lt"/>
              <a:buAutoNum type="arabicPeriod"/>
            </a:pPr>
            <a:r>
              <a:rPr lang="en-US" sz="1600" b="0" dirty="0"/>
              <a:t>Credentials are sent to authorization server via the user agent (browser)</a:t>
            </a:r>
          </a:p>
          <a:p>
            <a:pPr marL="342900" indent="-342900">
              <a:buFont typeface="+mj-lt"/>
              <a:buAutoNum type="arabicPeriod"/>
            </a:pPr>
            <a:endParaRPr lang="en-US" sz="500" b="0" dirty="0"/>
          </a:p>
          <a:p>
            <a:pPr marL="342900" indent="-342900">
              <a:buFont typeface="+mj-lt"/>
              <a:buAutoNum type="arabicPeriod"/>
            </a:pPr>
            <a:r>
              <a:rPr lang="en-US" sz="1600" b="0" dirty="0"/>
              <a:t>The authorization server validates the credentials and redirects user back to the client with an authorization code</a:t>
            </a:r>
          </a:p>
          <a:p>
            <a:pPr marL="342900" indent="-342900">
              <a:buFont typeface="+mj-lt"/>
              <a:buAutoNum type="arabicPeriod"/>
            </a:pPr>
            <a:endParaRPr lang="en-US" sz="500" b="0" dirty="0"/>
          </a:p>
          <a:p>
            <a:pPr marL="342900" indent="-342900">
              <a:buFont typeface="+mj-lt"/>
              <a:buAutoNum type="arabicPeriod"/>
            </a:pPr>
            <a:r>
              <a:rPr lang="en-US" sz="1600" b="0" dirty="0"/>
              <a:t>The client talks with the authorization server, confirms its identify and exchanges the authorization code for an access token and optionally a refresh token</a:t>
            </a:r>
          </a:p>
          <a:p>
            <a:pPr marL="342900" indent="-342900">
              <a:buFont typeface="+mj-lt"/>
              <a:buAutoNum type="arabicPeriod"/>
            </a:pPr>
            <a:endParaRPr lang="en-US" sz="500" b="0" dirty="0"/>
          </a:p>
          <a:p>
            <a:pPr marL="342900" indent="-342900">
              <a:buFont typeface="+mj-lt"/>
              <a:buAutoNum type="arabicPeriod"/>
            </a:pPr>
            <a:r>
              <a:rPr lang="en-US" sz="1600" b="0" dirty="0"/>
              <a:t>The client uses the access token to access resources on the resource server</a:t>
            </a:r>
          </a:p>
          <a:p>
            <a:pPr>
              <a:buNone/>
            </a:pPr>
            <a:endParaRPr lang="en-US" sz="1600" b="0" dirty="0"/>
          </a:p>
          <a:p>
            <a:pPr marL="571500" indent="-571500">
              <a:buNone/>
            </a:pPr>
            <a:r>
              <a:rPr lang="en-US" sz="1600" i="1" dirty="0"/>
              <a:t>Note</a:t>
            </a:r>
            <a:r>
              <a:rPr lang="en-US" sz="1600" b="0" i="1" dirty="0"/>
              <a:t>: the authorization code grant should be very familiar if you’ve ever signed into an application using your Facebook or Google account.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err="1"/>
              <a:t>Authorisation</a:t>
            </a:r>
            <a:r>
              <a:rPr lang="en-US" sz="1400" dirty="0"/>
              <a:t> Code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Tree>
    <p:extLst>
      <p:ext uri="{BB962C8B-B14F-4D97-AF65-F5344CB8AC3E}">
        <p14:creationId xmlns:p14="http://schemas.microsoft.com/office/powerpoint/2010/main" val="198049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6C60D82-C7BD-47BF-8813-8D5BB650D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808" y="837769"/>
            <a:ext cx="6672386" cy="38868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err="1"/>
              <a:t>Authorisation</a:t>
            </a:r>
            <a:r>
              <a:rPr lang="en-US" sz="1400" dirty="0"/>
              <a:t> Code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
        <p:nvSpPr>
          <p:cNvPr id="6" name="TextBox 5">
            <a:extLst>
              <a:ext uri="{FF2B5EF4-FFF2-40B4-BE49-F238E27FC236}">
                <a16:creationId xmlns:a16="http://schemas.microsoft.com/office/drawing/2014/main" id="{7A475699-F7DA-4294-B2E9-7386998ABD08}"/>
              </a:ext>
            </a:extLst>
          </p:cNvPr>
          <p:cNvSpPr txBox="1"/>
          <p:nvPr/>
        </p:nvSpPr>
        <p:spPr>
          <a:xfrm>
            <a:off x="1176774" y="4564564"/>
            <a:ext cx="6727737"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spTree>
    <p:extLst>
      <p:ext uri="{BB962C8B-B14F-4D97-AF65-F5344CB8AC3E}">
        <p14:creationId xmlns:p14="http://schemas.microsoft.com/office/powerpoint/2010/main" val="421666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a:xfrm>
            <a:off x="347664" y="816221"/>
            <a:ext cx="8391525" cy="3729585"/>
          </a:xfrm>
        </p:spPr>
        <p:txBody>
          <a:bodyPr/>
          <a:lstStyle/>
          <a:p>
            <a:pPr marL="342900" indent="-342900">
              <a:buFont typeface="Arial" panose="020B0604020202020204" pitchFamily="34" charset="0"/>
              <a:buChar char="•"/>
            </a:pPr>
            <a:r>
              <a:rPr lang="en-US" sz="1600" dirty="0"/>
              <a:t>Spring Security</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Oauth2</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Cross Site Request Forgery (CSRF or XSRF)</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Cross-origin Resource Sharing (CORS)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Clickjacking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Other Important Configurations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Spring Profiles</a:t>
            </a:r>
          </a:p>
        </p:txBody>
      </p:sp>
      <p:sp>
        <p:nvSpPr>
          <p:cNvPr id="2" name="Title 1"/>
          <p:cNvSpPr>
            <a:spLocks noGrp="1"/>
          </p:cNvSpPr>
          <p:nvPr>
            <p:ph type="ctrTitle"/>
          </p:nvPr>
        </p:nvSpPr>
        <p:spPr/>
        <p:txBody>
          <a:bodyPr>
            <a:normAutofit/>
          </a:bodyPr>
          <a:lstStyle/>
          <a:p>
            <a:r>
              <a:rPr lang="en-US" sz="1800" dirty="0"/>
              <a:t>Agenda</a:t>
            </a:r>
          </a:p>
        </p:txBody>
      </p:sp>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en-US" dirty="0"/>
              <a:t>Spring Security</a:t>
            </a:r>
          </a:p>
        </p:txBody>
      </p:sp>
    </p:spTree>
    <p:extLst>
      <p:ext uri="{BB962C8B-B14F-4D97-AF65-F5344CB8AC3E}">
        <p14:creationId xmlns:p14="http://schemas.microsoft.com/office/powerpoint/2010/main" val="2510544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buFont typeface="+mj-lt"/>
              <a:buAutoNum type="arabicPeriod"/>
            </a:pPr>
            <a:r>
              <a:rPr lang="en-US" sz="1600" b="0" dirty="0"/>
              <a:t>The client will redirect the user to the authorization server</a:t>
            </a:r>
          </a:p>
          <a:p>
            <a:pPr marL="342900" indent="-342900">
              <a:buFont typeface="+mj-lt"/>
              <a:buAutoNum type="arabicPeriod"/>
            </a:pPr>
            <a:endParaRPr lang="en-US" sz="1600" b="0" dirty="0"/>
          </a:p>
          <a:p>
            <a:pPr marL="342900" indent="-342900">
              <a:buFont typeface="+mj-lt"/>
              <a:buAutoNum type="arabicPeriod"/>
            </a:pPr>
            <a:r>
              <a:rPr lang="en-US" sz="1600" b="0" dirty="0"/>
              <a:t>The user will then be asked to login to the authorization server</a:t>
            </a:r>
          </a:p>
          <a:p>
            <a:pPr marL="342900" indent="-342900">
              <a:buFont typeface="+mj-lt"/>
              <a:buAutoNum type="arabicPeriod"/>
            </a:pPr>
            <a:endParaRPr lang="en-US" sz="1600" b="0" dirty="0"/>
          </a:p>
          <a:p>
            <a:pPr marL="342900" indent="-342900">
              <a:buFont typeface="+mj-lt"/>
              <a:buAutoNum type="arabicPeriod"/>
            </a:pPr>
            <a:r>
              <a:rPr lang="en-US" sz="1600" b="0" dirty="0"/>
              <a:t>The authorization server will respond with the </a:t>
            </a:r>
            <a:r>
              <a:rPr lang="en-US" sz="1600" b="0" dirty="0" err="1"/>
              <a:t>access_token</a:t>
            </a:r>
            <a:endParaRPr lang="en-US" sz="1600" b="0" dirty="0"/>
          </a:p>
          <a:p>
            <a:pPr marL="628650" indent="-342900">
              <a:buFont typeface="+mj-lt"/>
              <a:buAutoNum type="arabicPeriod"/>
            </a:pPr>
            <a:endParaRPr lang="en-US" sz="1600" b="0" i="1" dirty="0"/>
          </a:p>
          <a:p>
            <a:pPr marL="628650" indent="-342900">
              <a:buFont typeface="+mj-lt"/>
              <a:buAutoNum type="arabicPeriod"/>
            </a:pPr>
            <a:endParaRPr lang="en-US" sz="1600" b="0" i="1" dirty="0"/>
          </a:p>
          <a:p>
            <a:pPr>
              <a:buNone/>
            </a:pPr>
            <a:endParaRPr lang="en-US" sz="1600" i="1" dirty="0"/>
          </a:p>
          <a:p>
            <a:pPr>
              <a:buNone/>
            </a:pPr>
            <a:endParaRPr lang="en-US" sz="1600" i="1" dirty="0"/>
          </a:p>
          <a:p>
            <a:pPr>
              <a:buNone/>
            </a:pPr>
            <a:r>
              <a:rPr lang="en-US" sz="1600" i="1" dirty="0"/>
              <a:t>Note</a:t>
            </a:r>
            <a:r>
              <a:rPr lang="en-US" sz="1600" b="0" i="1" dirty="0"/>
              <a:t>: </a:t>
            </a:r>
          </a:p>
          <a:p>
            <a:pPr>
              <a:buNone/>
            </a:pPr>
            <a:r>
              <a:rPr lang="en-US" sz="1600" b="0" i="1" dirty="0"/>
              <a:t>a. after the user logs in, the </a:t>
            </a:r>
            <a:r>
              <a:rPr lang="en-US" sz="1600" b="0" i="1" dirty="0" err="1"/>
              <a:t>access_token</a:t>
            </a:r>
            <a:r>
              <a:rPr lang="en-US" sz="1600" b="0" i="1" dirty="0"/>
              <a:t> is issued immediately.</a:t>
            </a:r>
          </a:p>
          <a:p>
            <a:pPr marL="230188" indent="-230188">
              <a:buNone/>
            </a:pPr>
            <a:r>
              <a:rPr lang="en-US" sz="1600" b="0" i="1" dirty="0"/>
              <a:t>b. this flow is similar to the Authorization Code flow, except for the part involving authorization code.</a:t>
            </a:r>
          </a:p>
          <a:p>
            <a:pPr marL="285750">
              <a:buNone/>
            </a:pPr>
            <a:endParaRPr lang="en-US" sz="1600" b="0" i="1"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Implicit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Tree>
    <p:extLst>
      <p:ext uri="{BB962C8B-B14F-4D97-AF65-F5344CB8AC3E}">
        <p14:creationId xmlns:p14="http://schemas.microsoft.com/office/powerpoint/2010/main" val="277828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B6979A-BC6F-4DEE-BAC0-08587EFF2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06" y="788064"/>
            <a:ext cx="8357588" cy="393358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Implicit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
        <p:nvSpPr>
          <p:cNvPr id="6" name="TextBox 5">
            <a:extLst>
              <a:ext uri="{FF2B5EF4-FFF2-40B4-BE49-F238E27FC236}">
                <a16:creationId xmlns:a16="http://schemas.microsoft.com/office/drawing/2014/main" id="{7A475699-F7DA-4294-B2E9-7386998ABD08}"/>
              </a:ext>
            </a:extLst>
          </p:cNvPr>
          <p:cNvSpPr txBox="1"/>
          <p:nvPr/>
        </p:nvSpPr>
        <p:spPr>
          <a:xfrm>
            <a:off x="1176774" y="4564564"/>
            <a:ext cx="6727737"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spTree>
    <p:extLst>
      <p:ext uri="{BB962C8B-B14F-4D97-AF65-F5344CB8AC3E}">
        <p14:creationId xmlns:p14="http://schemas.microsoft.com/office/powerpoint/2010/main" val="3772736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buFont typeface="+mj-lt"/>
              <a:buAutoNum type="arabicPeriod"/>
            </a:pPr>
            <a:r>
              <a:rPr lang="en-US" sz="1600" b="0" dirty="0"/>
              <a:t>The client sends a POST request with following body parameters to the authorization server</a:t>
            </a:r>
          </a:p>
          <a:p>
            <a:pPr marL="342900" indent="-342900">
              <a:buFont typeface="+mj-lt"/>
              <a:buAutoNum type="arabicPeriod"/>
            </a:pPr>
            <a:endParaRPr lang="en-US" sz="1600" b="0" dirty="0"/>
          </a:p>
          <a:p>
            <a:pPr marL="342900" indent="-342900">
              <a:buFont typeface="+mj-lt"/>
              <a:buAutoNum type="arabicPeriod"/>
            </a:pPr>
            <a:r>
              <a:rPr lang="en-US" sz="1600" b="0" dirty="0"/>
              <a:t>The authorization server will respond with the </a:t>
            </a:r>
            <a:r>
              <a:rPr lang="en-US" sz="1600" b="0" dirty="0" err="1"/>
              <a:t>access_token</a:t>
            </a:r>
            <a:endParaRPr lang="en-US" sz="1600" b="0" dirty="0"/>
          </a:p>
          <a:p>
            <a:pPr marL="628650" indent="-342900">
              <a:buFont typeface="+mj-lt"/>
              <a:buAutoNum type="arabicPeriod"/>
            </a:pPr>
            <a:endParaRPr lang="en-US" sz="1600" b="0" i="1" dirty="0"/>
          </a:p>
          <a:p>
            <a:pPr marL="628650" indent="-342900">
              <a:buFont typeface="+mj-lt"/>
              <a:buAutoNum type="arabicPeriod"/>
            </a:pPr>
            <a:endParaRPr lang="en-US" sz="1600" b="0" i="1" dirty="0"/>
          </a:p>
          <a:p>
            <a:pPr marL="571500" indent="-571500">
              <a:buNone/>
            </a:pPr>
            <a:endParaRPr lang="en-US" sz="1600" i="1" dirty="0"/>
          </a:p>
          <a:p>
            <a:pPr marL="571500" indent="-571500">
              <a:buNone/>
            </a:pPr>
            <a:endParaRPr lang="en-US" sz="1600" i="1" dirty="0"/>
          </a:p>
          <a:p>
            <a:pPr marL="571500" indent="-571500">
              <a:buNone/>
            </a:pPr>
            <a:endParaRPr lang="en-US" sz="1600" i="1" dirty="0"/>
          </a:p>
          <a:p>
            <a:pPr marL="571500" indent="-571500">
              <a:buNone/>
            </a:pPr>
            <a:endParaRPr lang="en-US" sz="1600" i="1" dirty="0"/>
          </a:p>
          <a:p>
            <a:pPr marL="571500" indent="-571500">
              <a:buNone/>
            </a:pPr>
            <a:endParaRPr lang="en-US" sz="1600" i="1" dirty="0"/>
          </a:p>
          <a:p>
            <a:pPr marL="571500" indent="-571500">
              <a:buNone/>
            </a:pPr>
            <a:r>
              <a:rPr lang="en-US" sz="1600" i="1" dirty="0"/>
              <a:t>Note</a:t>
            </a:r>
            <a:r>
              <a:rPr lang="en-US" sz="1600" b="0" i="1" dirty="0"/>
              <a:t>: this grant is suitable for machine-to-machine authentication where a specific user’s permission to access data is not required</a:t>
            </a:r>
          </a:p>
          <a:p>
            <a:pPr marL="285750" indent="-285750">
              <a:buNone/>
            </a:pPr>
            <a:endParaRPr lang="en-US" sz="1600" b="0" i="1"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Client Credential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Tree>
    <p:extLst>
      <p:ext uri="{BB962C8B-B14F-4D97-AF65-F5344CB8AC3E}">
        <p14:creationId xmlns:p14="http://schemas.microsoft.com/office/powerpoint/2010/main" val="360073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Client Credential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
        <p:nvSpPr>
          <p:cNvPr id="6" name="TextBox 5">
            <a:extLst>
              <a:ext uri="{FF2B5EF4-FFF2-40B4-BE49-F238E27FC236}">
                <a16:creationId xmlns:a16="http://schemas.microsoft.com/office/drawing/2014/main" id="{7A475699-F7DA-4294-B2E9-7386998ABD08}"/>
              </a:ext>
            </a:extLst>
          </p:cNvPr>
          <p:cNvSpPr txBox="1"/>
          <p:nvPr/>
        </p:nvSpPr>
        <p:spPr>
          <a:xfrm>
            <a:off x="1176774" y="3677066"/>
            <a:ext cx="6727737"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pic>
        <p:nvPicPr>
          <p:cNvPr id="3074" name="Picture 2">
            <a:extLst>
              <a:ext uri="{FF2B5EF4-FFF2-40B4-BE49-F238E27FC236}">
                <a16:creationId xmlns:a16="http://schemas.microsoft.com/office/drawing/2014/main" id="{AF6622F3-9306-42BD-A185-297143E1B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53" y="1464848"/>
            <a:ext cx="8592294" cy="221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255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buFont typeface="+mj-lt"/>
              <a:buAutoNum type="arabicPeriod"/>
            </a:pPr>
            <a:r>
              <a:rPr lang="en-US" sz="1600" b="0" dirty="0"/>
              <a:t>The client prompts user to enter their credentials (for instance, a username/password combination)</a:t>
            </a:r>
          </a:p>
          <a:p>
            <a:pPr marL="342900" indent="-342900">
              <a:buFont typeface="+mj-lt"/>
              <a:buAutoNum type="arabicPeriod"/>
            </a:pPr>
            <a:endParaRPr lang="en-US" sz="1600" b="0" dirty="0"/>
          </a:p>
          <a:p>
            <a:pPr marL="342900" indent="-342900">
              <a:buFont typeface="+mj-lt"/>
              <a:buAutoNum type="arabicPeriod"/>
            </a:pPr>
            <a:r>
              <a:rPr lang="en-US" sz="1600" b="0" dirty="0"/>
              <a:t>The client sends the credentials and its own identification to the authorization server. The authorization server validates the information, then returns an access token and optionally a refresh token</a:t>
            </a:r>
          </a:p>
          <a:p>
            <a:pPr marL="342900" indent="-342900">
              <a:buFont typeface="+mj-lt"/>
              <a:buAutoNum type="arabicPeriod"/>
            </a:pPr>
            <a:endParaRPr lang="en-US" sz="1600" b="0" dirty="0"/>
          </a:p>
          <a:p>
            <a:pPr marL="342900" indent="-342900">
              <a:buFont typeface="+mj-lt"/>
              <a:buAutoNum type="arabicPeriod"/>
            </a:pPr>
            <a:r>
              <a:rPr lang="en-US" sz="1600" b="0" dirty="0"/>
              <a:t>The client uses the access token to access resources on the resource server.</a:t>
            </a:r>
          </a:p>
          <a:p>
            <a:pPr marL="285750" indent="-285750">
              <a:buNone/>
            </a:pPr>
            <a:endParaRPr lang="en-US" sz="1600" b="0" dirty="0"/>
          </a:p>
          <a:p>
            <a:pPr marL="285750" indent="-285750">
              <a:buNone/>
            </a:pPr>
            <a:endParaRPr lang="en-US" sz="1600" b="0" dirty="0"/>
          </a:p>
          <a:p>
            <a:pPr marL="571500" indent="-571500">
              <a:buNone/>
            </a:pPr>
            <a:r>
              <a:rPr lang="en-US" sz="1600" i="1" dirty="0"/>
              <a:t>Note</a:t>
            </a:r>
            <a:r>
              <a:rPr lang="en-US" sz="1600" b="0" i="1" dirty="0"/>
              <a:t>: 	the </a:t>
            </a:r>
            <a:r>
              <a:rPr lang="en-US" sz="1600" b="0" i="1" dirty="0" err="1"/>
              <a:t>access_token</a:t>
            </a:r>
            <a:r>
              <a:rPr lang="en-US" sz="1600" b="0" i="1" dirty="0"/>
              <a:t> is issued immediately with a single request containing all login information: username, user password, client id, and client secret.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Password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Tree>
    <p:extLst>
      <p:ext uri="{BB962C8B-B14F-4D97-AF65-F5344CB8AC3E}">
        <p14:creationId xmlns:p14="http://schemas.microsoft.com/office/powerpoint/2010/main" val="3279984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31E0F9F-D581-4CBE-BFEB-563D04C6B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41" y="829440"/>
            <a:ext cx="7386718" cy="38626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pPr marL="285750" indent="-285750"/>
            <a:r>
              <a:rPr lang="en-US" sz="1400" dirty="0"/>
              <a:t>Password Grant</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Flow</a:t>
            </a:r>
          </a:p>
        </p:txBody>
      </p:sp>
      <p:sp>
        <p:nvSpPr>
          <p:cNvPr id="6" name="TextBox 5">
            <a:extLst>
              <a:ext uri="{FF2B5EF4-FFF2-40B4-BE49-F238E27FC236}">
                <a16:creationId xmlns:a16="http://schemas.microsoft.com/office/drawing/2014/main" id="{7A475699-F7DA-4294-B2E9-7386998ABD08}"/>
              </a:ext>
            </a:extLst>
          </p:cNvPr>
          <p:cNvSpPr txBox="1"/>
          <p:nvPr/>
        </p:nvSpPr>
        <p:spPr>
          <a:xfrm>
            <a:off x="1176774" y="4532824"/>
            <a:ext cx="6730998"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spTree>
    <p:extLst>
      <p:ext uri="{BB962C8B-B14F-4D97-AF65-F5344CB8AC3E}">
        <p14:creationId xmlns:p14="http://schemas.microsoft.com/office/powerpoint/2010/main" val="278066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 Differences between Flows</a:t>
            </a:r>
          </a:p>
        </p:txBody>
      </p:sp>
      <p:pic>
        <p:nvPicPr>
          <p:cNvPr id="5122" name="Picture 2">
            <a:extLst>
              <a:ext uri="{FF2B5EF4-FFF2-40B4-BE49-F238E27FC236}">
                <a16:creationId xmlns:a16="http://schemas.microsoft.com/office/drawing/2014/main" id="{983C6941-581C-460A-8BA4-4DA2146CF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91" y="678776"/>
            <a:ext cx="5443018" cy="39085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30D9FD-1E02-4AAC-98DD-7EF8EE1FB17A}"/>
              </a:ext>
            </a:extLst>
          </p:cNvPr>
          <p:cNvSpPr txBox="1"/>
          <p:nvPr/>
        </p:nvSpPr>
        <p:spPr>
          <a:xfrm>
            <a:off x="1176774" y="4553256"/>
            <a:ext cx="6730998"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spTree>
    <p:extLst>
      <p:ext uri="{BB962C8B-B14F-4D97-AF65-F5344CB8AC3E}">
        <p14:creationId xmlns:p14="http://schemas.microsoft.com/office/powerpoint/2010/main" val="682230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OAuth2 – Which Flow should I choose?</a:t>
            </a:r>
          </a:p>
        </p:txBody>
      </p:sp>
      <p:sp>
        <p:nvSpPr>
          <p:cNvPr id="11" name="TextBox 10">
            <a:extLst>
              <a:ext uri="{FF2B5EF4-FFF2-40B4-BE49-F238E27FC236}">
                <a16:creationId xmlns:a16="http://schemas.microsoft.com/office/drawing/2014/main" id="{C330D9FD-1E02-4AAC-98DD-7EF8EE1FB17A}"/>
              </a:ext>
            </a:extLst>
          </p:cNvPr>
          <p:cNvSpPr txBox="1"/>
          <p:nvPr/>
        </p:nvSpPr>
        <p:spPr>
          <a:xfrm>
            <a:off x="1176774" y="4553256"/>
            <a:ext cx="6730998" cy="215444"/>
          </a:xfrm>
          <a:prstGeom prst="rect">
            <a:avLst/>
          </a:prstGeom>
          <a:noFill/>
        </p:spPr>
        <p:txBody>
          <a:bodyPr wrap="square" rtlCol="0">
            <a:spAutoFit/>
          </a:bodyPr>
          <a:lstStyle/>
          <a:p>
            <a:pPr algn="r"/>
            <a:r>
              <a:rPr lang="en-US" sz="800" dirty="0"/>
              <a:t>https://medium.com/google-cloud/understanding-oauth2-and-building-a-basic-authorization-server-of-your-own-a-beginners-guide-cf7451a16f66</a:t>
            </a:r>
          </a:p>
        </p:txBody>
      </p:sp>
      <p:pic>
        <p:nvPicPr>
          <p:cNvPr id="6146" name="Picture 2">
            <a:extLst>
              <a:ext uri="{FF2B5EF4-FFF2-40B4-BE49-F238E27FC236}">
                <a16:creationId xmlns:a16="http://schemas.microsoft.com/office/drawing/2014/main" id="{90946C4D-8CB8-4CBE-9B02-9E55D4456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15" y="666376"/>
            <a:ext cx="7662570" cy="389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334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Cross Site Request Forgery </a:t>
            </a:r>
          </a:p>
          <a:p>
            <a:r>
              <a:rPr lang="en-US" dirty="0"/>
              <a:t>(CSRF or XSRF)</a:t>
            </a:r>
          </a:p>
        </p:txBody>
      </p:sp>
    </p:spTree>
    <p:extLst>
      <p:ext uri="{BB962C8B-B14F-4D97-AF65-F5344CB8AC3E}">
        <p14:creationId xmlns:p14="http://schemas.microsoft.com/office/powerpoint/2010/main" val="2505905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Scenario</a:t>
            </a:r>
          </a:p>
          <a:p>
            <a:pPr marL="285750" indent="-285750"/>
            <a:endParaRPr lang="en-US" sz="1600" b="0" dirty="0"/>
          </a:p>
          <a:p>
            <a:pPr marL="515938" indent="-285750">
              <a:buFont typeface="Arial" panose="020B0604020202020204" pitchFamily="34" charset="0"/>
              <a:buChar char="•"/>
            </a:pPr>
            <a:r>
              <a:rPr lang="en-US" sz="1600" b="0" dirty="0"/>
              <a:t>a CSRF attack works when a user has been authenticated against a website</a:t>
            </a:r>
          </a:p>
          <a:p>
            <a:pPr marL="515938" indent="-285750">
              <a:buFont typeface="Arial" panose="020B0604020202020204" pitchFamily="34" charset="0"/>
              <a:buChar char="•"/>
            </a:pPr>
            <a:endParaRPr lang="en-US" sz="1600" b="0" dirty="0"/>
          </a:p>
          <a:p>
            <a:pPr marL="515938" indent="-285750">
              <a:buFont typeface="Arial" panose="020B0604020202020204" pitchFamily="34" charset="0"/>
              <a:buChar char="•"/>
            </a:pPr>
            <a:r>
              <a:rPr lang="en-US" sz="1600" b="0" dirty="0"/>
              <a:t>the user receives say a malicious link</a:t>
            </a:r>
          </a:p>
          <a:p>
            <a:pPr marL="515938" indent="-285750">
              <a:buFont typeface="Arial" panose="020B0604020202020204" pitchFamily="34" charset="0"/>
              <a:buChar char="•"/>
            </a:pPr>
            <a:endParaRPr lang="en-US" sz="1600" b="0" dirty="0"/>
          </a:p>
          <a:p>
            <a:pPr marL="515938" indent="-285750">
              <a:buFont typeface="Arial" panose="020B0604020202020204" pitchFamily="34" charset="0"/>
              <a:buChar char="•"/>
            </a:pPr>
            <a:r>
              <a:rPr lang="en-US" sz="1600" b="0" dirty="0"/>
              <a:t>the user clicks the link</a:t>
            </a:r>
          </a:p>
          <a:p>
            <a:pPr marL="515938" indent="-285750">
              <a:buFont typeface="Arial" panose="020B0604020202020204" pitchFamily="34" charset="0"/>
              <a:buChar char="•"/>
            </a:pPr>
            <a:endParaRPr lang="en-US" sz="1600" b="0" dirty="0"/>
          </a:p>
          <a:p>
            <a:pPr marL="515938" indent="-285750">
              <a:buFont typeface="Arial" panose="020B0604020202020204" pitchFamily="34" charset="0"/>
              <a:buChar char="•"/>
            </a:pPr>
            <a:r>
              <a:rPr lang="en-US" sz="1600" b="0" dirty="0"/>
              <a:t>the attacker performs a state changing operation without the user's knowledge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Introduction</a:t>
            </a:r>
          </a:p>
        </p:txBody>
      </p:sp>
    </p:spTree>
    <p:extLst>
      <p:ext uri="{BB962C8B-B14F-4D97-AF65-F5344CB8AC3E}">
        <p14:creationId xmlns:p14="http://schemas.microsoft.com/office/powerpoint/2010/main" val="42151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Spring Security</a:t>
            </a:r>
          </a:p>
        </p:txBody>
      </p:sp>
    </p:spTree>
    <p:extLst>
      <p:ext uri="{BB962C8B-B14F-4D97-AF65-F5344CB8AC3E}">
        <p14:creationId xmlns:p14="http://schemas.microsoft.com/office/powerpoint/2010/main" val="3989505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illustration</a:t>
            </a:r>
          </a:p>
        </p:txBody>
      </p:sp>
      <p:pic>
        <p:nvPicPr>
          <p:cNvPr id="1026" name="Picture 2">
            <a:extLst>
              <a:ext uri="{FF2B5EF4-FFF2-40B4-BE49-F238E27FC236}">
                <a16:creationId xmlns:a16="http://schemas.microsoft.com/office/drawing/2014/main" id="{3AF1086D-6C8F-4545-8940-5EC2F8C4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26" y="799791"/>
            <a:ext cx="7719948" cy="35423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D3A0B0-762B-43B3-845F-DF6D755CACD6}"/>
              </a:ext>
            </a:extLst>
          </p:cNvPr>
          <p:cNvSpPr txBox="1"/>
          <p:nvPr/>
        </p:nvSpPr>
        <p:spPr>
          <a:xfrm>
            <a:off x="5137291" y="4184536"/>
            <a:ext cx="3401914" cy="246221"/>
          </a:xfrm>
          <a:prstGeom prst="rect">
            <a:avLst/>
          </a:prstGeom>
          <a:noFill/>
        </p:spPr>
        <p:txBody>
          <a:bodyPr wrap="square" rtlCol="0">
            <a:spAutoFit/>
          </a:bodyPr>
          <a:lstStyle/>
          <a:p>
            <a:pPr algn="r"/>
            <a:r>
              <a:rPr lang="en-US" sz="1000" dirty="0">
                <a:hlinkClick r:id="rId4">
                  <a:extLst>
                    <a:ext uri="{A12FA001-AC4F-418D-AE19-62706E023703}">
                      <ahyp:hlinkClr xmlns:ahyp="http://schemas.microsoft.com/office/drawing/2018/hyperlinkcolor" val="tx"/>
                    </a:ext>
                  </a:extLst>
                </a:hlinkClick>
              </a:rPr>
              <a:t>https://eleni.blog/2019/09/15/csrf-tokens-and-symfony/</a:t>
            </a:r>
            <a:endParaRPr lang="en-US" sz="1000" dirty="0"/>
          </a:p>
        </p:txBody>
      </p:sp>
    </p:spTree>
    <p:extLst>
      <p:ext uri="{BB962C8B-B14F-4D97-AF65-F5344CB8AC3E}">
        <p14:creationId xmlns:p14="http://schemas.microsoft.com/office/powerpoint/2010/main" val="1980317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Let's consider the following GET request used by a logged in users to transfer money to specific bank account “1234”:</a:t>
            </a:r>
          </a:p>
          <a:p>
            <a:pPr marL="285750" indent="-285750"/>
            <a:endParaRPr lang="en-US" sz="1600" b="0" dirty="0"/>
          </a:p>
          <a:p>
            <a:pPr>
              <a:buNone/>
            </a:pPr>
            <a:r>
              <a:rPr lang="en-US" sz="1600" b="0" dirty="0"/>
              <a:t>	GET http://bank.com/transfer?accountNo=</a:t>
            </a:r>
            <a:r>
              <a:rPr lang="en-US" sz="1600" b="0" dirty="0">
                <a:solidFill>
                  <a:schemeClr val="tx2"/>
                </a:solidFill>
              </a:rPr>
              <a:t>1234</a:t>
            </a:r>
            <a:r>
              <a:rPr lang="en-US" sz="1600" b="0" dirty="0"/>
              <a:t>&amp;amount=100</a:t>
            </a:r>
          </a:p>
          <a:p>
            <a:pPr marL="285750" indent="-285750"/>
            <a:endParaRPr lang="en-US" sz="1600" b="0" dirty="0"/>
          </a:p>
          <a:p>
            <a:pPr marL="285750" indent="-285750"/>
            <a:endParaRPr lang="en-US" sz="1600" b="0" dirty="0"/>
          </a:p>
          <a:p>
            <a:pPr marL="285750" indent="-285750"/>
            <a:r>
              <a:rPr lang="en-US" sz="1600" b="0" dirty="0"/>
              <a:t>If the attacker wants to transfer money from a victims' account to his own account instead – “5678” – he needs to make the victim trigger the request:</a:t>
            </a:r>
          </a:p>
          <a:p>
            <a:pPr marL="285750" indent="-285750"/>
            <a:endParaRPr lang="en-US" sz="1600" b="0" dirty="0"/>
          </a:p>
          <a:p>
            <a:pPr>
              <a:buNone/>
            </a:pPr>
            <a:r>
              <a:rPr lang="en-US" sz="1600" b="0" dirty="0"/>
              <a:t>	GET http://bank.com/transfer?accountNo=</a:t>
            </a:r>
            <a:r>
              <a:rPr lang="en-US" sz="1600" b="0" dirty="0">
                <a:solidFill>
                  <a:schemeClr val="tx2"/>
                </a:solidFill>
              </a:rPr>
              <a:t>5678</a:t>
            </a:r>
            <a:r>
              <a:rPr lang="en-US" sz="1600" b="0" dirty="0"/>
              <a:t>&amp;amount=1000</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GET - 1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Attack Example</a:t>
            </a:r>
          </a:p>
        </p:txBody>
      </p:sp>
    </p:spTree>
    <p:extLst>
      <p:ext uri="{BB962C8B-B14F-4D97-AF65-F5344CB8AC3E}">
        <p14:creationId xmlns:p14="http://schemas.microsoft.com/office/powerpoint/2010/main" val="2766491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52772" y="1251847"/>
            <a:ext cx="8391525" cy="3283744"/>
          </a:xfrm>
        </p:spPr>
        <p:txBody>
          <a:bodyPr/>
          <a:lstStyle/>
          <a:p>
            <a:pPr marL="285750" indent="-285750"/>
            <a:r>
              <a:rPr lang="en-US" sz="1600" b="0" dirty="0"/>
              <a:t>There are multiple ways to make that happen:</a:t>
            </a:r>
          </a:p>
          <a:p>
            <a:pPr marL="285750" indent="-285750"/>
            <a:endParaRPr lang="en-US" sz="1600" b="0" dirty="0"/>
          </a:p>
          <a:p>
            <a:pPr marL="342900" indent="-342900">
              <a:buFont typeface="+mj-lt"/>
              <a:buAutoNum type="arabicPeriod"/>
            </a:pPr>
            <a:r>
              <a:rPr lang="en-US" sz="1600" b="0" dirty="0"/>
              <a:t>Link: The attacker can convince the victim to click on this link for example, to execute the transfer:</a:t>
            </a:r>
          </a:p>
          <a:p>
            <a:pPr marL="342900" indent="-342900">
              <a:buFont typeface="+mj-lt"/>
              <a:buAutoNum type="arabicPeriod"/>
            </a:pPr>
            <a:endParaRPr lang="en-US" sz="500" b="0" dirty="0"/>
          </a:p>
          <a:p>
            <a:pPr>
              <a:buNone/>
            </a:pPr>
            <a:r>
              <a:rPr lang="en-US" sz="1600" b="0" dirty="0"/>
              <a:t>		</a:t>
            </a:r>
            <a:r>
              <a:rPr lang="en-US" sz="1600" b="0" dirty="0">
                <a:solidFill>
                  <a:schemeClr val="tx2"/>
                </a:solidFill>
              </a:rPr>
              <a:t>&lt;a </a:t>
            </a:r>
            <a:r>
              <a:rPr lang="en-US" sz="1600" b="0" dirty="0" err="1">
                <a:solidFill>
                  <a:schemeClr val="tx2"/>
                </a:solidFill>
              </a:rPr>
              <a:t>href</a:t>
            </a:r>
            <a:r>
              <a:rPr lang="en-US" sz="1600" b="0" dirty="0">
                <a:solidFill>
                  <a:schemeClr val="tx2"/>
                </a:solidFill>
              </a:rPr>
              <a:t>="http://bank.com/</a:t>
            </a:r>
            <a:r>
              <a:rPr lang="en-US" sz="1600" b="0" dirty="0" err="1">
                <a:solidFill>
                  <a:schemeClr val="tx2"/>
                </a:solidFill>
              </a:rPr>
              <a:t>transfer?accountNo</a:t>
            </a:r>
            <a:r>
              <a:rPr lang="en-US" sz="1600" b="0" dirty="0">
                <a:solidFill>
                  <a:schemeClr val="tx2"/>
                </a:solidFill>
              </a:rPr>
              <a:t>=</a:t>
            </a:r>
            <a:r>
              <a:rPr lang="en-US" sz="1600" dirty="0">
                <a:solidFill>
                  <a:schemeClr val="tx2"/>
                </a:solidFill>
              </a:rPr>
              <a:t>5678</a:t>
            </a:r>
            <a:r>
              <a:rPr lang="en-US" sz="1600" b="0" dirty="0">
                <a:solidFill>
                  <a:schemeClr val="tx2"/>
                </a:solidFill>
              </a:rPr>
              <a:t>&amp;amount=1000"&gt;</a:t>
            </a:r>
          </a:p>
          <a:p>
            <a:pPr>
              <a:buNone/>
            </a:pPr>
            <a:r>
              <a:rPr lang="en-US" sz="1600" b="0" dirty="0">
                <a:solidFill>
                  <a:schemeClr val="tx2"/>
                </a:solidFill>
              </a:rPr>
              <a:t>		Show Kittens Pictures</a:t>
            </a:r>
          </a:p>
          <a:p>
            <a:pPr>
              <a:buNone/>
            </a:pPr>
            <a:r>
              <a:rPr lang="en-US" sz="1600" b="0" dirty="0">
                <a:solidFill>
                  <a:schemeClr val="tx2"/>
                </a:solidFill>
              </a:rPr>
              <a:t>		&lt;/a&gt;</a:t>
            </a:r>
          </a:p>
          <a:p>
            <a:pPr marL="285750" indent="-285750"/>
            <a:endParaRPr lang="en-US" sz="1600" b="0" dirty="0"/>
          </a:p>
          <a:p>
            <a:pPr marL="342900" indent="-342900">
              <a:buFont typeface="+mj-lt"/>
              <a:buAutoNum type="arabicPeriod" startAt="2"/>
            </a:pPr>
            <a:r>
              <a:rPr lang="en-US" sz="1600" b="0" dirty="0"/>
              <a:t>Image: The attacker may use an &lt;</a:t>
            </a:r>
            <a:r>
              <a:rPr lang="en-US" sz="1600" b="0" dirty="0" err="1"/>
              <a:t>img</a:t>
            </a:r>
            <a:r>
              <a:rPr lang="en-US" sz="1600" b="0" dirty="0"/>
              <a:t>/&gt; tag with the target URL as the image source – so the click isn't even necessary. The request will be automatically executed when the page loads:</a:t>
            </a:r>
          </a:p>
          <a:p>
            <a:pPr marL="342900" indent="-342900">
              <a:buFont typeface="+mj-lt"/>
              <a:buAutoNum type="arabicPeriod" startAt="2"/>
            </a:pPr>
            <a:endParaRPr lang="en-US" sz="500" b="0" dirty="0"/>
          </a:p>
          <a:p>
            <a:pPr>
              <a:buNone/>
            </a:pPr>
            <a:r>
              <a:rPr lang="en-US" sz="1600" b="0" dirty="0"/>
              <a:t>		</a:t>
            </a:r>
            <a:r>
              <a:rPr lang="en-US" sz="1600" b="0" dirty="0">
                <a:solidFill>
                  <a:schemeClr val="tx2"/>
                </a:solidFill>
              </a:rPr>
              <a:t>&lt;</a:t>
            </a:r>
            <a:r>
              <a:rPr lang="en-US" sz="1600" b="0" dirty="0" err="1">
                <a:solidFill>
                  <a:schemeClr val="tx2"/>
                </a:solidFill>
              </a:rPr>
              <a:t>img</a:t>
            </a:r>
            <a:r>
              <a:rPr lang="en-US" sz="1600" b="0" dirty="0">
                <a:solidFill>
                  <a:schemeClr val="tx2"/>
                </a:solidFill>
              </a:rPr>
              <a:t> </a:t>
            </a:r>
            <a:r>
              <a:rPr lang="en-US" sz="1600" b="0" dirty="0" err="1">
                <a:solidFill>
                  <a:schemeClr val="tx2"/>
                </a:solidFill>
              </a:rPr>
              <a:t>src</a:t>
            </a:r>
            <a:r>
              <a:rPr lang="en-US" sz="1600" b="0" dirty="0">
                <a:solidFill>
                  <a:schemeClr val="tx2"/>
                </a:solidFill>
              </a:rPr>
              <a:t>="http://bank.com/</a:t>
            </a:r>
            <a:r>
              <a:rPr lang="en-US" sz="1600" b="0" dirty="0" err="1">
                <a:solidFill>
                  <a:schemeClr val="tx2"/>
                </a:solidFill>
              </a:rPr>
              <a:t>transfer?accountNo</a:t>
            </a:r>
            <a:r>
              <a:rPr lang="en-US" sz="1600" b="0" dirty="0">
                <a:solidFill>
                  <a:schemeClr val="tx2"/>
                </a:solidFill>
              </a:rPr>
              <a:t>=</a:t>
            </a:r>
            <a:r>
              <a:rPr lang="en-US" sz="1600" dirty="0">
                <a:solidFill>
                  <a:schemeClr val="tx2"/>
                </a:solidFill>
              </a:rPr>
              <a:t>5678</a:t>
            </a:r>
            <a:r>
              <a:rPr lang="en-US" sz="1600" b="0" dirty="0">
                <a:solidFill>
                  <a:schemeClr val="tx2"/>
                </a:solidFill>
              </a:rPr>
              <a:t>&amp;amount=1000"/&gt;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GET - 2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Attack Example</a:t>
            </a:r>
          </a:p>
        </p:txBody>
      </p:sp>
    </p:spTree>
    <p:extLst>
      <p:ext uri="{BB962C8B-B14F-4D97-AF65-F5344CB8AC3E}">
        <p14:creationId xmlns:p14="http://schemas.microsoft.com/office/powerpoint/2010/main" val="139785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If the main request needs to be a POST request – for example:</a:t>
            </a:r>
          </a:p>
          <a:p>
            <a:pPr marL="285750" indent="-285750"/>
            <a:endParaRPr lang="en-US" sz="1600" b="0" dirty="0"/>
          </a:p>
          <a:p>
            <a:pPr>
              <a:buNone/>
            </a:pPr>
            <a:r>
              <a:rPr lang="en-US" sz="1600" b="0" dirty="0"/>
              <a:t>	POST http://bank.com/transfer</a:t>
            </a:r>
          </a:p>
          <a:p>
            <a:pPr>
              <a:buNone/>
            </a:pPr>
            <a:r>
              <a:rPr lang="en-US" sz="1600" b="0" dirty="0"/>
              <a:t>	</a:t>
            </a:r>
            <a:r>
              <a:rPr lang="en-US" sz="1600" b="0" dirty="0" err="1"/>
              <a:t>accountNo</a:t>
            </a:r>
            <a:r>
              <a:rPr lang="en-US" sz="1600" b="0" dirty="0"/>
              <a:t>=</a:t>
            </a:r>
            <a:r>
              <a:rPr lang="en-US" sz="1600" b="0" dirty="0">
                <a:solidFill>
                  <a:schemeClr val="tx2"/>
                </a:solidFill>
              </a:rPr>
              <a:t>1234</a:t>
            </a:r>
            <a:r>
              <a:rPr lang="en-US" sz="1600" b="0" dirty="0"/>
              <a:t>&amp;amount=100</a:t>
            </a:r>
          </a:p>
          <a:p>
            <a:pPr marL="285750" indent="-285750"/>
            <a:endParaRPr lang="en-US" sz="1600" b="0" dirty="0"/>
          </a:p>
          <a:p>
            <a:pPr marL="285750" indent="-285750"/>
            <a:endParaRPr lang="en-US" sz="1600" b="0" dirty="0"/>
          </a:p>
          <a:p>
            <a:pPr marL="285750" indent="-285750"/>
            <a:r>
              <a:rPr lang="en-US" sz="1600" b="0" dirty="0"/>
              <a:t>Then the attacker needs to have the victim run a similar:</a:t>
            </a:r>
          </a:p>
          <a:p>
            <a:pPr marL="285750" indent="-285750"/>
            <a:endParaRPr lang="en-US" sz="1600" b="0" dirty="0"/>
          </a:p>
          <a:p>
            <a:pPr>
              <a:buNone/>
            </a:pPr>
            <a:r>
              <a:rPr lang="en-US" sz="1600" b="0" dirty="0"/>
              <a:t>	POST http://bank.com/transfer</a:t>
            </a:r>
          </a:p>
          <a:p>
            <a:pPr>
              <a:buNone/>
            </a:pPr>
            <a:r>
              <a:rPr lang="en-US" sz="1600" b="0" dirty="0"/>
              <a:t>	</a:t>
            </a:r>
            <a:r>
              <a:rPr lang="en-US" sz="1600" b="0" dirty="0" err="1"/>
              <a:t>accountNo</a:t>
            </a:r>
            <a:r>
              <a:rPr lang="en-US" sz="1600" b="0" dirty="0"/>
              <a:t>=</a:t>
            </a:r>
            <a:r>
              <a:rPr lang="en-US" sz="1600" b="0" dirty="0">
                <a:solidFill>
                  <a:schemeClr val="tx2"/>
                </a:solidFill>
              </a:rPr>
              <a:t>5678</a:t>
            </a:r>
            <a:r>
              <a:rPr lang="en-US" sz="1600" b="0" dirty="0"/>
              <a:t>&amp;amount=1000</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POST - 1</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Attack Example</a:t>
            </a:r>
          </a:p>
        </p:txBody>
      </p:sp>
    </p:spTree>
    <p:extLst>
      <p:ext uri="{BB962C8B-B14F-4D97-AF65-F5344CB8AC3E}">
        <p14:creationId xmlns:p14="http://schemas.microsoft.com/office/powerpoint/2010/main" val="2986556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52772" y="1251847"/>
            <a:ext cx="8391525" cy="3283744"/>
          </a:xfrm>
        </p:spPr>
        <p:txBody>
          <a:bodyPr/>
          <a:lstStyle/>
          <a:p>
            <a:pPr marL="285750" indent="-285750"/>
            <a:r>
              <a:rPr lang="en-US" sz="1600" b="0" dirty="0"/>
              <a:t>Neither the &lt;a&gt; or the &lt;</a:t>
            </a:r>
            <a:r>
              <a:rPr lang="en-US" sz="1600" b="0" dirty="0" err="1"/>
              <a:t>img</a:t>
            </a:r>
            <a:r>
              <a:rPr lang="en-US" sz="1600" b="0" dirty="0"/>
              <a:t>/&gt; will work in this case. The attacker will need a &lt;form&gt; – as follows:</a:t>
            </a:r>
          </a:p>
          <a:p>
            <a:pPr marL="285750" indent="-285750"/>
            <a:endParaRPr lang="en-US" sz="500" b="0" dirty="0"/>
          </a:p>
          <a:p>
            <a:pPr>
              <a:buNone/>
            </a:pPr>
            <a:r>
              <a:rPr lang="en-US" sz="1600" b="0" dirty="0"/>
              <a:t>		</a:t>
            </a:r>
            <a:r>
              <a:rPr lang="en-US" sz="1600" b="0" dirty="0">
                <a:solidFill>
                  <a:schemeClr val="tx2"/>
                </a:solidFill>
              </a:rPr>
              <a:t>&lt;form action="http://bank.com/transfer" method="POST"&gt;</a:t>
            </a:r>
          </a:p>
          <a:p>
            <a:pPr>
              <a:buNone/>
            </a:pPr>
            <a:r>
              <a:rPr lang="en-US" sz="1600" b="0" dirty="0">
                <a:solidFill>
                  <a:schemeClr val="tx2"/>
                </a:solidFill>
              </a:rPr>
              <a:t>    			&lt;input type="hidden" name="</a:t>
            </a:r>
            <a:r>
              <a:rPr lang="en-US" sz="1600" b="0" dirty="0" err="1">
                <a:solidFill>
                  <a:schemeClr val="tx2"/>
                </a:solidFill>
              </a:rPr>
              <a:t>accountNo</a:t>
            </a:r>
            <a:r>
              <a:rPr lang="en-US" sz="1600" b="0" dirty="0">
                <a:solidFill>
                  <a:schemeClr val="tx2"/>
                </a:solidFill>
              </a:rPr>
              <a:t>" value="5678"/&gt;</a:t>
            </a:r>
          </a:p>
          <a:p>
            <a:pPr>
              <a:buNone/>
            </a:pPr>
            <a:r>
              <a:rPr lang="en-US" sz="1600" b="0" dirty="0">
                <a:solidFill>
                  <a:schemeClr val="tx2"/>
                </a:solidFill>
              </a:rPr>
              <a:t>    			&lt;input type="hidden" name="amount" value="1000"/&gt;</a:t>
            </a:r>
          </a:p>
          <a:p>
            <a:pPr>
              <a:buNone/>
            </a:pPr>
            <a:r>
              <a:rPr lang="en-US" sz="1600" b="0" dirty="0">
                <a:solidFill>
                  <a:schemeClr val="tx2"/>
                </a:solidFill>
              </a:rPr>
              <a:t>    			&lt;input type="submit" value="Show Kittens Pictures"/&gt;</a:t>
            </a:r>
          </a:p>
          <a:p>
            <a:pPr>
              <a:buNone/>
            </a:pPr>
            <a:r>
              <a:rPr lang="en-US" sz="1600" b="0" dirty="0">
                <a:solidFill>
                  <a:schemeClr val="tx2"/>
                </a:solidFill>
              </a:rPr>
              <a:t>		&lt;/form&gt;</a:t>
            </a:r>
          </a:p>
          <a:p>
            <a:pPr marL="285750" indent="-285750"/>
            <a:endParaRPr lang="en-US" sz="1600" b="0" dirty="0"/>
          </a:p>
          <a:p>
            <a:pPr marL="285750" indent="-285750"/>
            <a:r>
              <a:rPr lang="en-US" sz="1600" b="0" dirty="0"/>
              <a:t>However, the form can be submitted automatically using </a:t>
            </a:r>
            <a:r>
              <a:rPr lang="en-US" sz="1600" b="0" dirty="0" err="1"/>
              <a:t>Javascript</a:t>
            </a:r>
            <a:r>
              <a:rPr lang="en-US" sz="1600" b="0" dirty="0"/>
              <a:t> – as follows:</a:t>
            </a:r>
          </a:p>
          <a:p>
            <a:pPr marL="285750" indent="-285750"/>
            <a:endParaRPr lang="en-US" sz="500" b="0" dirty="0"/>
          </a:p>
          <a:p>
            <a:pPr>
              <a:buNone/>
            </a:pPr>
            <a:r>
              <a:rPr lang="en-US" sz="1600" b="0" dirty="0"/>
              <a:t>		</a:t>
            </a:r>
            <a:r>
              <a:rPr lang="en-US" sz="1600" b="0" dirty="0">
                <a:solidFill>
                  <a:schemeClr val="tx2"/>
                </a:solidFill>
              </a:rPr>
              <a:t>&lt;body onload="</a:t>
            </a:r>
            <a:r>
              <a:rPr lang="en-US" sz="1600" b="0" dirty="0" err="1">
                <a:solidFill>
                  <a:schemeClr val="tx2"/>
                </a:solidFill>
              </a:rPr>
              <a:t>document.forms</a:t>
            </a:r>
            <a:r>
              <a:rPr lang="en-US" sz="1600" b="0" dirty="0">
                <a:solidFill>
                  <a:schemeClr val="tx2"/>
                </a:solidFill>
              </a:rPr>
              <a:t>[0].submit()"&gt;</a:t>
            </a:r>
          </a:p>
          <a:p>
            <a:pPr>
              <a:buNone/>
            </a:pPr>
            <a:r>
              <a:rPr lang="en-US" sz="1600" b="0" dirty="0">
                <a:solidFill>
                  <a:schemeClr val="tx2"/>
                </a:solidFill>
              </a:rPr>
              <a:t>		&lt;form&gt;</a:t>
            </a:r>
          </a:p>
          <a:p>
            <a:pPr>
              <a:buNone/>
            </a:pPr>
            <a:r>
              <a:rPr lang="en-US" sz="1600" b="0" dirty="0">
                <a:solidFill>
                  <a:schemeClr val="tx2"/>
                </a:solidFill>
              </a:rPr>
              <a:t>		...</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POST - 2</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attack example</a:t>
            </a:r>
          </a:p>
        </p:txBody>
      </p:sp>
    </p:spTree>
    <p:extLst>
      <p:ext uri="{BB962C8B-B14F-4D97-AF65-F5344CB8AC3E}">
        <p14:creationId xmlns:p14="http://schemas.microsoft.com/office/powerpoint/2010/main" val="1737044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introducing a token that is generated by the website and linked with the user and the form that they are trying to submit. </a:t>
            </a:r>
          </a:p>
          <a:p>
            <a:pPr marL="285750" indent="-285750"/>
            <a:endParaRPr lang="en-US" sz="1600" b="0" dirty="0"/>
          </a:p>
          <a:p>
            <a:pPr marL="285750" indent="-285750"/>
            <a:r>
              <a:rPr lang="en-US" sz="1600" b="0" dirty="0"/>
              <a:t>If the token is not there or if it has expired the user is asked to retry or refresh their web page and try again.</a:t>
            </a:r>
          </a:p>
          <a:p>
            <a:pPr marL="515938" indent="-285750">
              <a:buFont typeface="Arial" panose="020B0604020202020204" pitchFamily="34" charset="0"/>
              <a:buChar char="•"/>
            </a:pPr>
            <a:endParaRPr lang="en-US" sz="1600" b="0" dirty="0"/>
          </a:p>
          <a:p>
            <a:pPr marL="285750" indent="-285750"/>
            <a:r>
              <a:rPr lang="en-US" sz="1600" b="0" dirty="0"/>
              <a:t>Example:</a:t>
            </a:r>
          </a:p>
          <a:p>
            <a:pPr marL="460375">
              <a:buNone/>
            </a:pPr>
            <a:r>
              <a:rPr lang="en-US" sz="1600" b="0" dirty="0"/>
              <a:t>GET – add a token parameter http://bank.com/transfer?accountNo=1234&amp;amount=100;</a:t>
            </a:r>
            <a:r>
              <a:rPr lang="en-US" sz="1600" b="0" dirty="0">
                <a:solidFill>
                  <a:schemeClr val="tx2"/>
                </a:solidFill>
              </a:rPr>
              <a:t>token=31415926535897932384626433832795028841971</a:t>
            </a:r>
            <a:endParaRPr lang="en-US" sz="1600" b="0" dirty="0"/>
          </a:p>
          <a:p>
            <a:pPr marL="460375">
              <a:buNone/>
            </a:pPr>
            <a:endParaRPr lang="en-US" sz="1600" b="0" dirty="0">
              <a:solidFill>
                <a:schemeClr val="tx2"/>
              </a:solidFill>
            </a:endParaRPr>
          </a:p>
          <a:p>
            <a:pPr marL="460375">
              <a:buNone/>
            </a:pPr>
            <a:r>
              <a:rPr lang="en-US" sz="1600" b="0" dirty="0"/>
              <a:t>POST – add a field in the form</a:t>
            </a:r>
            <a:endParaRPr lang="en-US" sz="1600" b="0" dirty="0">
              <a:solidFill>
                <a:schemeClr val="tx2"/>
              </a:solidFill>
            </a:endParaRPr>
          </a:p>
          <a:p>
            <a:pPr marL="460375">
              <a:buNone/>
            </a:pPr>
            <a:r>
              <a:rPr lang="en-US" sz="1600" b="0" dirty="0"/>
              <a:t>&lt;input type="hidden" name="</a:t>
            </a:r>
            <a:r>
              <a:rPr lang="en-US" sz="1600" b="0" dirty="0">
                <a:solidFill>
                  <a:schemeClr val="tx2"/>
                </a:solidFill>
              </a:rPr>
              <a:t>${_</a:t>
            </a:r>
            <a:r>
              <a:rPr lang="en-US" sz="1600" b="0" dirty="0" err="1">
                <a:solidFill>
                  <a:schemeClr val="tx2"/>
                </a:solidFill>
              </a:rPr>
              <a:t>csrf.parameterName</a:t>
            </a:r>
            <a:r>
              <a:rPr lang="en-US" sz="1600" b="0" dirty="0">
                <a:solidFill>
                  <a:schemeClr val="tx2"/>
                </a:solidFill>
              </a:rPr>
              <a:t>}</a:t>
            </a:r>
            <a:r>
              <a:rPr lang="en-US" sz="1600" b="0" dirty="0"/>
              <a:t>" value="$</a:t>
            </a:r>
            <a:r>
              <a:rPr lang="en-US" sz="1600" b="0" dirty="0">
                <a:solidFill>
                  <a:schemeClr val="tx2"/>
                </a:solidFill>
              </a:rPr>
              <a:t>{_</a:t>
            </a:r>
            <a:r>
              <a:rPr lang="en-US" sz="1600" b="0" dirty="0" err="1">
                <a:solidFill>
                  <a:schemeClr val="tx2"/>
                </a:solidFill>
              </a:rPr>
              <a:t>csrf.token</a:t>
            </a:r>
            <a:r>
              <a:rPr lang="en-US" sz="1600" b="0" dirty="0">
                <a:solidFill>
                  <a:schemeClr val="tx2"/>
                </a:solidFill>
              </a:rPr>
              <a:t>}</a:t>
            </a:r>
            <a:r>
              <a:rPr lang="en-US" sz="1600" b="0" dirty="0"/>
              <a:t>"/&gt;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Prevention</a:t>
            </a:r>
          </a:p>
        </p:txBody>
      </p:sp>
    </p:spTree>
    <p:extLst>
      <p:ext uri="{BB962C8B-B14F-4D97-AF65-F5344CB8AC3E}">
        <p14:creationId xmlns:p14="http://schemas.microsoft.com/office/powerpoint/2010/main" val="4213562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CSRF protection is </a:t>
            </a:r>
            <a:r>
              <a:rPr lang="en-US" sz="1600" dirty="0">
                <a:solidFill>
                  <a:schemeClr val="tx2"/>
                </a:solidFill>
              </a:rPr>
              <a:t>enabled by default</a:t>
            </a:r>
            <a:r>
              <a:rPr lang="en-US" sz="1600" b="0" dirty="0"/>
              <a:t> in the Java configuration. </a:t>
            </a:r>
          </a:p>
          <a:p>
            <a:pPr>
              <a:buNone/>
            </a:pPr>
            <a:endParaRPr lang="en-US" sz="1600" b="0" dirty="0"/>
          </a:p>
          <a:p>
            <a:pPr>
              <a:buNone/>
            </a:pPr>
            <a:r>
              <a:rPr lang="en-US" sz="1600" b="0" dirty="0"/>
              <a:t>We can still disable it if we need to:</a:t>
            </a:r>
          </a:p>
          <a:p>
            <a:pPr>
              <a:buNone/>
            </a:pPr>
            <a:endParaRPr lang="en-US" sz="1600" b="0" dirty="0"/>
          </a:p>
          <a:p>
            <a:pPr>
              <a:buNone/>
            </a:pPr>
            <a:r>
              <a:rPr lang="en-US" sz="1600" b="0" dirty="0"/>
              <a:t>	@Override</a:t>
            </a:r>
          </a:p>
          <a:p>
            <a:pPr>
              <a:buNone/>
            </a:pPr>
            <a:r>
              <a:rPr lang="en-US" sz="1600" b="0" dirty="0"/>
              <a:t>	protected void configure(</a:t>
            </a:r>
            <a:r>
              <a:rPr lang="en-US" sz="1600" b="0" dirty="0" err="1"/>
              <a:t>HttpSecurity</a:t>
            </a:r>
            <a:r>
              <a:rPr lang="en-US" sz="1600" b="0" dirty="0"/>
              <a:t> http) throws Exception {</a:t>
            </a:r>
          </a:p>
          <a:p>
            <a:pPr>
              <a:buNone/>
            </a:pPr>
            <a:r>
              <a:rPr lang="en-US" sz="1600" b="0" dirty="0"/>
              <a:t>    		http</a:t>
            </a:r>
          </a:p>
          <a:p>
            <a:pPr>
              <a:buNone/>
            </a:pPr>
            <a:r>
              <a:rPr lang="en-US" sz="1600" b="0" dirty="0"/>
              <a:t>      			</a:t>
            </a:r>
            <a:r>
              <a:rPr lang="en-US" sz="1600" b="0" dirty="0">
                <a:solidFill>
                  <a:schemeClr val="tx2"/>
                </a:solidFill>
              </a:rPr>
              <a:t>.</a:t>
            </a:r>
            <a:r>
              <a:rPr lang="en-US" sz="1600" b="0" dirty="0" err="1">
                <a:solidFill>
                  <a:schemeClr val="tx2"/>
                </a:solidFill>
              </a:rPr>
              <a:t>csrf</a:t>
            </a:r>
            <a:r>
              <a:rPr lang="en-US" sz="1600" b="0" dirty="0">
                <a:solidFill>
                  <a:schemeClr val="tx2"/>
                </a:solidFill>
              </a:rPr>
              <a:t>().disable()</a:t>
            </a:r>
            <a:r>
              <a:rPr lang="en-US" sz="1600" b="0" dirty="0"/>
              <a:t>;</a:t>
            </a:r>
          </a:p>
          <a:p>
            <a:pPr>
              <a:buNone/>
            </a:pPr>
            <a:r>
              <a:rPr lang="en-US" sz="1600" b="0" dirty="0"/>
              <a:t>	}</a:t>
            </a:r>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CSRF Protection in Spring Security</a:t>
            </a:r>
          </a:p>
        </p:txBody>
      </p:sp>
    </p:spTree>
    <p:extLst>
      <p:ext uri="{BB962C8B-B14F-4D97-AF65-F5344CB8AC3E}">
        <p14:creationId xmlns:p14="http://schemas.microsoft.com/office/powerpoint/2010/main" val="820932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Cross-origin Resource Sharing (CORS)</a:t>
            </a:r>
          </a:p>
        </p:txBody>
      </p:sp>
    </p:spTree>
    <p:extLst>
      <p:ext uri="{BB962C8B-B14F-4D97-AF65-F5344CB8AC3E}">
        <p14:creationId xmlns:p14="http://schemas.microsoft.com/office/powerpoint/2010/main" val="2688169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CORS is a mechanism that uses additional HTTP headers to tell browsers to give a web application running at one origin, access to selected resources from a different origin. A web application executes a cross-origin HTTP request when it requests a resource that has a different origin  from its own.</a:t>
            </a:r>
          </a:p>
          <a:p>
            <a:pPr>
              <a:buNone/>
            </a:pPr>
            <a:endParaRPr lang="en-US" sz="1600" b="0" dirty="0"/>
          </a:p>
          <a:p>
            <a:pPr>
              <a:buNone/>
            </a:pPr>
            <a:r>
              <a:rPr lang="en-US" sz="1600" b="0" dirty="0"/>
              <a:t>Web content's origin is defined by the scheme (protocol), host (domain), and port of the URL used to access it. Two objects have the same origin only when the scheme, host, and port all match.</a:t>
            </a:r>
          </a:p>
          <a:p>
            <a:pPr>
              <a:buNone/>
            </a:pPr>
            <a:endParaRPr lang="en-US" sz="1600" b="0" dirty="0"/>
          </a:p>
          <a:p>
            <a:pPr>
              <a:buNone/>
            </a:pPr>
            <a:r>
              <a:rPr lang="en-US" sz="1600" b="0" dirty="0"/>
              <a:t>Some operations are restricted to same-origin content, and this restriction can be lifted using CORS.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CORS </a:t>
            </a:r>
          </a:p>
        </p:txBody>
      </p:sp>
    </p:spTree>
    <p:extLst>
      <p:ext uri="{BB962C8B-B14F-4D97-AF65-F5344CB8AC3E}">
        <p14:creationId xmlns:p14="http://schemas.microsoft.com/office/powerpoint/2010/main" val="2468345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Examples of Same Origin</a:t>
            </a:r>
          </a:p>
        </p:txBody>
      </p:sp>
      <p:graphicFrame>
        <p:nvGraphicFramePr>
          <p:cNvPr id="6" name="Table 8">
            <a:extLst>
              <a:ext uri="{FF2B5EF4-FFF2-40B4-BE49-F238E27FC236}">
                <a16:creationId xmlns:a16="http://schemas.microsoft.com/office/drawing/2014/main" id="{A2FA9474-D576-46B1-81F0-5D9D7EE5DE5B}"/>
              </a:ext>
            </a:extLst>
          </p:cNvPr>
          <p:cNvGraphicFramePr>
            <a:graphicFrameLocks noGrp="1"/>
          </p:cNvGraphicFramePr>
          <p:nvPr>
            <p:extLst>
              <p:ext uri="{D42A27DB-BD31-4B8C-83A1-F6EECF244321}">
                <p14:modId xmlns:p14="http://schemas.microsoft.com/office/powerpoint/2010/main" val="1475830177"/>
              </p:ext>
            </p:extLst>
          </p:nvPr>
        </p:nvGraphicFramePr>
        <p:xfrm>
          <a:off x="353414" y="1277094"/>
          <a:ext cx="8385958" cy="2433782"/>
        </p:xfrm>
        <a:graphic>
          <a:graphicData uri="http://schemas.openxmlformats.org/drawingml/2006/table">
            <a:tbl>
              <a:tblPr firstRow="1" bandRow="1">
                <a:tableStyleId>{5C22544A-7EE6-4342-B048-85BDC9FD1C3A}</a:tableStyleId>
              </a:tblPr>
              <a:tblGrid>
                <a:gridCol w="3845674">
                  <a:extLst>
                    <a:ext uri="{9D8B030D-6E8A-4147-A177-3AD203B41FA5}">
                      <a16:colId xmlns:a16="http://schemas.microsoft.com/office/drawing/2014/main" val="3982132629"/>
                    </a:ext>
                  </a:extLst>
                </a:gridCol>
                <a:gridCol w="4540284">
                  <a:extLst>
                    <a:ext uri="{9D8B030D-6E8A-4147-A177-3AD203B41FA5}">
                      <a16:colId xmlns:a16="http://schemas.microsoft.com/office/drawing/2014/main" val="297573988"/>
                    </a:ext>
                  </a:extLst>
                </a:gridCol>
              </a:tblGrid>
              <a:tr h="1241336">
                <a:tc>
                  <a:txBody>
                    <a:bodyPr/>
                    <a:lstStyle/>
                    <a:p>
                      <a:pPr algn="l"/>
                      <a:r>
                        <a:rPr lang="en-US" b="0" dirty="0">
                          <a:effectLst/>
                        </a:rPr>
                        <a:t>http://example.com/app1/index.html</a:t>
                      </a:r>
                      <a:br>
                        <a:rPr lang="en-US" b="0" dirty="0">
                          <a:effectLst/>
                        </a:rPr>
                      </a:br>
                      <a:r>
                        <a:rPr lang="en-US" b="0" dirty="0">
                          <a:effectLst/>
                        </a:rPr>
                        <a:t>http://example.com/app2/index.html</a:t>
                      </a:r>
                    </a:p>
                  </a:txBody>
                  <a:tcPr marL="33867" marR="33867" marT="25400" marB="25400" anchor="ctr"/>
                </a:tc>
                <a:tc>
                  <a:txBody>
                    <a:bodyPr/>
                    <a:lstStyle/>
                    <a:p>
                      <a:pPr algn="l"/>
                      <a:r>
                        <a:rPr lang="en-US" b="0" dirty="0">
                          <a:effectLst/>
                        </a:rPr>
                        <a:t>same origin because same scheme (http) and host (example.com)</a:t>
                      </a:r>
                    </a:p>
                  </a:txBody>
                  <a:tcPr marL="33867" marR="33867" marT="25400" marB="25400" anchor="ctr"/>
                </a:tc>
                <a:extLst>
                  <a:ext uri="{0D108BD9-81ED-4DB2-BD59-A6C34878D82A}">
                    <a16:rowId xmlns:a16="http://schemas.microsoft.com/office/drawing/2014/main" val="195405634"/>
                  </a:ext>
                </a:extLst>
              </a:tr>
              <a:tr h="1192446">
                <a:tc>
                  <a:txBody>
                    <a:bodyPr/>
                    <a:lstStyle/>
                    <a:p>
                      <a:pPr algn="l"/>
                      <a:r>
                        <a:rPr lang="en-US" b="0" dirty="0">
                          <a:effectLst/>
                        </a:rPr>
                        <a:t>http://Example.com:80</a:t>
                      </a:r>
                      <a:br>
                        <a:rPr lang="en-US" b="0" dirty="0">
                          <a:effectLst/>
                        </a:rPr>
                      </a:br>
                      <a:r>
                        <a:rPr lang="en-US" b="0" dirty="0">
                          <a:effectLst/>
                        </a:rPr>
                        <a:t>http://example.com</a:t>
                      </a:r>
                    </a:p>
                  </a:txBody>
                  <a:tcPr marL="33867" marR="33867" marT="25400" marB="25400" anchor="ctr"/>
                </a:tc>
                <a:tc>
                  <a:txBody>
                    <a:bodyPr/>
                    <a:lstStyle/>
                    <a:p>
                      <a:pPr algn="l"/>
                      <a:r>
                        <a:rPr lang="en-US" b="0" dirty="0">
                          <a:effectLst/>
                        </a:rPr>
                        <a:t>same origin because a server delivers HTTP content through port 80 by default</a:t>
                      </a:r>
                    </a:p>
                  </a:txBody>
                  <a:tcPr marL="33867" marR="33867" marT="25400" marB="25400" anchor="ctr"/>
                </a:tc>
                <a:extLst>
                  <a:ext uri="{0D108BD9-81ED-4DB2-BD59-A6C34878D82A}">
                    <a16:rowId xmlns:a16="http://schemas.microsoft.com/office/drawing/2014/main" val="2852045791"/>
                  </a:ext>
                </a:extLst>
              </a:tr>
            </a:tbl>
          </a:graphicData>
        </a:graphic>
      </p:graphicFrame>
    </p:spTree>
    <p:extLst>
      <p:ext uri="{BB962C8B-B14F-4D97-AF65-F5344CB8AC3E}">
        <p14:creationId xmlns:p14="http://schemas.microsoft.com/office/powerpoint/2010/main" val="81336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567494" y="1572047"/>
            <a:ext cx="3612555" cy="2973760"/>
          </a:xfrm>
        </p:spPr>
        <p:txBody>
          <a:bodyPr/>
          <a:lstStyle/>
          <a:p>
            <a:pPr>
              <a:buNone/>
            </a:pPr>
            <a:r>
              <a:rPr lang="en-US" sz="1800" b="0" dirty="0"/>
              <a:t>A framework that focuses on providing both </a:t>
            </a:r>
            <a:r>
              <a:rPr lang="en-US" sz="1800" b="0" dirty="0">
                <a:solidFill>
                  <a:srgbClr val="C00000"/>
                </a:solidFill>
              </a:rPr>
              <a:t>authentication</a:t>
            </a:r>
            <a:r>
              <a:rPr lang="en-US" sz="1800" b="0" dirty="0"/>
              <a:t> and </a:t>
            </a:r>
            <a:r>
              <a:rPr lang="en-US" sz="1800" b="0" dirty="0">
                <a:solidFill>
                  <a:srgbClr val="C00000"/>
                </a:solidFill>
              </a:rPr>
              <a:t>authorization</a:t>
            </a:r>
            <a:r>
              <a:rPr lang="en-US" sz="1800" b="0" dirty="0"/>
              <a:t> to Java applications. </a:t>
            </a:r>
          </a:p>
          <a:p>
            <a:pPr>
              <a:buNone/>
            </a:pPr>
            <a:endParaRPr lang="en-US" sz="1800" b="0" dirty="0"/>
          </a:p>
          <a:p>
            <a:pPr>
              <a:buNone/>
            </a:pPr>
            <a:r>
              <a:rPr lang="en-US" sz="1800" b="0" dirty="0"/>
              <a:t>Like all Spring projects, the real power of Spring Security is found in how easily it can be extended to meet custom requirements.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Security</a:t>
            </a:r>
          </a:p>
        </p:txBody>
      </p:sp>
      <p:pic>
        <p:nvPicPr>
          <p:cNvPr id="9" name="Picture 8">
            <a:extLst>
              <a:ext uri="{FF2B5EF4-FFF2-40B4-BE49-F238E27FC236}">
                <a16:creationId xmlns:a16="http://schemas.microsoft.com/office/drawing/2014/main" id="{A145C000-35F9-42A5-BBBB-E50D70C2FE61}"/>
              </a:ext>
            </a:extLst>
          </p:cNvPr>
          <p:cNvPicPr>
            <a:picLocks noChangeAspect="1"/>
          </p:cNvPicPr>
          <p:nvPr/>
        </p:nvPicPr>
        <p:blipFill>
          <a:blip r:embed="rId3"/>
          <a:stretch>
            <a:fillRect/>
          </a:stretch>
        </p:blipFill>
        <p:spPr>
          <a:xfrm>
            <a:off x="579544" y="2009465"/>
            <a:ext cx="3028508" cy="1124570"/>
          </a:xfrm>
          <a:prstGeom prst="rect">
            <a:avLst/>
          </a:prstGeom>
        </p:spPr>
      </p:pic>
    </p:spTree>
    <p:extLst>
      <p:ext uri="{BB962C8B-B14F-4D97-AF65-F5344CB8AC3E}">
        <p14:creationId xmlns:p14="http://schemas.microsoft.com/office/powerpoint/2010/main" val="3320544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Examples of Different Origin</a:t>
            </a:r>
          </a:p>
        </p:txBody>
      </p:sp>
      <p:graphicFrame>
        <p:nvGraphicFramePr>
          <p:cNvPr id="6" name="Table 8">
            <a:extLst>
              <a:ext uri="{FF2B5EF4-FFF2-40B4-BE49-F238E27FC236}">
                <a16:creationId xmlns:a16="http://schemas.microsoft.com/office/drawing/2014/main" id="{A2FA9474-D576-46B1-81F0-5D9D7EE5DE5B}"/>
              </a:ext>
            </a:extLst>
          </p:cNvPr>
          <p:cNvGraphicFramePr>
            <a:graphicFrameLocks noGrp="1"/>
          </p:cNvGraphicFramePr>
          <p:nvPr>
            <p:extLst>
              <p:ext uri="{D42A27DB-BD31-4B8C-83A1-F6EECF244321}">
                <p14:modId xmlns:p14="http://schemas.microsoft.com/office/powerpoint/2010/main" val="3128986717"/>
              </p:ext>
            </p:extLst>
          </p:nvPr>
        </p:nvGraphicFramePr>
        <p:xfrm>
          <a:off x="353414" y="987892"/>
          <a:ext cx="8385958" cy="3425748"/>
        </p:xfrm>
        <a:graphic>
          <a:graphicData uri="http://schemas.openxmlformats.org/drawingml/2006/table">
            <a:tbl>
              <a:tblPr firstRow="1" bandRow="1">
                <a:tableStyleId>{5C22544A-7EE6-4342-B048-85BDC9FD1C3A}</a:tableStyleId>
              </a:tblPr>
              <a:tblGrid>
                <a:gridCol w="3845674">
                  <a:extLst>
                    <a:ext uri="{9D8B030D-6E8A-4147-A177-3AD203B41FA5}">
                      <a16:colId xmlns:a16="http://schemas.microsoft.com/office/drawing/2014/main" val="3982132629"/>
                    </a:ext>
                  </a:extLst>
                </a:gridCol>
                <a:gridCol w="4540284">
                  <a:extLst>
                    <a:ext uri="{9D8B030D-6E8A-4147-A177-3AD203B41FA5}">
                      <a16:colId xmlns:a16="http://schemas.microsoft.com/office/drawing/2014/main" val="297573988"/>
                    </a:ext>
                  </a:extLst>
                </a:gridCol>
              </a:tblGrid>
              <a:tr h="1157107">
                <a:tc>
                  <a:txBody>
                    <a:bodyPr/>
                    <a:lstStyle/>
                    <a:p>
                      <a:pPr algn="l"/>
                      <a:r>
                        <a:rPr lang="en-US" b="0" dirty="0">
                          <a:effectLst/>
                        </a:rPr>
                        <a:t>http://example.com/app1</a:t>
                      </a:r>
                      <a:br>
                        <a:rPr lang="en-US" b="0" dirty="0">
                          <a:effectLst/>
                        </a:rPr>
                      </a:br>
                      <a:r>
                        <a:rPr lang="en-US" b="0" dirty="0">
                          <a:effectLst/>
                        </a:rPr>
                        <a:t>https://example.com/app2</a:t>
                      </a:r>
                    </a:p>
                  </a:txBody>
                  <a:tcPr marL="33867" marR="33867" marT="25400" marB="25400" anchor="ctr"/>
                </a:tc>
                <a:tc>
                  <a:txBody>
                    <a:bodyPr/>
                    <a:lstStyle/>
                    <a:p>
                      <a:pPr algn="l"/>
                      <a:r>
                        <a:rPr lang="en-US" b="0" dirty="0">
                          <a:effectLst/>
                        </a:rPr>
                        <a:t>different schemes</a:t>
                      </a:r>
                    </a:p>
                  </a:txBody>
                  <a:tcPr marL="33867" marR="33867" marT="25400" marB="25400" anchor="ctr"/>
                </a:tc>
                <a:extLst>
                  <a:ext uri="{0D108BD9-81ED-4DB2-BD59-A6C34878D82A}">
                    <a16:rowId xmlns:a16="http://schemas.microsoft.com/office/drawing/2014/main" val="195405634"/>
                  </a:ext>
                </a:extLst>
              </a:tr>
              <a:tr h="1157107">
                <a:tc>
                  <a:txBody>
                    <a:bodyPr/>
                    <a:lstStyle/>
                    <a:p>
                      <a:pPr algn="l"/>
                      <a:r>
                        <a:rPr lang="en-US" b="0">
                          <a:effectLst/>
                        </a:rPr>
                        <a:t>http://example.com</a:t>
                      </a:r>
                      <a:br>
                        <a:rPr lang="en-US" b="0">
                          <a:effectLst/>
                        </a:rPr>
                      </a:br>
                      <a:r>
                        <a:rPr lang="en-US" b="0">
                          <a:effectLst/>
                        </a:rPr>
                        <a:t>http://www.example.com</a:t>
                      </a:r>
                      <a:br>
                        <a:rPr lang="en-US" b="0">
                          <a:effectLst/>
                        </a:rPr>
                      </a:br>
                      <a:r>
                        <a:rPr lang="en-US" b="0">
                          <a:effectLst/>
                        </a:rPr>
                        <a:t>http://myapp.example.com</a:t>
                      </a:r>
                    </a:p>
                  </a:txBody>
                  <a:tcPr marL="33867" marR="33867" marT="25400" marB="25400" anchor="ctr"/>
                </a:tc>
                <a:tc>
                  <a:txBody>
                    <a:bodyPr/>
                    <a:lstStyle/>
                    <a:p>
                      <a:pPr algn="l"/>
                      <a:r>
                        <a:rPr lang="en-US" b="0" dirty="0">
                          <a:effectLst/>
                        </a:rPr>
                        <a:t>different hosts</a:t>
                      </a:r>
                    </a:p>
                  </a:txBody>
                  <a:tcPr marL="33867" marR="33867" marT="25400" marB="25400" anchor="ctr"/>
                </a:tc>
                <a:extLst>
                  <a:ext uri="{0D108BD9-81ED-4DB2-BD59-A6C34878D82A}">
                    <a16:rowId xmlns:a16="http://schemas.microsoft.com/office/drawing/2014/main" val="4216467643"/>
                  </a:ext>
                </a:extLst>
              </a:tr>
              <a:tr h="1111534">
                <a:tc>
                  <a:txBody>
                    <a:bodyPr/>
                    <a:lstStyle/>
                    <a:p>
                      <a:pPr algn="l"/>
                      <a:r>
                        <a:rPr lang="en-US" b="0" dirty="0">
                          <a:effectLst/>
                        </a:rPr>
                        <a:t>http://example.com</a:t>
                      </a:r>
                      <a:br>
                        <a:rPr lang="en-US" b="0" dirty="0">
                          <a:effectLst/>
                        </a:rPr>
                      </a:br>
                      <a:r>
                        <a:rPr lang="en-US" b="0" dirty="0">
                          <a:effectLst/>
                        </a:rPr>
                        <a:t>http://example.com:8080</a:t>
                      </a:r>
                    </a:p>
                  </a:txBody>
                  <a:tcPr marL="33867" marR="33867" marT="25400" marB="25400" anchor="ctr"/>
                </a:tc>
                <a:tc>
                  <a:txBody>
                    <a:bodyPr/>
                    <a:lstStyle/>
                    <a:p>
                      <a:pPr algn="l"/>
                      <a:r>
                        <a:rPr lang="en-US" b="0" dirty="0">
                          <a:effectLst/>
                        </a:rPr>
                        <a:t>different ports</a:t>
                      </a:r>
                    </a:p>
                  </a:txBody>
                  <a:tcPr marL="33867" marR="33867" marT="25400" marB="25400" anchor="ctr"/>
                </a:tc>
                <a:extLst>
                  <a:ext uri="{0D108BD9-81ED-4DB2-BD59-A6C34878D82A}">
                    <a16:rowId xmlns:a16="http://schemas.microsoft.com/office/drawing/2014/main" val="2852045791"/>
                  </a:ext>
                </a:extLst>
              </a:tr>
            </a:tbl>
          </a:graphicData>
        </a:graphic>
      </p:graphicFrame>
    </p:spTree>
    <p:extLst>
      <p:ext uri="{BB962C8B-B14F-4D97-AF65-F5344CB8AC3E}">
        <p14:creationId xmlns:p14="http://schemas.microsoft.com/office/powerpoint/2010/main" val="1490948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p:spPr>
        <p:txBody>
          <a:bodyPr/>
          <a:lstStyle/>
          <a:p>
            <a:fld id="{C465A074-71B0-1C47-A455-7677837C124E}" type="slidenum">
              <a:rPr lang="it-IT" smtClean="0"/>
              <a:pPr/>
              <a:t>40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p:spPr>
        <p:txBody>
          <a:bodyPr/>
          <a:lstStyle/>
          <a:p>
            <a:r>
              <a:rPr lang="it-IT"/>
              <a:t>8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p:spPr>
        <p:txBody>
          <a:bodyPr/>
          <a:lstStyle/>
          <a:p>
            <a:r>
              <a:rPr lang="en-US" dirty="0"/>
              <a:t>CORS illustration</a:t>
            </a:r>
          </a:p>
        </p:txBody>
      </p:sp>
      <p:pic>
        <p:nvPicPr>
          <p:cNvPr id="2050" name="Picture 2">
            <a:extLst>
              <a:ext uri="{FF2B5EF4-FFF2-40B4-BE49-F238E27FC236}">
                <a16:creationId xmlns:a16="http://schemas.microsoft.com/office/drawing/2014/main" id="{440765FE-36A4-49E8-9B88-146F80C51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106" y="476495"/>
            <a:ext cx="5940202" cy="412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653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Spring MVC provides @</a:t>
            </a:r>
            <a:r>
              <a:rPr lang="en-US" sz="1600" b="0" dirty="0" err="1"/>
              <a:t>CrossOrigin</a:t>
            </a:r>
            <a:r>
              <a:rPr lang="en-US" sz="1600" b="0" dirty="0"/>
              <a:t> annotation. This annotation marks the annotated method or type as permitting cross origin requests.</a:t>
            </a:r>
          </a:p>
          <a:p>
            <a:pPr>
              <a:buNone/>
            </a:pPr>
            <a:endParaRPr lang="en-US" sz="1600" b="0" dirty="0"/>
          </a:p>
          <a:p>
            <a:pPr>
              <a:buNone/>
            </a:pPr>
            <a:r>
              <a:rPr lang="en-US" sz="1600" b="0" dirty="0"/>
              <a:t>@</a:t>
            </a:r>
            <a:r>
              <a:rPr lang="en-US" sz="1600" b="0" dirty="0" err="1"/>
              <a:t>CrossOrigin</a:t>
            </a:r>
            <a:r>
              <a:rPr lang="en-US" sz="1600" b="0" dirty="0"/>
              <a:t> at Class / Controller Level</a:t>
            </a:r>
          </a:p>
          <a:p>
            <a:pPr>
              <a:buNone/>
            </a:pPr>
            <a:endParaRPr lang="en-US" sz="1600" b="0" dirty="0"/>
          </a:p>
          <a:p>
            <a:pPr marL="460375">
              <a:buNone/>
            </a:pPr>
            <a:r>
              <a:rPr lang="en-US" sz="1600" b="0" dirty="0">
                <a:solidFill>
                  <a:schemeClr val="tx2"/>
                </a:solidFill>
              </a:rPr>
              <a:t>@</a:t>
            </a:r>
            <a:r>
              <a:rPr lang="en-US" sz="1600" b="0" dirty="0" err="1">
                <a:solidFill>
                  <a:schemeClr val="tx2"/>
                </a:solidFill>
              </a:rPr>
              <a:t>CrossOrigin</a:t>
            </a:r>
            <a:r>
              <a:rPr lang="en-US" sz="1600" b="0" dirty="0">
                <a:solidFill>
                  <a:schemeClr val="tx2"/>
                </a:solidFill>
              </a:rPr>
              <a:t>(origins = "*", </a:t>
            </a:r>
            <a:r>
              <a:rPr lang="en-US" sz="1600" b="0" dirty="0" err="1">
                <a:solidFill>
                  <a:schemeClr val="tx2"/>
                </a:solidFill>
              </a:rPr>
              <a:t>allowedHeaders</a:t>
            </a:r>
            <a:r>
              <a:rPr lang="en-US" sz="1600" b="0" dirty="0">
                <a:solidFill>
                  <a:schemeClr val="tx2"/>
                </a:solidFill>
              </a:rPr>
              <a:t> = "*")</a:t>
            </a:r>
          </a:p>
          <a:p>
            <a:pPr marL="460375">
              <a:buNone/>
            </a:pPr>
            <a:r>
              <a:rPr lang="en-US" sz="1600" b="0" dirty="0"/>
              <a:t>@Controller</a:t>
            </a:r>
          </a:p>
          <a:p>
            <a:pPr marL="460375">
              <a:buNone/>
            </a:pPr>
            <a:r>
              <a:rPr lang="en-US" sz="1600" b="0" dirty="0"/>
              <a:t>public class </a:t>
            </a:r>
            <a:r>
              <a:rPr lang="en-US" sz="1600" b="0" dirty="0" err="1"/>
              <a:t>HomeController</a:t>
            </a:r>
            <a:r>
              <a:rPr lang="en-US" sz="1600" b="0" dirty="0"/>
              <a:t> {</a:t>
            </a:r>
          </a:p>
          <a:p>
            <a:pPr marL="460375">
              <a:buNone/>
            </a:pPr>
            <a:r>
              <a:rPr lang="en-US" sz="1600" b="0" dirty="0"/>
              <a:t>    @</a:t>
            </a:r>
            <a:r>
              <a:rPr lang="en-US" sz="1600" b="0" dirty="0" err="1"/>
              <a:t>GetMapping</a:t>
            </a:r>
            <a:r>
              <a:rPr lang="en-US" sz="1600" b="0" dirty="0"/>
              <a:t>(path="/")</a:t>
            </a:r>
          </a:p>
          <a:p>
            <a:pPr marL="460375">
              <a:buNone/>
            </a:pPr>
            <a:r>
              <a:rPr lang="en-US" sz="1600" b="0" dirty="0"/>
              <a:t>    public String </a:t>
            </a:r>
            <a:r>
              <a:rPr lang="en-US" sz="1600" b="0" dirty="0" err="1"/>
              <a:t>homeInit</a:t>
            </a:r>
            <a:r>
              <a:rPr lang="en-US" sz="1600" b="0" dirty="0"/>
              <a:t>(Model model) {</a:t>
            </a:r>
          </a:p>
          <a:p>
            <a:pPr marL="460375">
              <a:buNone/>
            </a:pPr>
            <a:r>
              <a:rPr lang="en-US" sz="1600" b="0" dirty="0"/>
              <a:t>        return "home";</a:t>
            </a:r>
          </a:p>
          <a:p>
            <a:pPr marL="460375">
              <a:buNone/>
            </a:pPr>
            <a:r>
              <a:rPr lang="en-US" sz="1600" b="0" dirty="0"/>
              <a:t>    }</a:t>
            </a:r>
          </a:p>
          <a:p>
            <a:pPr marL="460375">
              <a:buNone/>
            </a:pPr>
            <a:r>
              <a:rPr lang="en-US" sz="1600" b="0" dirty="0"/>
              <a: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sz="1400" dirty="0"/>
              <a:t>@</a:t>
            </a:r>
            <a:r>
              <a:rPr lang="en-US" sz="1400" dirty="0" err="1"/>
              <a:t>CrossOrigin</a:t>
            </a:r>
            <a:r>
              <a:rPr lang="en-US" sz="1400" dirty="0"/>
              <a:t> - </a:t>
            </a:r>
            <a:r>
              <a:rPr lang="en-US" dirty="0"/>
              <a:t>Class Level</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CORS Configuration in Spring MVC</a:t>
            </a:r>
          </a:p>
        </p:txBody>
      </p:sp>
      <p:sp>
        <p:nvSpPr>
          <p:cNvPr id="9" name="Callout: Bent Line 8">
            <a:extLst>
              <a:ext uri="{FF2B5EF4-FFF2-40B4-BE49-F238E27FC236}">
                <a16:creationId xmlns:a16="http://schemas.microsoft.com/office/drawing/2014/main" id="{75EC431F-2F1A-4B7F-B45F-57BD7280F561}"/>
              </a:ext>
            </a:extLst>
          </p:cNvPr>
          <p:cNvSpPr/>
          <p:nvPr/>
        </p:nvSpPr>
        <p:spPr>
          <a:xfrm>
            <a:off x="5449791" y="3080353"/>
            <a:ext cx="3014793" cy="1123844"/>
          </a:xfrm>
          <a:prstGeom prst="borderCallout2">
            <a:avLst>
              <a:gd name="adj1" fmla="val 18750"/>
              <a:gd name="adj2" fmla="val -8333"/>
              <a:gd name="adj3" fmla="val 18750"/>
              <a:gd name="adj4" fmla="val -16667"/>
              <a:gd name="adj5" fmla="val -27558"/>
              <a:gd name="adj6" fmla="val -596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 means that all origins are allowed.</a:t>
            </a:r>
          </a:p>
          <a:p>
            <a:pPr algn="ctr"/>
            <a:r>
              <a:rPr lang="en-US" sz="1400" dirty="0"/>
              <a:t>If undefined, all origins are allowed.</a:t>
            </a:r>
          </a:p>
        </p:txBody>
      </p:sp>
    </p:spTree>
    <p:extLst>
      <p:ext uri="{BB962C8B-B14F-4D97-AF65-F5344CB8AC3E}">
        <p14:creationId xmlns:p14="http://schemas.microsoft.com/office/powerpoint/2010/main" val="3980924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a:t>
            </a:r>
            <a:r>
              <a:rPr lang="en-US" sz="1600" b="0" dirty="0" err="1"/>
              <a:t>CrossOrigin</a:t>
            </a:r>
            <a:r>
              <a:rPr lang="en-US" sz="1600" b="0" dirty="0"/>
              <a:t> at Method Level</a:t>
            </a:r>
          </a:p>
          <a:p>
            <a:pPr>
              <a:buNone/>
            </a:pPr>
            <a:endParaRPr lang="en-US" sz="1600" b="0" dirty="0"/>
          </a:p>
          <a:p>
            <a:pPr marL="460375">
              <a:buNone/>
            </a:pPr>
            <a:r>
              <a:rPr lang="en-US" sz="1600" b="0" dirty="0"/>
              <a:t>@Controller</a:t>
            </a:r>
          </a:p>
          <a:p>
            <a:pPr marL="460375">
              <a:buNone/>
            </a:pPr>
            <a:r>
              <a:rPr lang="en-US" sz="1600" b="0" dirty="0"/>
              <a:t>public class </a:t>
            </a:r>
            <a:r>
              <a:rPr lang="en-US" sz="1600" b="0" dirty="0" err="1"/>
              <a:t>HomeController</a:t>
            </a:r>
            <a:r>
              <a:rPr lang="en-US" sz="1600" b="0" dirty="0"/>
              <a:t> {</a:t>
            </a:r>
          </a:p>
          <a:p>
            <a:pPr marL="460375">
              <a:buNone/>
            </a:pPr>
            <a:r>
              <a:rPr lang="en-US" sz="1600" b="0" dirty="0"/>
              <a:t>    </a:t>
            </a:r>
            <a:r>
              <a:rPr lang="en-US" sz="1600" b="0" dirty="0">
                <a:solidFill>
                  <a:schemeClr val="tx2"/>
                </a:solidFill>
              </a:rPr>
              <a:t>@</a:t>
            </a:r>
            <a:r>
              <a:rPr lang="en-US" sz="1600" b="0" dirty="0" err="1">
                <a:solidFill>
                  <a:schemeClr val="tx2"/>
                </a:solidFill>
              </a:rPr>
              <a:t>CrossOrigin</a:t>
            </a:r>
            <a:r>
              <a:rPr lang="en-US" sz="1600" b="0" dirty="0">
                <a:solidFill>
                  <a:schemeClr val="tx2"/>
                </a:solidFill>
              </a:rPr>
              <a:t>(origins = "http://example.com")</a:t>
            </a:r>
          </a:p>
          <a:p>
            <a:pPr marL="460375">
              <a:buNone/>
            </a:pPr>
            <a:r>
              <a:rPr lang="en-US" sz="1600" b="0" dirty="0"/>
              <a:t>    @</a:t>
            </a:r>
            <a:r>
              <a:rPr lang="en-US" sz="1600" b="0" dirty="0" err="1"/>
              <a:t>GetMapping</a:t>
            </a:r>
            <a:r>
              <a:rPr lang="en-US" sz="1600" b="0" dirty="0"/>
              <a:t>(path="/")</a:t>
            </a:r>
          </a:p>
          <a:p>
            <a:pPr marL="460375">
              <a:buNone/>
            </a:pPr>
            <a:r>
              <a:rPr lang="en-US" sz="1600" b="0" dirty="0"/>
              <a:t>    public String </a:t>
            </a:r>
            <a:r>
              <a:rPr lang="en-US" sz="1600" b="0" dirty="0" err="1"/>
              <a:t>homeInit</a:t>
            </a:r>
            <a:r>
              <a:rPr lang="en-US" sz="1600" b="0" dirty="0"/>
              <a:t>(Model model) {</a:t>
            </a:r>
          </a:p>
          <a:p>
            <a:pPr marL="460375">
              <a:buNone/>
            </a:pPr>
            <a:r>
              <a:rPr lang="en-US" sz="1600" b="0" dirty="0"/>
              <a:t>        return "home";</a:t>
            </a:r>
          </a:p>
          <a:p>
            <a:pPr marL="460375">
              <a:buNone/>
            </a:pPr>
            <a:r>
              <a:rPr lang="en-US" sz="1600" b="0" dirty="0"/>
              <a:t>    }</a:t>
            </a:r>
          </a:p>
          <a:p>
            <a:pPr marL="460375">
              <a:buNone/>
            </a:pPr>
            <a:r>
              <a:rPr lang="en-US" sz="1600" b="0" dirty="0"/>
              <a:t>}</a:t>
            </a:r>
          </a:p>
          <a:p>
            <a:pPr>
              <a:buNone/>
            </a:pPr>
            <a:endParaRPr lang="en-US" sz="1600" b="0" dirty="0"/>
          </a:p>
          <a:p>
            <a:pPr>
              <a:buNone/>
            </a:pPr>
            <a:r>
              <a:rPr lang="en-US" sz="1600" b="0" i="1" dirty="0"/>
              <a:t>Note: if @</a:t>
            </a:r>
            <a:r>
              <a:rPr lang="en-US" sz="1600" b="0" i="1" dirty="0" err="1"/>
              <a:t>CrossOrigin</a:t>
            </a:r>
            <a:r>
              <a:rPr lang="en-US" sz="1600" b="0" i="1" dirty="0"/>
              <a:t> defines in both Class and Method Level, it will be overridden at Method Level</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sz="1400" dirty="0"/>
              <a:t>@</a:t>
            </a:r>
            <a:r>
              <a:rPr lang="en-US" sz="1400" dirty="0" err="1"/>
              <a:t>CrossOrigin</a:t>
            </a:r>
            <a:r>
              <a:rPr lang="en-US" sz="1400" dirty="0"/>
              <a:t> - Method</a:t>
            </a:r>
            <a:r>
              <a:rPr lang="en-US" dirty="0"/>
              <a:t> Level</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CORS Configuration in Spring MVC</a:t>
            </a:r>
          </a:p>
        </p:txBody>
      </p:sp>
    </p:spTree>
    <p:extLst>
      <p:ext uri="{BB962C8B-B14F-4D97-AF65-F5344CB8AC3E}">
        <p14:creationId xmlns:p14="http://schemas.microsoft.com/office/powerpoint/2010/main" val="1498521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735607"/>
            <a:ext cx="8391525" cy="3810200"/>
          </a:xfrm>
        </p:spPr>
        <p:txBody>
          <a:bodyPr/>
          <a:lstStyle/>
          <a:p>
            <a:pPr>
              <a:buNone/>
            </a:pPr>
            <a:r>
              <a:rPr lang="en-US" sz="1500" b="0" dirty="0"/>
              <a:t>@</a:t>
            </a:r>
            <a:r>
              <a:rPr lang="en-US" sz="1500" b="0" dirty="0" err="1"/>
              <a:t>EnableWebSecurity</a:t>
            </a:r>
            <a:endParaRPr lang="en-US" sz="1500" b="0" dirty="0"/>
          </a:p>
          <a:p>
            <a:pPr>
              <a:buNone/>
            </a:pPr>
            <a:r>
              <a:rPr lang="en-US" sz="1500" b="0" dirty="0"/>
              <a:t>public class </a:t>
            </a:r>
            <a:r>
              <a:rPr lang="en-US" sz="1500" b="0" dirty="0" err="1"/>
              <a:t>WebSecurityConfig</a:t>
            </a:r>
            <a:r>
              <a:rPr lang="en-US" sz="1500" b="0" dirty="0"/>
              <a:t> extends </a:t>
            </a:r>
            <a:r>
              <a:rPr lang="en-US" sz="1500" b="0" dirty="0" err="1"/>
              <a:t>WebSecurityConfigurerAdapter</a:t>
            </a:r>
            <a:r>
              <a:rPr lang="en-US" sz="1500" b="0" dirty="0"/>
              <a:t> {</a:t>
            </a:r>
          </a:p>
          <a:p>
            <a:pPr>
              <a:buNone/>
            </a:pPr>
            <a:r>
              <a:rPr lang="en-US" sz="500" b="0" dirty="0"/>
              <a:t> </a:t>
            </a:r>
          </a:p>
          <a:p>
            <a:pPr>
              <a:buNone/>
            </a:pPr>
            <a:r>
              <a:rPr lang="en-US" sz="1500" b="0" dirty="0"/>
              <a:t>    @Override</a:t>
            </a:r>
          </a:p>
          <a:p>
            <a:pPr>
              <a:buNone/>
            </a:pPr>
            <a:r>
              <a:rPr lang="en-US" sz="1500" b="0" dirty="0"/>
              <a:t>    protected void configure(</a:t>
            </a:r>
            <a:r>
              <a:rPr lang="en-US" sz="1500" b="0" dirty="0" err="1"/>
              <a:t>HttpSecurity</a:t>
            </a:r>
            <a:r>
              <a:rPr lang="en-US" sz="1500" b="0" dirty="0"/>
              <a:t> http) throws Exception {</a:t>
            </a:r>
          </a:p>
          <a:p>
            <a:pPr>
              <a:buNone/>
            </a:pPr>
            <a:r>
              <a:rPr lang="en-US" sz="1500" b="0" dirty="0"/>
              <a:t>        </a:t>
            </a:r>
            <a:r>
              <a:rPr lang="en-US" sz="1500" b="0" dirty="0" err="1"/>
              <a:t>http.cors</a:t>
            </a:r>
            <a:r>
              <a:rPr lang="en-US" sz="1500" b="0" dirty="0"/>
              <a:t>(); // by default uses a Bean by the name of </a:t>
            </a:r>
            <a:r>
              <a:rPr lang="en-US" sz="1500" b="0" dirty="0" err="1"/>
              <a:t>corsConfigurationSource</a:t>
            </a:r>
            <a:endParaRPr lang="en-US" sz="1500" b="0" dirty="0"/>
          </a:p>
          <a:p>
            <a:pPr>
              <a:buNone/>
            </a:pPr>
            <a:r>
              <a:rPr lang="en-US" sz="1500" b="0" dirty="0"/>
              <a:t>    }</a:t>
            </a:r>
          </a:p>
          <a:p>
            <a:pPr>
              <a:buNone/>
            </a:pPr>
            <a:r>
              <a:rPr lang="en-US" sz="500" b="0" dirty="0"/>
              <a:t> </a:t>
            </a:r>
          </a:p>
          <a:p>
            <a:pPr>
              <a:buNone/>
            </a:pPr>
            <a:r>
              <a:rPr lang="en-US" sz="1500" b="0" dirty="0"/>
              <a:t>    @Bean</a:t>
            </a:r>
          </a:p>
          <a:p>
            <a:pPr>
              <a:buNone/>
            </a:pPr>
            <a:r>
              <a:rPr lang="en-US" sz="1500" b="0" dirty="0"/>
              <a:t>    </a:t>
            </a:r>
            <a:r>
              <a:rPr lang="en-US" sz="1500" b="0" dirty="0" err="1"/>
              <a:t>CorsConfigurationSource</a:t>
            </a:r>
            <a:r>
              <a:rPr lang="en-US" sz="1500" b="0" dirty="0"/>
              <a:t> </a:t>
            </a:r>
            <a:r>
              <a:rPr lang="en-US" sz="1500" b="0" dirty="0" err="1"/>
              <a:t>corsConfigurationSource</a:t>
            </a:r>
            <a:r>
              <a:rPr lang="en-US" sz="1500" b="0" dirty="0"/>
              <a:t>() {</a:t>
            </a:r>
          </a:p>
          <a:p>
            <a:pPr>
              <a:buNone/>
            </a:pPr>
            <a:r>
              <a:rPr lang="en-US" sz="1500" b="0" dirty="0"/>
              <a:t>        </a:t>
            </a:r>
            <a:r>
              <a:rPr lang="en-US" sz="1500" b="0" dirty="0" err="1"/>
              <a:t>CorsConfiguration</a:t>
            </a:r>
            <a:r>
              <a:rPr lang="en-US" sz="1500" b="0" dirty="0"/>
              <a:t> configuration = new </a:t>
            </a:r>
            <a:r>
              <a:rPr lang="en-US" sz="1500" b="0" dirty="0" err="1"/>
              <a:t>CorsConfiguration</a:t>
            </a:r>
            <a:r>
              <a:rPr lang="en-US" sz="1500" b="0" dirty="0"/>
              <a:t>();</a:t>
            </a:r>
          </a:p>
          <a:p>
            <a:pPr>
              <a:buNone/>
            </a:pPr>
            <a:r>
              <a:rPr lang="en-US" sz="1500" b="0" dirty="0"/>
              <a:t>        </a:t>
            </a:r>
            <a:r>
              <a:rPr lang="en-US" sz="1500" b="0" dirty="0" err="1">
                <a:solidFill>
                  <a:schemeClr val="tx2"/>
                </a:solidFill>
              </a:rPr>
              <a:t>configuration.setAllowedOrigins</a:t>
            </a:r>
            <a:r>
              <a:rPr lang="en-US" sz="1500" b="0" dirty="0">
                <a:solidFill>
                  <a:schemeClr val="tx2"/>
                </a:solidFill>
              </a:rPr>
              <a:t>(</a:t>
            </a:r>
            <a:r>
              <a:rPr lang="en-US" sz="1500" b="0" dirty="0" err="1">
                <a:solidFill>
                  <a:schemeClr val="tx2"/>
                </a:solidFill>
              </a:rPr>
              <a:t>Arrays.asList</a:t>
            </a:r>
            <a:r>
              <a:rPr lang="en-US" sz="1500" b="0" dirty="0">
                <a:solidFill>
                  <a:schemeClr val="tx2"/>
                </a:solidFill>
              </a:rPr>
              <a:t>("https://example.com"));</a:t>
            </a:r>
          </a:p>
          <a:p>
            <a:pPr>
              <a:buNone/>
            </a:pPr>
            <a:r>
              <a:rPr lang="en-US" sz="1500" b="0" dirty="0"/>
              <a:t>        </a:t>
            </a:r>
            <a:r>
              <a:rPr lang="en-US" sz="1500" b="0" dirty="0" err="1"/>
              <a:t>configuration.setAllowedMethods</a:t>
            </a:r>
            <a:r>
              <a:rPr lang="en-US" sz="1500" b="0" dirty="0"/>
              <a:t>(</a:t>
            </a:r>
            <a:r>
              <a:rPr lang="en-US" sz="1500" b="0" dirty="0" err="1"/>
              <a:t>Arrays.asList</a:t>
            </a:r>
            <a:r>
              <a:rPr lang="en-US" sz="1500" b="0" dirty="0"/>
              <a:t>("GET","POST"));</a:t>
            </a:r>
          </a:p>
          <a:p>
            <a:pPr>
              <a:buNone/>
            </a:pPr>
            <a:r>
              <a:rPr lang="en-US" sz="1500" b="0" dirty="0"/>
              <a:t>        </a:t>
            </a:r>
            <a:r>
              <a:rPr lang="en-US" sz="1500" b="0" dirty="0" err="1"/>
              <a:t>UrlBasedCorsConfigurationSource</a:t>
            </a:r>
            <a:r>
              <a:rPr lang="en-US" sz="1500" b="0" dirty="0"/>
              <a:t> source = new </a:t>
            </a:r>
            <a:r>
              <a:rPr lang="en-US" sz="1500" b="0" dirty="0" err="1"/>
              <a:t>UrlBasedCorsConfigurationSource</a:t>
            </a:r>
            <a:r>
              <a:rPr lang="en-US" sz="1500" b="0" dirty="0"/>
              <a:t>();</a:t>
            </a:r>
          </a:p>
          <a:p>
            <a:pPr>
              <a:buNone/>
            </a:pPr>
            <a:r>
              <a:rPr lang="en-US" sz="1500" b="0" dirty="0"/>
              <a:t>        </a:t>
            </a:r>
            <a:r>
              <a:rPr lang="en-US" sz="1500" b="0" dirty="0" err="1"/>
              <a:t>source.registerCorsConfiguration</a:t>
            </a:r>
            <a:r>
              <a:rPr lang="en-US" sz="1500" b="0" dirty="0"/>
              <a:t>("/**", configuration);</a:t>
            </a:r>
          </a:p>
          <a:p>
            <a:pPr>
              <a:buNone/>
            </a:pPr>
            <a:r>
              <a:rPr lang="en-US" sz="1500" b="0" dirty="0"/>
              <a:t>        return source;</a:t>
            </a:r>
          </a:p>
          <a:p>
            <a:pPr>
              <a:buNone/>
            </a:pPr>
            <a:r>
              <a:rPr lang="en-US" sz="1500" b="0" dirty="0"/>
              <a:t>    }</a:t>
            </a:r>
          </a:p>
          <a:p>
            <a:pPr>
              <a:buNone/>
            </a:pPr>
            <a:r>
              <a:rPr lang="en-US" sz="1500" b="0" dirty="0"/>
              <a:t>}</a:t>
            </a:r>
            <a:endParaRPr lang="en-US" sz="1500" b="0" i="1"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CORS Configuration in Spring Security</a:t>
            </a:r>
          </a:p>
        </p:txBody>
      </p:sp>
    </p:spTree>
    <p:extLst>
      <p:ext uri="{BB962C8B-B14F-4D97-AF65-F5344CB8AC3E}">
        <p14:creationId xmlns:p14="http://schemas.microsoft.com/office/powerpoint/2010/main" val="1055311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CORS is a method to relax the same-origin policy and CSRF is a vulnerability</a:t>
            </a:r>
          </a:p>
          <a:p>
            <a:pPr marL="285750" indent="-285750"/>
            <a:endParaRPr lang="en-US" sz="1600" b="0" dirty="0"/>
          </a:p>
          <a:p>
            <a:pPr marL="285750" indent="-285750"/>
            <a:r>
              <a:rPr lang="en-US" sz="1600" b="0" dirty="0"/>
              <a:t>CORS is something you might want to use (in certain circumstances) whereas CSRF is an undesirable design mistake.</a:t>
            </a:r>
          </a:p>
          <a:p>
            <a:pPr marL="285750" indent="-285750"/>
            <a:endParaRPr lang="en-US" sz="1600" b="0" dirty="0"/>
          </a:p>
          <a:p>
            <a:pPr marL="285750" indent="-285750"/>
            <a:r>
              <a:rPr lang="en-US" sz="1600" b="0" dirty="0"/>
              <a:t>CORS is also associated with the protection methods of how to prevent CSRF attacks. The most typical way to mitigate the attack is to use anti-CSRF tokens but it is also possible to prevent the attack by checking the Origin: or </a:t>
            </a:r>
            <a:r>
              <a:rPr lang="en-US" sz="1600" b="0" dirty="0" err="1"/>
              <a:t>Referer</a:t>
            </a:r>
            <a:r>
              <a:rPr lang="en-US" sz="1600" b="0" dirty="0"/>
              <a:t>: header which is related to CORS</a:t>
            </a:r>
          </a:p>
          <a:p>
            <a:pPr>
              <a:buNone/>
            </a:pPr>
            <a:endParaRPr lang="en-US" sz="1600" b="0" dirty="0"/>
          </a:p>
          <a:p>
            <a:pPr>
              <a:buNone/>
            </a:pPr>
            <a:endParaRPr lang="en-US" sz="1600" b="0" dirty="0"/>
          </a:p>
          <a:p>
            <a:pPr>
              <a:buNone/>
            </a:pPr>
            <a:r>
              <a:rPr lang="en-US" sz="1600" b="0" i="1" dirty="0"/>
              <a:t>Note: it is not a good idea to assume that good CORS rules will prevent all CSRF attacks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CORS vs CSRF</a:t>
            </a:r>
          </a:p>
        </p:txBody>
      </p:sp>
    </p:spTree>
    <p:extLst>
      <p:ext uri="{BB962C8B-B14F-4D97-AF65-F5344CB8AC3E}">
        <p14:creationId xmlns:p14="http://schemas.microsoft.com/office/powerpoint/2010/main" val="3817493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Clickjacking</a:t>
            </a:r>
          </a:p>
        </p:txBody>
      </p:sp>
    </p:spTree>
    <p:extLst>
      <p:ext uri="{BB962C8B-B14F-4D97-AF65-F5344CB8AC3E}">
        <p14:creationId xmlns:p14="http://schemas.microsoft.com/office/powerpoint/2010/main" val="3314954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766257"/>
            <a:ext cx="8391525" cy="3779550"/>
          </a:xfrm>
        </p:spPr>
        <p:txBody>
          <a:bodyPr/>
          <a:lstStyle/>
          <a:p>
            <a:pPr marL="285750" indent="-285750"/>
            <a:r>
              <a:rPr lang="en-US" sz="1600" b="0" dirty="0"/>
              <a:t>The attacker creates an attractive page which promises to give the user a free trip to Tahiti.</a:t>
            </a:r>
          </a:p>
          <a:p>
            <a:pPr marL="285750" indent="-285750"/>
            <a:endParaRPr lang="en-US" sz="800" b="0" dirty="0"/>
          </a:p>
          <a:p>
            <a:pPr marL="285750" indent="-285750"/>
            <a:r>
              <a:rPr lang="en-US" sz="1600" b="0" dirty="0"/>
              <a:t>In the background the attacker checks if the user is logged into his banking site and if so, loads the screen that enables transfer of funds, using query parameters to insert the attacker’s bank details into the form.</a:t>
            </a:r>
          </a:p>
          <a:p>
            <a:pPr marL="285750" indent="-285750"/>
            <a:endParaRPr lang="en-US" sz="800" b="0" dirty="0"/>
          </a:p>
          <a:p>
            <a:pPr marL="285750" indent="-285750"/>
            <a:r>
              <a:rPr lang="en-US" sz="1600" b="0" dirty="0"/>
              <a:t>The bank transfer page is displayed in an invisible iframe above the free gift page, with the “Confirm Transfer” button exactly aligned over the “Receive Gift” button visible to the user.</a:t>
            </a:r>
          </a:p>
          <a:p>
            <a:pPr marL="285750" indent="-285750"/>
            <a:endParaRPr lang="en-US" sz="800" b="0" dirty="0"/>
          </a:p>
          <a:p>
            <a:pPr marL="285750" indent="-285750"/>
            <a:r>
              <a:rPr lang="en-US" sz="1600" b="0" dirty="0"/>
              <a:t>The user visits the page and clicks the “Book My Free Trip” button.</a:t>
            </a:r>
          </a:p>
          <a:p>
            <a:pPr>
              <a:buNone/>
            </a:pPr>
            <a:endParaRPr lang="en-US" sz="800" b="0" dirty="0"/>
          </a:p>
          <a:p>
            <a:pPr marL="285750" indent="-285750"/>
            <a:r>
              <a:rPr lang="en-US" sz="1600" b="0" dirty="0"/>
              <a:t>In reality the user is </a:t>
            </a:r>
            <a:r>
              <a:rPr lang="en-US" sz="1600" b="0" dirty="0">
                <a:solidFill>
                  <a:schemeClr val="tx2"/>
                </a:solidFill>
              </a:rPr>
              <a:t>clicking on the invisible iframe</a:t>
            </a:r>
            <a:r>
              <a:rPr lang="en-US" sz="1600" b="0" dirty="0"/>
              <a:t>, and has clicked the “Confirm Transfer” button. Funds are transferred to the attacker.</a:t>
            </a:r>
          </a:p>
          <a:p>
            <a:pPr marL="285750" indent="-285750"/>
            <a:endParaRPr lang="en-US" sz="800" b="0" dirty="0"/>
          </a:p>
          <a:p>
            <a:pPr marL="285750" indent="-285750"/>
            <a:r>
              <a:rPr lang="en-US" sz="1600" b="0" dirty="0"/>
              <a:t>The user is redirected to a page with information about the free gift (not knowing what happened in the background).</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Clickjacking attack example</a:t>
            </a:r>
          </a:p>
        </p:txBody>
      </p:sp>
    </p:spTree>
    <p:extLst>
      <p:ext uri="{BB962C8B-B14F-4D97-AF65-F5344CB8AC3E}">
        <p14:creationId xmlns:p14="http://schemas.microsoft.com/office/powerpoint/2010/main" val="4026721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p:spPr>
        <p:txBody>
          <a:bodyPr/>
          <a:lstStyle/>
          <a:p>
            <a:fld id="{C465A074-71B0-1C47-A455-7677837C124E}" type="slidenum">
              <a:rPr lang="it-IT" smtClean="0"/>
              <a:pPr/>
              <a:t>47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p:spPr>
        <p:txBody>
          <a:bodyPr/>
          <a:lstStyle/>
          <a:p>
            <a:r>
              <a:rPr lang="it-IT"/>
              <a:t>8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p:spPr>
        <p:txBody>
          <a:bodyPr/>
          <a:lstStyle/>
          <a:p>
            <a:r>
              <a:rPr lang="en-US" dirty="0"/>
              <a:t>Spring Security</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p:spPr>
        <p:txBody>
          <a:bodyPr/>
          <a:lstStyle/>
          <a:p>
            <a:r>
              <a:rPr lang="en-US" dirty="0"/>
              <a:t>Clickjacking Illustration</a:t>
            </a:r>
          </a:p>
        </p:txBody>
      </p:sp>
      <p:pic>
        <p:nvPicPr>
          <p:cNvPr id="3074" name="Picture 2" descr="Example of a Clickjacking Attack">
            <a:extLst>
              <a:ext uri="{FF2B5EF4-FFF2-40B4-BE49-F238E27FC236}">
                <a16:creationId xmlns:a16="http://schemas.microsoft.com/office/drawing/2014/main" id="{3BCD44E1-8035-4F61-9EBE-FE2F2FCFF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460" y="488237"/>
            <a:ext cx="5431082" cy="41670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225ACC-0065-495B-BDA2-74DC077EE7D4}"/>
              </a:ext>
            </a:extLst>
          </p:cNvPr>
          <p:cNvSpPr txBox="1"/>
          <p:nvPr/>
        </p:nvSpPr>
        <p:spPr>
          <a:xfrm>
            <a:off x="3534509" y="4409042"/>
            <a:ext cx="4081667" cy="246221"/>
          </a:xfrm>
          <a:prstGeom prst="rect">
            <a:avLst/>
          </a:prstGeom>
          <a:noFill/>
        </p:spPr>
        <p:txBody>
          <a:bodyPr wrap="square" rtlCol="0">
            <a:spAutoFit/>
          </a:bodyPr>
          <a:lstStyle/>
          <a:p>
            <a:pPr algn="r"/>
            <a:r>
              <a:rPr lang="en-US" sz="1000" dirty="0"/>
              <a:t>https://www.imperva.com/learn/application-security/clickjacking/</a:t>
            </a:r>
          </a:p>
        </p:txBody>
      </p:sp>
    </p:spTree>
    <p:extLst>
      <p:ext uri="{BB962C8B-B14F-4D97-AF65-F5344CB8AC3E}">
        <p14:creationId xmlns:p14="http://schemas.microsoft.com/office/powerpoint/2010/main" val="3768600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the user is required to </a:t>
            </a:r>
            <a:r>
              <a:rPr lang="en-US" sz="1600" b="0" dirty="0">
                <a:solidFill>
                  <a:schemeClr val="tx2"/>
                </a:solidFill>
              </a:rPr>
              <a:t>perform an action </a:t>
            </a:r>
            <a:r>
              <a:rPr lang="en-US" sz="1600" b="0" dirty="0"/>
              <a:t>such as a button click whereas a CSRF attack depends upon forging an entire request without the user's knowledge or input</a:t>
            </a:r>
          </a:p>
          <a:p>
            <a:pPr marL="285750" indent="-285750"/>
            <a:endParaRPr lang="en-US" sz="1600" b="0" dirty="0"/>
          </a:p>
          <a:p>
            <a:pPr marL="285750" indent="-285750"/>
            <a:r>
              <a:rPr lang="en-US" sz="1600" b="0" dirty="0"/>
              <a:t>Protection against CSRF attacks is often provided by the use of a CSRF token</a:t>
            </a:r>
          </a:p>
          <a:p>
            <a:pPr marL="285750" indent="-285750"/>
            <a:endParaRPr lang="en-US" sz="1600" b="0" dirty="0"/>
          </a:p>
          <a:p>
            <a:pPr marL="285750" indent="-285750"/>
            <a:r>
              <a:rPr lang="en-US" sz="1600" b="0" dirty="0"/>
              <a:t>Clickjacking attacks are not mitigated by the CSRF token as a target session is established with content loaded from an authentic website and with all requests happening on-domain. </a:t>
            </a:r>
          </a:p>
          <a:p>
            <a:pPr marL="285750" indent="-285750"/>
            <a:endParaRPr lang="en-US" sz="1600" b="0" dirty="0"/>
          </a:p>
          <a:p>
            <a:pPr marL="285750" indent="-285750"/>
            <a:r>
              <a:rPr lang="en-US" sz="1600" b="0" dirty="0"/>
              <a:t>Clickjacking uses a normal user session that occurs within a hidden iframe.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Clickjacking vs CSRF</a:t>
            </a:r>
          </a:p>
        </p:txBody>
      </p:sp>
    </p:spTree>
    <p:extLst>
      <p:ext uri="{BB962C8B-B14F-4D97-AF65-F5344CB8AC3E}">
        <p14:creationId xmlns:p14="http://schemas.microsoft.com/office/powerpoint/2010/main" val="209936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This framework targets two major areas of application are authentication and authorization. </a:t>
            </a:r>
          </a:p>
          <a:p>
            <a:pPr marL="285750" indent="-285750"/>
            <a:endParaRPr lang="en-US" sz="1600" b="0" dirty="0"/>
          </a:p>
          <a:p>
            <a:pPr marL="285750" indent="-285750"/>
            <a:r>
              <a:rPr lang="en-US" sz="1600" b="0" dirty="0"/>
              <a:t>Authentication - the process of knowing and identifying the user that wants to access.</a:t>
            </a:r>
          </a:p>
          <a:p>
            <a:pPr marL="285750" indent="-285750"/>
            <a:endParaRPr lang="en-US" sz="800" b="0" dirty="0"/>
          </a:p>
          <a:p>
            <a:pPr marL="628650" indent="-285750">
              <a:buFont typeface="Arial" panose="020B0604020202020204" pitchFamily="34" charset="0"/>
              <a:buChar char="•"/>
            </a:pPr>
            <a:r>
              <a:rPr lang="en-US" sz="1600" b="0" dirty="0"/>
              <a:t>There are two processes to make sure that the user is authentic: identification and verification. </a:t>
            </a:r>
          </a:p>
          <a:p>
            <a:pPr marL="628650" indent="-285750">
              <a:buFont typeface="Arial" panose="020B0604020202020204" pitchFamily="34" charset="0"/>
              <a:buChar char="•"/>
            </a:pPr>
            <a:r>
              <a:rPr lang="en-US" sz="1600" b="0" dirty="0"/>
              <a:t>For example, a user is authenticated through their username and password</a:t>
            </a:r>
          </a:p>
          <a:p>
            <a:pPr marL="285750" indent="-285750"/>
            <a:endParaRPr lang="en-US" sz="1600" b="0" dirty="0"/>
          </a:p>
          <a:p>
            <a:pPr marL="285750" indent="-285750"/>
            <a:r>
              <a:rPr lang="en-US" sz="1600" b="0" dirty="0"/>
              <a:t>Authorization - the process to allow authority to perform actions in the application.</a:t>
            </a:r>
          </a:p>
          <a:p>
            <a:pPr marL="285750" indent="-285750"/>
            <a:endParaRPr lang="en-US" sz="800" b="0" dirty="0"/>
          </a:p>
          <a:p>
            <a:pPr marL="628650" indent="-285750">
              <a:buFont typeface="Arial" panose="020B0604020202020204" pitchFamily="34" charset="0"/>
              <a:buChar char="•"/>
            </a:pPr>
            <a:r>
              <a:rPr lang="en-US" sz="1600" b="0" dirty="0"/>
              <a:t>For example, an ADMIN user has unlimited access to application properties and can change or manipulate them</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1375659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The X-Frame-Options response header instructs the browser to prevent any site with this header in the response from being rendered within a frame. </a:t>
            </a:r>
            <a:r>
              <a:rPr lang="en-US" sz="1600" b="0" dirty="0">
                <a:solidFill>
                  <a:schemeClr val="tx2"/>
                </a:solidFill>
              </a:rPr>
              <a:t>By default, Spring Security disables rendering within an iframe</a:t>
            </a:r>
            <a:r>
              <a:rPr lang="en-US" sz="1600" b="0" dirty="0"/>
              <a:t> (i.e. X-Frame-Options: DENY).</a:t>
            </a:r>
          </a:p>
          <a:p>
            <a:pPr marL="285750" indent="-285750"/>
            <a:endParaRPr lang="en-US" sz="1600" b="0" dirty="0"/>
          </a:p>
          <a:p>
            <a:pPr marL="285750" indent="-285750"/>
            <a:r>
              <a:rPr lang="en-US" sz="1600" b="0" dirty="0"/>
              <a:t>You can customize X-Frame-Options. For example, the following use "X-Frame-Options: SAMEORIGIN" which allows iframes within the same domain:</a:t>
            </a:r>
          </a:p>
          <a:p>
            <a:pPr marL="285750" indent="-285750"/>
            <a:endParaRPr lang="en-US" sz="500" b="0" dirty="0"/>
          </a:p>
          <a:p>
            <a:pPr marL="460375">
              <a:buNone/>
            </a:pPr>
            <a:r>
              <a:rPr lang="en-US" sz="1600" b="0" dirty="0"/>
              <a:t>@</a:t>
            </a:r>
            <a:r>
              <a:rPr lang="en-US" sz="1600" b="0" dirty="0" err="1"/>
              <a:t>EnableWebSecurity</a:t>
            </a:r>
            <a:endParaRPr lang="en-US" sz="1600" b="0" dirty="0"/>
          </a:p>
          <a:p>
            <a:pPr marL="460375">
              <a:buNone/>
            </a:pPr>
            <a:r>
              <a:rPr lang="en-US" sz="1600" b="0" dirty="0"/>
              <a:t>public class </a:t>
            </a:r>
            <a:r>
              <a:rPr lang="en-US" sz="1600" b="0" dirty="0" err="1"/>
              <a:t>WebSecurityConfig</a:t>
            </a:r>
            <a:r>
              <a:rPr lang="en-US" sz="1600" b="0" dirty="0"/>
              <a:t> extends </a:t>
            </a:r>
            <a:r>
              <a:rPr lang="en-US" sz="1600" b="0" dirty="0" err="1"/>
              <a:t>WebSecurityConfigurerAdapter</a:t>
            </a:r>
            <a:r>
              <a:rPr lang="en-US" sz="1600" b="0" dirty="0"/>
              <a:t> {</a:t>
            </a:r>
          </a:p>
          <a:p>
            <a:pPr marL="460375">
              <a:buNone/>
            </a:pPr>
            <a:r>
              <a:rPr lang="en-US" sz="1600" b="0" dirty="0"/>
              <a:t>	@Override</a:t>
            </a:r>
          </a:p>
          <a:p>
            <a:pPr marL="460375">
              <a:buNone/>
            </a:pPr>
            <a:r>
              <a:rPr lang="en-US" sz="1600" b="0" dirty="0"/>
              <a:t>	protected void configure(</a:t>
            </a:r>
            <a:r>
              <a:rPr lang="en-US" sz="1600" b="0" dirty="0" err="1"/>
              <a:t>HttpSecurity</a:t>
            </a:r>
            <a:r>
              <a:rPr lang="en-US" sz="1600" b="0" dirty="0"/>
              <a:t> http) throws Exception {</a:t>
            </a:r>
          </a:p>
          <a:p>
            <a:pPr marL="460375">
              <a:buNone/>
            </a:pPr>
            <a:r>
              <a:rPr lang="en-US" sz="1600" b="0" dirty="0"/>
              <a:t>		</a:t>
            </a:r>
            <a:r>
              <a:rPr lang="en-US" sz="1600" b="0" dirty="0" err="1">
                <a:solidFill>
                  <a:schemeClr val="tx2"/>
                </a:solidFill>
              </a:rPr>
              <a:t>http.headers</a:t>
            </a:r>
            <a:r>
              <a:rPr lang="en-US" sz="1600" b="0" dirty="0">
                <a:solidFill>
                  <a:schemeClr val="tx2"/>
                </a:solidFill>
              </a:rPr>
              <a:t>().</a:t>
            </a:r>
            <a:r>
              <a:rPr lang="en-US" sz="1600" b="0" dirty="0" err="1">
                <a:solidFill>
                  <a:schemeClr val="tx2"/>
                </a:solidFill>
              </a:rPr>
              <a:t>frameOptions</a:t>
            </a:r>
            <a:r>
              <a:rPr lang="en-US" sz="1600" b="0" dirty="0">
                <a:solidFill>
                  <a:schemeClr val="tx2"/>
                </a:solidFill>
              </a:rPr>
              <a:t>().</a:t>
            </a:r>
            <a:r>
              <a:rPr lang="en-US" sz="1600" b="0" dirty="0" err="1">
                <a:solidFill>
                  <a:schemeClr val="tx2"/>
                </a:solidFill>
              </a:rPr>
              <a:t>sameOrigin</a:t>
            </a:r>
            <a:r>
              <a:rPr lang="en-US" sz="1600" b="0" dirty="0">
                <a:solidFill>
                  <a:schemeClr val="tx2"/>
                </a:solidFill>
              </a:rPr>
              <a:t>();</a:t>
            </a:r>
          </a:p>
          <a:p>
            <a:pPr marL="460375">
              <a:buNone/>
            </a:pPr>
            <a:r>
              <a:rPr lang="en-US" sz="1600" b="0" dirty="0"/>
              <a:t>	}</a:t>
            </a:r>
          </a:p>
          <a:p>
            <a:pPr marL="460375">
              <a:buNone/>
            </a:pPr>
            <a:r>
              <a:rPr lang="en-US" sz="1600" b="0" dirty="0"/>
              <a: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X-Frame-Options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Clickjacking Protection in Spring Security</a:t>
            </a:r>
          </a:p>
        </p:txBody>
      </p:sp>
    </p:spTree>
    <p:extLst>
      <p:ext uri="{BB962C8B-B14F-4D97-AF65-F5344CB8AC3E}">
        <p14:creationId xmlns:p14="http://schemas.microsoft.com/office/powerpoint/2010/main" val="306308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Other Important Configurations</a:t>
            </a:r>
          </a:p>
        </p:txBody>
      </p:sp>
    </p:spTree>
    <p:extLst>
      <p:ext uri="{BB962C8B-B14F-4D97-AF65-F5344CB8AC3E}">
        <p14:creationId xmlns:p14="http://schemas.microsoft.com/office/powerpoint/2010/main" val="1180011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a:t>
            </a:r>
            <a:r>
              <a:rPr lang="en-US" sz="1800" b="0" dirty="0" err="1"/>
              <a:t>EnableWebSecurity</a:t>
            </a:r>
            <a:endParaRPr lang="en-US" sz="1800" b="0" dirty="0"/>
          </a:p>
          <a:p>
            <a:pPr>
              <a:buNone/>
            </a:pPr>
            <a:r>
              <a:rPr lang="en-US" sz="1800" b="0" dirty="0"/>
              <a:t>	public class </a:t>
            </a:r>
            <a:r>
              <a:rPr lang="en-US" sz="1800" b="0" dirty="0" err="1"/>
              <a:t>WebSecurityConfig</a:t>
            </a:r>
            <a:r>
              <a:rPr lang="en-US" sz="1800" b="0" dirty="0"/>
              <a:t> extends </a:t>
            </a:r>
            <a:r>
              <a:rPr lang="en-US" sz="1800" b="0" dirty="0" err="1"/>
              <a:t>WebSecurityConfigurerAdapter</a:t>
            </a:r>
            <a:r>
              <a:rPr lang="en-US" sz="1800" b="0" dirty="0"/>
              <a:t> {</a:t>
            </a:r>
          </a:p>
          <a:p>
            <a:pPr>
              <a:buNone/>
            </a:pPr>
            <a:r>
              <a:rPr lang="en-US" sz="1800" b="0" dirty="0"/>
              <a:t>		@Override</a:t>
            </a:r>
          </a:p>
          <a:p>
            <a:pPr>
              <a:buNone/>
            </a:pPr>
            <a:r>
              <a:rPr lang="en-US" sz="1800" b="0" dirty="0"/>
              <a:t>		protected void configure(</a:t>
            </a:r>
            <a:r>
              <a:rPr lang="en-US" sz="1800" b="0" dirty="0" err="1"/>
              <a:t>HttpSecurity</a:t>
            </a:r>
            <a:r>
              <a:rPr lang="en-US" sz="1800" b="0" dirty="0"/>
              <a:t> http) throws Exception {</a:t>
            </a:r>
          </a:p>
          <a:p>
            <a:pPr>
              <a:buNone/>
            </a:pPr>
            <a:r>
              <a:rPr lang="en-US" sz="1800" b="0" dirty="0"/>
              <a:t>			</a:t>
            </a:r>
            <a:r>
              <a:rPr lang="en-US" sz="1800" b="0" dirty="0" err="1">
                <a:solidFill>
                  <a:schemeClr val="tx2"/>
                </a:solidFill>
              </a:rPr>
              <a:t>http.requiresChannel</a:t>
            </a:r>
            <a:r>
              <a:rPr lang="en-US" sz="1800" b="0" dirty="0">
                <a:solidFill>
                  <a:schemeClr val="tx2"/>
                </a:solidFill>
              </a:rPr>
              <a:t>().</a:t>
            </a:r>
            <a:r>
              <a:rPr lang="en-US" sz="1800" b="0" dirty="0" err="1">
                <a:solidFill>
                  <a:schemeClr val="tx2"/>
                </a:solidFill>
              </a:rPr>
              <a:t>anyRequest</a:t>
            </a:r>
            <a:r>
              <a:rPr lang="en-US" sz="1800" b="0" dirty="0">
                <a:solidFill>
                  <a:schemeClr val="tx2"/>
                </a:solidFill>
              </a:rPr>
              <a:t>().</a:t>
            </a:r>
            <a:r>
              <a:rPr lang="en-US" sz="1800" b="0" dirty="0" err="1">
                <a:solidFill>
                  <a:schemeClr val="tx2"/>
                </a:solidFill>
              </a:rPr>
              <a:t>requiresSecure</a:t>
            </a:r>
            <a:r>
              <a:rPr lang="en-US" sz="1800" b="0" dirty="0">
                <a:solidFill>
                  <a:schemeClr val="tx2"/>
                </a:solidFill>
              </a:rPr>
              <a:t>();</a:t>
            </a:r>
          </a:p>
          <a:p>
            <a:pPr>
              <a:buNone/>
            </a:pPr>
            <a:r>
              <a:rPr lang="en-US" sz="1800" b="0" dirty="0"/>
              <a:t>		}</a:t>
            </a:r>
          </a:p>
          <a:p>
            <a:pPr>
              <a:buNone/>
            </a:pPr>
            <a:r>
              <a:rPr lang="en-US" sz="1800" b="0" dirty="0"/>
              <a:t>	}</a:t>
            </a:r>
          </a:p>
          <a:p>
            <a:pPr>
              <a:buNone/>
            </a:pPr>
            <a:endParaRPr lang="en-US" sz="1800" b="0" dirty="0"/>
          </a:p>
          <a:p>
            <a:pPr>
              <a:buNone/>
            </a:pPr>
            <a:r>
              <a:rPr lang="en-US" sz="1800" b="0" dirty="0"/>
              <a:t>Or use port mapping:</a:t>
            </a:r>
          </a:p>
          <a:p>
            <a:pPr>
              <a:buNone/>
            </a:pPr>
            <a:r>
              <a:rPr lang="en-US" sz="1800" b="0" dirty="0"/>
              <a:t>	</a:t>
            </a:r>
            <a:r>
              <a:rPr lang="en-US" sz="1800" b="0" dirty="0" err="1">
                <a:solidFill>
                  <a:schemeClr val="tx2"/>
                </a:solidFill>
              </a:rPr>
              <a:t>http.portMapper</a:t>
            </a:r>
            <a:r>
              <a:rPr lang="en-US" sz="1800" b="0" dirty="0">
                <a:solidFill>
                  <a:schemeClr val="tx2"/>
                </a:solidFill>
              </a:rPr>
              <a:t>().http(8080).</a:t>
            </a:r>
            <a:r>
              <a:rPr lang="en-US" sz="1800" b="0" dirty="0" err="1">
                <a:solidFill>
                  <a:schemeClr val="tx2"/>
                </a:solidFill>
              </a:rPr>
              <a:t>mapsTo</a:t>
            </a:r>
            <a:r>
              <a:rPr lang="en-US" sz="1800" b="0" dirty="0">
                <a:solidFill>
                  <a:schemeClr val="tx2"/>
                </a:solidFill>
              </a:rPr>
              <a:t>(8443);</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sz="1600" dirty="0"/>
              <a:t>Force your URL to use HTTPS</a:t>
            </a:r>
          </a:p>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HTTPS Channel Security</a:t>
            </a:r>
          </a:p>
        </p:txBody>
      </p:sp>
    </p:spTree>
    <p:extLst>
      <p:ext uri="{BB962C8B-B14F-4D97-AF65-F5344CB8AC3E}">
        <p14:creationId xmlns:p14="http://schemas.microsoft.com/office/powerpoint/2010/main" val="2904941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Define the URLs to handle session issues under </a:t>
            </a:r>
            <a:r>
              <a:rPr lang="en-US" sz="1800" b="0" dirty="0" err="1"/>
              <a:t>WebSecurityConfigurerAdapter</a:t>
            </a:r>
            <a:r>
              <a:rPr lang="en-US" sz="1800" b="0" dirty="0"/>
              <a:t>:</a:t>
            </a:r>
          </a:p>
          <a:p>
            <a:pPr>
              <a:buNone/>
            </a:pPr>
            <a:r>
              <a:rPr lang="en-US" sz="1800" b="0" dirty="0"/>
              <a:t>	@Override</a:t>
            </a:r>
          </a:p>
          <a:p>
            <a:pPr>
              <a:buNone/>
            </a:pPr>
            <a:r>
              <a:rPr lang="en-US" sz="1800" b="0" dirty="0"/>
              <a:t>	protected void configure(</a:t>
            </a:r>
            <a:r>
              <a:rPr lang="en-US" sz="1800" b="0" dirty="0" err="1"/>
              <a:t>HttpSecurity</a:t>
            </a:r>
            <a:r>
              <a:rPr lang="en-US" sz="1800" b="0" dirty="0"/>
              <a:t> http) throws Exception {</a:t>
            </a:r>
          </a:p>
          <a:p>
            <a:pPr>
              <a:buNone/>
            </a:pPr>
            <a:r>
              <a:rPr lang="en-US" sz="1800" b="0" dirty="0"/>
              <a:t>		</a:t>
            </a:r>
            <a:r>
              <a:rPr lang="en-US" sz="1800" b="0" dirty="0" err="1">
                <a:solidFill>
                  <a:schemeClr val="tx2"/>
                </a:solidFill>
              </a:rPr>
              <a:t>http.sessionManagement</a:t>
            </a:r>
            <a:r>
              <a:rPr lang="en-US" sz="1800" b="0" dirty="0">
                <a:solidFill>
                  <a:schemeClr val="tx2"/>
                </a:solidFill>
              </a:rPr>
              <a:t>()</a:t>
            </a:r>
          </a:p>
          <a:p>
            <a:pPr>
              <a:buNone/>
            </a:pPr>
            <a:r>
              <a:rPr lang="en-US" sz="1800" b="0" dirty="0">
                <a:solidFill>
                  <a:schemeClr val="tx2"/>
                </a:solidFill>
              </a:rPr>
              <a:t>  			.</a:t>
            </a:r>
            <a:r>
              <a:rPr lang="en-US" sz="1800" b="0" dirty="0" err="1">
                <a:solidFill>
                  <a:schemeClr val="tx2"/>
                </a:solidFill>
              </a:rPr>
              <a:t>expiredUrl</a:t>
            </a:r>
            <a:r>
              <a:rPr lang="en-US" sz="1800" b="0" dirty="0">
                <a:solidFill>
                  <a:schemeClr val="tx2"/>
                </a:solidFill>
              </a:rPr>
              <a:t>("/</a:t>
            </a:r>
            <a:r>
              <a:rPr lang="en-US" sz="1800" b="0" dirty="0" err="1">
                <a:solidFill>
                  <a:schemeClr val="tx2"/>
                </a:solidFill>
              </a:rPr>
              <a:t>sessionExpired</a:t>
            </a:r>
            <a:r>
              <a:rPr lang="en-US" sz="1800" b="0" dirty="0">
                <a:solidFill>
                  <a:schemeClr val="tx2"/>
                </a:solidFill>
              </a:rPr>
              <a:t>")</a:t>
            </a:r>
          </a:p>
          <a:p>
            <a:pPr>
              <a:buNone/>
            </a:pPr>
            <a:r>
              <a:rPr lang="en-US" sz="1800" b="0" dirty="0">
                <a:solidFill>
                  <a:schemeClr val="tx2"/>
                </a:solidFill>
              </a:rPr>
              <a:t>  			.</a:t>
            </a:r>
            <a:r>
              <a:rPr lang="en-US" sz="1800" b="0" dirty="0" err="1">
                <a:solidFill>
                  <a:schemeClr val="tx2"/>
                </a:solidFill>
              </a:rPr>
              <a:t>invalidSessionUrl</a:t>
            </a:r>
            <a:r>
              <a:rPr lang="en-US" sz="1800" b="0" dirty="0">
                <a:solidFill>
                  <a:schemeClr val="tx2"/>
                </a:solidFill>
              </a:rPr>
              <a:t>("/</a:t>
            </a:r>
            <a:r>
              <a:rPr lang="en-US" sz="1800" b="0" dirty="0" err="1">
                <a:solidFill>
                  <a:schemeClr val="tx2"/>
                </a:solidFill>
              </a:rPr>
              <a:t>sessionInvalid</a:t>
            </a:r>
            <a:r>
              <a:rPr lang="en-US" sz="1800" b="0" dirty="0">
                <a:solidFill>
                  <a:schemeClr val="tx2"/>
                </a:solidFill>
              </a:rPr>
              <a:t>");;</a:t>
            </a:r>
          </a:p>
          <a:p>
            <a:pPr>
              <a:buNone/>
            </a:pPr>
            <a:r>
              <a:rPr lang="en-US" sz="1800" b="0" dirty="0"/>
              <a:t>	}</a:t>
            </a:r>
          </a:p>
          <a:p>
            <a:pPr>
              <a:buNone/>
            </a:pPr>
            <a:endParaRPr lang="en-US" sz="1800" b="0" dirty="0"/>
          </a:p>
          <a:p>
            <a:pPr>
              <a:buNone/>
            </a:pPr>
            <a:r>
              <a:rPr lang="en-US" sz="1800" b="0" dirty="0"/>
              <a:t>Define timeout value in </a:t>
            </a:r>
            <a:r>
              <a:rPr lang="en-US" sz="1800" b="0" dirty="0" err="1"/>
              <a:t>application.properties</a:t>
            </a:r>
            <a:r>
              <a:rPr lang="en-US" sz="1800" b="0" dirty="0"/>
              <a:t> file:</a:t>
            </a:r>
          </a:p>
          <a:p>
            <a:pPr>
              <a:buNone/>
            </a:pPr>
            <a:r>
              <a:rPr lang="en-US" sz="1800" b="0" dirty="0"/>
              <a:t>	</a:t>
            </a:r>
            <a:r>
              <a:rPr lang="en-US" sz="1800" b="0" dirty="0" err="1">
                <a:solidFill>
                  <a:schemeClr val="tx2"/>
                </a:solidFill>
              </a:rPr>
              <a:t>server.servlet.session.timeout</a:t>
            </a:r>
            <a:r>
              <a:rPr lang="en-US" sz="1800" b="0" dirty="0">
                <a:solidFill>
                  <a:schemeClr val="tx2"/>
                </a:solidFill>
              </a:rPr>
              <a:t>=15m</a:t>
            </a:r>
          </a:p>
          <a:p>
            <a:pPr>
              <a:buNone/>
            </a:pPr>
            <a:endParaRPr lang="en-US" sz="1800" b="0" dirty="0">
              <a:solidFill>
                <a:schemeClr val="tx2"/>
              </a:solidFill>
            </a:endParaRPr>
          </a:p>
          <a:p>
            <a:pPr>
              <a:buNone/>
            </a:pPr>
            <a:r>
              <a:rPr lang="en-US" sz="1800" b="0" i="1" dirty="0"/>
              <a:t>Note: if we don't specify the duration unit, Spring will assume it's seconds.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Session Timeout</a:t>
            </a:r>
          </a:p>
        </p:txBody>
      </p:sp>
    </p:spTree>
    <p:extLst>
      <p:ext uri="{BB962C8B-B14F-4D97-AF65-F5344CB8AC3E}">
        <p14:creationId xmlns:p14="http://schemas.microsoft.com/office/powerpoint/2010/main" val="3677424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dirty="0"/>
              <a:t>Spring Security</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Spring Profiles</a:t>
            </a:r>
          </a:p>
        </p:txBody>
      </p:sp>
    </p:spTree>
    <p:extLst>
      <p:ext uri="{BB962C8B-B14F-4D97-AF65-F5344CB8AC3E}">
        <p14:creationId xmlns:p14="http://schemas.microsoft.com/office/powerpoint/2010/main" val="1497624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As of Spring 3.1, we can now map our beans to different profiles – for example, dev, test, prod.</a:t>
            </a:r>
          </a:p>
          <a:p>
            <a:pPr marL="285750" indent="-285750"/>
            <a:endParaRPr lang="en-US" sz="1800" b="0" dirty="0"/>
          </a:p>
          <a:p>
            <a:pPr marL="285750" indent="-285750"/>
            <a:r>
              <a:rPr lang="en-US" sz="1800" b="0" dirty="0"/>
              <a:t>Spring Profiles provide a way to segregate parts of your application configuration and make it be available only in certain environments. </a:t>
            </a:r>
          </a:p>
          <a:p>
            <a:pPr marL="285750" indent="-285750"/>
            <a:endParaRPr lang="en-US" sz="1800" b="0" dirty="0"/>
          </a:p>
          <a:p>
            <a:pPr marL="285750" indent="-285750"/>
            <a:r>
              <a:rPr lang="en-US" sz="1800" b="0" dirty="0"/>
              <a:t>Any @Component or @Configuration can be marked with </a:t>
            </a:r>
            <a:r>
              <a:rPr lang="en-US" sz="1800" b="0" dirty="0">
                <a:solidFill>
                  <a:srgbClr val="FF0000"/>
                </a:solidFill>
              </a:rPr>
              <a:t>@Profile </a:t>
            </a:r>
            <a:r>
              <a:rPr lang="en-US" sz="1800" b="0" dirty="0"/>
              <a:t>to limit when it is loaded.</a:t>
            </a:r>
          </a:p>
          <a:p>
            <a:pPr marL="285750" indent="-285750"/>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Profiles</a:t>
            </a:r>
          </a:p>
        </p:txBody>
      </p:sp>
    </p:spTree>
    <p:extLst>
      <p:ext uri="{BB962C8B-B14F-4D97-AF65-F5344CB8AC3E}">
        <p14:creationId xmlns:p14="http://schemas.microsoft.com/office/powerpoint/2010/main" val="1878967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This @Profile annotation can be applied at class level or method level.</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@Profile</a:t>
            </a:r>
          </a:p>
        </p:txBody>
      </p:sp>
      <p:sp>
        <p:nvSpPr>
          <p:cNvPr id="9" name="TextBox 8">
            <a:extLst>
              <a:ext uri="{FF2B5EF4-FFF2-40B4-BE49-F238E27FC236}">
                <a16:creationId xmlns:a16="http://schemas.microsoft.com/office/drawing/2014/main" id="{FBB2ED2C-E076-4B65-A488-F98C906B8CB6}"/>
              </a:ext>
            </a:extLst>
          </p:cNvPr>
          <p:cNvSpPr txBox="1"/>
          <p:nvPr/>
        </p:nvSpPr>
        <p:spPr>
          <a:xfrm>
            <a:off x="347664" y="2056216"/>
            <a:ext cx="3622511" cy="27669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tabLst>
                <a:tab pos="460375" algn="l"/>
                <a:tab pos="914400" algn="l"/>
              </a:tabLst>
            </a:pPr>
            <a:r>
              <a:rPr lang="en-US" sz="1600" dirty="0">
                <a:solidFill>
                  <a:schemeClr val="tx1"/>
                </a:solidFill>
              </a:rPr>
              <a:t>@Configuration</a:t>
            </a:r>
          </a:p>
          <a:p>
            <a:pPr>
              <a:tabLst>
                <a:tab pos="460375" algn="l"/>
                <a:tab pos="914400" algn="l"/>
              </a:tabLst>
            </a:pPr>
            <a:r>
              <a:rPr lang="en-US" sz="1600" dirty="0">
                <a:solidFill>
                  <a:schemeClr val="tx1"/>
                </a:solidFill>
              </a:rPr>
              <a:t>@Profile("</a:t>
            </a:r>
            <a:r>
              <a:rPr lang="en-US" sz="1600" dirty="0">
                <a:solidFill>
                  <a:srgbClr val="FF0000"/>
                </a:solidFill>
              </a:rPr>
              <a:t>dev</a:t>
            </a:r>
            <a:r>
              <a:rPr lang="en-US" sz="1600" dirty="0">
                <a:solidFill>
                  <a:schemeClr val="tx1"/>
                </a:solidFill>
              </a:rPr>
              <a:t>")</a:t>
            </a:r>
          </a:p>
          <a:p>
            <a:pPr>
              <a:tabLst>
                <a:tab pos="460375" algn="l"/>
                <a:tab pos="914400" algn="l"/>
              </a:tabLst>
            </a:pPr>
            <a:r>
              <a:rPr lang="en-US" sz="1600" dirty="0">
                <a:solidFill>
                  <a:schemeClr val="tx1"/>
                </a:solidFill>
              </a:rPr>
              <a:t>public class </a:t>
            </a:r>
            <a:r>
              <a:rPr lang="en-US" sz="1600" dirty="0" err="1">
                <a:solidFill>
                  <a:schemeClr val="tx1"/>
                </a:solidFill>
              </a:rPr>
              <a:t>DoctorDev</a:t>
            </a:r>
            <a:r>
              <a:rPr lang="en-US" sz="1600" dirty="0">
                <a:solidFill>
                  <a:schemeClr val="tx1"/>
                </a:solidFill>
              </a:rPr>
              <a:t> {</a:t>
            </a:r>
          </a:p>
          <a:p>
            <a:pPr>
              <a:tabLst>
                <a:tab pos="460375" algn="l"/>
                <a:tab pos="914400" algn="l"/>
              </a:tabLst>
            </a:pPr>
            <a:r>
              <a:rPr lang="en-US" sz="1600" dirty="0">
                <a:solidFill>
                  <a:schemeClr val="tx1"/>
                </a:solidFill>
              </a:rPr>
              <a:t>	@Bean</a:t>
            </a:r>
          </a:p>
          <a:p>
            <a:pPr>
              <a:tabLst>
                <a:tab pos="460375" algn="l"/>
                <a:tab pos="914400" algn="l"/>
              </a:tabLst>
            </a:pPr>
            <a:r>
              <a:rPr lang="en-US" sz="1600" dirty="0">
                <a:solidFill>
                  <a:schemeClr val="tx1"/>
                </a:solidFill>
              </a:rPr>
              <a:t> 	public Doctor </a:t>
            </a:r>
            <a:r>
              <a:rPr lang="en-US" sz="1600" dirty="0" err="1">
                <a:solidFill>
                  <a:schemeClr val="tx1"/>
                </a:solidFill>
              </a:rPr>
              <a:t>getFakeDoctor</a:t>
            </a:r>
            <a:r>
              <a:rPr lang="en-US" sz="1600" dirty="0">
                <a:solidFill>
                  <a:schemeClr val="tx1"/>
                </a:solidFill>
              </a:rPr>
              <a:t>() {</a:t>
            </a:r>
          </a:p>
          <a:p>
            <a:pPr>
              <a:tabLst>
                <a:tab pos="460375" algn="l"/>
                <a:tab pos="914400" algn="l"/>
              </a:tabLst>
            </a:pPr>
            <a:r>
              <a:rPr lang="en-US" sz="1600" dirty="0">
                <a:solidFill>
                  <a:schemeClr val="tx1"/>
                </a:solidFill>
              </a:rPr>
              <a:t>		// return a fake doctor</a:t>
            </a:r>
          </a:p>
          <a:p>
            <a:pPr>
              <a:tabLst>
                <a:tab pos="460375" algn="l"/>
                <a:tab pos="914400" algn="l"/>
              </a:tabLst>
            </a:pPr>
            <a:r>
              <a:rPr lang="en-US" sz="1600" dirty="0">
                <a:solidFill>
                  <a:schemeClr val="tx1"/>
                </a:solidFill>
              </a:rPr>
              <a:t>	}</a:t>
            </a:r>
          </a:p>
          <a:p>
            <a:pPr>
              <a:tabLst>
                <a:tab pos="460375" algn="l"/>
                <a:tab pos="914400" algn="l"/>
              </a:tabLst>
            </a:pPr>
            <a:r>
              <a:rPr lang="en-US" sz="1600" dirty="0">
                <a:solidFill>
                  <a:schemeClr val="tx1"/>
                </a:solidFill>
              </a:rPr>
              <a:t>}</a:t>
            </a:r>
          </a:p>
        </p:txBody>
      </p:sp>
      <p:sp>
        <p:nvSpPr>
          <p:cNvPr id="10" name="TextBox 9">
            <a:extLst>
              <a:ext uri="{FF2B5EF4-FFF2-40B4-BE49-F238E27FC236}">
                <a16:creationId xmlns:a16="http://schemas.microsoft.com/office/drawing/2014/main" id="{C39CDBC0-F47F-47EF-A226-DB4BC860938F}"/>
              </a:ext>
            </a:extLst>
          </p:cNvPr>
          <p:cNvSpPr txBox="1"/>
          <p:nvPr/>
        </p:nvSpPr>
        <p:spPr>
          <a:xfrm>
            <a:off x="4437977" y="2036685"/>
            <a:ext cx="3833410" cy="27669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tabLst>
                <a:tab pos="460375" algn="l"/>
                <a:tab pos="914400" algn="l"/>
              </a:tabLst>
            </a:pPr>
            <a:r>
              <a:rPr lang="en-US" sz="1600" dirty="0">
                <a:solidFill>
                  <a:schemeClr val="tx1"/>
                </a:solidFill>
              </a:rPr>
              <a:t>@Configuration</a:t>
            </a:r>
          </a:p>
          <a:p>
            <a:pPr>
              <a:tabLst>
                <a:tab pos="460375" algn="l"/>
                <a:tab pos="914400" algn="l"/>
              </a:tabLst>
            </a:pPr>
            <a:r>
              <a:rPr lang="en-US" sz="1600" dirty="0">
                <a:solidFill>
                  <a:schemeClr val="tx1"/>
                </a:solidFill>
              </a:rPr>
              <a:t>@Profile("</a:t>
            </a:r>
            <a:r>
              <a:rPr lang="en-US" sz="1600" dirty="0">
                <a:solidFill>
                  <a:srgbClr val="FF0000"/>
                </a:solidFill>
              </a:rPr>
              <a:t>prod</a:t>
            </a:r>
            <a:r>
              <a:rPr lang="en-US" sz="1600" dirty="0">
                <a:solidFill>
                  <a:schemeClr val="tx1"/>
                </a:solidFill>
              </a:rPr>
              <a:t>")</a:t>
            </a:r>
          </a:p>
          <a:p>
            <a:pPr>
              <a:tabLst>
                <a:tab pos="460375" algn="l"/>
                <a:tab pos="914400" algn="l"/>
              </a:tabLst>
            </a:pPr>
            <a:r>
              <a:rPr lang="en-US" sz="1600" dirty="0">
                <a:solidFill>
                  <a:schemeClr val="tx1"/>
                </a:solidFill>
              </a:rPr>
              <a:t>public class </a:t>
            </a:r>
            <a:r>
              <a:rPr lang="en-US" sz="1600" dirty="0" err="1">
                <a:solidFill>
                  <a:schemeClr val="tx1"/>
                </a:solidFill>
              </a:rPr>
              <a:t>DoctorProd</a:t>
            </a:r>
            <a:r>
              <a:rPr lang="en-US" sz="1600" dirty="0">
                <a:solidFill>
                  <a:schemeClr val="tx1"/>
                </a:solidFill>
              </a:rPr>
              <a:t> {</a:t>
            </a:r>
          </a:p>
          <a:p>
            <a:pPr>
              <a:tabLst>
                <a:tab pos="460375" algn="l"/>
                <a:tab pos="914400" algn="l"/>
              </a:tabLst>
            </a:pPr>
            <a:r>
              <a:rPr lang="en-US" sz="1600" dirty="0">
                <a:solidFill>
                  <a:schemeClr val="tx1"/>
                </a:solidFill>
              </a:rPr>
              <a:t>	@Bean</a:t>
            </a:r>
          </a:p>
          <a:p>
            <a:pPr>
              <a:tabLst>
                <a:tab pos="460375" algn="l"/>
                <a:tab pos="914400" algn="l"/>
              </a:tabLst>
            </a:pPr>
            <a:r>
              <a:rPr lang="en-US" sz="1600" dirty="0">
                <a:solidFill>
                  <a:schemeClr val="tx1"/>
                </a:solidFill>
              </a:rPr>
              <a:t>	public Doctor </a:t>
            </a:r>
            <a:r>
              <a:rPr lang="en-US" sz="1600" dirty="0" err="1">
                <a:solidFill>
                  <a:schemeClr val="tx1"/>
                </a:solidFill>
              </a:rPr>
              <a:t>getRealDoctor</a:t>
            </a:r>
            <a:r>
              <a:rPr lang="en-US" sz="1600" dirty="0">
                <a:solidFill>
                  <a:schemeClr val="tx1"/>
                </a:solidFill>
              </a:rPr>
              <a:t>() {</a:t>
            </a:r>
          </a:p>
          <a:p>
            <a:pPr>
              <a:tabLst>
                <a:tab pos="460375" algn="l"/>
                <a:tab pos="914400" algn="l"/>
              </a:tabLst>
            </a:pPr>
            <a:r>
              <a:rPr lang="en-US" sz="1600" dirty="0">
                <a:solidFill>
                  <a:schemeClr val="tx1"/>
                </a:solidFill>
              </a:rPr>
              <a:t>		// return a real doctor</a:t>
            </a:r>
          </a:p>
          <a:p>
            <a:pPr>
              <a:tabLst>
                <a:tab pos="460375" algn="l"/>
                <a:tab pos="914400" algn="l"/>
              </a:tabLst>
            </a:pPr>
            <a:r>
              <a:rPr lang="en-US" sz="1600" dirty="0">
                <a:solidFill>
                  <a:schemeClr val="tx1"/>
                </a:solidFill>
              </a:rPr>
              <a:t>	}</a:t>
            </a:r>
          </a:p>
          <a:p>
            <a:pPr>
              <a:tabLst>
                <a:tab pos="460375" algn="l"/>
                <a:tab pos="914400" algn="l"/>
              </a:tabLst>
            </a:pPr>
            <a:r>
              <a:rPr lang="en-US" sz="1600" dirty="0">
                <a:solidFill>
                  <a:schemeClr val="tx1"/>
                </a:solidFill>
              </a:rPr>
              <a:t>}</a:t>
            </a:r>
          </a:p>
          <a:p>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921029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r>
              <a:rPr lang="en-US" sz="2400" b="0" dirty="0"/>
              <a:t>Context Parameter in web.xml</a:t>
            </a:r>
          </a:p>
          <a:p>
            <a:pPr>
              <a:buNone/>
            </a:pPr>
            <a:endParaRPr lang="en-US" sz="2400" b="0" dirty="0"/>
          </a:p>
          <a:p>
            <a:pPr marL="342900">
              <a:buNone/>
            </a:pPr>
            <a:r>
              <a:rPr lang="en-US" sz="1600" b="0" dirty="0"/>
              <a:t>&lt;context-param&gt;</a:t>
            </a:r>
          </a:p>
          <a:p>
            <a:pPr marL="342900">
              <a:buNone/>
            </a:pPr>
            <a:r>
              <a:rPr lang="en-US" sz="1600" b="0" dirty="0"/>
              <a:t>    &lt;param-name&gt;</a:t>
            </a:r>
            <a:r>
              <a:rPr lang="en-US" sz="1600" b="0" dirty="0" err="1"/>
              <a:t>contextConfigLocation</a:t>
            </a:r>
            <a:r>
              <a:rPr lang="en-US" sz="1600" b="0" dirty="0"/>
              <a:t>&lt;/param-name&gt;</a:t>
            </a:r>
          </a:p>
          <a:p>
            <a:pPr marL="342900">
              <a:buNone/>
            </a:pPr>
            <a:r>
              <a:rPr lang="en-US" sz="1600" b="0" dirty="0"/>
              <a:t>    &lt;param-value&gt;/WEB-INF/app-config.xml&lt;/param-value&gt;</a:t>
            </a:r>
          </a:p>
          <a:p>
            <a:pPr marL="342900">
              <a:buNone/>
            </a:pPr>
            <a:r>
              <a:rPr lang="en-US" sz="1600" b="0" dirty="0"/>
              <a:t>&lt;/context-param&gt;</a:t>
            </a:r>
          </a:p>
          <a:p>
            <a:pPr marL="342900">
              <a:buNone/>
            </a:pPr>
            <a:r>
              <a:rPr lang="en-US" sz="1600" b="0" dirty="0"/>
              <a:t>&lt;context-param&gt;</a:t>
            </a:r>
          </a:p>
          <a:p>
            <a:pPr marL="342900">
              <a:buNone/>
            </a:pPr>
            <a:r>
              <a:rPr lang="en-US" sz="1600" b="0" dirty="0"/>
              <a:t>    &lt;param-name&gt;</a:t>
            </a:r>
            <a:r>
              <a:rPr lang="en-US" sz="1600" b="0" dirty="0" err="1">
                <a:solidFill>
                  <a:srgbClr val="FF0000"/>
                </a:solidFill>
              </a:rPr>
              <a:t>spring.profiles.active</a:t>
            </a:r>
            <a:r>
              <a:rPr lang="en-US" sz="1600" b="0" dirty="0"/>
              <a:t>&lt;/param-name&gt;</a:t>
            </a:r>
          </a:p>
          <a:p>
            <a:pPr marL="342900">
              <a:buNone/>
            </a:pPr>
            <a:r>
              <a:rPr lang="en-US" sz="1600" b="0" dirty="0"/>
              <a:t>    &lt;param-value&gt;</a:t>
            </a:r>
            <a:r>
              <a:rPr lang="en-US" sz="1600" b="0" dirty="0">
                <a:solidFill>
                  <a:srgbClr val="FF0000"/>
                </a:solidFill>
              </a:rPr>
              <a:t>dev</a:t>
            </a:r>
            <a:r>
              <a:rPr lang="en-US" sz="1600" b="0" dirty="0"/>
              <a:t>&lt;/param-value&gt;</a:t>
            </a:r>
          </a:p>
          <a:p>
            <a:pPr marL="342900">
              <a:buNone/>
            </a:pPr>
            <a:r>
              <a:rPr lang="en-US" sz="1600" b="0" dirty="0"/>
              <a:t>&lt;/context-param&gt;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Set the active profile – web.xml</a:t>
            </a:r>
          </a:p>
        </p:txBody>
      </p:sp>
    </p:spTree>
    <p:extLst>
      <p:ext uri="{BB962C8B-B14F-4D97-AF65-F5344CB8AC3E}">
        <p14:creationId xmlns:p14="http://schemas.microsoft.com/office/powerpoint/2010/main" val="729884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525" cy="3283744"/>
          </a:xfrm>
        </p:spPr>
        <p:txBody>
          <a:bodyPr/>
          <a:lstStyle/>
          <a:p>
            <a:pPr marL="285750" indent="-285750"/>
            <a:r>
              <a:rPr lang="en-US" sz="1800" b="0" dirty="0"/>
              <a:t>JVM System Parameter</a:t>
            </a:r>
          </a:p>
          <a:p>
            <a:pPr marL="285750">
              <a:buNone/>
            </a:pPr>
            <a:r>
              <a:rPr lang="en-US" sz="1800" b="0" dirty="0"/>
              <a:t>The profile names can also be passed in via a JVM system parameter.</a:t>
            </a:r>
          </a:p>
          <a:p>
            <a:pPr>
              <a:buNone/>
            </a:pPr>
            <a:r>
              <a:rPr lang="en-US" sz="1800" b="0" dirty="0"/>
              <a:t>	</a:t>
            </a:r>
            <a:r>
              <a:rPr lang="en-US" sz="1800" b="0" dirty="0">
                <a:solidFill>
                  <a:srgbClr val="FF0000"/>
                </a:solidFill>
              </a:rPr>
              <a:t>-</a:t>
            </a:r>
            <a:r>
              <a:rPr lang="en-US" sz="1800" b="0" dirty="0" err="1">
                <a:solidFill>
                  <a:srgbClr val="FF0000"/>
                </a:solidFill>
              </a:rPr>
              <a:t>Dspring.profiles.active</a:t>
            </a:r>
            <a:r>
              <a:rPr lang="en-US" sz="1800" b="0" dirty="0">
                <a:solidFill>
                  <a:srgbClr val="FF0000"/>
                </a:solidFill>
              </a:rPr>
              <a:t>=dev</a:t>
            </a:r>
          </a:p>
          <a:p>
            <a:pPr>
              <a:buNone/>
            </a:pPr>
            <a:endParaRPr lang="en-US" sz="800" b="0" dirty="0"/>
          </a:p>
          <a:p>
            <a:pPr marL="285750" indent="-285750"/>
            <a:r>
              <a:rPr lang="en-US" sz="1800" b="0" dirty="0"/>
              <a:t>Environment Variable</a:t>
            </a:r>
          </a:p>
          <a:p>
            <a:pPr marL="285750">
              <a:buNone/>
            </a:pPr>
            <a:r>
              <a:rPr lang="en-US" sz="1800" b="0" dirty="0"/>
              <a:t>In a Unix environment, profiles can also be activated via the environment variable:</a:t>
            </a:r>
          </a:p>
          <a:p>
            <a:pPr>
              <a:buNone/>
            </a:pPr>
            <a:r>
              <a:rPr lang="en-US" sz="1800" b="0" dirty="0"/>
              <a:t>	</a:t>
            </a:r>
            <a:r>
              <a:rPr lang="en-US" sz="1800" b="0" dirty="0">
                <a:solidFill>
                  <a:srgbClr val="FF0000"/>
                </a:solidFill>
              </a:rPr>
              <a:t>export </a:t>
            </a:r>
            <a:r>
              <a:rPr lang="en-US" sz="1800" b="0" dirty="0" err="1">
                <a:solidFill>
                  <a:srgbClr val="FF0000"/>
                </a:solidFill>
              </a:rPr>
              <a:t>spring_profiles_active</a:t>
            </a:r>
            <a:r>
              <a:rPr lang="en-US" sz="1800" b="0" dirty="0">
                <a:solidFill>
                  <a:srgbClr val="FF0000"/>
                </a:solidFill>
              </a:rPr>
              <a:t>=dev</a:t>
            </a:r>
          </a:p>
          <a:p>
            <a:pPr>
              <a:buNone/>
            </a:pPr>
            <a:endParaRPr lang="en-US" sz="800" b="0" dirty="0"/>
          </a:p>
          <a:p>
            <a:pPr marL="285750" indent="-285750"/>
            <a:r>
              <a:rPr lang="en-US" sz="1800" b="0" dirty="0"/>
              <a:t>@</a:t>
            </a:r>
            <a:r>
              <a:rPr lang="en-US" sz="1800" b="0" dirty="0" err="1"/>
              <a:t>ActiveProfile</a:t>
            </a:r>
            <a:r>
              <a:rPr lang="en-US" sz="1800" b="0" dirty="0"/>
              <a:t> in Tests</a:t>
            </a:r>
          </a:p>
          <a:p>
            <a:pPr marL="285750">
              <a:buNone/>
            </a:pPr>
            <a:r>
              <a:rPr lang="en-US" sz="1800" b="0" dirty="0"/>
              <a:t>using the @</a:t>
            </a:r>
            <a:r>
              <a:rPr lang="en-US" sz="1800" b="0" dirty="0" err="1"/>
              <a:t>ActiveProfile</a:t>
            </a:r>
            <a:r>
              <a:rPr lang="en-US" sz="1800" b="0" dirty="0"/>
              <a:t> annotation to enable specific profile in Tests:</a:t>
            </a:r>
          </a:p>
          <a:p>
            <a:pPr>
              <a:buNone/>
            </a:pPr>
            <a:r>
              <a:rPr lang="en-US" sz="1800" b="0" dirty="0"/>
              <a:t>	</a:t>
            </a:r>
            <a:r>
              <a:rPr lang="en-US" sz="1800" b="0" dirty="0">
                <a:solidFill>
                  <a:srgbClr val="FF0000"/>
                </a:solidFill>
              </a:rPr>
              <a:t>@</a:t>
            </a:r>
            <a:r>
              <a:rPr lang="en-US" sz="1800" b="0" dirty="0" err="1">
                <a:solidFill>
                  <a:srgbClr val="FF0000"/>
                </a:solidFill>
              </a:rPr>
              <a:t>ActiveProfiles</a:t>
            </a:r>
            <a:r>
              <a:rPr lang="en-US" sz="1800" b="0" dirty="0">
                <a:solidFill>
                  <a:srgbClr val="FF0000"/>
                </a:solidFill>
              </a:rPr>
              <a:t>("dev")</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Set the active profile – other examples</a:t>
            </a:r>
          </a:p>
        </p:txBody>
      </p:sp>
    </p:spTree>
    <p:extLst>
      <p:ext uri="{BB962C8B-B14F-4D97-AF65-F5344CB8AC3E}">
        <p14:creationId xmlns:p14="http://schemas.microsoft.com/office/powerpoint/2010/main" val="2695117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specify active profiles in </a:t>
            </a:r>
            <a:r>
              <a:rPr lang="en-US" sz="1800" b="0" dirty="0" err="1"/>
              <a:t>application.properties</a:t>
            </a:r>
            <a:endParaRPr lang="en-US" sz="1800" b="0" dirty="0"/>
          </a:p>
          <a:p>
            <a:pPr>
              <a:buNone/>
            </a:pPr>
            <a:endParaRPr lang="en-US" sz="1800" b="0" dirty="0"/>
          </a:p>
          <a:p>
            <a:pPr>
              <a:buNone/>
              <a:tabLst>
                <a:tab pos="460375" algn="l"/>
              </a:tabLst>
            </a:pPr>
            <a:r>
              <a:rPr lang="en-US" sz="1800" b="0" dirty="0"/>
              <a:t>	</a:t>
            </a:r>
            <a:r>
              <a:rPr lang="en-US" sz="1800" b="0" dirty="0" err="1">
                <a:solidFill>
                  <a:srgbClr val="FF0000"/>
                </a:solidFill>
              </a:rPr>
              <a:t>spring.profiles.active</a:t>
            </a:r>
            <a:r>
              <a:rPr lang="en-US" sz="1800" b="0" dirty="0">
                <a:solidFill>
                  <a:srgbClr val="FF0000"/>
                </a:solidFill>
              </a:rPr>
              <a:t>=dev</a:t>
            </a:r>
          </a:p>
          <a:p>
            <a:pPr>
              <a:buNone/>
              <a:tabLst>
                <a:tab pos="460375" algn="l"/>
              </a:tabLst>
            </a:pPr>
            <a:endParaRPr lang="en-US" sz="1800" b="0" dirty="0"/>
          </a:p>
          <a:p>
            <a:pPr>
              <a:buNone/>
              <a:tabLst>
                <a:tab pos="460375" algn="l"/>
              </a:tabLst>
            </a:pPr>
            <a:r>
              <a:rPr lang="en-US" sz="1800" b="0" dirty="0"/>
              <a:t>Spring Boot will automatically load the properties in an </a:t>
            </a:r>
            <a:r>
              <a:rPr lang="en-US" sz="1800" b="0" dirty="0" err="1"/>
              <a:t>application.properties</a:t>
            </a:r>
            <a:r>
              <a:rPr lang="en-US" sz="1800" b="0" dirty="0"/>
              <a:t> file for all profiles, and the ones in profile-specific .properties files only for the specified profile.</a:t>
            </a:r>
          </a:p>
          <a:p>
            <a:pPr>
              <a:buNone/>
              <a:tabLst>
                <a:tab pos="460375" algn="l"/>
              </a:tabLst>
            </a:pPr>
            <a:endParaRPr lang="en-US" sz="1800" b="0" dirty="0"/>
          </a:p>
          <a:p>
            <a:pPr>
              <a:buNone/>
              <a:tabLst>
                <a:tab pos="460375" algn="l"/>
              </a:tabLst>
            </a:pPr>
            <a:r>
              <a:rPr lang="en-US" sz="1800" b="0" dirty="0"/>
              <a:t>In this case, all properties will be loaded from:</a:t>
            </a:r>
          </a:p>
          <a:p>
            <a:pPr>
              <a:buNone/>
              <a:tabLst>
                <a:tab pos="460375" algn="l"/>
              </a:tabLst>
            </a:pPr>
            <a:endParaRPr lang="en-US" sz="1800" b="0" dirty="0"/>
          </a:p>
          <a:p>
            <a:pPr>
              <a:buNone/>
              <a:tabLst>
                <a:tab pos="460375" algn="l"/>
              </a:tabLst>
            </a:pPr>
            <a:r>
              <a:rPr lang="en-US" sz="1800" b="0" dirty="0"/>
              <a:t>	</a:t>
            </a:r>
            <a:r>
              <a:rPr lang="en-US" sz="1800" b="0" dirty="0">
                <a:solidFill>
                  <a:srgbClr val="FF0000"/>
                </a:solidFill>
              </a:rPr>
              <a:t>application-</a:t>
            </a:r>
            <a:r>
              <a:rPr lang="en-US" sz="1800" b="0" dirty="0" err="1">
                <a:solidFill>
                  <a:srgbClr val="FF0000"/>
                </a:solidFill>
              </a:rPr>
              <a:t>dev.properties</a:t>
            </a:r>
            <a:endParaRPr lang="en-US" sz="1800" b="0" dirty="0">
              <a:solidFill>
                <a:srgbClr val="FF0000"/>
              </a:solidFill>
            </a:endParaRPr>
          </a:p>
          <a:p>
            <a:pPr>
              <a:buNone/>
              <a:tabLst>
                <a:tab pos="460375" algn="l"/>
              </a:tabLst>
            </a:pPr>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Set the active profile – Spring Boot</a:t>
            </a:r>
          </a:p>
        </p:txBody>
      </p:sp>
    </p:spTree>
    <p:extLst>
      <p:ext uri="{BB962C8B-B14F-4D97-AF65-F5344CB8AC3E}">
        <p14:creationId xmlns:p14="http://schemas.microsoft.com/office/powerpoint/2010/main" val="39031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Comprehensive support for authentication and authorization.</a:t>
            </a:r>
          </a:p>
          <a:p>
            <a:pPr marL="285750" indent="-285750"/>
            <a:endParaRPr lang="en-US" sz="800" b="0" dirty="0"/>
          </a:p>
          <a:p>
            <a:pPr marL="285750" indent="-285750"/>
            <a:r>
              <a:rPr lang="en-US" sz="1800" b="0" dirty="0"/>
              <a:t>Protection against common tasks</a:t>
            </a:r>
          </a:p>
          <a:p>
            <a:pPr marL="285750" indent="-285750"/>
            <a:endParaRPr lang="en-US" sz="800" b="0" dirty="0"/>
          </a:p>
          <a:p>
            <a:pPr marL="285750" indent="-285750"/>
            <a:r>
              <a:rPr lang="en-US" sz="1800" b="0" dirty="0"/>
              <a:t>Servlet API integration</a:t>
            </a:r>
          </a:p>
          <a:p>
            <a:pPr marL="285750" indent="-285750"/>
            <a:endParaRPr lang="en-US" sz="800" b="0" dirty="0"/>
          </a:p>
          <a:p>
            <a:pPr marL="285750" indent="-285750"/>
            <a:r>
              <a:rPr lang="en-US" sz="1800" b="0" dirty="0"/>
              <a:t>Integration with Spring MVC</a:t>
            </a:r>
          </a:p>
          <a:p>
            <a:pPr marL="285750" indent="-285750"/>
            <a:endParaRPr lang="en-US" sz="800" b="0" dirty="0"/>
          </a:p>
          <a:p>
            <a:pPr marL="285750" indent="-285750"/>
            <a:r>
              <a:rPr lang="en-US" sz="1800" b="0" dirty="0"/>
              <a:t>Portability</a:t>
            </a:r>
          </a:p>
          <a:p>
            <a:pPr marL="285750" indent="-285750"/>
            <a:endParaRPr lang="en-US" sz="800" b="0" dirty="0"/>
          </a:p>
          <a:p>
            <a:pPr marL="285750" indent="-285750"/>
            <a:r>
              <a:rPr lang="en-US" sz="1800" b="0" dirty="0"/>
              <a:t>CSRF protection</a:t>
            </a:r>
          </a:p>
          <a:p>
            <a:pPr marL="285750" indent="-285750"/>
            <a:endParaRPr lang="en-US" sz="800" b="0" dirty="0"/>
          </a:p>
          <a:p>
            <a:pPr marL="285750" indent="-285750"/>
            <a:r>
              <a:rPr lang="en-US" sz="1800" b="0" dirty="0"/>
              <a:t>Java Configuration support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Advantages</a:t>
            </a:r>
          </a:p>
        </p:txBody>
      </p:sp>
    </p:spTree>
    <p:extLst>
      <p:ext uri="{BB962C8B-B14F-4D97-AF65-F5344CB8AC3E}">
        <p14:creationId xmlns:p14="http://schemas.microsoft.com/office/powerpoint/2010/main" val="3380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p:txBody>
          <a:bodyPr/>
          <a:lstStyle/>
          <a:p>
            <a:pPr marL="342900" indent="-342900">
              <a:buFont typeface="Arial" panose="020B0604020202020204" pitchFamily="34" charset="0"/>
              <a:buChar char="•"/>
            </a:pPr>
            <a:r>
              <a:rPr lang="en-US" sz="1600" dirty="0"/>
              <a:t>Spring Security</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Oauth2</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Cross Site Request Forgery (CSRF or XSRF)</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Cross-origin Resource Sharing (CORS)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Clickjacking</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Other Important Configurations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a:t>Spring Profiles</a:t>
            </a:r>
            <a:endParaRPr lang="en-US" sz="1600" dirty="0"/>
          </a:p>
        </p:txBody>
      </p:sp>
      <p:sp>
        <p:nvSpPr>
          <p:cNvPr id="5" name="Subtitle 4">
            <a:extLst>
              <a:ext uri="{FF2B5EF4-FFF2-40B4-BE49-F238E27FC236}">
                <a16:creationId xmlns:a16="http://schemas.microsoft.com/office/drawing/2014/main" id="{7323DEFD-BCDA-42E2-8D70-847BFEB7E1BA}"/>
              </a:ext>
            </a:extLst>
          </p:cNvPr>
          <p:cNvSpPr>
            <a:spLocks noGrp="1"/>
          </p:cNvSpPr>
          <p:nvPr>
            <p:ph type="subTitle" idx="1"/>
          </p:nvPr>
        </p:nvSpPr>
        <p:spPr/>
        <p:txBody>
          <a:bodyPr/>
          <a:lstStyle/>
          <a:p>
            <a:r>
              <a:rPr lang="en-US" dirty="0"/>
              <a:t>What is covered</a:t>
            </a:r>
          </a:p>
        </p:txBody>
      </p:sp>
      <p:sp>
        <p:nvSpPr>
          <p:cNvPr id="2" name="Title 1"/>
          <p:cNvSpPr>
            <a:spLocks noGrp="1"/>
          </p:cNvSpPr>
          <p:nvPr>
            <p:ph type="ctrTitle"/>
          </p:nvPr>
        </p:nvSpPr>
        <p:spPr/>
        <p:txBody>
          <a:bodyPr>
            <a:normAutofit/>
          </a:bodyPr>
          <a:lstStyle/>
          <a:p>
            <a:r>
              <a:rPr lang="en-US" sz="1800" dirty="0"/>
              <a:t>Summary</a:t>
            </a:r>
          </a:p>
        </p:txBody>
      </p:sp>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en-US" dirty="0"/>
              <a:t>Spring Security</a:t>
            </a:r>
          </a:p>
        </p:txBody>
      </p:sp>
    </p:spTree>
    <p:extLst>
      <p:ext uri="{BB962C8B-B14F-4D97-AF65-F5344CB8AC3E}">
        <p14:creationId xmlns:p14="http://schemas.microsoft.com/office/powerpoint/2010/main" val="3712523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49377-C51A-438D-BCE7-FEE207FA5EDC}"/>
              </a:ext>
            </a:extLst>
          </p:cNvPr>
          <p:cNvSpPr>
            <a:spLocks noGrp="1"/>
          </p:cNvSpPr>
          <p:nvPr>
            <p:ph type="dt" sz="half" idx="10"/>
          </p:nvPr>
        </p:nvSpPr>
        <p:spPr/>
        <p:txBody>
          <a:bodyPr/>
          <a:lstStyle/>
          <a:p>
            <a:fld id="{E9BCA795-6DB1-0248-99D5-883AF2D12726}" type="datetime4">
              <a:rPr lang="it-IT" smtClean="0"/>
              <a:t>24 marzo 2020</a:t>
            </a:fld>
            <a:endParaRPr lang="it-IT" dirty="0"/>
          </a:p>
        </p:txBody>
      </p:sp>
      <p:sp>
        <p:nvSpPr>
          <p:cNvPr id="3" name="Text Placeholder 2">
            <a:extLst>
              <a:ext uri="{FF2B5EF4-FFF2-40B4-BE49-F238E27FC236}">
                <a16:creationId xmlns:a16="http://schemas.microsoft.com/office/drawing/2014/main" id="{67035C86-9B31-4C64-AB84-2306F810F21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474867C-153F-437C-B9BC-ED07278C578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485B5E18-2FBB-4E05-8368-34F2F959A96B}"/>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6687620A-FB76-447B-AE2E-44A907DF1338}"/>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9A23D33D-A05E-4563-AF8F-AA12D948FF3D}"/>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0921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842723"/>
            <a:ext cx="8391525" cy="3703084"/>
          </a:xfrm>
        </p:spPr>
        <p:txBody>
          <a:bodyPr/>
          <a:lstStyle/>
          <a:p>
            <a:pPr marL="285750" indent="-285750"/>
            <a:r>
              <a:rPr lang="en-US" sz="1600" b="0" dirty="0"/>
              <a:t>LDAP (Lightweight Directory Access Protocol)</a:t>
            </a:r>
          </a:p>
          <a:p>
            <a:pPr marL="285750" indent="-285750"/>
            <a:endParaRPr lang="en-US" sz="800" b="0" dirty="0"/>
          </a:p>
          <a:p>
            <a:pPr marL="285750" indent="-285750"/>
            <a:r>
              <a:rPr lang="en-US" sz="1600" b="0" dirty="0"/>
              <a:t>Single sign-on</a:t>
            </a:r>
          </a:p>
          <a:p>
            <a:pPr marL="285750" indent="-285750"/>
            <a:endParaRPr lang="en-US" sz="800" b="0" dirty="0"/>
          </a:p>
          <a:p>
            <a:pPr marL="285750" indent="-285750"/>
            <a:r>
              <a:rPr lang="en-US" sz="1600" b="0" dirty="0"/>
              <a:t>JAAS (Java Authentication and Authorization Service) </a:t>
            </a:r>
            <a:r>
              <a:rPr lang="en-US" sz="1600" b="0" dirty="0" err="1"/>
              <a:t>LoginModule</a:t>
            </a:r>
            <a:endParaRPr lang="en-US" sz="1600" b="0" dirty="0"/>
          </a:p>
          <a:p>
            <a:pPr marL="285750" indent="-285750"/>
            <a:endParaRPr lang="en-US" sz="800" b="0" dirty="0"/>
          </a:p>
          <a:p>
            <a:pPr marL="285750" indent="-285750"/>
            <a:r>
              <a:rPr lang="en-US" sz="1600" b="0" dirty="0"/>
              <a:t>Basic Access Authentication</a:t>
            </a:r>
          </a:p>
          <a:p>
            <a:pPr marL="285750" indent="-285750"/>
            <a:endParaRPr lang="en-US" sz="800" b="0" dirty="0"/>
          </a:p>
          <a:p>
            <a:pPr marL="285750" indent="-285750"/>
            <a:r>
              <a:rPr lang="en-US" sz="1600" b="0" dirty="0"/>
              <a:t>Digest Access Authentication</a:t>
            </a:r>
          </a:p>
          <a:p>
            <a:pPr marL="285750" indent="-285750"/>
            <a:endParaRPr lang="en-US" sz="800" b="0" dirty="0"/>
          </a:p>
          <a:p>
            <a:pPr marL="285750" indent="-285750"/>
            <a:r>
              <a:rPr lang="en-US" sz="1600" b="0" dirty="0"/>
              <a:t>Remember-me</a:t>
            </a:r>
          </a:p>
          <a:p>
            <a:pPr marL="285750" indent="-285750"/>
            <a:endParaRPr lang="en-US" sz="800" b="0" dirty="0"/>
          </a:p>
          <a:p>
            <a:pPr marL="285750" indent="-285750"/>
            <a:r>
              <a:rPr lang="en-US" sz="1600" b="0" dirty="0"/>
              <a:t>Web Form Authentication</a:t>
            </a:r>
          </a:p>
          <a:p>
            <a:pPr marL="285750" indent="-285750"/>
            <a:endParaRPr lang="en-US" sz="800" b="0" dirty="0"/>
          </a:p>
          <a:p>
            <a:pPr marL="285750" indent="-285750"/>
            <a:r>
              <a:rPr lang="en-US" sz="1600" b="0" dirty="0"/>
              <a:t>Authorization</a:t>
            </a:r>
          </a:p>
          <a:p>
            <a:pPr marL="285750" indent="-285750"/>
            <a:endParaRPr lang="en-US" sz="800" b="0" dirty="0"/>
          </a:p>
          <a:p>
            <a:pPr marL="285750" indent="-285750"/>
            <a:r>
              <a:rPr lang="en-US" sz="1600" b="0" dirty="0"/>
              <a:t>Software Localization</a:t>
            </a:r>
          </a:p>
          <a:p>
            <a:pPr marL="285750" indent="-285750"/>
            <a:endParaRPr lang="en-US" sz="800" b="0" dirty="0"/>
          </a:p>
          <a:p>
            <a:pPr marL="285750" indent="-285750"/>
            <a:r>
              <a:rPr lang="en-US" sz="1600" b="0" dirty="0"/>
              <a:t>HTTP Authorization</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Features</a:t>
            </a:r>
          </a:p>
        </p:txBody>
      </p:sp>
    </p:spTree>
    <p:extLst>
      <p:ext uri="{BB962C8B-B14F-4D97-AF65-F5344CB8AC3E}">
        <p14:creationId xmlns:p14="http://schemas.microsoft.com/office/powerpoint/2010/main" val="397187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To secure our Spring Boot application, we can add the </a:t>
            </a:r>
            <a:r>
              <a:rPr lang="en-US" sz="1800" dirty="0"/>
              <a:t>spring-boot-starter-security</a:t>
            </a:r>
            <a:r>
              <a:rPr lang="en-US" sz="1800" b="0" dirty="0"/>
              <a:t> dependency to pom.xml:</a:t>
            </a:r>
          </a:p>
          <a:p>
            <a:pPr marL="285750" indent="-285750"/>
            <a:endParaRPr lang="en-US" sz="1800" b="0" dirty="0"/>
          </a:p>
          <a:p>
            <a:pPr marL="460375">
              <a:buNone/>
            </a:pPr>
            <a:r>
              <a:rPr lang="en-US" sz="1800" b="0" dirty="0"/>
              <a:t>&lt;/dependencies&gt; </a:t>
            </a:r>
          </a:p>
          <a:p>
            <a:pPr marL="460375">
              <a:buNone/>
            </a:pPr>
            <a:r>
              <a:rPr lang="en-US" sz="1800" b="0" dirty="0"/>
              <a:t>	// ... </a:t>
            </a:r>
          </a:p>
          <a:p>
            <a:pPr marL="460375">
              <a:buNone/>
            </a:pPr>
            <a:r>
              <a:rPr lang="en-US" sz="1800" b="0" dirty="0"/>
              <a:t>	&lt;dependency&gt; </a:t>
            </a:r>
          </a:p>
          <a:p>
            <a:pPr marL="460375">
              <a:buNone/>
            </a:pPr>
            <a:r>
              <a:rPr lang="en-US" sz="1800" b="0" dirty="0"/>
              <a:t>		&lt;</a:t>
            </a:r>
            <a:r>
              <a:rPr lang="en-US" sz="1800" b="0" dirty="0" err="1"/>
              <a:t>groupId</a:t>
            </a:r>
            <a:r>
              <a:rPr lang="en-US" sz="1800" b="0" dirty="0"/>
              <a:t>&gt;</a:t>
            </a:r>
            <a:r>
              <a:rPr lang="en-US" sz="1800" b="0" dirty="0" err="1"/>
              <a:t>org.springframework.boot</a:t>
            </a:r>
            <a:r>
              <a:rPr lang="en-US" sz="1800" b="0" dirty="0"/>
              <a:t>&lt;/</a:t>
            </a:r>
            <a:r>
              <a:rPr lang="en-US" sz="1800" b="0" dirty="0" err="1"/>
              <a:t>groupId</a:t>
            </a:r>
            <a:r>
              <a:rPr lang="en-US" sz="1800" b="0" dirty="0"/>
              <a:t>&gt; </a:t>
            </a:r>
          </a:p>
          <a:p>
            <a:pPr marL="460375">
              <a:buNone/>
            </a:pPr>
            <a:r>
              <a:rPr lang="en-US" sz="1800" b="0" dirty="0"/>
              <a:t>		&lt;</a:t>
            </a:r>
            <a:r>
              <a:rPr lang="en-US" sz="1800" b="0" dirty="0" err="1"/>
              <a:t>artifactId</a:t>
            </a:r>
            <a:r>
              <a:rPr lang="en-US" sz="1800" b="0" dirty="0"/>
              <a:t>&gt;</a:t>
            </a:r>
            <a:r>
              <a:rPr lang="en-US" sz="1800" b="0" dirty="0">
                <a:solidFill>
                  <a:schemeClr val="tx2"/>
                </a:solidFill>
              </a:rPr>
              <a:t>spring-boot-starter-security</a:t>
            </a:r>
            <a:r>
              <a:rPr lang="en-US" sz="1800" b="0" dirty="0"/>
              <a:t>&lt;/</a:t>
            </a:r>
            <a:r>
              <a:rPr lang="en-US" sz="1800" b="0" dirty="0" err="1"/>
              <a:t>artifactId</a:t>
            </a:r>
            <a:r>
              <a:rPr lang="en-US" sz="1800" b="0" dirty="0"/>
              <a:t>&gt; </a:t>
            </a:r>
          </a:p>
          <a:p>
            <a:pPr marL="460375">
              <a:buNone/>
            </a:pPr>
            <a:r>
              <a:rPr lang="en-US" sz="1800" b="0" dirty="0"/>
              <a:t>	&lt;/dependency&gt; </a:t>
            </a:r>
          </a:p>
          <a:p>
            <a:pPr marL="460375">
              <a:buNone/>
            </a:pPr>
            <a:r>
              <a:rPr lang="en-US" sz="1800" b="0" dirty="0"/>
              <a:t>&lt;/dependencies&gt;</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dependency</a:t>
            </a:r>
          </a:p>
        </p:txBody>
      </p:sp>
    </p:spTree>
    <p:extLst>
      <p:ext uri="{BB962C8B-B14F-4D97-AF65-F5344CB8AC3E}">
        <p14:creationId xmlns:p14="http://schemas.microsoft.com/office/powerpoint/2010/main" val="188388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en-US" dirty="0"/>
              <a:t>Spring Security</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The </a:t>
            </a:r>
            <a:r>
              <a:rPr lang="en-US" sz="1600" b="0" dirty="0">
                <a:solidFill>
                  <a:schemeClr val="tx2"/>
                </a:solidFill>
              </a:rPr>
              <a:t>@</a:t>
            </a:r>
            <a:r>
              <a:rPr lang="en-US" sz="1600" b="0" dirty="0" err="1">
                <a:solidFill>
                  <a:schemeClr val="tx2"/>
                </a:solidFill>
              </a:rPr>
              <a:t>EnableWebSecurity</a:t>
            </a:r>
            <a:r>
              <a:rPr lang="en-US" sz="1600" b="0" dirty="0">
                <a:solidFill>
                  <a:schemeClr val="tx2"/>
                </a:solidFill>
              </a:rPr>
              <a:t> </a:t>
            </a:r>
            <a:r>
              <a:rPr lang="en-US" sz="1600" b="0" dirty="0"/>
              <a:t>annotation and </a:t>
            </a:r>
            <a:r>
              <a:rPr lang="en-US" sz="1600" b="0" dirty="0" err="1">
                <a:solidFill>
                  <a:schemeClr val="tx2"/>
                </a:solidFill>
              </a:rPr>
              <a:t>WebSecurityConfigurerAdapter</a:t>
            </a:r>
            <a:r>
              <a:rPr lang="en-US" sz="1600" b="0" dirty="0"/>
              <a:t> work together to provide web based security</a:t>
            </a:r>
          </a:p>
          <a:p>
            <a:pPr marL="285750" indent="-285750"/>
            <a:endParaRPr lang="en-US" sz="1600" b="0" dirty="0"/>
          </a:p>
          <a:p>
            <a:pPr marL="571500" indent="-285750">
              <a:buFont typeface="Arial" panose="020B0604020202020204" pitchFamily="34" charset="0"/>
              <a:buChar char="•"/>
            </a:pPr>
            <a:r>
              <a:rPr lang="en-US" sz="1600" b="0" dirty="0"/>
              <a:t>Require the user to be authenticated prior to accessing any URL</a:t>
            </a:r>
          </a:p>
          <a:p>
            <a:pPr marL="571500" indent="-285750">
              <a:buFont typeface="Arial" panose="020B0604020202020204" pitchFamily="34" charset="0"/>
              <a:buChar char="•"/>
            </a:pPr>
            <a:endParaRPr lang="en-US" sz="1600" b="0" dirty="0"/>
          </a:p>
          <a:p>
            <a:pPr marL="571500" indent="-285750">
              <a:buFont typeface="Arial" panose="020B0604020202020204" pitchFamily="34" charset="0"/>
              <a:buChar char="•"/>
            </a:pPr>
            <a:r>
              <a:rPr lang="en-US" sz="1600" b="0" dirty="0"/>
              <a:t>Create a user with the username “user”, password “password”, and role of “ROLE_USER”</a:t>
            </a:r>
          </a:p>
          <a:p>
            <a:pPr marL="571500" indent="-285750">
              <a:buFont typeface="Arial" panose="020B0604020202020204" pitchFamily="34" charset="0"/>
              <a:buChar char="•"/>
            </a:pPr>
            <a:endParaRPr lang="en-US" sz="1600" b="0" dirty="0"/>
          </a:p>
          <a:p>
            <a:pPr marL="571500" indent="-285750">
              <a:buFont typeface="Arial" panose="020B0604020202020204" pitchFamily="34" charset="0"/>
              <a:buChar char="•"/>
            </a:pPr>
            <a:r>
              <a:rPr lang="en-US" sz="1600" b="0" dirty="0"/>
              <a:t>Enables HTTP Basic and Form based authentication</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Configure Spring Security – </a:t>
            </a:r>
            <a:r>
              <a:rPr lang="en-US" dirty="0" err="1"/>
              <a:t>WebSecurityConfigurerAdapter</a:t>
            </a:r>
            <a:r>
              <a:rPr lang="en-US" dirty="0"/>
              <a:t> 1</a:t>
            </a:r>
            <a:br>
              <a:rPr lang="en-US" dirty="0"/>
            </a:br>
            <a:endParaRPr lang="en-US" dirty="0"/>
          </a:p>
        </p:txBody>
      </p:sp>
    </p:spTree>
    <p:extLst>
      <p:ext uri="{BB962C8B-B14F-4D97-AF65-F5344CB8AC3E}">
        <p14:creationId xmlns:p14="http://schemas.microsoft.com/office/powerpoint/2010/main" val="3977268055"/>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54137A-2B4E-4E6D-A7BC-4E13B4C5D555}"/>
</file>

<file path=customXml/itemProps2.xml><?xml version="1.0" encoding="utf-8"?>
<ds:datastoreItem xmlns:ds="http://schemas.openxmlformats.org/officeDocument/2006/customXml" ds:itemID="{68843718-0C04-4378-B6F2-2A0316D91C4A}">
  <ds:schemaRefs>
    <ds:schemaRef ds:uri="http://schemas.microsoft.com/office/2006/documentManagement/types"/>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2649</TotalTime>
  <Words>3694</Words>
  <Application>Microsoft Office PowerPoint</Application>
  <PresentationFormat>On-screen Show (16:9)</PresentationFormat>
  <Paragraphs>794</Paragraphs>
  <Slides>61</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 Regular</vt:lpstr>
      <vt:lpstr>Lucida Grande</vt:lpstr>
      <vt:lpstr>Arial</vt:lpstr>
      <vt:lpstr>Arial</vt:lpstr>
      <vt:lpstr>Calibri</vt:lpstr>
      <vt:lpstr>Wingdings</vt:lpstr>
      <vt:lpstr>04_G_PPT_Template_16.9</vt:lpstr>
      <vt:lpstr>Spring Security</vt:lpstr>
      <vt:lpstr>Agenda</vt:lpstr>
      <vt:lpstr>PowerPoint Presentation</vt:lpstr>
      <vt:lpstr>Spring Security</vt:lpstr>
      <vt:lpstr>Introduction</vt:lpstr>
      <vt:lpstr>Advantages</vt:lpstr>
      <vt:lpstr>Features</vt:lpstr>
      <vt:lpstr>Configure Spring Security - dependency</vt:lpstr>
      <vt:lpstr>Configure Spring Security – WebSecurityConfigurerAdapter 1 </vt:lpstr>
      <vt:lpstr>Configure Spring Security – WebSecurityConfigurerAdapter 2 </vt:lpstr>
      <vt:lpstr>Configure Spring Security – HttpSecurity 1 </vt:lpstr>
      <vt:lpstr>Configure Spring Security – HttpSecurity 2 </vt:lpstr>
      <vt:lpstr>Configure Spring Security – logout </vt:lpstr>
      <vt:lpstr>PowerPoint Presentation</vt:lpstr>
      <vt:lpstr>Spring – Exercise 1</vt:lpstr>
      <vt:lpstr>PowerPoint Presentation</vt:lpstr>
      <vt:lpstr>OAuth2</vt:lpstr>
      <vt:lpstr>OAuth2 Flow</vt:lpstr>
      <vt:lpstr>OAuth2 Flow</vt:lpstr>
      <vt:lpstr>OAuth2 Flow</vt:lpstr>
      <vt:lpstr>OAuth2 Flow</vt:lpstr>
      <vt:lpstr>OAuth2 Flow</vt:lpstr>
      <vt:lpstr>OAuth2 Flow</vt:lpstr>
      <vt:lpstr>OAuth2 Flow</vt:lpstr>
      <vt:lpstr>OAuth2 Flow</vt:lpstr>
      <vt:lpstr>OAuth2 - Differences between Flows</vt:lpstr>
      <vt:lpstr>OAuth2 – Which Flow should I choose?</vt:lpstr>
      <vt:lpstr>PowerPoint Presentation</vt:lpstr>
      <vt:lpstr>CSRF Introduction</vt:lpstr>
      <vt:lpstr>CSRF illustration</vt:lpstr>
      <vt:lpstr>CSRF Attack Example</vt:lpstr>
      <vt:lpstr>CSRF Attack Example</vt:lpstr>
      <vt:lpstr>CSRF Attack Example</vt:lpstr>
      <vt:lpstr>CSRF attack example</vt:lpstr>
      <vt:lpstr>CSRF Prevention</vt:lpstr>
      <vt:lpstr>CSRF Protection in Spring Security</vt:lpstr>
      <vt:lpstr>PowerPoint Presentation</vt:lpstr>
      <vt:lpstr>CORS </vt:lpstr>
      <vt:lpstr>Examples of Same Origin</vt:lpstr>
      <vt:lpstr>Examples of Different Origin</vt:lpstr>
      <vt:lpstr>CORS illustration</vt:lpstr>
      <vt:lpstr>CORS Configuration in Spring MVC</vt:lpstr>
      <vt:lpstr>CORS Configuration in Spring MVC</vt:lpstr>
      <vt:lpstr>CORS Configuration in Spring Security</vt:lpstr>
      <vt:lpstr>CORS vs CSRF</vt:lpstr>
      <vt:lpstr>PowerPoint Presentation</vt:lpstr>
      <vt:lpstr>Clickjacking attack example</vt:lpstr>
      <vt:lpstr>Clickjacking Illustration</vt:lpstr>
      <vt:lpstr>Clickjacking vs CSRF</vt:lpstr>
      <vt:lpstr>Clickjacking Protection in Spring Security</vt:lpstr>
      <vt:lpstr>PowerPoint Presentation</vt:lpstr>
      <vt:lpstr>HTTPS Channel Security</vt:lpstr>
      <vt:lpstr>Session Timeout</vt:lpstr>
      <vt:lpstr>PowerPoint Presentation</vt:lpstr>
      <vt:lpstr>Spring Profiles</vt:lpstr>
      <vt:lpstr>@Profile</vt:lpstr>
      <vt:lpstr>Set the active profile – web.xml</vt:lpstr>
      <vt:lpstr>Set the active profile – other examples</vt:lpstr>
      <vt:lpstr>Set the active profile – Spring Boot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Yeung, Anders</dc:creator>
  <cp:lastModifiedBy>Yeung, Anders</cp:lastModifiedBy>
  <cp:revision>115</cp:revision>
  <dcterms:created xsi:type="dcterms:W3CDTF">2020-03-06T08:49:42Z</dcterms:created>
  <dcterms:modified xsi:type="dcterms:W3CDTF">2020-03-24T01:21:23Z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