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58" r:id="rId10"/>
    <p:sldId id="261" r:id="rId11"/>
    <p:sldId id="259" r:id="rId12"/>
    <p:sldId id="260" r:id="rId13"/>
    <p:sldId id="269" r:id="rId14"/>
    <p:sldId id="262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5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2/21/15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2/21/15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2/21/15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2/21/15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2/21/15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Aka cleaner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31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&amp; Immutable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collections systematically distinguish between mutable and immutable</a:t>
            </a:r>
          </a:p>
          <a:p>
            <a:r>
              <a:rPr lang="en-US" dirty="0" smtClean="0"/>
              <a:t>Collections in the package </a:t>
            </a:r>
            <a:r>
              <a:rPr lang="en-US" dirty="0" err="1" smtClean="0"/>
              <a:t>scala.collection.immutable</a:t>
            </a:r>
            <a:r>
              <a:rPr lang="en-US" dirty="0" smtClean="0"/>
              <a:t> are guaranteed to be immutable</a:t>
            </a:r>
          </a:p>
          <a:p>
            <a:r>
              <a:rPr lang="en-US" dirty="0" smtClean="0"/>
              <a:t>Collections in the package </a:t>
            </a:r>
            <a:r>
              <a:rPr lang="en-US" dirty="0" err="1" smtClean="0"/>
              <a:t>scale.collection.mutable</a:t>
            </a:r>
            <a:r>
              <a:rPr lang="en-US" dirty="0" smtClean="0"/>
              <a:t> have some operations to change data</a:t>
            </a:r>
          </a:p>
          <a:p>
            <a:r>
              <a:rPr lang="en-US" dirty="0" smtClean="0"/>
              <a:t>Collections in </a:t>
            </a:r>
            <a:r>
              <a:rPr lang="en-US" dirty="0" err="1" smtClean="0"/>
              <a:t>scala.collection</a:t>
            </a:r>
            <a:r>
              <a:rPr lang="en-US" dirty="0" smtClean="0"/>
              <a:t> can be either mutable or immutable: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ollection.IndexedSeq</a:t>
            </a:r>
            <a:r>
              <a:rPr lang="en-US" dirty="0" smtClean="0"/>
              <a:t>[T] is a superclass of both </a:t>
            </a:r>
            <a:r>
              <a:rPr lang="en-US" dirty="0" err="1" smtClean="0"/>
              <a:t>collection.immutable.IndexSeq</a:t>
            </a:r>
            <a:r>
              <a:rPr lang="en-US" dirty="0" smtClean="0"/>
              <a:t>[T] and </a:t>
            </a:r>
            <a:r>
              <a:rPr lang="en-US" dirty="0" err="1" smtClean="0"/>
              <a:t>collection.mutable.IndexedSeq</a:t>
            </a:r>
            <a:r>
              <a:rPr lang="en-US" dirty="0" smtClean="0"/>
              <a:t>[T]</a:t>
            </a:r>
          </a:p>
          <a:p>
            <a:r>
              <a:rPr lang="en-US" dirty="0" smtClean="0"/>
              <a:t>Usually the root in </a:t>
            </a:r>
            <a:r>
              <a:rPr lang="en-US" dirty="0" err="1" smtClean="0"/>
              <a:t>scala.collection</a:t>
            </a:r>
            <a:r>
              <a:rPr lang="en-US" dirty="0" smtClean="0"/>
              <a:t> is immutable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273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scala.collection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9744" r="-9744"/>
          <a:stretch/>
        </p:blipFill>
        <p:spPr>
          <a:xfrm>
            <a:off x="-1346200" y="1626174"/>
            <a:ext cx="9137650" cy="4316412"/>
          </a:xfrm>
        </p:spPr>
      </p:pic>
    </p:spTree>
    <p:extLst>
      <p:ext uri="{BB962C8B-B14F-4D97-AF65-F5344CB8AC3E}">
        <p14:creationId xmlns:p14="http://schemas.microsoft.com/office/powerpoint/2010/main" val="2365547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Scala.collection.mutable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-515414" y="-6540013"/>
            <a:ext cx="8592614" cy="541334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3483" y="1281326"/>
            <a:ext cx="8570683" cy="539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83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Scala.collection.immutable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174" r="2174" b="2976"/>
          <a:stretch/>
        </p:blipFill>
        <p:spPr>
          <a:xfrm>
            <a:off x="0" y="1288319"/>
            <a:ext cx="7620000" cy="5392537"/>
          </a:xfrm>
        </p:spPr>
      </p:pic>
    </p:spTree>
    <p:extLst>
      <p:ext uri="{BB962C8B-B14F-4D97-AF65-F5344CB8AC3E}">
        <p14:creationId xmlns:p14="http://schemas.microsoft.com/office/powerpoint/2010/main" val="4142828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4" name="Content Placeholder 3" descr="Screen Shot 2015-02-21 at 4.17.07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7" r="32027"/>
          <a:stretch/>
        </p:blipFill>
        <p:spPr>
          <a:xfrm>
            <a:off x="140306" y="1903526"/>
            <a:ext cx="7936894" cy="3764870"/>
          </a:xfrm>
        </p:spPr>
      </p:pic>
    </p:spTree>
    <p:extLst>
      <p:ext uri="{BB962C8B-B14F-4D97-AF65-F5344CB8AC3E}">
        <p14:creationId xmlns:p14="http://schemas.microsoft.com/office/powerpoint/2010/main" val="1150409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Sequences are </a:t>
            </a:r>
            <a:r>
              <a:rPr lang="en-US" dirty="0" err="1" smtClean="0"/>
              <a:t>iterables</a:t>
            </a:r>
            <a:r>
              <a:rPr lang="en-US" dirty="0" smtClean="0"/>
              <a:t> with a length and elements at fixed index positions, basically an array</a:t>
            </a:r>
          </a:p>
          <a:p>
            <a:r>
              <a:rPr lang="en-US" dirty="0" smtClean="0"/>
              <a:t>Indexing and length operations: </a:t>
            </a:r>
            <a:r>
              <a:rPr lang="en-US" dirty="0" err="1" smtClean="0"/>
              <a:t>isDefinedAt</a:t>
            </a:r>
            <a:r>
              <a:rPr lang="en-US" dirty="0" smtClean="0"/>
              <a:t>, length, indices</a:t>
            </a:r>
          </a:p>
          <a:p>
            <a:r>
              <a:rPr lang="en-US" dirty="0" smtClean="0"/>
              <a:t>Search operations: </a:t>
            </a:r>
            <a:r>
              <a:rPr lang="en-US" dirty="0" err="1" smtClean="0"/>
              <a:t>indexOf</a:t>
            </a:r>
            <a:r>
              <a:rPr lang="en-US" dirty="0" smtClean="0"/>
              <a:t>, </a:t>
            </a:r>
            <a:r>
              <a:rPr lang="en-US" dirty="0" err="1" smtClean="0"/>
              <a:t>lastIndexOf</a:t>
            </a:r>
            <a:r>
              <a:rPr lang="en-US" dirty="0" smtClean="0"/>
              <a:t>, </a:t>
            </a:r>
            <a:r>
              <a:rPr lang="en-US" dirty="0" err="1" smtClean="0"/>
              <a:t>indexOfSlice</a:t>
            </a:r>
            <a:r>
              <a:rPr lang="en-US" dirty="0" smtClean="0"/>
              <a:t>, </a:t>
            </a:r>
            <a:r>
              <a:rPr lang="en-US" dirty="0" err="1" smtClean="0"/>
              <a:t>indexWhere</a:t>
            </a:r>
            <a:r>
              <a:rPr lang="en-US" dirty="0" smtClean="0"/>
              <a:t>, </a:t>
            </a:r>
            <a:r>
              <a:rPr lang="en-US" dirty="0" err="1" smtClean="0"/>
              <a:t>prefixLength</a:t>
            </a:r>
            <a:endParaRPr lang="en-US" dirty="0" smtClean="0"/>
          </a:p>
          <a:p>
            <a:r>
              <a:rPr lang="en-US" dirty="0" smtClean="0"/>
              <a:t>Addition operations: +:, :+</a:t>
            </a:r>
          </a:p>
          <a:p>
            <a:r>
              <a:rPr lang="en-US" dirty="0" smtClean="0"/>
              <a:t>Sorting operations: sorted, </a:t>
            </a:r>
            <a:r>
              <a:rPr lang="en-US" dirty="0" err="1" smtClean="0"/>
              <a:t>sortWith</a:t>
            </a:r>
            <a:r>
              <a:rPr lang="en-US" dirty="0" smtClean="0"/>
              <a:t>, </a:t>
            </a:r>
            <a:r>
              <a:rPr lang="en-US" dirty="0" err="1" smtClean="0"/>
              <a:t>sortBy</a:t>
            </a:r>
            <a:endParaRPr lang="en-US" dirty="0" smtClean="0"/>
          </a:p>
          <a:p>
            <a:r>
              <a:rPr lang="en-US" dirty="0" smtClean="0"/>
              <a:t>Comparisons: </a:t>
            </a:r>
            <a:r>
              <a:rPr lang="en-US" dirty="0" err="1" smtClean="0"/>
              <a:t>startsWith</a:t>
            </a:r>
            <a:r>
              <a:rPr lang="en-US" dirty="0" smtClean="0"/>
              <a:t>, </a:t>
            </a:r>
            <a:r>
              <a:rPr lang="en-US" dirty="0" err="1" smtClean="0"/>
              <a:t>endsWith</a:t>
            </a:r>
            <a:r>
              <a:rPr lang="en-US" dirty="0" smtClean="0"/>
              <a:t>, contains, corresponds </a:t>
            </a:r>
          </a:p>
          <a:p>
            <a:r>
              <a:rPr lang="en-US" dirty="0" err="1" smtClean="0"/>
              <a:t>Multiset</a:t>
            </a:r>
            <a:r>
              <a:rPr lang="en-US" dirty="0" smtClean="0"/>
              <a:t> operations: intersect, diff, union, distinct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81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LinearSeq</a:t>
            </a:r>
            <a:r>
              <a:rPr lang="en-US" dirty="0" smtClean="0"/>
              <a:t> v. </a:t>
            </a:r>
            <a:r>
              <a:rPr lang="en-US" dirty="0" err="1" smtClean="0"/>
              <a:t>IndexedSeq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LinearSeq</a:t>
            </a:r>
            <a:r>
              <a:rPr lang="en-US" sz="2800" dirty="0" smtClean="0"/>
              <a:t> has efficient head and tail operations</a:t>
            </a:r>
          </a:p>
          <a:p>
            <a:r>
              <a:rPr lang="en-US" sz="2800" dirty="0" err="1" smtClean="0"/>
              <a:t>IndexedSeq</a:t>
            </a:r>
            <a:r>
              <a:rPr lang="en-US" sz="2800" dirty="0" smtClean="0"/>
              <a:t> has </a:t>
            </a:r>
            <a:r>
              <a:rPr lang="en-US" sz="2800" dirty="0" err="1" smtClean="0"/>
              <a:t>efficent</a:t>
            </a:r>
            <a:r>
              <a:rPr lang="en-US" sz="2800" dirty="0" smtClean="0"/>
              <a:t> apply, length and update operations</a:t>
            </a:r>
          </a:p>
          <a:p>
            <a:r>
              <a:rPr lang="en-US" sz="2800" dirty="0" smtClean="0"/>
              <a:t>Linear sequences are called lists sometimes and indexed sequences are called arrays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0651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Sub-category of mutable sequences</a:t>
            </a:r>
          </a:p>
          <a:p>
            <a:r>
              <a:rPr lang="en-US" dirty="0" smtClean="0"/>
              <a:t>Also allows for element insertions, element removals, and efficient addition of elements at the end of the buffer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019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Declaration</a:t>
            </a:r>
            <a:endParaRPr lang="en-US" dirty="0"/>
          </a:p>
        </p:txBody>
      </p:sp>
      <p:pic>
        <p:nvPicPr>
          <p:cNvPr id="4" name="Content Placeholder 3" descr="Screen Shot 2015-02-23 at 12.06.17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64" r="6749"/>
          <a:stretch/>
        </p:blipFill>
        <p:spPr>
          <a:xfrm>
            <a:off x="-607452" y="2189146"/>
            <a:ext cx="8172995" cy="2872109"/>
          </a:xfrm>
        </p:spPr>
      </p:pic>
    </p:spTree>
    <p:extLst>
      <p:ext uri="{BB962C8B-B14F-4D97-AF65-F5344CB8AC3E}">
        <p14:creationId xmlns:p14="http://schemas.microsoft.com/office/powerpoint/2010/main" val="3438876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pic>
        <p:nvPicPr>
          <p:cNvPr id="4" name="Content Placeholder 3" descr="Screen Shot 2015-02-23 at 12.06.33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79" r="8352"/>
          <a:stretch/>
        </p:blipFill>
        <p:spPr>
          <a:xfrm>
            <a:off x="-165669" y="1600200"/>
            <a:ext cx="8242869" cy="4800600"/>
          </a:xfrm>
        </p:spPr>
      </p:pic>
    </p:spTree>
    <p:extLst>
      <p:ext uri="{BB962C8B-B14F-4D97-AF65-F5344CB8AC3E}">
        <p14:creationId xmlns:p14="http://schemas.microsoft.com/office/powerpoint/2010/main" val="334714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err="1" smtClean="0"/>
              <a:t>Scala</a:t>
            </a:r>
            <a:r>
              <a:rPr lang="en-US" sz="2500" dirty="0" smtClean="0"/>
              <a:t> is object-oriented but with more flexibility:</a:t>
            </a:r>
          </a:p>
          <a:p>
            <a:pPr lvl="1"/>
            <a:r>
              <a:rPr lang="en-US" sz="2200" dirty="0" smtClean="0"/>
              <a:t>Allows for singletons (one object at a time) and allows you to add operations to existing classes even if they come from java</a:t>
            </a:r>
          </a:p>
          <a:p>
            <a:pPr marL="342900" lvl="1">
              <a:buClr>
                <a:schemeClr val="accent1"/>
              </a:buClr>
            </a:pPr>
            <a:r>
              <a:rPr lang="en-US" sz="2500" dirty="0" smtClean="0"/>
              <a:t>You </a:t>
            </a:r>
            <a:r>
              <a:rPr lang="en-US" sz="2500" dirty="0"/>
              <a:t>can mix java and </a:t>
            </a:r>
            <a:r>
              <a:rPr lang="en-US" sz="2500" dirty="0" err="1" smtClean="0"/>
              <a:t>Scala</a:t>
            </a:r>
            <a:r>
              <a:rPr lang="en-US" sz="2500" dirty="0" smtClean="0"/>
              <a:t> </a:t>
            </a:r>
            <a:r>
              <a:rPr lang="en-US" sz="2500" dirty="0"/>
              <a:t>classes throughout your </a:t>
            </a:r>
            <a:r>
              <a:rPr lang="en-US" sz="2500" dirty="0" smtClean="0"/>
              <a:t>programs</a:t>
            </a:r>
          </a:p>
          <a:p>
            <a:pPr marL="342900" lvl="1">
              <a:buClr>
                <a:schemeClr val="accent1"/>
              </a:buClr>
            </a:pPr>
            <a:r>
              <a:rPr lang="en-US" sz="2500" dirty="0" smtClean="0"/>
              <a:t>You can also use Java libraries, framework and tools in </a:t>
            </a:r>
            <a:r>
              <a:rPr lang="en-US" sz="2500" dirty="0" err="1" smtClean="0"/>
              <a:t>Scala</a:t>
            </a:r>
            <a:endParaRPr lang="en-US" sz="2500" dirty="0" smtClean="0"/>
          </a:p>
          <a:p>
            <a:pPr marL="342900" lvl="1">
              <a:buClr>
                <a:schemeClr val="accent1"/>
              </a:buClr>
            </a:pPr>
            <a:r>
              <a:rPr lang="en-US" sz="2500" dirty="0" smtClean="0"/>
              <a:t>Functions are objects in </a:t>
            </a:r>
            <a:r>
              <a:rPr lang="en-US" sz="2500" dirty="0" err="1" smtClean="0"/>
              <a:t>Scala</a:t>
            </a:r>
            <a:endParaRPr lang="en-US" sz="2500" dirty="0" smtClean="0"/>
          </a:p>
          <a:p>
            <a:pPr marL="342900" lvl="1">
              <a:buClr>
                <a:schemeClr val="accent1"/>
              </a:buClr>
            </a:pPr>
            <a:r>
              <a:rPr lang="en-US" sz="2500" dirty="0" smtClean="0"/>
              <a:t>Multithreaded code</a:t>
            </a:r>
          </a:p>
        </p:txBody>
      </p:sp>
    </p:spTree>
    <p:extLst>
      <p:ext uri="{BB962C8B-B14F-4D97-AF65-F5344CB8AC3E}">
        <p14:creationId xmlns:p14="http://schemas.microsoft.com/office/powerpoint/2010/main" val="656356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5-02-23 at 12.07.08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19"/>
          <a:stretch/>
        </p:blipFill>
        <p:spPr>
          <a:xfrm>
            <a:off x="457200" y="460114"/>
            <a:ext cx="7620000" cy="5940686"/>
          </a:xfrm>
        </p:spPr>
      </p:pic>
    </p:spTree>
    <p:extLst>
      <p:ext uri="{BB962C8B-B14F-4D97-AF65-F5344CB8AC3E}">
        <p14:creationId xmlns:p14="http://schemas.microsoft.com/office/powerpoint/2010/main" val="2836494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5-02-23 at 12.07.57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-2306"/>
          <a:stretch/>
        </p:blipFill>
        <p:spPr>
          <a:xfrm>
            <a:off x="457200" y="274638"/>
            <a:ext cx="7297068" cy="6222172"/>
          </a:xfrm>
        </p:spPr>
      </p:pic>
    </p:spTree>
    <p:extLst>
      <p:ext uri="{BB962C8B-B14F-4D97-AF65-F5344CB8AC3E}">
        <p14:creationId xmlns:p14="http://schemas.microsoft.com/office/powerpoint/2010/main" val="2835373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v </a:t>
            </a:r>
            <a:r>
              <a:rPr lang="en-US" dirty="0" err="1" smtClean="0"/>
              <a:t>Scala</a:t>
            </a:r>
            <a:endParaRPr lang="en-US" dirty="0"/>
          </a:p>
        </p:txBody>
      </p:sp>
      <p:pic>
        <p:nvPicPr>
          <p:cNvPr id="4" name="Picture 3" descr="Screen Shot 2015-02-22 at 3.31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73" y="1467534"/>
            <a:ext cx="8128102" cy="1831131"/>
          </a:xfrm>
          <a:prstGeom prst="rect">
            <a:avLst/>
          </a:prstGeom>
        </p:spPr>
      </p:pic>
      <p:pic>
        <p:nvPicPr>
          <p:cNvPr id="5" name="Picture 4" descr="Screen Shot 2015-02-22 at 3.31.2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73" y="3531511"/>
            <a:ext cx="8128102" cy="187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16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v </a:t>
            </a:r>
            <a:r>
              <a:rPr lang="en-US" dirty="0" err="1" smtClean="0"/>
              <a:t>Scala</a:t>
            </a:r>
            <a:endParaRPr lang="en-US" dirty="0"/>
          </a:p>
        </p:txBody>
      </p:sp>
      <p:pic>
        <p:nvPicPr>
          <p:cNvPr id="4" name="Picture 3" descr="Screen Shot 2015-02-22 at 3.33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66328"/>
            <a:ext cx="7630147" cy="1331415"/>
          </a:xfrm>
          <a:prstGeom prst="rect">
            <a:avLst/>
          </a:prstGeom>
        </p:spPr>
      </p:pic>
      <p:pic>
        <p:nvPicPr>
          <p:cNvPr id="5" name="Picture 4" descr="Screen Shot 2015-02-22 at 3.33.31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333" t="-3507" r="29333" b="3507"/>
          <a:stretch/>
        </p:blipFill>
        <p:spPr>
          <a:xfrm>
            <a:off x="-2822225" y="3838652"/>
            <a:ext cx="11179815" cy="54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768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Classes</a:t>
            </a:r>
            <a:endParaRPr lang="en-US" dirty="0"/>
          </a:p>
        </p:txBody>
      </p:sp>
      <p:pic>
        <p:nvPicPr>
          <p:cNvPr id="4" name="Picture 3" descr="Screen Shot 2015-02-22 at 3.36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417638"/>
            <a:ext cx="6146825" cy="4416608"/>
          </a:xfrm>
          <a:prstGeom prst="rect">
            <a:avLst/>
          </a:prstGeom>
        </p:spPr>
      </p:pic>
      <p:pic>
        <p:nvPicPr>
          <p:cNvPr id="5" name="Picture 4" descr="Screen Shot 2015-02-22 at 3.36.1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233" y="0"/>
            <a:ext cx="5226020" cy="3755961"/>
          </a:xfrm>
          <a:prstGeom prst="rect">
            <a:avLst/>
          </a:prstGeom>
        </p:spPr>
      </p:pic>
      <p:pic>
        <p:nvPicPr>
          <p:cNvPr id="6" name="Picture 5" descr="Screen Shot 2015-02-22 at 3.36.2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016" y="3669375"/>
            <a:ext cx="4866016" cy="318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641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5-02-22 at 3.36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69" y="1600200"/>
            <a:ext cx="5728420" cy="332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78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There’s no need for getters &amp; setters because you can add restrictions like this:</a:t>
            </a:r>
          </a:p>
          <a:p>
            <a:endParaRPr lang="en-US" dirty="0"/>
          </a:p>
        </p:txBody>
      </p:sp>
      <p:pic>
        <p:nvPicPr>
          <p:cNvPr id="4" name="Picture 3" descr="Screen Shot 2015-02-22 at 3.43.0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5"/>
          <a:stretch/>
        </p:blipFill>
        <p:spPr>
          <a:xfrm>
            <a:off x="603836" y="2802467"/>
            <a:ext cx="7753238" cy="273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88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Case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Plain and immutable data holding objects</a:t>
            </a:r>
          </a:p>
          <a:p>
            <a:r>
              <a:rPr lang="en-US" dirty="0" smtClean="0"/>
              <a:t>Implicitly defines equality comparisons </a:t>
            </a:r>
            <a:endParaRPr lang="en-US" dirty="0"/>
          </a:p>
        </p:txBody>
      </p:sp>
      <p:pic>
        <p:nvPicPr>
          <p:cNvPr id="5" name="Picture 4" descr="Screen Shot 2015-02-22 at 4.04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20927"/>
            <a:ext cx="7652976" cy="103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13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715" y="1417638"/>
            <a:ext cx="8083949" cy="4800600"/>
          </a:xfrm>
        </p:spPr>
        <p:txBody>
          <a:bodyPr/>
          <a:lstStyle/>
          <a:p>
            <a:r>
              <a:rPr lang="en-US" sz="2400" dirty="0" smtClean="0"/>
              <a:t>Simple way to store data with just a couple dozen methods needed to manipulate</a:t>
            </a:r>
          </a:p>
          <a:p>
            <a:r>
              <a:rPr lang="en-US" sz="2400" dirty="0" smtClean="0"/>
              <a:t>Much more concise, allowing you to substitute multiple loops for just a line of code</a:t>
            </a:r>
          </a:p>
          <a:p>
            <a:r>
              <a:rPr lang="en-US" sz="2400" dirty="0" smtClean="0"/>
              <a:t>Almost all errors caught by compiler</a:t>
            </a:r>
          </a:p>
          <a:p>
            <a:r>
              <a:rPr lang="en-US" sz="2400" dirty="0" smtClean="0"/>
              <a:t>You can easily convert a sequential collection into a parallel one (for multi-thread processing)</a:t>
            </a:r>
          </a:p>
          <a:p>
            <a:endParaRPr lang="en-US" sz="2400" dirty="0" smtClean="0"/>
          </a:p>
          <a:p>
            <a:r>
              <a:rPr lang="en-US" sz="1800" dirty="0" err="1" smtClean="0">
                <a:latin typeface="Andale Mono"/>
                <a:cs typeface="Andale Mono"/>
              </a:rPr>
              <a:t>val</a:t>
            </a:r>
            <a:r>
              <a:rPr lang="en-US" sz="1800" dirty="0" smtClean="0">
                <a:latin typeface="Andale Mono"/>
                <a:cs typeface="Andale Mono"/>
              </a:rPr>
              <a:t> (minors, adults) = people partition (_.age &lt; 18)</a:t>
            </a:r>
          </a:p>
          <a:p>
            <a:pPr lvl="1"/>
            <a:r>
              <a:rPr lang="en-US" sz="2200" dirty="0" smtClean="0">
                <a:latin typeface="Cambria"/>
                <a:cs typeface="Cambria"/>
              </a:rPr>
              <a:t>Partitions collection of people based on age quickly</a:t>
            </a:r>
            <a:endParaRPr lang="en-US" sz="22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6289293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1976</TotalTime>
  <Words>396</Words>
  <Application>Microsoft Macintosh PowerPoint</Application>
  <PresentationFormat>On-screen Show (4:3)</PresentationFormat>
  <Paragraphs>54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Adjacency</vt:lpstr>
      <vt:lpstr>Scala</vt:lpstr>
      <vt:lpstr>Fast Facts</vt:lpstr>
      <vt:lpstr>Java v Scala</vt:lpstr>
      <vt:lpstr>Java v Scala</vt:lpstr>
      <vt:lpstr>Java Classes</vt:lpstr>
      <vt:lpstr>Scala Classes</vt:lpstr>
      <vt:lpstr>Scala Classes</vt:lpstr>
      <vt:lpstr>Scala Case Classes</vt:lpstr>
      <vt:lpstr>Collections</vt:lpstr>
      <vt:lpstr>Mutable &amp; Immutable</vt:lpstr>
      <vt:lpstr>scala.collection</vt:lpstr>
      <vt:lpstr>Scala.collection.mutable</vt:lpstr>
      <vt:lpstr>Scala.collection.immutable</vt:lpstr>
      <vt:lpstr>Implementation</vt:lpstr>
      <vt:lpstr>Sequences</vt:lpstr>
      <vt:lpstr>LinearSeq v. IndexedSeq</vt:lpstr>
      <vt:lpstr>Buffers</vt:lpstr>
      <vt:lpstr>Variable Declaration</vt:lpstr>
      <vt:lpstr>Functions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</dc:title>
  <dc:creator>Leslie Bresnahan</dc:creator>
  <cp:lastModifiedBy>Leslie Bresnahan</cp:lastModifiedBy>
  <cp:revision>18</cp:revision>
  <dcterms:created xsi:type="dcterms:W3CDTF">2015-02-21T20:15:13Z</dcterms:created>
  <dcterms:modified xsi:type="dcterms:W3CDTF">2015-02-23T05:11:46Z</dcterms:modified>
</cp:coreProperties>
</file>