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c19164f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c19164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e29159a6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e29159a6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c19164f3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c19164f3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1dfb87c10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1dfb87c10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c19164f3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c19164f3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44637dd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44637dd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490d744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490d74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d70ca68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d70ca68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c19164f32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c19164f32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c19164f32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c19164f32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e5f68f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e5f68f5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c19164f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c19164f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c19164f32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c19164f32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c19164f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c19164f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c19164f3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c19164f3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c19164f3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c19164f3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c19164f3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c19164f3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2a0e5d7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2a0e5d7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77300" y="-56225"/>
            <a:ext cx="9324300" cy="5291100"/>
          </a:xfrm>
          <a:prstGeom prst="rect">
            <a:avLst/>
          </a:prstGeom>
          <a:solidFill>
            <a:srgbClr val="FFFFFF">
              <a:alpha val="2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 name="Google Shape;10;p1"/>
          <p:cNvSpPr/>
          <p:nvPr/>
        </p:nvSpPr>
        <p:spPr>
          <a:xfrm>
            <a:off x="-70525" y="-105775"/>
            <a:ext cx="9261600" cy="5324400"/>
          </a:xfrm>
          <a:prstGeom prst="rect">
            <a:avLst/>
          </a:prstGeom>
          <a:solidFill>
            <a:srgbClr val="3D6890">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chemeClr val="lt2"/>
                </a:solidFill>
              </a:rPr>
              <a:t>Space Timecard</a:t>
            </a:r>
            <a:endParaRPr b="1" sz="6000">
              <a:solidFill>
                <a:schemeClr val="lt2"/>
              </a:solidFill>
            </a:endParaRPr>
          </a:p>
        </p:txBody>
      </p:sp>
      <p:sp>
        <p:nvSpPr>
          <p:cNvPr id="57" name="Google Shape;57;p13"/>
          <p:cNvSpPr txBox="1"/>
          <p:nvPr>
            <p:ph idx="1" type="subTitle"/>
          </p:nvPr>
        </p:nvSpPr>
        <p:spPr>
          <a:xfrm>
            <a:off x="1288350" y="2873375"/>
            <a:ext cx="65673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2200">
                <a:solidFill>
                  <a:schemeClr val="lt1"/>
                </a:solidFill>
              </a:rPr>
              <a:t>Eva Czukkermann, Ian Dolfi, Nsadhu Muyinda, Drew Schacke, Luke Schrom, Tanner Smith</a:t>
            </a:r>
            <a:endParaRPr sz="2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Customer Requirements</a:t>
            </a:r>
            <a:endParaRPr b="1">
              <a:solidFill>
                <a:schemeClr val="lt1"/>
              </a:solidFill>
            </a:endParaRPr>
          </a:p>
        </p:txBody>
      </p:sp>
      <p:sp>
        <p:nvSpPr>
          <p:cNvPr id="128" name="Google Shape;128;p22"/>
          <p:cNvSpPr txBox="1"/>
          <p:nvPr>
            <p:ph idx="1" type="body"/>
          </p:nvPr>
        </p:nvSpPr>
        <p:spPr>
          <a:xfrm>
            <a:off x="735000" y="1181650"/>
            <a:ext cx="767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rPr>
              <a:t>We are tracking toward completing the following key CRs. </a:t>
            </a:r>
            <a:r>
              <a:rPr b="1" lang="en" sz="1400">
                <a:solidFill>
                  <a:schemeClr val="lt1"/>
                </a:solidFill>
              </a:rPr>
              <a:t>Official MSD CR format is located on the next slide.</a:t>
            </a:r>
            <a:endParaRPr b="1" sz="1400">
              <a:solidFill>
                <a:schemeClr val="lt1"/>
              </a:solidFill>
            </a:endParaRPr>
          </a:p>
          <a:p>
            <a:pPr indent="0" lvl="0" marL="457200" rtl="0" algn="ctr">
              <a:lnSpc>
                <a:spcPct val="100000"/>
              </a:lnSpc>
              <a:spcBef>
                <a:spcPts val="0"/>
              </a:spcBef>
              <a:spcAft>
                <a:spcPts val="0"/>
              </a:spcAft>
              <a:buNone/>
            </a:pPr>
            <a:r>
              <a:t/>
            </a:r>
            <a:endParaRPr sz="14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Design and build a functional derivative Time Card containing FPGA (and other processes) as well as other board components.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Compatible with CubeSats and its standards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Operational characteristics are compliant with NASA LunaNet Standard</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All components rated to survive deep space conditions (GEO and beyond) for at least 10 years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Widely interoperable with existing spacecraft systems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Minimize size, weight, and power characteristics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Maintains accuracy over time</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Communicates with other time networks</a:t>
            </a:r>
            <a:endParaRPr sz="1600">
              <a:solidFill>
                <a:schemeClr val="lt1"/>
              </a:solidFill>
            </a:endParaRPr>
          </a:p>
          <a:p>
            <a:pPr indent="0" lvl="0" marL="0" rtl="0" algn="l">
              <a:spcBef>
                <a:spcPts val="0"/>
              </a:spcBef>
              <a:spcAft>
                <a:spcPts val="1200"/>
              </a:spcAft>
              <a:buNone/>
            </a:pPr>
            <a:r>
              <a:t/>
            </a:r>
            <a:endParaRPr sz="2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Customer Requirements - Official MSD Format</a:t>
            </a:r>
            <a:endParaRPr b="1">
              <a:solidFill>
                <a:schemeClr val="lt1"/>
              </a:solidFill>
            </a:endParaRPr>
          </a:p>
        </p:txBody>
      </p:sp>
      <p:pic>
        <p:nvPicPr>
          <p:cNvPr id="135" name="Google Shape;135;p23"/>
          <p:cNvPicPr preferRelativeResize="0"/>
          <p:nvPr/>
        </p:nvPicPr>
        <p:blipFill>
          <a:blip r:embed="rId3">
            <a:alphaModFix/>
          </a:blip>
          <a:stretch>
            <a:fillRect/>
          </a:stretch>
        </p:blipFill>
        <p:spPr>
          <a:xfrm>
            <a:off x="560525" y="1269275"/>
            <a:ext cx="8022959" cy="329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Engineering Requirements (Metrics &amp; Specifications)</a:t>
            </a:r>
            <a:endParaRPr b="1">
              <a:solidFill>
                <a:schemeClr val="lt1"/>
              </a:solidFill>
            </a:endParaRPr>
          </a:p>
        </p:txBody>
      </p:sp>
      <p:sp>
        <p:nvSpPr>
          <p:cNvPr id="141" name="Google Shape;141;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solidFill>
                  <a:schemeClr val="lt1"/>
                </a:solidFill>
              </a:rPr>
              <a:t>Maximum</a:t>
            </a:r>
            <a:r>
              <a:rPr lang="en" sz="2000">
                <a:solidFill>
                  <a:schemeClr val="lt1"/>
                </a:solidFill>
              </a:rPr>
              <a:t> 20cm X 20cm X 30cm</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Maximum 50 kilograms</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Max payload average power 40W</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Timekeeping drift maximum 30 nanoseconds per Earth day</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1 Nanosecond clock speed</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PCIe Interfacing</a:t>
            </a:r>
            <a:endParaRPr sz="2000">
              <a:solidFill>
                <a:schemeClr val="lt1"/>
              </a:solidFill>
            </a:endParaRPr>
          </a:p>
        </p:txBody>
      </p:sp>
      <p:sp>
        <p:nvSpPr>
          <p:cNvPr id="142" name="Google Shape;142;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FFFFFF"/>
              </a:buClr>
              <a:buSzPts val="2000"/>
              <a:buChar char="●"/>
            </a:pPr>
            <a:r>
              <a:rPr lang="en" sz="2000">
                <a:solidFill>
                  <a:srgbClr val="FFFFFF"/>
                </a:solidFill>
              </a:rPr>
              <a:t>1 Ghz ≤ FPGA processor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NASA standard </a:t>
            </a:r>
            <a:r>
              <a:rPr lang="en" sz="2000">
                <a:solidFill>
                  <a:srgbClr val="FFFFFF"/>
                </a:solidFill>
              </a:rPr>
              <a:t>compliant</a:t>
            </a:r>
            <a:endParaRPr sz="2000">
              <a:solidFill>
                <a:srgbClr val="FFFFFF"/>
              </a:solidFill>
            </a:endParaRPr>
          </a:p>
          <a:p>
            <a:pPr indent="-355600" lvl="0" marL="457200" rtl="0" algn="l">
              <a:spcBef>
                <a:spcPts val="0"/>
              </a:spcBef>
              <a:spcAft>
                <a:spcPts val="0"/>
              </a:spcAft>
              <a:buClr>
                <a:schemeClr val="lt1"/>
              </a:buClr>
              <a:buSzPts val="2000"/>
              <a:buChar char="●"/>
            </a:pPr>
            <a:r>
              <a:rPr lang="en" sz="2000">
                <a:solidFill>
                  <a:schemeClr val="lt1"/>
                </a:solidFill>
              </a:rPr>
              <a:t>FPGA to manage time keeping</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GNSS to communicate with satellites</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Driver for timecard</a:t>
            </a:r>
            <a:endParaRPr sz="2000">
              <a:solidFill>
                <a:srgbClr val="FFFFFF"/>
              </a:solidFill>
            </a:endParaRPr>
          </a:p>
          <a:p>
            <a:pPr indent="0" lvl="0" marL="457200" rtl="0" algn="l">
              <a:spcBef>
                <a:spcPts val="1200"/>
              </a:spcBef>
              <a:spcAft>
                <a:spcPts val="1200"/>
              </a:spcAft>
              <a:buNone/>
            </a:pPr>
            <a:r>
              <a:t/>
            </a:r>
            <a:endParaRPr sz="2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Engineering </a:t>
            </a:r>
            <a:r>
              <a:rPr b="1" lang="en">
                <a:solidFill>
                  <a:schemeClr val="lt1"/>
                </a:solidFill>
              </a:rPr>
              <a:t>Requirements - Official MSD Format</a:t>
            </a:r>
            <a:endParaRPr b="1">
              <a:solidFill>
                <a:schemeClr val="lt1"/>
              </a:solidFill>
            </a:endParaRPr>
          </a:p>
        </p:txBody>
      </p:sp>
      <p:pic>
        <p:nvPicPr>
          <p:cNvPr id="149" name="Google Shape;149;p25"/>
          <p:cNvPicPr preferRelativeResize="0"/>
          <p:nvPr/>
        </p:nvPicPr>
        <p:blipFill>
          <a:blip r:embed="rId3">
            <a:alphaModFix/>
          </a:blip>
          <a:stretch>
            <a:fillRect/>
          </a:stretch>
        </p:blipFill>
        <p:spPr>
          <a:xfrm>
            <a:off x="119575" y="1281075"/>
            <a:ext cx="8904850" cy="205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Constraints</a:t>
            </a:r>
            <a:endParaRPr b="1">
              <a:solidFill>
                <a:schemeClr val="lt1"/>
              </a:solidFill>
            </a:endParaRPr>
          </a:p>
        </p:txBody>
      </p:sp>
      <p:sp>
        <p:nvSpPr>
          <p:cNvPr id="155" name="Google Shape;155;p26"/>
          <p:cNvSpPr txBox="1"/>
          <p:nvPr>
            <p:ph idx="1" type="body"/>
          </p:nvPr>
        </p:nvSpPr>
        <p:spPr>
          <a:xfrm>
            <a:off x="311700" y="1152475"/>
            <a:ext cx="83451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600">
                <a:solidFill>
                  <a:schemeClr val="lt1"/>
                </a:solidFill>
              </a:rPr>
              <a:t>Size, weight, and power characteristics are compatible with 12U CubeSat or smaller</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Timekeeping drift less than 30 nanoseconds per earth day</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Include an FPGA for </a:t>
            </a:r>
            <a:r>
              <a:rPr lang="en" sz="1600">
                <a:solidFill>
                  <a:schemeClr val="lt1"/>
                </a:solidFill>
              </a:rPr>
              <a:t>custom</a:t>
            </a:r>
            <a:r>
              <a:rPr lang="en" sz="1600">
                <a:solidFill>
                  <a:schemeClr val="lt1"/>
                </a:solidFill>
              </a:rPr>
              <a:t> </a:t>
            </a:r>
            <a:r>
              <a:rPr lang="en" sz="1600">
                <a:solidFill>
                  <a:schemeClr val="lt1"/>
                </a:solidFill>
              </a:rPr>
              <a:t>programmable</a:t>
            </a:r>
            <a:r>
              <a:rPr lang="en" sz="1600">
                <a:solidFill>
                  <a:schemeClr val="lt1"/>
                </a:solidFill>
              </a:rPr>
              <a:t> logic synthesis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Integrated Atomic Clock for timekeeping</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Completely Open-Source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Maximum budget constrained to $10k, </a:t>
            </a:r>
            <a:r>
              <a:rPr lang="en" sz="1600">
                <a:solidFill>
                  <a:schemeClr val="lt1"/>
                </a:solidFill>
              </a:rPr>
              <a:t>preference</a:t>
            </a:r>
            <a:r>
              <a:rPr lang="en" sz="1600">
                <a:solidFill>
                  <a:schemeClr val="lt1"/>
                </a:solidFill>
              </a:rPr>
              <a:t> placed on under $5k</a:t>
            </a:r>
            <a:endParaRPr sz="1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Risks</a:t>
            </a:r>
            <a:endParaRPr b="1">
              <a:solidFill>
                <a:schemeClr val="lt1"/>
              </a:solidFill>
            </a:endParaRPr>
          </a:p>
        </p:txBody>
      </p:sp>
      <p:sp>
        <p:nvSpPr>
          <p:cNvPr id="161" name="Google Shape;161;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600">
                <a:solidFill>
                  <a:schemeClr val="lt1"/>
                </a:solidFill>
              </a:rPr>
              <a:t>Radiation resistance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Temperature Extremes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Vacuum Conditions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Electromagnetic Interference</a:t>
            </a:r>
            <a:endParaRPr sz="1600">
              <a:solidFill>
                <a:schemeClr val="lt1"/>
              </a:solidFill>
            </a:endParaRPr>
          </a:p>
        </p:txBody>
      </p:sp>
      <p:sp>
        <p:nvSpPr>
          <p:cNvPr id="162" name="Google Shape;162;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Char char="●"/>
            </a:pPr>
            <a:r>
              <a:rPr lang="en" sz="1600">
                <a:solidFill>
                  <a:srgbClr val="FFFFFF"/>
                </a:solidFill>
              </a:rPr>
              <a:t>Material Outgassing</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Electrostatic Discharge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Connector and Solder Reliability</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Redundancy</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Fault Tolerance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Communication Interference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Software and Firmware Reliability</a:t>
            </a:r>
            <a:endParaRPr sz="1600">
              <a:solidFill>
                <a:srgbClr val="FFFFFF"/>
              </a:solidFill>
            </a:endParaRPr>
          </a:p>
          <a:p>
            <a:pPr indent="-330200" lvl="0" marL="457200" rtl="0" algn="l">
              <a:spcBef>
                <a:spcPts val="0"/>
              </a:spcBef>
              <a:spcAft>
                <a:spcPts val="0"/>
              </a:spcAft>
              <a:buSzPts val="1600"/>
              <a:buChar char="●"/>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70000" y="11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House of Quality</a:t>
            </a:r>
            <a:endParaRPr b="1">
              <a:solidFill>
                <a:schemeClr val="lt1"/>
              </a:solidFill>
            </a:endParaRPr>
          </a:p>
        </p:txBody>
      </p:sp>
      <p:pic>
        <p:nvPicPr>
          <p:cNvPr id="168" name="Google Shape;168;p28"/>
          <p:cNvPicPr preferRelativeResize="0"/>
          <p:nvPr/>
        </p:nvPicPr>
        <p:blipFill>
          <a:blip r:embed="rId3">
            <a:alphaModFix/>
          </a:blip>
          <a:stretch>
            <a:fillRect/>
          </a:stretch>
        </p:blipFill>
        <p:spPr>
          <a:xfrm>
            <a:off x="152400" y="1920038"/>
            <a:ext cx="8839204" cy="13034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House of Quality</a:t>
            </a:r>
            <a:endParaRPr>
              <a:solidFill>
                <a:srgbClr val="FFFFFF"/>
              </a:solidFill>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FFFFF"/>
              </a:buClr>
              <a:buSzPts val="1800"/>
              <a:buChar char="●"/>
            </a:pPr>
            <a:r>
              <a:rPr lang="en">
                <a:solidFill>
                  <a:srgbClr val="FFFFFF"/>
                </a:solidFill>
              </a:rPr>
              <a:t>All engineering requirements are traceable to customer requirements.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All customer requirements are addressed by either an engineering </a:t>
            </a:r>
            <a:r>
              <a:rPr lang="en">
                <a:solidFill>
                  <a:srgbClr val="FFFFFF"/>
                </a:solidFill>
              </a:rPr>
              <a:t>requirement</a:t>
            </a:r>
            <a:r>
              <a:rPr lang="en">
                <a:solidFill>
                  <a:srgbClr val="FFFFFF"/>
                </a:solidFill>
              </a:rPr>
              <a:t> or constraint.</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This ensures that all constraints and engineering requirements are necessary.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From the ER-CR mapping, it can be concluded that the team has captured the essential needs of the customer.</a:t>
            </a:r>
            <a:endParaRPr>
              <a:solidFill>
                <a:srgbClr val="FFFFFF"/>
              </a:solidFil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Open Items</a:t>
            </a:r>
            <a:endParaRPr b="1">
              <a:solidFill>
                <a:schemeClr val="lt1"/>
              </a:solidFill>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lt1"/>
              </a:buClr>
              <a:buSzPts val="1800"/>
              <a:buChar char="●"/>
            </a:pPr>
            <a:r>
              <a:rPr lang="en">
                <a:solidFill>
                  <a:schemeClr val="lt1"/>
                </a:solidFill>
              </a:rPr>
              <a:t>Deep space durability needs to be further understood with respect to the project and what it entails.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More research can be done to understand alternative devices and how this goal was achieved</a:t>
            </a:r>
            <a:endParaRPr>
              <a:solidFill>
                <a:schemeClr val="lt1"/>
              </a:solidFill>
            </a:endParaRPr>
          </a:p>
          <a:p>
            <a:pPr indent="-317500" lvl="1" marL="914400" rtl="0" algn="l">
              <a:lnSpc>
                <a:spcPct val="150000"/>
              </a:lnSpc>
              <a:spcBef>
                <a:spcPts val="0"/>
              </a:spcBef>
              <a:spcAft>
                <a:spcPts val="0"/>
              </a:spcAft>
              <a:buClr>
                <a:schemeClr val="lt1"/>
              </a:buClr>
              <a:buSzPts val="1400"/>
              <a:buChar char="○"/>
            </a:pPr>
            <a:r>
              <a:rPr lang="en">
                <a:solidFill>
                  <a:schemeClr val="lt1"/>
                </a:solidFill>
              </a:rPr>
              <a:t>This can be done during </a:t>
            </a:r>
            <a:r>
              <a:rPr lang="en">
                <a:solidFill>
                  <a:schemeClr val="lt1"/>
                </a:solidFill>
              </a:rPr>
              <a:t>the start of </a:t>
            </a:r>
            <a:r>
              <a:rPr lang="en">
                <a:solidFill>
                  <a:schemeClr val="lt1"/>
                </a:solidFill>
              </a:rPr>
              <a:t>Phase 2.</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If a SOC can be used instead of an FPGA and microcontroller</a:t>
            </a:r>
            <a:endParaRPr>
              <a:solidFill>
                <a:schemeClr val="lt1"/>
              </a:solidFill>
            </a:endParaRPr>
          </a:p>
          <a:p>
            <a:pPr indent="-317500" lvl="1" marL="914400" rtl="0" algn="l">
              <a:lnSpc>
                <a:spcPct val="150000"/>
              </a:lnSpc>
              <a:spcBef>
                <a:spcPts val="0"/>
              </a:spcBef>
              <a:spcAft>
                <a:spcPts val="0"/>
              </a:spcAft>
              <a:buClr>
                <a:schemeClr val="lt1"/>
              </a:buClr>
              <a:buSzPts val="1400"/>
              <a:buChar char="○"/>
            </a:pPr>
            <a:r>
              <a:rPr lang="en">
                <a:solidFill>
                  <a:schemeClr val="lt1"/>
                </a:solidFill>
              </a:rPr>
              <a:t>The advantages and disadvantages of each can be weighed to determine which is the better option.</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Goals for Next Phase</a:t>
            </a:r>
            <a:endParaRPr b="1">
              <a:solidFill>
                <a:schemeClr val="lt1"/>
              </a:solidFill>
            </a:endParaRPr>
          </a:p>
        </p:txBody>
      </p:sp>
      <p:sp>
        <p:nvSpPr>
          <p:cNvPr id="186" name="Google Shape;186;p31"/>
          <p:cNvSpPr txBox="1"/>
          <p:nvPr>
            <p:ph idx="1" type="body"/>
          </p:nvPr>
        </p:nvSpPr>
        <p:spPr>
          <a:xfrm>
            <a:off x="311700" y="1152475"/>
            <a:ext cx="8520600" cy="3689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lang="en">
                <a:solidFill>
                  <a:schemeClr val="lt1"/>
                </a:solidFill>
              </a:rPr>
              <a:t>I</a:t>
            </a:r>
            <a:r>
              <a:rPr lang="en" sz="1900">
                <a:solidFill>
                  <a:schemeClr val="lt1"/>
                </a:solidFill>
              </a:rPr>
              <a:t>dentify Possible </a:t>
            </a:r>
            <a:r>
              <a:rPr lang="en" sz="1900">
                <a:solidFill>
                  <a:schemeClr val="lt1"/>
                </a:solidFill>
              </a:rPr>
              <a:t>FPGAs</a:t>
            </a:r>
            <a:r>
              <a:rPr lang="en" sz="1900">
                <a:solidFill>
                  <a:schemeClr val="lt1"/>
                </a:solidFill>
              </a:rPr>
              <a:t>, </a:t>
            </a:r>
            <a:r>
              <a:rPr lang="en" sz="1900">
                <a:solidFill>
                  <a:schemeClr val="lt1"/>
                </a:solidFill>
              </a:rPr>
              <a:t>Microcontrollers, CSACs, OCXOs, TCXOs.</a:t>
            </a:r>
            <a:endParaRPr sz="1900">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Possible removal for the need of CSAC?</a:t>
            </a:r>
            <a:endParaRPr>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Understanding of GNSS receivers and interfacing with previously mentioned atomic clock (Hardware vs software solutions).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Verify functionality and environmental testing of prototype parts.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Explore other open source projects. Obtain as a team fundamental operation and basic layout of the card.</a:t>
            </a:r>
            <a:endParaRPr sz="1900">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Identify possible hardware and software improvements and implementations (cost, speed, environmental resistance).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Formal list of planned tasks (per team member) and overall project plan will be updated upon completion.</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1246100" y="4066875"/>
            <a:ext cx="7335300" cy="73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820">
                <a:solidFill>
                  <a:schemeClr val="lt1"/>
                </a:solidFill>
              </a:rPr>
              <a:t>From Left to Right: Luke Schrom, Ian Dolfi, Tanner Smith,</a:t>
            </a:r>
            <a:endParaRPr b="1" sz="1820">
              <a:solidFill>
                <a:schemeClr val="lt1"/>
              </a:solidFill>
            </a:endParaRPr>
          </a:p>
          <a:p>
            <a:pPr indent="0" lvl="0" marL="0" rtl="0" algn="l">
              <a:spcBef>
                <a:spcPts val="0"/>
              </a:spcBef>
              <a:spcAft>
                <a:spcPts val="0"/>
              </a:spcAft>
              <a:buSzPts val="990"/>
              <a:buNone/>
            </a:pPr>
            <a:r>
              <a:rPr b="1" lang="en" sz="1820">
                <a:solidFill>
                  <a:schemeClr val="lt1"/>
                </a:solidFill>
              </a:rPr>
              <a:t>Eva Czukkermann, Drew Schacke, Nsadhu Muyinda</a:t>
            </a:r>
            <a:endParaRPr sz="3980"/>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4" name="Google Shape;64;p14"/>
          <p:cNvPicPr preferRelativeResize="0"/>
          <p:nvPr/>
        </p:nvPicPr>
        <p:blipFill rotWithShape="1">
          <a:blip r:embed="rId3">
            <a:alphaModFix/>
          </a:blip>
          <a:srcRect b="0" l="0" r="0" t="20647"/>
          <a:stretch/>
        </p:blipFill>
        <p:spPr>
          <a:xfrm>
            <a:off x="1869775" y="1013875"/>
            <a:ext cx="5137623" cy="2911876"/>
          </a:xfrm>
          <a:prstGeom prst="rect">
            <a:avLst/>
          </a:prstGeom>
          <a:noFill/>
          <a:ln>
            <a:noFill/>
          </a:ln>
        </p:spPr>
      </p:pic>
      <p:sp>
        <p:nvSpPr>
          <p:cNvPr id="65" name="Google Shape;65;p14"/>
          <p:cNvSpPr/>
          <p:nvPr/>
        </p:nvSpPr>
        <p:spPr>
          <a:xfrm>
            <a:off x="842400" y="4263063"/>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ph idx="4294967295" type="title"/>
          </p:nvPr>
        </p:nvSpPr>
        <p:spPr>
          <a:xfrm>
            <a:off x="257275" y="35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Introduction:</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Overview</a:t>
            </a:r>
            <a:endParaRPr b="1">
              <a:solidFill>
                <a:schemeClr val="lt1"/>
              </a:solidFill>
            </a:endParaRPr>
          </a:p>
        </p:txBody>
      </p:sp>
      <p:sp>
        <p:nvSpPr>
          <p:cNvPr id="72" name="Google Shape;72;p15"/>
          <p:cNvSpPr txBox="1"/>
          <p:nvPr>
            <p:ph idx="1" type="body"/>
          </p:nvPr>
        </p:nvSpPr>
        <p:spPr>
          <a:xfrm>
            <a:off x="675950" y="1152475"/>
            <a:ext cx="410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lt1"/>
                </a:solidFill>
              </a:rPr>
              <a:t>Team Vision</a:t>
            </a:r>
            <a:endParaRPr sz="2200">
              <a:solidFill>
                <a:schemeClr val="lt1"/>
              </a:solidFill>
            </a:endParaRPr>
          </a:p>
          <a:p>
            <a:pPr indent="0" lvl="0" marL="0" rtl="0" algn="l">
              <a:spcBef>
                <a:spcPts val="1200"/>
              </a:spcBef>
              <a:spcAft>
                <a:spcPts val="0"/>
              </a:spcAft>
              <a:buNone/>
            </a:pPr>
            <a:r>
              <a:rPr lang="en" sz="2200">
                <a:solidFill>
                  <a:schemeClr val="lt1"/>
                </a:solidFill>
              </a:rPr>
              <a:t>Methods</a:t>
            </a:r>
            <a:endParaRPr sz="2200">
              <a:solidFill>
                <a:schemeClr val="lt1"/>
              </a:solidFill>
            </a:endParaRPr>
          </a:p>
          <a:p>
            <a:pPr indent="0" lvl="0" marL="0" rtl="0" algn="l">
              <a:spcBef>
                <a:spcPts val="1200"/>
              </a:spcBef>
              <a:spcAft>
                <a:spcPts val="0"/>
              </a:spcAft>
              <a:buNone/>
            </a:pPr>
            <a:r>
              <a:rPr lang="en" sz="2200">
                <a:solidFill>
                  <a:schemeClr val="lt1"/>
                </a:solidFill>
              </a:rPr>
              <a:t>Problem Statement</a:t>
            </a:r>
            <a:endParaRPr sz="2200">
              <a:solidFill>
                <a:schemeClr val="lt1"/>
              </a:solidFill>
            </a:endParaRPr>
          </a:p>
          <a:p>
            <a:pPr indent="0" lvl="0" marL="0" rtl="0" algn="l">
              <a:spcBef>
                <a:spcPts val="1200"/>
              </a:spcBef>
              <a:spcAft>
                <a:spcPts val="0"/>
              </a:spcAft>
              <a:buNone/>
            </a:pPr>
            <a:r>
              <a:rPr lang="en" sz="2200">
                <a:solidFill>
                  <a:schemeClr val="lt1"/>
                </a:solidFill>
              </a:rPr>
              <a:t>Team Values &amp; Interactions</a:t>
            </a:r>
            <a:endParaRPr sz="2200">
              <a:solidFill>
                <a:schemeClr val="lt1"/>
              </a:solidFill>
            </a:endParaRPr>
          </a:p>
          <a:p>
            <a:pPr indent="0" lvl="0" marL="0" rtl="0" algn="l">
              <a:spcBef>
                <a:spcPts val="1200"/>
              </a:spcBef>
              <a:spcAft>
                <a:spcPts val="0"/>
              </a:spcAft>
              <a:buNone/>
            </a:pPr>
            <a:r>
              <a:rPr lang="en" sz="2200">
                <a:solidFill>
                  <a:schemeClr val="lt1"/>
                </a:solidFill>
              </a:rPr>
              <a:t>Use Cases</a:t>
            </a:r>
            <a:endParaRPr sz="2200">
              <a:solidFill>
                <a:schemeClr val="lt1"/>
              </a:solidFill>
            </a:endParaRPr>
          </a:p>
          <a:p>
            <a:pPr indent="0" lvl="0" marL="0" rtl="0" algn="l">
              <a:spcBef>
                <a:spcPts val="1200"/>
              </a:spcBef>
              <a:spcAft>
                <a:spcPts val="1200"/>
              </a:spcAft>
              <a:buNone/>
            </a:pPr>
            <a:r>
              <a:rPr lang="en" sz="2200">
                <a:solidFill>
                  <a:schemeClr val="lt1"/>
                </a:solidFill>
              </a:rPr>
              <a:t>Customer Requirements</a:t>
            </a:r>
            <a:endParaRPr sz="2200">
              <a:solidFill>
                <a:schemeClr val="lt1"/>
              </a:solidFill>
            </a:endParaRPr>
          </a:p>
        </p:txBody>
      </p:sp>
      <p:sp>
        <p:nvSpPr>
          <p:cNvPr id="73" name="Google Shape;73;p15"/>
          <p:cNvSpPr txBox="1"/>
          <p:nvPr>
            <p:ph idx="1" type="body"/>
          </p:nvPr>
        </p:nvSpPr>
        <p:spPr>
          <a:xfrm>
            <a:off x="5141775" y="1152475"/>
            <a:ext cx="428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lt1"/>
                </a:solidFill>
              </a:rPr>
              <a:t>Engineering Requirements</a:t>
            </a:r>
            <a:endParaRPr sz="2200">
              <a:solidFill>
                <a:schemeClr val="lt1"/>
              </a:solidFill>
            </a:endParaRPr>
          </a:p>
          <a:p>
            <a:pPr indent="0" lvl="0" marL="0" rtl="0" algn="l">
              <a:spcBef>
                <a:spcPts val="1200"/>
              </a:spcBef>
              <a:spcAft>
                <a:spcPts val="0"/>
              </a:spcAft>
              <a:buNone/>
            </a:pPr>
            <a:r>
              <a:rPr lang="en" sz="2200">
                <a:solidFill>
                  <a:schemeClr val="lt1"/>
                </a:solidFill>
              </a:rPr>
              <a:t>Constraints</a:t>
            </a:r>
            <a:endParaRPr sz="2200">
              <a:solidFill>
                <a:schemeClr val="lt1"/>
              </a:solidFill>
            </a:endParaRPr>
          </a:p>
          <a:p>
            <a:pPr indent="0" lvl="0" marL="0" rtl="0" algn="l">
              <a:spcBef>
                <a:spcPts val="1200"/>
              </a:spcBef>
              <a:spcAft>
                <a:spcPts val="0"/>
              </a:spcAft>
              <a:buNone/>
            </a:pPr>
            <a:r>
              <a:rPr lang="en" sz="2200">
                <a:solidFill>
                  <a:schemeClr val="lt1"/>
                </a:solidFill>
              </a:rPr>
              <a:t>House of Quality</a:t>
            </a:r>
            <a:endParaRPr sz="2200">
              <a:solidFill>
                <a:schemeClr val="lt1"/>
              </a:solidFill>
            </a:endParaRPr>
          </a:p>
          <a:p>
            <a:pPr indent="0" lvl="0" marL="0" rtl="0" algn="l">
              <a:spcBef>
                <a:spcPts val="1200"/>
              </a:spcBef>
              <a:spcAft>
                <a:spcPts val="0"/>
              </a:spcAft>
              <a:buNone/>
            </a:pPr>
            <a:r>
              <a:rPr lang="en" sz="2200">
                <a:solidFill>
                  <a:schemeClr val="lt1"/>
                </a:solidFill>
              </a:rPr>
              <a:t>Open Items</a:t>
            </a:r>
            <a:endParaRPr sz="2200">
              <a:solidFill>
                <a:schemeClr val="lt1"/>
              </a:solidFill>
            </a:endParaRPr>
          </a:p>
          <a:p>
            <a:pPr indent="0" lvl="0" marL="0" rtl="0" algn="l">
              <a:spcBef>
                <a:spcPts val="1200"/>
              </a:spcBef>
              <a:spcAft>
                <a:spcPts val="1200"/>
              </a:spcAft>
              <a:buNone/>
            </a:pPr>
            <a:r>
              <a:rPr lang="en" sz="2200">
                <a:solidFill>
                  <a:schemeClr val="lt1"/>
                </a:solidFill>
              </a:rPr>
              <a:t>Goals for Next Phase</a:t>
            </a:r>
            <a:endParaRPr sz="2200">
              <a:solidFill>
                <a:schemeClr val="lt1"/>
              </a:solidFill>
            </a:endParaRPr>
          </a:p>
        </p:txBody>
      </p:sp>
      <p:sp>
        <p:nvSpPr>
          <p:cNvPr id="74" name="Google Shape;74;p15"/>
          <p:cNvSpPr/>
          <p:nvPr/>
        </p:nvSpPr>
        <p:spPr>
          <a:xfrm>
            <a:off x="243050" y="1229700"/>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p:nvPr/>
        </p:nvSpPr>
        <p:spPr>
          <a:xfrm>
            <a:off x="243050" y="1781875"/>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p:nvPr/>
        </p:nvSpPr>
        <p:spPr>
          <a:xfrm>
            <a:off x="243050" y="2325469"/>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p:nvPr/>
        </p:nvSpPr>
        <p:spPr>
          <a:xfrm>
            <a:off x="243050" y="2869063"/>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5"/>
          <p:cNvSpPr/>
          <p:nvPr/>
        </p:nvSpPr>
        <p:spPr>
          <a:xfrm>
            <a:off x="243050" y="3395495"/>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243050" y="3939113"/>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p:nvPr/>
        </p:nvSpPr>
        <p:spPr>
          <a:xfrm>
            <a:off x="4684275" y="1229700"/>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p:nvPr/>
        </p:nvSpPr>
        <p:spPr>
          <a:xfrm>
            <a:off x="4684275" y="1781875"/>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5"/>
          <p:cNvSpPr/>
          <p:nvPr/>
        </p:nvSpPr>
        <p:spPr>
          <a:xfrm>
            <a:off x="4684275" y="2316888"/>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5"/>
          <p:cNvSpPr/>
          <p:nvPr/>
        </p:nvSpPr>
        <p:spPr>
          <a:xfrm>
            <a:off x="4684275" y="2860482"/>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p:nvPr/>
        </p:nvSpPr>
        <p:spPr>
          <a:xfrm>
            <a:off x="4684275" y="3395495"/>
            <a:ext cx="340200" cy="340200"/>
          </a:xfrm>
          <a:prstGeom prst="star4">
            <a:avLst>
              <a:gd fmla="val 12500"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Team Vision for Problem Definition Phase</a:t>
            </a:r>
            <a:endParaRPr b="1">
              <a:solidFill>
                <a:schemeClr val="lt1"/>
              </a:solidFill>
            </a:endParaRPr>
          </a:p>
        </p:txBody>
      </p:sp>
      <p:sp>
        <p:nvSpPr>
          <p:cNvPr id="90" name="Google Shape;90;p16"/>
          <p:cNvSpPr txBox="1"/>
          <p:nvPr>
            <p:ph idx="1" type="body"/>
          </p:nvPr>
        </p:nvSpPr>
        <p:spPr>
          <a:xfrm>
            <a:off x="311700" y="1152475"/>
            <a:ext cx="8377800" cy="3462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lt1"/>
                </a:solidFill>
              </a:rPr>
              <a:t>What we accomplished:</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Identified basic purposes and use cases for the timecard and future possibilities.</a:t>
            </a:r>
            <a:endParaRPr>
              <a:solidFill>
                <a:schemeClr val="lt1"/>
              </a:solidFill>
            </a:endParaRPr>
          </a:p>
          <a:p>
            <a:pPr indent="-334327" lvl="0" marL="457200" rtl="0" algn="l">
              <a:spcBef>
                <a:spcPts val="0"/>
              </a:spcBef>
              <a:spcAft>
                <a:spcPts val="0"/>
              </a:spcAft>
              <a:buClr>
                <a:schemeClr val="lt1"/>
              </a:buClr>
              <a:buSzPct val="100000"/>
              <a:buChar char="●"/>
            </a:pPr>
            <a:r>
              <a:rPr lang="en">
                <a:solidFill>
                  <a:schemeClr val="lt1"/>
                </a:solidFill>
              </a:rPr>
              <a:t>Preemptively researched existing time cards. (Meta, Safran, etc.)</a:t>
            </a:r>
            <a:endParaRPr>
              <a:solidFill>
                <a:schemeClr val="lt1"/>
              </a:solidFill>
            </a:endParaRPr>
          </a:p>
          <a:p>
            <a:pPr indent="-334327" lvl="0" marL="457200" rtl="0" algn="l">
              <a:spcBef>
                <a:spcPts val="0"/>
              </a:spcBef>
              <a:spcAft>
                <a:spcPts val="0"/>
              </a:spcAft>
              <a:buClr>
                <a:schemeClr val="lt1"/>
              </a:buClr>
              <a:buSzPct val="100000"/>
              <a:buChar char="●"/>
            </a:pPr>
            <a:r>
              <a:rPr lang="en">
                <a:solidFill>
                  <a:schemeClr val="lt1"/>
                </a:solidFill>
              </a:rPr>
              <a:t>Obtain basic information in order to brainstorm possible restrictions and requirements. </a:t>
            </a:r>
            <a:endParaRPr>
              <a:solidFill>
                <a:schemeClr val="lt1"/>
              </a:solidFill>
            </a:endParaRPr>
          </a:p>
          <a:p>
            <a:pPr indent="-334327" lvl="0" marL="457200" rtl="0" algn="l">
              <a:spcBef>
                <a:spcPts val="0"/>
              </a:spcBef>
              <a:spcAft>
                <a:spcPts val="0"/>
              </a:spcAft>
              <a:buClr>
                <a:schemeClr val="lt1"/>
              </a:buClr>
              <a:buSzPct val="100000"/>
              <a:buChar char="●"/>
            </a:pPr>
            <a:r>
              <a:rPr lang="en">
                <a:solidFill>
                  <a:schemeClr val="lt1"/>
                </a:solidFill>
              </a:rPr>
              <a:t>Identified basic engineering requirements and standards. </a:t>
            </a:r>
            <a:endParaRPr>
              <a:solidFill>
                <a:schemeClr val="lt1"/>
              </a:solidFill>
            </a:endParaRPr>
          </a:p>
          <a:p>
            <a:pPr indent="-334327" lvl="0" marL="457200" rtl="0" algn="l">
              <a:spcBef>
                <a:spcPts val="0"/>
              </a:spcBef>
              <a:spcAft>
                <a:spcPts val="0"/>
              </a:spcAft>
              <a:buClr>
                <a:schemeClr val="lt1"/>
              </a:buClr>
              <a:buSzPct val="100000"/>
              <a:buChar char="●"/>
            </a:pPr>
            <a:r>
              <a:rPr lang="en">
                <a:solidFill>
                  <a:schemeClr val="lt1"/>
                </a:solidFill>
              </a:rPr>
              <a:t>Recognized risks due to spoofing and jamming.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Methods</a:t>
            </a:r>
            <a:endParaRPr b="1">
              <a:solidFill>
                <a:schemeClr val="lt1"/>
              </a:solidFill>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200000"/>
              </a:lnSpc>
              <a:spcBef>
                <a:spcPts val="0"/>
              </a:spcBef>
              <a:spcAft>
                <a:spcPts val="0"/>
              </a:spcAft>
              <a:buClr>
                <a:schemeClr val="lt1"/>
              </a:buClr>
              <a:buSzPct val="100000"/>
              <a:buChar char="●"/>
            </a:pPr>
            <a:r>
              <a:rPr lang="en">
                <a:solidFill>
                  <a:schemeClr val="lt1"/>
                </a:solidFill>
              </a:rPr>
              <a:t>The problem was initially defined by the description given by </a:t>
            </a:r>
            <a:r>
              <a:rPr lang="en">
                <a:solidFill>
                  <a:schemeClr val="lt1"/>
                </a:solidFill>
              </a:rPr>
              <a:t>the customers of this project (Philip Linden and Ashley Kosak)</a:t>
            </a:r>
            <a:endParaRPr>
              <a:solidFill>
                <a:schemeClr val="lt1"/>
              </a:solidFill>
            </a:endParaRPr>
          </a:p>
          <a:p>
            <a:pPr indent="-334327" lvl="0" marL="457200" rtl="0" algn="l">
              <a:lnSpc>
                <a:spcPct val="200000"/>
              </a:lnSpc>
              <a:spcBef>
                <a:spcPts val="0"/>
              </a:spcBef>
              <a:spcAft>
                <a:spcPts val="0"/>
              </a:spcAft>
              <a:buClr>
                <a:schemeClr val="lt1"/>
              </a:buClr>
              <a:buSzPct val="100000"/>
              <a:buChar char="●"/>
            </a:pPr>
            <a:r>
              <a:rPr lang="en">
                <a:solidFill>
                  <a:schemeClr val="lt1"/>
                </a:solidFill>
              </a:rPr>
              <a:t>Specifications were benchmarked against two competitor products</a:t>
            </a:r>
            <a:endParaRPr>
              <a:solidFill>
                <a:schemeClr val="lt1"/>
              </a:solidFill>
            </a:endParaRPr>
          </a:p>
          <a:p>
            <a:pPr indent="-334327" lvl="0" marL="457200" rtl="0" algn="l">
              <a:lnSpc>
                <a:spcPct val="200000"/>
              </a:lnSpc>
              <a:spcBef>
                <a:spcPts val="0"/>
              </a:spcBef>
              <a:spcAft>
                <a:spcPts val="0"/>
              </a:spcAft>
              <a:buClr>
                <a:schemeClr val="lt1"/>
              </a:buClr>
              <a:buSzPct val="100000"/>
              <a:buChar char="●"/>
            </a:pPr>
            <a:r>
              <a:rPr lang="en">
                <a:solidFill>
                  <a:schemeClr val="lt1"/>
                </a:solidFill>
              </a:rPr>
              <a:t>Videos and documents provided by the customers were viewe</a:t>
            </a:r>
            <a:r>
              <a:rPr lang="en">
                <a:solidFill>
                  <a:schemeClr val="lt1"/>
                </a:solidFill>
              </a:rPr>
              <a:t>d</a:t>
            </a:r>
            <a:endParaRPr>
              <a:solidFill>
                <a:schemeClr val="lt1"/>
              </a:solidFill>
            </a:endParaRPr>
          </a:p>
          <a:p>
            <a:pPr indent="-334327" lvl="0" marL="457200" rtl="0" algn="l">
              <a:lnSpc>
                <a:spcPct val="200000"/>
              </a:lnSpc>
              <a:spcBef>
                <a:spcPts val="0"/>
              </a:spcBef>
              <a:spcAft>
                <a:spcPts val="0"/>
              </a:spcAft>
              <a:buClr>
                <a:schemeClr val="lt1"/>
              </a:buClr>
              <a:buSzPct val="100000"/>
              <a:buChar char="●"/>
            </a:pPr>
            <a:r>
              <a:rPr lang="en">
                <a:solidFill>
                  <a:schemeClr val="lt1"/>
                </a:solidFill>
              </a:rPr>
              <a:t>Additional research was performed on relevant terms and applications</a:t>
            </a:r>
            <a:endParaRPr>
              <a:solidFill>
                <a:schemeClr val="lt1"/>
              </a:solidFill>
            </a:endParaRPr>
          </a:p>
          <a:p>
            <a:pPr indent="-334327" lvl="0" marL="457200" rtl="0" algn="l">
              <a:lnSpc>
                <a:spcPct val="200000"/>
              </a:lnSpc>
              <a:spcBef>
                <a:spcPts val="0"/>
              </a:spcBef>
              <a:spcAft>
                <a:spcPts val="0"/>
              </a:spcAft>
              <a:buClr>
                <a:schemeClr val="lt1"/>
              </a:buClr>
              <a:buSzPct val="100000"/>
              <a:buChar char="●"/>
            </a:pPr>
            <a:r>
              <a:rPr lang="en">
                <a:solidFill>
                  <a:schemeClr val="lt1"/>
                </a:solidFill>
              </a:rPr>
              <a:t>Specific details were discussed with the customers in a video call meeting</a:t>
            </a:r>
            <a:endParaRPr>
              <a:solidFill>
                <a:schemeClr val="lt1"/>
              </a:solidFill>
            </a:endParaRPr>
          </a:p>
          <a:p>
            <a:pPr indent="0" lvl="0" marL="457200" rtl="0" algn="l">
              <a:spcBef>
                <a:spcPts val="1200"/>
              </a:spcBef>
              <a:spcAft>
                <a:spcPts val="120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Problem Statement</a:t>
            </a:r>
            <a:endParaRPr b="1">
              <a:solidFill>
                <a:schemeClr val="lt1"/>
              </a:solidFill>
            </a:endParaRPr>
          </a:p>
        </p:txBody>
      </p:sp>
      <p:sp>
        <p:nvSpPr>
          <p:cNvPr id="102" name="Google Shape;102;p18"/>
          <p:cNvSpPr txBox="1"/>
          <p:nvPr>
            <p:ph idx="1" type="body"/>
          </p:nvPr>
        </p:nvSpPr>
        <p:spPr>
          <a:xfrm>
            <a:off x="311700" y="1152475"/>
            <a:ext cx="8520600" cy="3302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lt1"/>
                </a:solidFill>
              </a:rPr>
              <a:t>The current ready-to-use space-qualified precision timekeeping devices available cost hundreds to millions of dollars.</a:t>
            </a:r>
            <a:endParaRPr sz="1400">
              <a:solidFill>
                <a:schemeClr val="lt1"/>
              </a:solidFill>
            </a:endParaRPr>
          </a:p>
          <a:p>
            <a:pPr indent="0" lvl="0" marL="0" rtl="0" algn="l">
              <a:spcBef>
                <a:spcPts val="0"/>
              </a:spcBef>
              <a:spcAft>
                <a:spcPts val="0"/>
              </a:spcAft>
              <a:buClr>
                <a:schemeClr val="dk1"/>
              </a:buClr>
              <a:buSzPts val="1100"/>
              <a:buFont typeface="Arial"/>
              <a:buNone/>
            </a:pPr>
            <a:r>
              <a:t/>
            </a:r>
            <a:endParaRPr sz="1400">
              <a:solidFill>
                <a:schemeClr val="lt1"/>
              </a:solidFill>
            </a:endParaRPr>
          </a:p>
          <a:p>
            <a:pPr indent="0" lvl="0" marL="0" rtl="0" algn="l">
              <a:spcBef>
                <a:spcPts val="0"/>
              </a:spcBef>
              <a:spcAft>
                <a:spcPts val="0"/>
              </a:spcAft>
              <a:buClr>
                <a:schemeClr val="dk1"/>
              </a:buClr>
              <a:buSzPts val="1100"/>
              <a:buFont typeface="Arial"/>
              <a:buNone/>
            </a:pPr>
            <a:r>
              <a:rPr lang="en" sz="1400">
                <a:solidFill>
                  <a:schemeClr val="lt1"/>
                </a:solidFill>
              </a:rPr>
              <a:t>The goal of this project is to design and build a derivative Time Card that meets the form-factor and environmental constraints of a CubeSat that is a low-cost alternative. It must have comparable performance under $10k.</a:t>
            </a:r>
            <a:endParaRPr sz="1400">
              <a:solidFill>
                <a:schemeClr val="lt1"/>
              </a:solidFill>
            </a:endParaRPr>
          </a:p>
          <a:p>
            <a:pPr indent="0" lvl="0" marL="0" rtl="0" algn="l">
              <a:spcBef>
                <a:spcPts val="0"/>
              </a:spcBef>
              <a:spcAft>
                <a:spcPts val="0"/>
              </a:spcAft>
              <a:buClr>
                <a:schemeClr val="dk1"/>
              </a:buClr>
              <a:buSzPts val="1100"/>
              <a:buFont typeface="Arial"/>
              <a:buNone/>
            </a:pPr>
            <a:r>
              <a:t/>
            </a:r>
            <a:endParaRPr sz="1400">
              <a:solidFill>
                <a:schemeClr val="lt1"/>
              </a:solidFill>
            </a:endParaRPr>
          </a:p>
          <a:p>
            <a:pPr indent="0" lvl="0" marL="0" rtl="0" algn="l">
              <a:spcBef>
                <a:spcPts val="0"/>
              </a:spcBef>
              <a:spcAft>
                <a:spcPts val="0"/>
              </a:spcAft>
              <a:buClr>
                <a:schemeClr val="dk1"/>
              </a:buClr>
              <a:buSzPts val="1100"/>
              <a:buFont typeface="Arial"/>
              <a:buNone/>
            </a:pPr>
            <a:r>
              <a:rPr lang="en" sz="1400">
                <a:solidFill>
                  <a:schemeClr val="lt1"/>
                </a:solidFill>
              </a:rPr>
              <a:t>The functional prototype must meet drift requirements with statistically significant confidence and it must be an open source design. Additionally, the size, weight, and power characteristics must be compatible with 12U cubesat or smaller and operational characteristics compliant with NASA LunaNet Standard. The timekeeping drift must be less than 30 nanoseconds per Earth day. The atomic clock must survive deep space conditions for at least 10 years and be widely interoperable with existing spacecraft systems.</a:t>
            </a:r>
            <a:endParaRPr sz="1400">
              <a:solidFill>
                <a:schemeClr val="lt1"/>
              </a:solidFill>
            </a:endParaRPr>
          </a:p>
          <a:p>
            <a:pPr indent="0" lvl="0" marL="0" rtl="0" algn="l">
              <a:spcBef>
                <a:spcPts val="0"/>
              </a:spcBef>
              <a:spcAft>
                <a:spcPts val="0"/>
              </a:spcAft>
              <a:buClr>
                <a:schemeClr val="dk1"/>
              </a:buClr>
              <a:buSzPts val="1100"/>
              <a:buFont typeface="Arial"/>
              <a:buNone/>
            </a:pPr>
            <a:r>
              <a:t/>
            </a:r>
            <a:endParaRPr sz="1400">
              <a:solidFill>
                <a:schemeClr val="lt1"/>
              </a:solidFill>
            </a:endParaRPr>
          </a:p>
          <a:p>
            <a:pPr indent="0" lvl="0" marL="0" rtl="0" algn="l">
              <a:spcBef>
                <a:spcPts val="0"/>
              </a:spcBef>
              <a:spcAft>
                <a:spcPts val="0"/>
              </a:spcAft>
              <a:buNone/>
            </a:pPr>
            <a:r>
              <a:rPr lang="en" sz="1400">
                <a:solidFill>
                  <a:schemeClr val="lt1"/>
                </a:solidFill>
              </a:rPr>
              <a:t>Source: EduSource Information</a:t>
            </a:r>
            <a:endParaRPr sz="1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Team Values and Interactions</a:t>
            </a:r>
            <a:endParaRPr b="1">
              <a:solidFill>
                <a:schemeClr val="lt1"/>
              </a:solidFill>
            </a:endParaRPr>
          </a:p>
        </p:txBody>
      </p:sp>
      <p:sp>
        <p:nvSpPr>
          <p:cNvPr id="108" name="Google Shape;108;p19"/>
          <p:cNvSpPr txBox="1"/>
          <p:nvPr>
            <p:ph idx="1" type="body"/>
          </p:nvPr>
        </p:nvSpPr>
        <p:spPr>
          <a:xfrm>
            <a:off x="311700" y="1152475"/>
            <a:ext cx="8667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5 Team Values</a:t>
            </a:r>
            <a:endParaRPr>
              <a:solidFill>
                <a:schemeClr val="lt1"/>
              </a:solidFill>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Timely communication</a:t>
            </a:r>
            <a:endParaRPr>
              <a:solidFill>
                <a:schemeClr val="lt1"/>
              </a:solidFill>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Honest feedback</a:t>
            </a:r>
            <a:endParaRPr>
              <a:solidFill>
                <a:schemeClr val="lt1"/>
              </a:solidFill>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Relatively equal contribution</a:t>
            </a:r>
            <a:endParaRPr>
              <a:solidFill>
                <a:schemeClr val="lt1"/>
              </a:solidFill>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100% effort on all tasks</a:t>
            </a:r>
            <a:endParaRPr>
              <a:solidFill>
                <a:schemeClr val="lt1"/>
              </a:solidFill>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Open minded</a:t>
            </a:r>
            <a:endParaRPr>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Conflict Strategy: list pros and cons of situation, discuss them, and come to a final solution</a:t>
            </a:r>
            <a:endParaRPr>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Hold Teammates Accountable: Provide honest feedback about the lack of effort</a:t>
            </a:r>
            <a:endParaRPr>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rtl="0" algn="l">
              <a:lnSpc>
                <a:spcPct val="100000"/>
              </a:lnSpc>
              <a:spcBef>
                <a:spcPts val="0"/>
              </a:spcBef>
              <a:spcAft>
                <a:spcPts val="0"/>
              </a:spcAft>
              <a:buNone/>
            </a:pPr>
            <a:r>
              <a:rPr lang="en">
                <a:solidFill>
                  <a:schemeClr val="lt1"/>
                </a:solidFill>
                <a:latin typeface="Calibri"/>
                <a:ea typeface="Calibri"/>
                <a:cs typeface="Calibri"/>
                <a:sym typeface="Calibri"/>
              </a:rPr>
              <a:t>Forms of Communication: Text and Slack</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Use Cases</a:t>
            </a:r>
            <a:endParaRPr b="1">
              <a:solidFill>
                <a:schemeClr val="lt1"/>
              </a:solidFill>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sz="1700">
                <a:solidFill>
                  <a:schemeClr val="lt1"/>
                </a:solidFill>
              </a:rPr>
              <a:t>Competition </a:t>
            </a:r>
            <a:r>
              <a:rPr lang="en" sz="1700">
                <a:solidFill>
                  <a:schemeClr val="lt1"/>
                </a:solidFill>
              </a:rPr>
              <a:t>across</a:t>
            </a:r>
            <a:r>
              <a:rPr lang="en" sz="1700">
                <a:solidFill>
                  <a:schemeClr val="lt1"/>
                </a:solidFill>
              </a:rPr>
              <a:t> colleges to sync time and measure distance between satellites using an atomic clock.</a:t>
            </a:r>
            <a:endParaRPr sz="1700">
              <a:solidFill>
                <a:schemeClr val="lt1"/>
              </a:solidFill>
            </a:endParaRPr>
          </a:p>
        </p:txBody>
      </p:sp>
      <p:pic>
        <p:nvPicPr>
          <p:cNvPr id="115" name="Google Shape;115;p20"/>
          <p:cNvPicPr preferRelativeResize="0"/>
          <p:nvPr/>
        </p:nvPicPr>
        <p:blipFill>
          <a:blip r:embed="rId3">
            <a:alphaModFix/>
          </a:blip>
          <a:stretch>
            <a:fillRect/>
          </a:stretch>
        </p:blipFill>
        <p:spPr>
          <a:xfrm>
            <a:off x="1026175" y="1792500"/>
            <a:ext cx="7091652" cy="3271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21"/>
          <p:cNvGrpSpPr/>
          <p:nvPr/>
        </p:nvGrpSpPr>
        <p:grpSpPr>
          <a:xfrm>
            <a:off x="1600200" y="78919"/>
            <a:ext cx="5943600" cy="4924425"/>
            <a:chOff x="1600200" y="78919"/>
            <a:chExt cx="5943600" cy="4924425"/>
          </a:xfrm>
        </p:grpSpPr>
        <p:pic>
          <p:nvPicPr>
            <p:cNvPr id="121" name="Google Shape;121;p21"/>
            <p:cNvPicPr preferRelativeResize="0"/>
            <p:nvPr/>
          </p:nvPicPr>
          <p:blipFill>
            <a:blip r:embed="rId3">
              <a:alphaModFix/>
            </a:blip>
            <a:stretch>
              <a:fillRect/>
            </a:stretch>
          </p:blipFill>
          <p:spPr>
            <a:xfrm>
              <a:off x="1600200" y="78919"/>
              <a:ext cx="5943600" cy="4924425"/>
            </a:xfrm>
            <a:prstGeom prst="rect">
              <a:avLst/>
            </a:prstGeom>
            <a:noFill/>
            <a:ln>
              <a:noFill/>
            </a:ln>
          </p:spPr>
        </p:pic>
        <p:sp>
          <p:nvSpPr>
            <p:cNvPr id="122" name="Google Shape;122;p21"/>
            <p:cNvSpPr/>
            <p:nvPr/>
          </p:nvSpPr>
          <p:spPr>
            <a:xfrm>
              <a:off x="1778175" y="110225"/>
              <a:ext cx="698100" cy="1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