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8" r:id="rId3"/>
    <p:sldId id="260" r:id="rId4"/>
    <p:sldId id="259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004"/>
    <a:srgbClr val="0A6230"/>
    <a:srgbClr val="6EB43F"/>
    <a:srgbClr val="008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8F8B-D6FC-4E8A-A2A6-51A12CEE8B5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97F80-9DDC-44D9-86C1-89FB4147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5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2F5B86-61B7-4586-8AF4-765D0BE1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24964-0F43-4EDF-B994-8B65BDCC7EE3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BDDEC8-2D7D-4879-9D9E-30F67338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Kenny Haak @ MSU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637160-DD92-4646-AFE9-F904B39B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AB403-9483-4286-9AE4-2E1868A47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D7EB3F-AC91-42BE-8B33-14A4F392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83634-99C4-437E-A294-72ECA426B263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DBD46A-05FE-44F9-8BD9-2771016B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Kenny Haak @ MSU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041AE4-28D5-4A60-8A03-CAB80384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800A2-06D6-472E-895C-44B5A8220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7588BF-A94F-41A8-AC67-906351ED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6002-3F01-43E3-B189-180AFE48B480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F36428-256E-4774-9B4B-3BA7A214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Kenny Haak @ MSU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21B800-2B2F-4AA2-8B76-9E689B11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8E412-5841-4068-A298-490034EC8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6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696" y="98361"/>
            <a:ext cx="7150608" cy="57353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B65687-B4AE-4CF0-BC3D-B20195DC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Kenny Haak @ </a:t>
            </a:r>
            <a:r>
              <a:rPr lang="en-US"/>
              <a:t>MSU  </a:t>
            </a:r>
            <a:fld id="{6691013C-2E96-453C-9FE2-23EED54F697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6A2AD7-6ECC-43C7-B5F5-8C061B9F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DE4C4-8F12-4FD8-B1FE-1A1C35EDE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1" y="1499"/>
            <a:ext cx="1362076" cy="767255"/>
          </a:xfrm>
          <a:prstGeom prst="rect">
            <a:avLst/>
          </a:prstGeom>
          <a:solidFill>
            <a:srgbClr val="014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349" y="1"/>
            <a:ext cx="615958" cy="7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CF52D3-2BF2-4781-98AF-79A64526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237E0-0F2D-4E15-8441-F4DF24F306A7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719DA6B-1FED-4DB0-9EEA-96397AB0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Kenny Haak @ MSU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093C11-71F5-47DF-A7E4-C1384AD7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470D8-E11E-459B-B3A8-ADB9553C1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1CA6911D-266C-41A9-A462-09160429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BC2B5-6067-4695-A89D-06C94C7BE953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FCC78699-37E3-4431-A2CE-59748F27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Kenny Haak @ MSU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9CB8390-AD79-48AE-963B-DC14D85C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21AAC-910A-4E74-8E21-938A287B6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4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6149D362-005C-40D2-BDF3-55D1150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ACB15-9933-4543-B335-502E3F36AF0A}" type="datetime1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A5DD0DFA-F3DD-4B1A-B96B-E282F5E9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Kenny Haak @ MSU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AA0D4411-32F1-4B12-9823-B4C650FD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E69F4-6EC0-484F-8B6E-8DD7F2F09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157431AB-3B3E-414F-AB5D-A05ED33B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0B539-5A65-465C-AAA3-B8BF9A91F406}" type="datetime1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E34D6350-2D31-4BA2-BA2A-07A3371C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Kenny Haak @ MSU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D2449D9-399D-4CCD-85B6-9295E952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68C8B-E92B-4C81-8C56-663BBE0AB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83F4215B-B878-4D78-A866-6D00B1E9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9E005-C5A5-4D7C-A806-9D62CED87B2D}" type="datetime1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A23796AE-564E-44A0-9F59-E7B5C380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Kenny Haak @ MSU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7BE7EA74-9597-404E-AA19-64737FB0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215F9-443B-4963-9C57-392627538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7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7DCD3127-4CC3-44C4-AC12-F841E47C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2CB56-3ACE-4C3E-905C-E7AE2139A3F7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B86FC9B8-9840-49A7-A11F-9E0816F7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Kenny Haak @ MSU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E749A7C-5E3A-4587-84B4-1FC134EE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2D7D0-9D19-4433-826B-BA40C41D4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1009B294-3163-48F3-A368-10780742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299E6-0892-46C4-B7B2-3EF66002E191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E31DF46-AB84-457C-87B9-ED7BD0AA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Kenny Haak @ MSU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1166454-C569-4F14-8CB9-422CD3DC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BA678-68F4-4540-A85D-7752F888A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FA18DDBF-349E-40C0-8155-B3FD7223F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E3546F-CF65-45B7-97D2-0F44048F4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65036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5FBC47-5F25-494E-9679-747B1DA2E1FA}" type="datetime1">
              <a:rPr lang="en-US" smtClean="0"/>
              <a:t>8/18/2023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D1EAE2-1A7A-45C5-BB34-BD60E5565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0360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067642-F1F3-4ADF-85BE-24F86C7165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654458B-0F64-42F2-B22F-EC6A52D7C2A7}"/>
              </a:ext>
            </a:extLst>
          </p:cNvPr>
          <p:cNvSpPr/>
          <p:nvPr userDrawn="1"/>
        </p:nvSpPr>
        <p:spPr>
          <a:xfrm rot="5400000">
            <a:off x="5710237" y="-5710237"/>
            <a:ext cx="771525" cy="12192000"/>
          </a:xfrm>
          <a:prstGeom prst="rect">
            <a:avLst/>
          </a:prstGeom>
          <a:gradFill>
            <a:gsLst>
              <a:gs pos="11000">
                <a:schemeClr val="bg1"/>
              </a:gs>
              <a:gs pos="37000">
                <a:srgbClr val="0A6230"/>
              </a:gs>
              <a:gs pos="87000">
                <a:srgbClr val="014004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2" descr="Michigan State University Wordmark">
            <a:extLst>
              <a:ext uri="{FF2B5EF4-FFF2-40B4-BE49-F238E27FC236}">
                <a16:creationId xmlns="" xmlns:a16="http://schemas.microsoft.com/office/drawing/2014/main" id="{2A6E3ADD-A44E-456A-80D2-68E53C01E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638" y="157163"/>
            <a:ext cx="211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Logo&#10;&#10;Description automatically generated">
            <a:extLst>
              <a:ext uri="{FF2B5EF4-FFF2-40B4-BE49-F238E27FC236}">
                <a16:creationId xmlns="" xmlns:a16="http://schemas.microsoft.com/office/drawing/2014/main" id="{E7EB38C6-0751-4A6F-B6B9-661D14C19C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2" y="-3401"/>
            <a:ext cx="6223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Search into PID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Deep NN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24964-0F43-4EDF-B994-8B65BDCC7EE3}" type="datetime1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Kenny Haak @ MSU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AB403-9483-4286-9AE4-2E1868A47C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Kenny Haak @ MSU  </a:t>
            </a:r>
            <a:fld id="{6691013C-2E96-453C-9FE2-23EED54F697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DE4C4-8F12-4FD8-B1FE-1A1C35EDEE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8941" y="1153297"/>
            <a:ext cx="58488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the </a:t>
            </a:r>
            <a:r>
              <a:rPr lang="en-US" dirty="0" err="1" smtClean="0"/>
              <a:t>Keras</a:t>
            </a:r>
            <a:r>
              <a:rPr lang="en-US" dirty="0" smtClean="0"/>
              <a:t> library in </a:t>
            </a:r>
            <a:r>
              <a:rPr lang="en-US" dirty="0" err="1" smtClean="0"/>
              <a:t>Tensorflow</a:t>
            </a:r>
            <a:r>
              <a:rPr lang="en-US" dirty="0" smtClean="0"/>
              <a:t> platform</a:t>
            </a:r>
          </a:p>
          <a:p>
            <a:r>
              <a:rPr lang="en-US" dirty="0" smtClean="0"/>
              <a:t>Created a neural network (NN) with two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Activation method: Rectified linear unit 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piecewise linear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determines how each node contributes to the model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Loss function: Mean absolute error (MAE)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objective function that is minimized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represents how closely the model answers fit the training 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think of MAE like a kind of chi^2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Optimizer: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the method in which the model uses to minimize the loss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Improved version of stochastic gradient descent where the learning rate is constant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Learning rate = magnitude at which weights on nodes are changed with each back </a:t>
            </a:r>
            <a:r>
              <a:rPr lang="en-US" dirty="0" err="1" smtClean="0"/>
              <a:t>propogation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195" y="3902220"/>
            <a:ext cx="6211167" cy="1905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380" y="1237268"/>
            <a:ext cx="1654450" cy="12558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17007" y="989165"/>
            <a:ext cx="150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ReLU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068" y="1363588"/>
            <a:ext cx="2537172" cy="824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442" y="2671853"/>
            <a:ext cx="1425358" cy="9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Considered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Kenny Haak @ MSU  </a:t>
            </a:r>
            <a:fld id="{6691013C-2E96-453C-9FE2-23EED54F697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DE4C4-8F12-4FD8-B1FE-1A1C35EDEE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7751" y="1112108"/>
            <a:ext cx="3410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NSCL e15130 </a:t>
            </a:r>
            <a:r>
              <a:rPr lang="en-US" baseline="30000" dirty="0" smtClean="0"/>
              <a:t>198</a:t>
            </a:r>
            <a:r>
              <a:rPr lang="en-US" dirty="0" smtClean="0"/>
              <a:t>Pt data set D6b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 </a:t>
            </a:r>
            <a:r>
              <a:rPr lang="en-US" dirty="0" err="1" smtClean="0"/>
              <a:t>targ</a:t>
            </a:r>
            <a:r>
              <a:rPr lang="en-US" dirty="0" smtClean="0"/>
              <a:t> with Be stripper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A1900 Tuned for 189Hf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PID was unusable in CS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184" y="2831737"/>
            <a:ext cx="59230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variations of separator settings were considered in LISE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aseline="30000" dirty="0" smtClean="0"/>
              <a:t>186,189,192</a:t>
            </a:r>
            <a:r>
              <a:rPr lang="en-US" dirty="0" smtClean="0"/>
              <a:t>Hf</a:t>
            </a:r>
            <a:endParaRPr lang="en-US" baseline="30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distribution calculated each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Brho</a:t>
            </a:r>
            <a:r>
              <a:rPr lang="en-US" dirty="0" smtClean="0"/>
              <a:t> was slightly changed to simulate such changes during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Slits kept same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87" y="880834"/>
            <a:ext cx="2769941" cy="195090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336324" y="1581665"/>
            <a:ext cx="947352" cy="4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73780" y="81362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D6b PID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639" y="1581665"/>
            <a:ext cx="4096322" cy="377242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468497" y="1581665"/>
            <a:ext cx="2957384" cy="352579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46827" y="4843178"/>
            <a:ext cx="4057717" cy="701656"/>
            <a:chOff x="2021807" y="4874302"/>
            <a:chExt cx="4057717" cy="70165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8257" y="5243634"/>
              <a:ext cx="2991267" cy="29531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021807" y="5206626"/>
              <a:ext cx="1082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Avg. </a:t>
              </a:r>
              <a:r>
                <a:rPr lang="en-US" dirty="0" err="1" smtClean="0"/>
                <a:t>Brho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36529" y="4874302"/>
              <a:ext cx="2481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aseline="30000" dirty="0" smtClean="0"/>
                <a:t>186</a:t>
              </a:r>
              <a:r>
                <a:rPr lang="en-US" dirty="0" smtClean="0"/>
                <a:t>Hf	</a:t>
              </a:r>
              <a:r>
                <a:rPr lang="en-US" baseline="30000" dirty="0" smtClean="0"/>
                <a:t>189</a:t>
              </a:r>
              <a:r>
                <a:rPr lang="en-US" dirty="0" smtClean="0"/>
                <a:t>Hf	</a:t>
              </a:r>
              <a:r>
                <a:rPr lang="en-US" baseline="30000" dirty="0" smtClean="0"/>
                <a:t>192</a:t>
              </a:r>
              <a:r>
                <a:rPr lang="en-US" dirty="0" smtClean="0"/>
                <a:t>Hf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17728" y="5686173"/>
            <a:ext cx="543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USED FOR LEARNING WAS GENERATED MC BY LISE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Models</a:t>
            </a:r>
            <a:r>
              <a:rPr lang="en-US" dirty="0" smtClean="0"/>
              <a:t> </a:t>
            </a:r>
            <a:r>
              <a:rPr lang="en-US" dirty="0" smtClean="0"/>
              <a:t>Considered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Kenny Haak @ MSU  </a:t>
            </a:r>
            <a:fld id="{6691013C-2E96-453C-9FE2-23EED54F697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DE4C4-8F12-4FD8-B1FE-1A1C35EDEE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4843" y="1128584"/>
            <a:ext cx="588289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approaches to input data were considered: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Feed Common Data </a:t>
            </a:r>
            <a:r>
              <a:rPr lang="en-US" b="1" dirty="0" smtClean="0"/>
              <a:t>(7 inputs total)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X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Brho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dP</a:t>
            </a:r>
            <a:r>
              <a:rPr lang="en-US" dirty="0" smtClean="0"/>
              <a:t>/P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Energy 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Length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ToF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Feed Common + Pseudo Data </a:t>
            </a:r>
            <a:r>
              <a:rPr lang="en-US" b="1" dirty="0" smtClean="0"/>
              <a:t>(11 </a:t>
            </a:r>
            <a:r>
              <a:rPr lang="en-US" b="1" dirty="0"/>
              <a:t>inputs total)</a:t>
            </a:r>
            <a:endParaRPr lang="en-US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Velocity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Beta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Gamma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AoQ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Feed Meas. + Pseudo + Analytic Answers </a:t>
            </a:r>
            <a:r>
              <a:rPr lang="en-US" b="1" dirty="0" smtClean="0"/>
              <a:t>(14 </a:t>
            </a:r>
            <a:r>
              <a:rPr lang="en-US" b="1" dirty="0"/>
              <a:t>inputs total)</a:t>
            </a:r>
            <a:endParaRPr lang="en-US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q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289" y="1745895"/>
            <a:ext cx="2972215" cy="847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26" y="3085684"/>
            <a:ext cx="3057952" cy="8764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445" y="997878"/>
            <a:ext cx="2346094" cy="1841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749" y="5007529"/>
            <a:ext cx="2953162" cy="724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0962" y="3165696"/>
            <a:ext cx="3192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Model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Feedback strength -&gt;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Inputs -&gt; (7, 11, 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Iterations -&gt; (100, 250, 1000)</a:t>
            </a:r>
          </a:p>
        </p:txBody>
      </p:sp>
    </p:spTree>
    <p:extLst>
      <p:ext uri="{BB962C8B-B14F-4D97-AF65-F5344CB8AC3E}">
        <p14:creationId xmlns:p14="http://schemas.microsoft.com/office/powerpoint/2010/main" val="41859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Kenny Haak @ MSU  </a:t>
            </a:r>
            <a:fld id="{6691013C-2E96-453C-9FE2-23EED54F697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DE4C4-8F12-4FD8-B1FE-1A1C35EDEE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90" y="840663"/>
            <a:ext cx="8627020" cy="549417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216346" y="4291914"/>
            <a:ext cx="1169773" cy="26361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91416" y="3171568"/>
            <a:ext cx="2150076" cy="584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6659" y="1207353"/>
            <a:ext cx="3262183" cy="1428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13012" y="3340442"/>
            <a:ext cx="642551" cy="131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33604" y="3599936"/>
            <a:ext cx="642551" cy="131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Kenny Haak @ MSU  </a:t>
            </a:r>
            <a:fld id="{6691013C-2E96-453C-9FE2-23EED54F697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DE4C4-8F12-4FD8-B1FE-1A1C35EDEE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79" y="993033"/>
            <a:ext cx="7935041" cy="505348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59828" y="4118919"/>
            <a:ext cx="1169773" cy="26361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22394" y="3373394"/>
            <a:ext cx="642551" cy="131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05919" y="3134495"/>
            <a:ext cx="642551" cy="131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Kenny Haak @ MSU  </a:t>
            </a:r>
            <a:fld id="{6691013C-2E96-453C-9FE2-23EED54F697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DE4C4-8F12-4FD8-B1FE-1A1C35EDEE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258" y="865173"/>
            <a:ext cx="8550048" cy="544515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28022" y="4234249"/>
            <a:ext cx="1169773" cy="26361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49399" y="3414584"/>
            <a:ext cx="642551" cy="131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16670" y="3414583"/>
            <a:ext cx="642551" cy="1318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Summary: </a:t>
            </a:r>
            <a:r>
              <a:rPr lang="en-US" dirty="0" smtClean="0"/>
              <a:t>MAE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Kenny Haak @ MSU  </a:t>
            </a:r>
            <a:fld id="{6691013C-2E96-453C-9FE2-23EED54F6978}" type="datetime1">
              <a:rPr lang="en-US" smtClean="0"/>
              <a:t>8/18/2023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DE4C4-8F12-4FD8-B1FE-1A1C35EDEE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65389"/>
              </p:ext>
            </p:extLst>
          </p:nvPr>
        </p:nvGraphicFramePr>
        <p:xfrm>
          <a:off x="918436" y="2644345"/>
          <a:ext cx="99019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6812"/>
                <a:gridCol w="2364259"/>
                <a:gridCol w="2290119"/>
                <a:gridCol w="2240774"/>
              </a:tblGrid>
              <a:tr h="2996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30000" dirty="0" smtClean="0"/>
                        <a:t>186</a:t>
                      </a:r>
                      <a:r>
                        <a:rPr lang="en-US" baseline="0" dirty="0" smtClean="0"/>
                        <a:t>Hf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30000" dirty="0" smtClean="0"/>
                        <a:t>189</a:t>
                      </a:r>
                      <a:r>
                        <a:rPr lang="en-US" baseline="0" dirty="0" smtClean="0"/>
                        <a:t>Hf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30000" dirty="0" smtClean="0"/>
                        <a:t>192</a:t>
                      </a:r>
                      <a:r>
                        <a:rPr lang="en-US" baseline="0" dirty="0" smtClean="0"/>
                        <a:t>Hf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 </a:t>
                      </a:r>
                      <a:r>
                        <a:rPr lang="en-US" dirty="0" smtClean="0"/>
                        <a:t>Inputs (100 epochs)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 </a:t>
                      </a:r>
                      <a:r>
                        <a:rPr lang="en-US" dirty="0" smtClean="0"/>
                        <a:t>Inputs (250 epochs)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 </a:t>
                      </a:r>
                      <a:r>
                        <a:rPr lang="en-US" dirty="0" smtClean="0"/>
                        <a:t>Inputs (1000 epochs)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24483" y="4297452"/>
            <a:ext cx="87430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attempted with equal iterations, the results had no trend.</a:t>
            </a:r>
          </a:p>
          <a:p>
            <a:endParaRPr lang="en-US" dirty="0" smtClean="0"/>
          </a:p>
          <a:p>
            <a:r>
              <a:rPr lang="en-US" dirty="0" smtClean="0"/>
              <a:t>Accuracy increased with more parameters but required more iterations.</a:t>
            </a:r>
          </a:p>
          <a:p>
            <a:r>
              <a:rPr lang="en-US" dirty="0" smtClean="0"/>
              <a:t>This means there is no substantial conclusion at this point.</a:t>
            </a:r>
          </a:p>
          <a:p>
            <a:endParaRPr lang="en-US" dirty="0"/>
          </a:p>
          <a:p>
            <a:r>
              <a:rPr lang="en-US" dirty="0" smtClean="0"/>
              <a:t>It is important to understand why accuracy doesn’t improve with increasing accurate inputs</a:t>
            </a:r>
          </a:p>
          <a:p>
            <a:r>
              <a:rPr lang="en-US" dirty="0" smtClean="0"/>
              <a:t>Especially when you are essentially feeding it the answers (analytic calculation of AZQ)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9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8F8246-5A95-41CF-92B1-CAD1EA837A4B}" vid="{02B79FB4-6258-4269-9A66-E516A7CDD7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FRIB_temp</Template>
  <TotalTime>1661</TotalTime>
  <Words>432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 Search into PID ML</vt:lpstr>
      <vt:lpstr>Tools</vt:lpstr>
      <vt:lpstr>Data Considered</vt:lpstr>
      <vt:lpstr>3 Models Considered</vt:lpstr>
      <vt:lpstr>Model 1</vt:lpstr>
      <vt:lpstr>Model 2</vt:lpstr>
      <vt:lpstr>Model 3</vt:lpstr>
      <vt:lpstr>Results Summary: MAE</vt:lpstr>
    </vt:vector>
  </TitlesOfParts>
  <Company>NSCL/FRIB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Search into PID ML</dc:title>
  <dc:creator>Haak, Kenneth</dc:creator>
  <cp:lastModifiedBy>Haak, Kenneth</cp:lastModifiedBy>
  <cp:revision>14</cp:revision>
  <dcterms:created xsi:type="dcterms:W3CDTF">2023-08-16T19:19:36Z</dcterms:created>
  <dcterms:modified xsi:type="dcterms:W3CDTF">2023-08-18T18:37:20Z</dcterms:modified>
</cp:coreProperties>
</file>