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57a5a47a22dc354e/Documents/Portfolio/Excel%20Motorcycle%20Sales/Motorcycle%20Sales%20with%20Raw_Clean_and_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7a5a47a22dc354e/Documents/Portfolio/Excel%20Motorcycle%20Sales/Motorcycle%20Sales%20with%20Raw_Clean_and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[Motorcycle Sales with Raw_Clean_and_Analysis.xlsx]Sales_by_Time_Series!PivotTable4</c:name>
    <c:fmtId val="3"/>
  </c:pivotSource>
  <c:chart>
    <c:title>
      <c:tx>
        <c:rich>
          <a:bodyPr rot="0" spcFirstLastPara="1" vertOverflow="ellipsis" vert="horz" wrap="square" anchor="ctr" anchorCtr="1"/>
          <a:lstStyle/>
          <a:p>
            <a:pPr>
              <a:defRPr sz="1200" b="1" i="0" u="none" strike="noStrike" kern="1200" spc="0" baseline="0">
                <a:solidFill>
                  <a:srgbClr val="002060"/>
                </a:solidFill>
                <a:latin typeface="Arial" panose="020B0604020202020204" pitchFamily="34" charset="0"/>
                <a:ea typeface="+mn-ea"/>
                <a:cs typeface="Arial" panose="020B0604020202020204" pitchFamily="34" charset="0"/>
              </a:defRPr>
            </a:pPr>
            <a:r>
              <a:rPr lang="en-US" sz="1200" b="1">
                <a:solidFill>
                  <a:srgbClr val="002060"/>
                </a:solidFill>
              </a:rPr>
              <a:t>Total Sales by Quarter</a:t>
            </a:r>
          </a:p>
          <a:p>
            <a:pPr>
              <a:defRPr sz="1200" b="1" i="0" u="none" strike="noStrike" kern="1200" spc="0" baseline="0">
                <a:solidFill>
                  <a:srgbClr val="002060"/>
                </a:solidFill>
                <a:latin typeface="Arial" panose="020B0604020202020204" pitchFamily="34" charset="0"/>
                <a:ea typeface="+mn-ea"/>
                <a:cs typeface="Arial" panose="020B0604020202020204" pitchFamily="34" charset="0"/>
              </a:defRPr>
            </a:pPr>
            <a:r>
              <a:rPr lang="en-US" sz="1200" b="1">
                <a:solidFill>
                  <a:srgbClr val="002060"/>
                </a:solidFill>
              </a:rPr>
              <a:t>2013-2014</a:t>
            </a:r>
          </a:p>
        </c:rich>
      </c:tx>
      <c:layout>
        <c:manualLayout>
          <c:xMode val="edge"/>
          <c:yMode val="edge"/>
          <c:x val="0.340463227315985"/>
          <c:y val="4.5202865586608798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rgbClr val="002060"/>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3"/>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4"/>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5"/>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7"/>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8"/>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9"/>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1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12"/>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13"/>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14"/>
        <c:spPr>
          <a:solidFill>
            <a:schemeClr val="accent1"/>
          </a:solidFill>
          <a:ln>
            <a:noFill/>
          </a:ln>
          <a:effectLst/>
        </c:spPr>
        <c:marker>
          <c:symbol val="circle"/>
          <c:size val="5"/>
          <c:spPr>
            <a:solidFill>
              <a:schemeClr val="accent1"/>
            </a:solidFill>
            <a:ln w="9525">
              <a:solidFill>
                <a:schemeClr val="accent1"/>
              </a:solidFill>
            </a:ln>
            <a:effectLst/>
          </c:spPr>
        </c:marker>
      </c:pivotFmt>
    </c:pivotFmts>
    <c:plotArea>
      <c:layout/>
      <c:lineChart>
        <c:grouping val="standard"/>
        <c:varyColors val="0"/>
        <c:ser>
          <c:idx val="0"/>
          <c:order val="0"/>
          <c:tx>
            <c:strRef>
              <c:f>Sales_by_Time_Series!$B$26</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E01D-4AE8-901B-8FF750E9EF63}"/>
              </c:ext>
            </c:extLst>
          </c:dPt>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E01D-4AE8-901B-8FF750E9EF63}"/>
              </c:ext>
            </c:extLst>
          </c:dPt>
          <c:dPt>
            <c:idx val="2"/>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E01D-4AE8-901B-8FF750E9EF6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7-E01D-4AE8-901B-8FF750E9EF63}"/>
              </c:ext>
            </c:extLst>
          </c:dPt>
          <c:cat>
            <c:strRef>
              <c:f>Sales_by_Time_Series!$A$27:$A$31</c:f>
              <c:strCache>
                <c:ptCount val="4"/>
                <c:pt idx="0">
                  <c:v>1</c:v>
                </c:pt>
                <c:pt idx="1">
                  <c:v>2</c:v>
                </c:pt>
                <c:pt idx="2">
                  <c:v>3</c:v>
                </c:pt>
                <c:pt idx="3">
                  <c:v>4</c:v>
                </c:pt>
              </c:strCache>
            </c:strRef>
          </c:cat>
          <c:val>
            <c:numRef>
              <c:f>Sales_by_Time_Series!$B$27:$B$31</c:f>
              <c:numCache>
                <c:formatCode>_("$"* #,##0_);_("$"* \(#,##0\);_("$"* "-"??_);_(@_)</c:formatCode>
                <c:ptCount val="4"/>
                <c:pt idx="0">
                  <c:v>1278825.3699999992</c:v>
                </c:pt>
                <c:pt idx="1">
                  <c:v>1328625.9499999993</c:v>
                </c:pt>
                <c:pt idx="2">
                  <c:v>1758910.8099999987</c:v>
                </c:pt>
                <c:pt idx="3">
                  <c:v>3874780.0100000021</c:v>
                </c:pt>
              </c:numCache>
            </c:numRef>
          </c:val>
          <c:smooth val="0"/>
          <c:extLst>
            <c:ext xmlns:c16="http://schemas.microsoft.com/office/drawing/2014/chart" uri="{C3380CC4-5D6E-409C-BE32-E72D297353CC}">
              <c16:uniqueId val="{00000008-E01D-4AE8-901B-8FF750E9EF63}"/>
            </c:ext>
          </c:extLst>
        </c:ser>
        <c:dLbls>
          <c:showLegendKey val="0"/>
          <c:showVal val="0"/>
          <c:showCatName val="0"/>
          <c:showSerName val="0"/>
          <c:showPercent val="0"/>
          <c:showBubbleSize val="0"/>
        </c:dLbls>
        <c:marker val="1"/>
        <c:smooth val="0"/>
        <c:axId val="695558895"/>
        <c:axId val="695564303"/>
      </c:lineChart>
      <c:catAx>
        <c:axId val="695558895"/>
        <c:scaling>
          <c:orientation val="minMax"/>
        </c:scaling>
        <c:delete val="0"/>
        <c:axPos val="b"/>
        <c:title>
          <c:tx>
            <c:rich>
              <a:bodyPr rot="0" spcFirstLastPara="1" vertOverflow="ellipsis" vert="horz" wrap="square" anchor="ctr" anchorCtr="1"/>
              <a:lstStyle/>
              <a:p>
                <a:pPr>
                  <a:defRPr sz="1200" b="1" i="0" u="none" strike="noStrike" kern="1200" baseline="0">
                    <a:solidFill>
                      <a:srgbClr val="002060"/>
                    </a:solidFill>
                    <a:latin typeface="Arial" panose="020B0604020202020204" pitchFamily="34" charset="0"/>
                    <a:ea typeface="+mn-ea"/>
                    <a:cs typeface="Arial" panose="020B0604020202020204" pitchFamily="34" charset="0"/>
                  </a:defRPr>
                </a:pPr>
                <a:r>
                  <a:rPr lang="en-US" sz="1200" b="1">
                    <a:solidFill>
                      <a:srgbClr val="002060"/>
                    </a:solidFill>
                  </a:rPr>
                  <a:t>Quarter</a:t>
                </a:r>
              </a:p>
            </c:rich>
          </c:tx>
          <c:layout>
            <c:manualLayout>
              <c:xMode val="edge"/>
              <c:yMode val="edge"/>
              <c:x val="0.52051629823630796"/>
              <c:y val="0.88586911742308183"/>
            </c:manualLayout>
          </c:layout>
          <c:overlay val="0"/>
          <c:spPr>
            <a:noFill/>
            <a:ln>
              <a:noFill/>
            </a:ln>
            <a:effectLst/>
          </c:spPr>
          <c:txPr>
            <a:bodyPr rot="0" spcFirstLastPara="1" vertOverflow="ellipsis" vert="horz" wrap="square" anchor="ctr" anchorCtr="1"/>
            <a:lstStyle/>
            <a:p>
              <a:pPr>
                <a:defRPr sz="1200" b="1" i="0" u="none" strike="noStrike" kern="1200" baseline="0">
                  <a:solidFill>
                    <a:srgbClr val="00206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95564303"/>
        <c:crosses val="autoZero"/>
        <c:auto val="1"/>
        <c:lblAlgn val="ctr"/>
        <c:lblOffset val="100"/>
        <c:noMultiLvlLbl val="0"/>
      </c:catAx>
      <c:valAx>
        <c:axId val="6955643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rgbClr val="002060"/>
                    </a:solidFill>
                    <a:latin typeface="Arial" panose="020B0604020202020204" pitchFamily="34" charset="0"/>
                    <a:ea typeface="+mn-ea"/>
                    <a:cs typeface="Arial" panose="020B0604020202020204" pitchFamily="34" charset="0"/>
                  </a:defRPr>
                </a:pPr>
                <a:r>
                  <a:rPr lang="en-US" sz="1200" b="1">
                    <a:solidFill>
                      <a:srgbClr val="002060"/>
                    </a:solidFill>
                  </a:rPr>
                  <a:t>Sales (USD)</a:t>
                </a:r>
              </a:p>
            </c:rich>
          </c:tx>
          <c:overlay val="0"/>
          <c:spPr>
            <a:noFill/>
            <a:ln>
              <a:noFill/>
            </a:ln>
            <a:effectLst/>
          </c:spPr>
          <c:txPr>
            <a:bodyPr rot="-5400000" spcFirstLastPara="1" vertOverflow="ellipsis" vert="horz" wrap="square" anchor="ctr" anchorCtr="1"/>
            <a:lstStyle/>
            <a:p>
              <a:pPr>
                <a:defRPr sz="1200" b="1" i="0" u="none" strike="noStrike" kern="1200" baseline="0">
                  <a:solidFill>
                    <a:srgbClr val="002060"/>
                  </a:solidFill>
                  <a:latin typeface="Arial" panose="020B0604020202020204" pitchFamily="34" charset="0"/>
                  <a:ea typeface="+mn-ea"/>
                  <a:cs typeface="Arial" panose="020B0604020202020204" pitchFamily="34" charset="0"/>
                </a:defRPr>
              </a:pPr>
              <a:endParaRPr lang="en-US"/>
            </a:p>
          </c:txPr>
        </c:title>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95558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Arial" panose="020B0604020202020204" pitchFamily="34" charset="0"/>
          <a:cs typeface="Arial" panose="020B0604020202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[Motorcycle Sales with Raw_Clean_and_Analysis.xlsx]Pareto_Sales_by_Country!PivotTable1</c:name>
    <c:fmtId val="5"/>
  </c:pivotSource>
  <c:chart>
    <c:title>
      <c:tx>
        <c:rich>
          <a:bodyPr rot="0" spcFirstLastPara="1" vertOverflow="ellipsis" vert="horz" wrap="square" anchor="ctr" anchorCtr="1"/>
          <a:lstStyle/>
          <a:p>
            <a:pPr>
              <a:defRPr sz="1200" b="1" i="0" u="none" strike="noStrike" kern="1200" spc="0" baseline="0">
                <a:solidFill>
                  <a:srgbClr val="002060"/>
                </a:solidFill>
                <a:latin typeface="Arial" panose="020B0604020202020204" pitchFamily="34" charset="0"/>
                <a:ea typeface="+mn-ea"/>
                <a:cs typeface="Arial" panose="020B0604020202020204" pitchFamily="34" charset="0"/>
              </a:defRPr>
            </a:pPr>
            <a:r>
              <a:rPr lang="en-US" sz="1200" b="1">
                <a:solidFill>
                  <a:srgbClr val="002060"/>
                </a:solidFill>
              </a:rPr>
              <a:t>Total Sales by Country</a:t>
            </a:r>
          </a:p>
        </c:rich>
      </c:tx>
      <c:overlay val="0"/>
      <c:spPr>
        <a:noFill/>
        <a:ln>
          <a:noFill/>
        </a:ln>
        <a:effectLst/>
      </c:spPr>
      <c:txPr>
        <a:bodyPr rot="0" spcFirstLastPara="1" vertOverflow="ellipsis" vert="horz" wrap="square" anchor="ctr" anchorCtr="1"/>
        <a:lstStyle/>
        <a:p>
          <a:pPr>
            <a:defRPr sz="1200" b="1" i="0" u="none" strike="noStrike" kern="1200" spc="0" baseline="0">
              <a:solidFill>
                <a:srgbClr val="002060"/>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circle"/>
          <c:size val="7"/>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2"/>
            </a:solidFill>
            <a:round/>
          </a:ln>
          <a:effectLst/>
        </c:spPr>
        <c:marker>
          <c:symbol val="triangle"/>
          <c:size val="11"/>
        </c:marker>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2"/>
            </a:solidFill>
            <a:round/>
          </a:ln>
          <a:effectLst/>
        </c:spPr>
        <c:marker>
          <c:symbol val="circle"/>
          <c:size val="7"/>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2"/>
            </a:solidFill>
            <a:round/>
          </a:ln>
          <a:effectLst/>
        </c:spPr>
        <c:marker>
          <c:symbol val="triangle"/>
          <c:size val="11"/>
          <c:spPr>
            <a:solidFill>
              <a:schemeClr val="accent2"/>
            </a:solidFill>
            <a:ln w="9525">
              <a:solidFill>
                <a:schemeClr val="accent2"/>
              </a:solidFill>
            </a:ln>
            <a:effectLst/>
          </c:spPr>
        </c:marker>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2"/>
            </a:solidFill>
            <a:round/>
          </a:ln>
          <a:effectLst/>
        </c:spPr>
        <c:marker>
          <c:symbol val="circle"/>
          <c:size val="7"/>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2"/>
            </a:solidFill>
            <a:round/>
          </a:ln>
          <a:effectLst/>
        </c:spPr>
        <c:marker>
          <c:symbol val="triangle"/>
          <c:size val="11"/>
          <c:spPr>
            <a:solidFill>
              <a:schemeClr val="accent2"/>
            </a:solidFill>
            <a:ln w="9525">
              <a:solidFill>
                <a:schemeClr val="accent2"/>
              </a:solidFill>
            </a:ln>
            <a:effectLst/>
          </c:spPr>
        </c:marker>
      </c:pivotFmt>
    </c:pivotFmts>
    <c:plotArea>
      <c:layout/>
      <c:barChart>
        <c:barDir val="col"/>
        <c:grouping val="clustered"/>
        <c:varyColors val="0"/>
        <c:ser>
          <c:idx val="0"/>
          <c:order val="0"/>
          <c:tx>
            <c:strRef>
              <c:f>Pareto_Sales_by_Country!$B$4</c:f>
              <c:strCache>
                <c:ptCount val="1"/>
                <c:pt idx="0">
                  <c:v>Sum of SALES</c:v>
                </c:pt>
              </c:strCache>
            </c:strRef>
          </c:tx>
          <c:spPr>
            <a:solidFill>
              <a:schemeClr val="accent1"/>
            </a:solidFill>
            <a:ln>
              <a:noFill/>
            </a:ln>
            <a:effectLst/>
          </c:spPr>
          <c:invertIfNegative val="0"/>
          <c:cat>
            <c:strRef>
              <c:f>Pareto_Sales_by_Country!$A$5:$A$24</c:f>
              <c:strCache>
                <c:ptCount val="19"/>
                <c:pt idx="0">
                  <c:v>USA</c:v>
                </c:pt>
                <c:pt idx="1">
                  <c:v>Spain</c:v>
                </c:pt>
                <c:pt idx="2">
                  <c:v>France</c:v>
                </c:pt>
                <c:pt idx="3">
                  <c:v>Australia</c:v>
                </c:pt>
                <c:pt idx="4">
                  <c:v>UK</c:v>
                </c:pt>
                <c:pt idx="5">
                  <c:v>Italy</c:v>
                </c:pt>
                <c:pt idx="6">
                  <c:v>Finland</c:v>
                </c:pt>
                <c:pt idx="7">
                  <c:v>Norway</c:v>
                </c:pt>
                <c:pt idx="8">
                  <c:v>Singapore</c:v>
                </c:pt>
                <c:pt idx="9">
                  <c:v>Denmark</c:v>
                </c:pt>
                <c:pt idx="10">
                  <c:v>Canada</c:v>
                </c:pt>
                <c:pt idx="11">
                  <c:v>Germany</c:v>
                </c:pt>
                <c:pt idx="12">
                  <c:v>Sweden</c:v>
                </c:pt>
                <c:pt idx="13">
                  <c:v>Austria</c:v>
                </c:pt>
                <c:pt idx="14">
                  <c:v>Japan</c:v>
                </c:pt>
                <c:pt idx="15">
                  <c:v>Switzerland</c:v>
                </c:pt>
                <c:pt idx="16">
                  <c:v>Belgium</c:v>
                </c:pt>
                <c:pt idx="17">
                  <c:v>Philippines</c:v>
                </c:pt>
                <c:pt idx="18">
                  <c:v>Ireland</c:v>
                </c:pt>
              </c:strCache>
            </c:strRef>
          </c:cat>
          <c:val>
            <c:numRef>
              <c:f>Pareto_Sales_by_Country!$B$5:$B$24</c:f>
              <c:numCache>
                <c:formatCode>"$"#,##0</c:formatCode>
                <c:ptCount val="19"/>
                <c:pt idx="0">
                  <c:v>3627982.8299999968</c:v>
                </c:pt>
                <c:pt idx="1">
                  <c:v>1215686.92</c:v>
                </c:pt>
                <c:pt idx="2">
                  <c:v>1110916.5200000003</c:v>
                </c:pt>
                <c:pt idx="3">
                  <c:v>630623.09999999986</c:v>
                </c:pt>
                <c:pt idx="4">
                  <c:v>478880.46000000008</c:v>
                </c:pt>
                <c:pt idx="5">
                  <c:v>374674.31</c:v>
                </c:pt>
                <c:pt idx="6">
                  <c:v>329581.91000000009</c:v>
                </c:pt>
                <c:pt idx="7">
                  <c:v>307463.70000000013</c:v>
                </c:pt>
                <c:pt idx="8">
                  <c:v>288488.41000000009</c:v>
                </c:pt>
                <c:pt idx="9">
                  <c:v>245637.15</c:v>
                </c:pt>
                <c:pt idx="10">
                  <c:v>224078.56</c:v>
                </c:pt>
                <c:pt idx="11">
                  <c:v>220472.09</c:v>
                </c:pt>
                <c:pt idx="12">
                  <c:v>210014.20999999996</c:v>
                </c:pt>
                <c:pt idx="13">
                  <c:v>202062.52999999997</c:v>
                </c:pt>
                <c:pt idx="14">
                  <c:v>188167.81000000003</c:v>
                </c:pt>
                <c:pt idx="15">
                  <c:v>117713.56000000003</c:v>
                </c:pt>
                <c:pt idx="16">
                  <c:v>108412.62</c:v>
                </c:pt>
                <c:pt idx="17">
                  <c:v>94015.73</c:v>
                </c:pt>
                <c:pt idx="18">
                  <c:v>57756.43</c:v>
                </c:pt>
              </c:numCache>
            </c:numRef>
          </c:val>
          <c:extLst>
            <c:ext xmlns:c16="http://schemas.microsoft.com/office/drawing/2014/chart" uri="{C3380CC4-5D6E-409C-BE32-E72D297353CC}">
              <c16:uniqueId val="{00000000-BAF4-42E2-B4A5-E4B7D94800DA}"/>
            </c:ext>
          </c:extLst>
        </c:ser>
        <c:dLbls>
          <c:showLegendKey val="0"/>
          <c:showVal val="0"/>
          <c:showCatName val="0"/>
          <c:showSerName val="0"/>
          <c:showPercent val="0"/>
          <c:showBubbleSize val="0"/>
        </c:dLbls>
        <c:gapWidth val="219"/>
        <c:axId val="322189487"/>
        <c:axId val="691840351"/>
      </c:barChart>
      <c:lineChart>
        <c:grouping val="standard"/>
        <c:varyColors val="0"/>
        <c:ser>
          <c:idx val="1"/>
          <c:order val="1"/>
          <c:tx>
            <c:strRef>
              <c:f>Pareto_Sales_by_Country!$C$4</c:f>
              <c:strCache>
                <c:ptCount val="1"/>
                <c:pt idx="0">
                  <c:v>Sum of SALES2</c:v>
                </c:pt>
              </c:strCache>
            </c:strRef>
          </c:tx>
          <c:spPr>
            <a:ln w="28575" cap="rnd">
              <a:solidFill>
                <a:srgbClr val="FFC000"/>
              </a:solidFill>
              <a:round/>
            </a:ln>
            <a:effectLst/>
          </c:spPr>
          <c:marker>
            <c:symbol val="circle"/>
            <c:size val="7"/>
            <c:spPr>
              <a:solidFill>
                <a:srgbClr val="FFC000"/>
              </a:solidFill>
              <a:ln w="9525">
                <a:solidFill>
                  <a:srgbClr val="FFC000"/>
                </a:solidFill>
              </a:ln>
              <a:effectLst/>
            </c:spPr>
          </c:marker>
          <c:dPt>
            <c:idx val="7"/>
            <c:marker>
              <c:symbol val="triangle"/>
              <c:size val="11"/>
              <c:spPr>
                <a:solidFill>
                  <a:srgbClr val="FFC000"/>
                </a:solidFill>
                <a:ln w="9525">
                  <a:solidFill>
                    <a:srgbClr val="FFC000"/>
                  </a:solidFill>
                </a:ln>
                <a:effectLst/>
              </c:spPr>
            </c:marker>
            <c:bubble3D val="0"/>
            <c:extLst>
              <c:ext xmlns:c16="http://schemas.microsoft.com/office/drawing/2014/chart" uri="{C3380CC4-5D6E-409C-BE32-E72D297353CC}">
                <c16:uniqueId val="{00000001-BAF4-42E2-B4A5-E4B7D94800DA}"/>
              </c:ext>
            </c:extLst>
          </c:dPt>
          <c:cat>
            <c:strRef>
              <c:f>Pareto_Sales_by_Country!$A$5:$A$24</c:f>
              <c:strCache>
                <c:ptCount val="19"/>
                <c:pt idx="0">
                  <c:v>USA</c:v>
                </c:pt>
                <c:pt idx="1">
                  <c:v>Spain</c:v>
                </c:pt>
                <c:pt idx="2">
                  <c:v>France</c:v>
                </c:pt>
                <c:pt idx="3">
                  <c:v>Australia</c:v>
                </c:pt>
                <c:pt idx="4">
                  <c:v>UK</c:v>
                </c:pt>
                <c:pt idx="5">
                  <c:v>Italy</c:v>
                </c:pt>
                <c:pt idx="6">
                  <c:v>Finland</c:v>
                </c:pt>
                <c:pt idx="7">
                  <c:v>Norway</c:v>
                </c:pt>
                <c:pt idx="8">
                  <c:v>Singapore</c:v>
                </c:pt>
                <c:pt idx="9">
                  <c:v>Denmark</c:v>
                </c:pt>
                <c:pt idx="10">
                  <c:v>Canada</c:v>
                </c:pt>
                <c:pt idx="11">
                  <c:v>Germany</c:v>
                </c:pt>
                <c:pt idx="12">
                  <c:v>Sweden</c:v>
                </c:pt>
                <c:pt idx="13">
                  <c:v>Austria</c:v>
                </c:pt>
                <c:pt idx="14">
                  <c:v>Japan</c:v>
                </c:pt>
                <c:pt idx="15">
                  <c:v>Switzerland</c:v>
                </c:pt>
                <c:pt idx="16">
                  <c:v>Belgium</c:v>
                </c:pt>
                <c:pt idx="17">
                  <c:v>Philippines</c:v>
                </c:pt>
                <c:pt idx="18">
                  <c:v>Ireland</c:v>
                </c:pt>
              </c:strCache>
            </c:strRef>
          </c:cat>
          <c:val>
            <c:numRef>
              <c:f>Pareto_Sales_by_Country!$C$5:$C$24</c:f>
              <c:numCache>
                <c:formatCode>0.00%</c:formatCode>
                <c:ptCount val="19"/>
                <c:pt idx="0">
                  <c:v>0.36161836386482077</c:v>
                </c:pt>
                <c:pt idx="1">
                  <c:v>0.48279168126507521</c:v>
                </c:pt>
                <c:pt idx="2">
                  <c:v>0.5935220328618056</c:v>
                </c:pt>
                <c:pt idx="3">
                  <c:v>0.6563792470006502</c:v>
                </c:pt>
                <c:pt idx="4">
                  <c:v>0.70411154799173092</c:v>
                </c:pt>
                <c:pt idx="5">
                  <c:v>0.74145712466977176</c:v>
                </c:pt>
                <c:pt idx="6">
                  <c:v>0.77430812662824655</c:v>
                </c:pt>
                <c:pt idx="7">
                  <c:v>0.80495450103289723</c:v>
                </c:pt>
                <c:pt idx="8">
                  <c:v>0.83370951772027324</c:v>
                </c:pt>
                <c:pt idx="9">
                  <c:v>0.85819334480812581</c:v>
                </c:pt>
                <c:pt idx="10">
                  <c:v>0.88052832433844108</c:v>
                </c:pt>
                <c:pt idx="11">
                  <c:v>0.90250382979133137</c:v>
                </c:pt>
                <c:pt idx="12">
                  <c:v>0.923436948432514</c:v>
                </c:pt>
                <c:pt idx="13">
                  <c:v>0.94357748517727746</c:v>
                </c:pt>
                <c:pt idx="14">
                  <c:v>0.96233306886459791</c:v>
                </c:pt>
                <c:pt idx="15">
                  <c:v>0.97406614119887458</c:v>
                </c:pt>
                <c:pt idx="16">
                  <c:v>0.9848721444529468</c:v>
                </c:pt>
                <c:pt idx="17">
                  <c:v>0.9942431409689797</c:v>
                </c:pt>
                <c:pt idx="18">
                  <c:v>1.0000000000000002</c:v>
                </c:pt>
              </c:numCache>
            </c:numRef>
          </c:val>
          <c:smooth val="0"/>
          <c:extLst>
            <c:ext xmlns:c16="http://schemas.microsoft.com/office/drawing/2014/chart" uri="{C3380CC4-5D6E-409C-BE32-E72D297353CC}">
              <c16:uniqueId val="{00000002-BAF4-42E2-B4A5-E4B7D94800DA}"/>
            </c:ext>
          </c:extLst>
        </c:ser>
        <c:dLbls>
          <c:showLegendKey val="0"/>
          <c:showVal val="0"/>
          <c:showCatName val="0"/>
          <c:showSerName val="0"/>
          <c:showPercent val="0"/>
          <c:showBubbleSize val="0"/>
        </c:dLbls>
        <c:marker val="1"/>
        <c:smooth val="0"/>
        <c:axId val="932748399"/>
        <c:axId val="932743407"/>
      </c:lineChart>
      <c:catAx>
        <c:axId val="322189487"/>
        <c:scaling>
          <c:orientation val="minMax"/>
        </c:scaling>
        <c:delete val="0"/>
        <c:axPos val="b"/>
        <c:title>
          <c:tx>
            <c:rich>
              <a:bodyPr rot="0" spcFirstLastPara="1" vertOverflow="ellipsis" vert="horz" wrap="square" anchor="ctr" anchorCtr="1"/>
              <a:lstStyle/>
              <a:p>
                <a:pPr>
                  <a:defRPr sz="1200" b="1" i="0" u="none" strike="noStrike" kern="1200" baseline="0">
                    <a:solidFill>
                      <a:srgbClr val="002060"/>
                    </a:solidFill>
                    <a:latin typeface="Arial" panose="020B0604020202020204" pitchFamily="34" charset="0"/>
                    <a:ea typeface="+mn-ea"/>
                    <a:cs typeface="Arial" panose="020B0604020202020204" pitchFamily="34" charset="0"/>
                  </a:defRPr>
                </a:pPr>
                <a:r>
                  <a:rPr lang="en-US" sz="1200" b="1">
                    <a:solidFill>
                      <a:srgbClr val="002060"/>
                    </a:solidFill>
                  </a:rPr>
                  <a:t>Country</a:t>
                </a:r>
              </a:p>
            </c:rich>
          </c:tx>
          <c:overlay val="0"/>
          <c:spPr>
            <a:noFill/>
            <a:ln>
              <a:noFill/>
            </a:ln>
            <a:effectLst/>
          </c:spPr>
          <c:txPr>
            <a:bodyPr rot="0" spcFirstLastPara="1" vertOverflow="ellipsis" vert="horz" wrap="square" anchor="ctr" anchorCtr="1"/>
            <a:lstStyle/>
            <a:p>
              <a:pPr>
                <a:defRPr sz="1200" b="1" i="0" u="none" strike="noStrike" kern="1200" baseline="0">
                  <a:solidFill>
                    <a:srgbClr val="00206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91840351"/>
        <c:crosses val="autoZero"/>
        <c:auto val="1"/>
        <c:lblAlgn val="ctr"/>
        <c:lblOffset val="100"/>
        <c:noMultiLvlLbl val="0"/>
      </c:catAx>
      <c:valAx>
        <c:axId val="6918403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rgbClr val="002060"/>
                    </a:solidFill>
                    <a:latin typeface="Arial" panose="020B0604020202020204" pitchFamily="34" charset="0"/>
                    <a:ea typeface="+mn-ea"/>
                    <a:cs typeface="Arial" panose="020B0604020202020204" pitchFamily="34" charset="0"/>
                  </a:defRPr>
                </a:pPr>
                <a:r>
                  <a:rPr lang="en-US" sz="1200" b="1">
                    <a:solidFill>
                      <a:srgbClr val="002060"/>
                    </a:solidFill>
                  </a:rPr>
                  <a:t>Sales (USD)</a:t>
                </a:r>
              </a:p>
            </c:rich>
          </c:tx>
          <c:overlay val="0"/>
          <c:spPr>
            <a:noFill/>
            <a:ln>
              <a:noFill/>
            </a:ln>
            <a:effectLst/>
          </c:spPr>
          <c:txPr>
            <a:bodyPr rot="-5400000" spcFirstLastPara="1" vertOverflow="ellipsis" vert="horz" wrap="square" anchor="ctr" anchorCtr="1"/>
            <a:lstStyle/>
            <a:p>
              <a:pPr>
                <a:defRPr sz="1200" b="1" i="0" u="none" strike="noStrike" kern="1200" baseline="0">
                  <a:solidFill>
                    <a:srgbClr val="002060"/>
                  </a:solidFill>
                  <a:latin typeface="Arial" panose="020B0604020202020204" pitchFamily="34" charset="0"/>
                  <a:ea typeface="+mn-ea"/>
                  <a:cs typeface="Arial" panose="020B0604020202020204" pitchFamily="34" charset="0"/>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22189487"/>
        <c:crosses val="autoZero"/>
        <c:crossBetween val="between"/>
      </c:valAx>
      <c:valAx>
        <c:axId val="932743407"/>
        <c:scaling>
          <c:orientation val="minMax"/>
          <c:max val="1"/>
        </c:scaling>
        <c:delete val="0"/>
        <c:axPos val="r"/>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Cumulative Sales as Percent</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32748399"/>
        <c:crosses val="max"/>
        <c:crossBetween val="between"/>
        <c:majorUnit val="0.1"/>
      </c:valAx>
      <c:catAx>
        <c:axId val="932748399"/>
        <c:scaling>
          <c:orientation val="minMax"/>
        </c:scaling>
        <c:delete val="1"/>
        <c:axPos val="b"/>
        <c:numFmt formatCode="General" sourceLinked="1"/>
        <c:majorTickMark val="out"/>
        <c:minorTickMark val="none"/>
        <c:tickLblPos val="nextTo"/>
        <c:crossAx val="932743407"/>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Arial" panose="020B0604020202020204" pitchFamily="34" charset="0"/>
          <a:cs typeface="Arial" panose="020B0604020202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[Motorcycle Sales with Raw_Clean_and_Analysis.xlsx]Sales_by_ProductCode!PivotTable14</c:name>
    <c:fmtId val="4"/>
  </c:pivotSource>
  <c:chart>
    <c:title>
      <c:tx>
        <c:rich>
          <a:bodyPr rot="0" spcFirstLastPara="1" vertOverflow="ellipsis" vert="horz" wrap="square" anchor="ctr" anchorCtr="1"/>
          <a:lstStyle/>
          <a:p>
            <a:pPr>
              <a:defRPr sz="1200" b="1" i="0" u="none" strike="noStrike" kern="1200" spc="0" baseline="0">
                <a:solidFill>
                  <a:srgbClr val="002060"/>
                </a:solidFill>
                <a:latin typeface="Arial" panose="020B0604020202020204" pitchFamily="34" charset="0"/>
                <a:ea typeface="+mn-ea"/>
                <a:cs typeface="Arial" panose="020B0604020202020204" pitchFamily="34" charset="0"/>
              </a:defRPr>
            </a:pPr>
            <a:r>
              <a:rPr lang="en-US" sz="1200" b="1">
                <a:solidFill>
                  <a:srgbClr val="002060"/>
                </a:solidFill>
              </a:rPr>
              <a:t>Average of Difference Between Unit Price and MSRP</a:t>
            </a:r>
          </a:p>
        </c:rich>
      </c:tx>
      <c:overlay val="0"/>
      <c:spPr>
        <a:noFill/>
        <a:ln>
          <a:noFill/>
        </a:ln>
        <a:effectLst/>
      </c:spPr>
      <c:txPr>
        <a:bodyPr rot="0" spcFirstLastPara="1" vertOverflow="ellipsis" vert="horz" wrap="square" anchor="ctr" anchorCtr="1"/>
        <a:lstStyle/>
        <a:p>
          <a:pPr>
            <a:defRPr sz="1200" b="1" i="0" u="none" strike="noStrike" kern="1200" spc="0" baseline="0">
              <a:solidFill>
                <a:srgbClr val="002060"/>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Sales_by_ProductCode!$B$3</c:f>
              <c:strCache>
                <c:ptCount val="1"/>
                <c:pt idx="0">
                  <c:v>Total</c:v>
                </c:pt>
              </c:strCache>
            </c:strRef>
          </c:tx>
          <c:spPr>
            <a:solidFill>
              <a:schemeClr val="accent1"/>
            </a:solidFill>
            <a:ln>
              <a:noFill/>
            </a:ln>
            <a:effectLst/>
          </c:spPr>
          <c:invertIfNegative val="0"/>
          <c:cat>
            <c:multiLvlStrRef>
              <c:f>Sales_by_ProductCode!$A$4:$A$120</c:f>
              <c:multiLvlStrCache>
                <c:ptCount val="109"/>
                <c:lvl>
                  <c:pt idx="0">
                    <c:v>S12_1108</c:v>
                  </c:pt>
                  <c:pt idx="1">
                    <c:v>S12_1099</c:v>
                  </c:pt>
                  <c:pt idx="2">
                    <c:v>S10_1949</c:v>
                  </c:pt>
                  <c:pt idx="3">
                    <c:v>S10_4757</c:v>
                  </c:pt>
                  <c:pt idx="4">
                    <c:v>S12_3891</c:v>
                  </c:pt>
                  <c:pt idx="5">
                    <c:v>S18_4721</c:v>
                  </c:pt>
                  <c:pt idx="6">
                    <c:v>S18_1984</c:v>
                  </c:pt>
                  <c:pt idx="7">
                    <c:v>S12_3148</c:v>
                  </c:pt>
                  <c:pt idx="8">
                    <c:v>S24_2887</c:v>
                  </c:pt>
                  <c:pt idx="9">
                    <c:v>S10_4962</c:v>
                  </c:pt>
                  <c:pt idx="10">
                    <c:v>S12_4675</c:v>
                  </c:pt>
                  <c:pt idx="11">
                    <c:v>S24_3856</c:v>
                  </c:pt>
                  <c:pt idx="12">
                    <c:v>S18_3232</c:v>
                  </c:pt>
                  <c:pt idx="13">
                    <c:v>S18_3685</c:v>
                  </c:pt>
                  <c:pt idx="14">
                    <c:v>S18_1589</c:v>
                  </c:pt>
                  <c:pt idx="15">
                    <c:v>S24_3432</c:v>
                  </c:pt>
                  <c:pt idx="16">
                    <c:v>S18_3482</c:v>
                  </c:pt>
                  <c:pt idx="17">
                    <c:v>S18_2238</c:v>
                  </c:pt>
                  <c:pt idx="18">
                    <c:v>S12_3380</c:v>
                  </c:pt>
                  <c:pt idx="19">
                    <c:v>S18_1129</c:v>
                  </c:pt>
                  <c:pt idx="20">
                    <c:v>S24_3191</c:v>
                  </c:pt>
                  <c:pt idx="21">
                    <c:v>S24_2766</c:v>
                  </c:pt>
                  <c:pt idx="22">
                    <c:v>S18_2870</c:v>
                  </c:pt>
                  <c:pt idx="23">
                    <c:v>S24_4048</c:v>
                  </c:pt>
                  <c:pt idx="24">
                    <c:v>S24_1046</c:v>
                  </c:pt>
                  <c:pt idx="25">
                    <c:v>S12_3990</c:v>
                  </c:pt>
                  <c:pt idx="26">
                    <c:v>S18_3278</c:v>
                  </c:pt>
                  <c:pt idx="27">
                    <c:v>S18_4027</c:v>
                  </c:pt>
                  <c:pt idx="28">
                    <c:v>S24_3371</c:v>
                  </c:pt>
                  <c:pt idx="29">
                    <c:v>S700_2824</c:v>
                  </c:pt>
                  <c:pt idx="30">
                    <c:v>S24_1628</c:v>
                  </c:pt>
                  <c:pt idx="31">
                    <c:v>S24_1444</c:v>
                  </c:pt>
                  <c:pt idx="32">
                    <c:v>S18_1889</c:v>
                  </c:pt>
                  <c:pt idx="33">
                    <c:v>S24_4620</c:v>
                  </c:pt>
                  <c:pt idx="34">
                    <c:v>S18_4933</c:v>
                  </c:pt>
                  <c:pt idx="35">
                    <c:v>S24_2840</c:v>
                  </c:pt>
                  <c:pt idx="36">
                    <c:v>S24_2972</c:v>
                  </c:pt>
                  <c:pt idx="37">
                    <c:v>S10_4698</c:v>
                  </c:pt>
                  <c:pt idx="38">
                    <c:v>S24_1578</c:v>
                  </c:pt>
                  <c:pt idx="39">
                    <c:v>S12_2823</c:v>
                  </c:pt>
                  <c:pt idx="40">
                    <c:v>S10_2016</c:v>
                  </c:pt>
                  <c:pt idx="41">
                    <c:v>S24_2360</c:v>
                  </c:pt>
                  <c:pt idx="42">
                    <c:v>S32_1374</c:v>
                  </c:pt>
                  <c:pt idx="43">
                    <c:v>S18_3782</c:v>
                  </c:pt>
                  <c:pt idx="44">
                    <c:v>S32_4485</c:v>
                  </c:pt>
                  <c:pt idx="45">
                    <c:v>S18_2625</c:v>
                  </c:pt>
                  <c:pt idx="46">
                    <c:v>S10_1678</c:v>
                  </c:pt>
                  <c:pt idx="47">
                    <c:v>S24_2000</c:v>
                  </c:pt>
                  <c:pt idx="48">
                    <c:v>S32_2206</c:v>
                  </c:pt>
                  <c:pt idx="49">
                    <c:v>S50_4713</c:v>
                  </c:pt>
                  <c:pt idx="50">
                    <c:v>S24_1785</c:v>
                  </c:pt>
                  <c:pt idx="51">
                    <c:v>S18_1662</c:v>
                  </c:pt>
                  <c:pt idx="52">
                    <c:v>S700_2834</c:v>
                  </c:pt>
                  <c:pt idx="53">
                    <c:v>S700_4002</c:v>
                  </c:pt>
                  <c:pt idx="54">
                    <c:v>S700_2466</c:v>
                  </c:pt>
                  <c:pt idx="55">
                    <c:v>S24_2841</c:v>
                  </c:pt>
                  <c:pt idx="56">
                    <c:v>S18_2581</c:v>
                  </c:pt>
                  <c:pt idx="57">
                    <c:v>S700_3167</c:v>
                  </c:pt>
                  <c:pt idx="58">
                    <c:v>S24_3949</c:v>
                  </c:pt>
                  <c:pt idx="59">
                    <c:v>S72_1253</c:v>
                  </c:pt>
                  <c:pt idx="60">
                    <c:v>S700_1691</c:v>
                  </c:pt>
                  <c:pt idx="61">
                    <c:v>S24_4278</c:v>
                  </c:pt>
                  <c:pt idx="62">
                    <c:v>S24_2011</c:v>
                  </c:pt>
                  <c:pt idx="63">
                    <c:v>S700_3962</c:v>
                  </c:pt>
                  <c:pt idx="64">
                    <c:v>S700_3505</c:v>
                  </c:pt>
                  <c:pt idx="65">
                    <c:v>S18_3029</c:v>
                  </c:pt>
                  <c:pt idx="66">
                    <c:v>S700_2047</c:v>
                  </c:pt>
                  <c:pt idx="67">
                    <c:v>S700_2610</c:v>
                  </c:pt>
                  <c:pt idx="68">
                    <c:v>S700_1138</c:v>
                  </c:pt>
                  <c:pt idx="69">
                    <c:v>S700_1938</c:v>
                  </c:pt>
                  <c:pt idx="70">
                    <c:v>S72_3212</c:v>
                  </c:pt>
                  <c:pt idx="71">
                    <c:v>S18_3259</c:v>
                  </c:pt>
                  <c:pt idx="72">
                    <c:v>S32_3207</c:v>
                  </c:pt>
                  <c:pt idx="73">
                    <c:v>S50_1514</c:v>
                  </c:pt>
                  <c:pt idx="74">
                    <c:v>S18_1097</c:v>
                  </c:pt>
                  <c:pt idx="75">
                    <c:v>S18_2319</c:v>
                  </c:pt>
                  <c:pt idx="76">
                    <c:v>S12_4473</c:v>
                  </c:pt>
                  <c:pt idx="77">
                    <c:v>S18_4600</c:v>
                  </c:pt>
                  <c:pt idx="78">
                    <c:v>S50_1392</c:v>
                  </c:pt>
                  <c:pt idx="79">
                    <c:v>S24_2300</c:v>
                  </c:pt>
                  <c:pt idx="80">
                    <c:v>S12_1666</c:v>
                  </c:pt>
                  <c:pt idx="81">
                    <c:v>S18_2432</c:v>
                  </c:pt>
                  <c:pt idx="82">
                    <c:v>S32_1268</c:v>
                  </c:pt>
                  <c:pt idx="83">
                    <c:v>S32_2509</c:v>
                  </c:pt>
                  <c:pt idx="84">
                    <c:v>S32_3522</c:v>
                  </c:pt>
                  <c:pt idx="85">
                    <c:v>S18_1749</c:v>
                  </c:pt>
                  <c:pt idx="86">
                    <c:v>S18_2795</c:v>
                  </c:pt>
                  <c:pt idx="87">
                    <c:v>S18_3140</c:v>
                  </c:pt>
                  <c:pt idx="88">
                    <c:v>S18_3136</c:v>
                  </c:pt>
                  <c:pt idx="89">
                    <c:v>S18_2949</c:v>
                  </c:pt>
                  <c:pt idx="90">
                    <c:v>S24_3816</c:v>
                  </c:pt>
                  <c:pt idx="91">
                    <c:v>S18_2957</c:v>
                  </c:pt>
                  <c:pt idx="92">
                    <c:v>S18_3856</c:v>
                  </c:pt>
                  <c:pt idx="93">
                    <c:v>S18_4522</c:v>
                  </c:pt>
                  <c:pt idx="94">
                    <c:v>S18_1342</c:v>
                  </c:pt>
                  <c:pt idx="95">
                    <c:v>S18_2325</c:v>
                  </c:pt>
                  <c:pt idx="96">
                    <c:v>S18_4409</c:v>
                  </c:pt>
                  <c:pt idx="97">
                    <c:v>S32_4289</c:v>
                  </c:pt>
                  <c:pt idx="98">
                    <c:v>S24_3151</c:v>
                  </c:pt>
                  <c:pt idx="99">
                    <c:v>S24_3969</c:v>
                  </c:pt>
                  <c:pt idx="100">
                    <c:v>S24_3420</c:v>
                  </c:pt>
                  <c:pt idx="101">
                    <c:v>S18_1367</c:v>
                  </c:pt>
                  <c:pt idx="102">
                    <c:v>S18_3320</c:v>
                  </c:pt>
                  <c:pt idx="103">
                    <c:v>S24_4258</c:v>
                  </c:pt>
                  <c:pt idx="104">
                    <c:v>S18_2248</c:v>
                  </c:pt>
                  <c:pt idx="105">
                    <c:v>S50_1341</c:v>
                  </c:pt>
                  <c:pt idx="106">
                    <c:v>S24_2022</c:v>
                  </c:pt>
                  <c:pt idx="107">
                    <c:v>S24_1937</c:v>
                  </c:pt>
                  <c:pt idx="108">
                    <c:v>S18_4668</c:v>
                  </c:pt>
                </c:lvl>
                <c:lvl>
                  <c:pt idx="0">
                    <c:v>Classic Cars</c:v>
                  </c:pt>
                  <c:pt idx="37">
                    <c:v>Motorcycles</c:v>
                  </c:pt>
                  <c:pt idx="50">
                    <c:v>Planes</c:v>
                  </c:pt>
                  <c:pt idx="62">
                    <c:v>Ships</c:v>
                  </c:pt>
                  <c:pt idx="71">
                    <c:v>Trains</c:v>
                  </c:pt>
                  <c:pt idx="74">
                    <c:v>Trucks and Buses</c:v>
                  </c:pt>
                  <c:pt idx="85">
                    <c:v>Vintage Cars</c:v>
                  </c:pt>
                </c:lvl>
              </c:multiLvlStrCache>
            </c:multiLvlStrRef>
          </c:cat>
          <c:val>
            <c:numRef>
              <c:f>Sales_by_ProductCode!$B$4:$B$120</c:f>
              <c:numCache>
                <c:formatCode>0</c:formatCode>
                <c:ptCount val="109"/>
                <c:pt idx="0">
                  <c:v>-32.364230769230758</c:v>
                </c:pt>
                <c:pt idx="1">
                  <c:v>-28.730400000000003</c:v>
                </c:pt>
                <c:pt idx="2">
                  <c:v>-16.413541350050661</c:v>
                </c:pt>
                <c:pt idx="3">
                  <c:v>-16.25333333333333</c:v>
                </c:pt>
                <c:pt idx="4">
                  <c:v>-13.033461538461539</c:v>
                </c:pt>
                <c:pt idx="5">
                  <c:v>-13.004166666666665</c:v>
                </c:pt>
                <c:pt idx="6">
                  <c:v>-10.782962962962964</c:v>
                </c:pt>
                <c:pt idx="7">
                  <c:v>-10.165999999999995</c:v>
                </c:pt>
                <c:pt idx="8">
                  <c:v>-9.9077272727272732</c:v>
                </c:pt>
                <c:pt idx="9">
                  <c:v>-7.960357142857144</c:v>
                </c:pt>
                <c:pt idx="10">
                  <c:v>-7.5373076923076923</c:v>
                </c:pt>
                <c:pt idx="11">
                  <c:v>-7.4426023391812848</c:v>
                </c:pt>
                <c:pt idx="12">
                  <c:v>-7.2696153846153839</c:v>
                </c:pt>
                <c:pt idx="13">
                  <c:v>-6.2031999999999972</c:v>
                </c:pt>
                <c:pt idx="14">
                  <c:v>-5.5504000000000007</c:v>
                </c:pt>
                <c:pt idx="15">
                  <c:v>-5.2339130434782621</c:v>
                </c:pt>
                <c:pt idx="16">
                  <c:v>-4.5536000000000003</c:v>
                </c:pt>
                <c:pt idx="17">
                  <c:v>-4.4766666666666675</c:v>
                </c:pt>
                <c:pt idx="18">
                  <c:v>-4.356799999999998</c:v>
                </c:pt>
                <c:pt idx="19">
                  <c:v>-4.2555555555555538</c:v>
                </c:pt>
                <c:pt idx="20">
                  <c:v>-3.9621739130434768</c:v>
                </c:pt>
                <c:pt idx="21">
                  <c:v>-3.4630434782608721</c:v>
                </c:pt>
                <c:pt idx="22">
                  <c:v>-3.4456000000000007</c:v>
                </c:pt>
                <c:pt idx="23">
                  <c:v>-0.61730769230769655</c:v>
                </c:pt>
                <c:pt idx="24">
                  <c:v>-0.49304347826086969</c:v>
                </c:pt>
                <c:pt idx="25">
                  <c:v>-0.33039999999999908</c:v>
                </c:pt>
                <c:pt idx="26">
                  <c:v>0.86250000000000016</c:v>
                </c:pt>
                <c:pt idx="27">
                  <c:v>1.5350000000000004</c:v>
                </c:pt>
                <c:pt idx="28">
                  <c:v>2.5757692307692306</c:v>
                </c:pt>
                <c:pt idx="29">
                  <c:v>2.9181481481481502</c:v>
                </c:pt>
                <c:pt idx="30">
                  <c:v>3.8524999999999991</c:v>
                </c:pt>
                <c:pt idx="31">
                  <c:v>5.7021428571428556</c:v>
                </c:pt>
                <c:pt idx="32">
                  <c:v>6.006923076923079</c:v>
                </c:pt>
                <c:pt idx="33">
                  <c:v>7.6816666666666649</c:v>
                </c:pt>
                <c:pt idx="34">
                  <c:v>9.0122727272727268</c:v>
                </c:pt>
                <c:pt idx="35">
                  <c:v>12.108571428571429</c:v>
                </c:pt>
                <c:pt idx="36">
                  <c:v>12.74074074074074</c:v>
                </c:pt>
                <c:pt idx="37">
                  <c:v>-6.7188461538461546</c:v>
                </c:pt>
                <c:pt idx="38">
                  <c:v>-6.2603846153846154</c:v>
                </c:pt>
                <c:pt idx="39">
                  <c:v>-2.3800000000000017</c:v>
                </c:pt>
                <c:pt idx="40">
                  <c:v>-2.1773076923076888</c:v>
                </c:pt>
                <c:pt idx="41">
                  <c:v>3.7332000000000001</c:v>
                </c:pt>
                <c:pt idx="42">
                  <c:v>3.7541666666666687</c:v>
                </c:pt>
                <c:pt idx="43">
                  <c:v>5.1720000000000015</c:v>
                </c:pt>
                <c:pt idx="44">
                  <c:v>5.3348000000000013</c:v>
                </c:pt>
                <c:pt idx="45">
                  <c:v>5.3450000000000006</c:v>
                </c:pt>
                <c:pt idx="46">
                  <c:v>5.6561538461538436</c:v>
                </c:pt>
                <c:pt idx="47">
                  <c:v>6.7653846153846153</c:v>
                </c:pt>
                <c:pt idx="48">
                  <c:v>10.0664</c:v>
                </c:pt>
                <c:pt idx="49">
                  <c:v>12.606</c:v>
                </c:pt>
                <c:pt idx="50">
                  <c:v>-12.37869565217391</c:v>
                </c:pt>
                <c:pt idx="51">
                  <c:v>-10.568846153846156</c:v>
                </c:pt>
                <c:pt idx="52">
                  <c:v>-2.0799999999998136E-2</c:v>
                </c:pt>
                <c:pt idx="53">
                  <c:v>0.44370370370370388</c:v>
                </c:pt>
                <c:pt idx="54">
                  <c:v>2.3274074074074074</c:v>
                </c:pt>
                <c:pt idx="55">
                  <c:v>2.4176923076923069</c:v>
                </c:pt>
                <c:pt idx="56">
                  <c:v>2.5595652173913037</c:v>
                </c:pt>
                <c:pt idx="57">
                  <c:v>3.6292000000000013</c:v>
                </c:pt>
                <c:pt idx="58">
                  <c:v>5.4614814814814805</c:v>
                </c:pt>
                <c:pt idx="59">
                  <c:v>6.8970370370370366</c:v>
                </c:pt>
                <c:pt idx="60">
                  <c:v>6.9476588628762528</c:v>
                </c:pt>
                <c:pt idx="61">
                  <c:v>9.9891279069767442</c:v>
                </c:pt>
                <c:pt idx="62">
                  <c:v>-4.4942307692307715</c:v>
                </c:pt>
                <c:pt idx="63">
                  <c:v>-3.2307692307692308</c:v>
                </c:pt>
                <c:pt idx="64">
                  <c:v>-2.9738461538461536</c:v>
                </c:pt>
                <c:pt idx="65">
                  <c:v>-2.4015384615384607</c:v>
                </c:pt>
                <c:pt idx="66">
                  <c:v>2.8951851851851851</c:v>
                </c:pt>
                <c:pt idx="67">
                  <c:v>3.4842307692307695</c:v>
                </c:pt>
                <c:pt idx="68">
                  <c:v>5.8438461538461564</c:v>
                </c:pt>
                <c:pt idx="69">
                  <c:v>8.5351999999999979</c:v>
                </c:pt>
                <c:pt idx="70">
                  <c:v>12.76576923076923</c:v>
                </c:pt>
                <c:pt idx="71">
                  <c:v>4.3091999999999988</c:v>
                </c:pt>
                <c:pt idx="72">
                  <c:v>13.329615384615382</c:v>
                </c:pt>
                <c:pt idx="73">
                  <c:v>15.46423076923077</c:v>
                </c:pt>
                <c:pt idx="74">
                  <c:v>-9.7132142857142867</c:v>
                </c:pt>
                <c:pt idx="75">
                  <c:v>-5.667307692307693</c:v>
                </c:pt>
                <c:pt idx="76">
                  <c:v>-5.2807407407407334</c:v>
                </c:pt>
                <c:pt idx="77">
                  <c:v>-2.9196296296296289</c:v>
                </c:pt>
                <c:pt idx="78">
                  <c:v>-2.6642857142857124</c:v>
                </c:pt>
                <c:pt idx="79">
                  <c:v>0.42444444444444579</c:v>
                </c:pt>
                <c:pt idx="80">
                  <c:v>3.6699999999999982</c:v>
                </c:pt>
                <c:pt idx="81">
                  <c:v>4.2735714285714286</c:v>
                </c:pt>
                <c:pt idx="82">
                  <c:v>8.8222222222222211</c:v>
                </c:pt>
                <c:pt idx="83">
                  <c:v>9.8046428571428574</c:v>
                </c:pt>
                <c:pt idx="84">
                  <c:v>15.402222222222219</c:v>
                </c:pt>
                <c:pt idx="85">
                  <c:v>-12.612727272727268</c:v>
                </c:pt>
                <c:pt idx="86">
                  <c:v>-11.964230769230769</c:v>
                </c:pt>
                <c:pt idx="87">
                  <c:v>-7.7611999999999997</c:v>
                </c:pt>
                <c:pt idx="88">
                  <c:v>-2.3866666666666672</c:v>
                </c:pt>
                <c:pt idx="89">
                  <c:v>-1.6870370370370364</c:v>
                </c:pt>
                <c:pt idx="90">
                  <c:v>-1.5942307692307689</c:v>
                </c:pt>
                <c:pt idx="91">
                  <c:v>-0.18629629629629688</c:v>
                </c:pt>
                <c:pt idx="92">
                  <c:v>2.1680769230769226</c:v>
                </c:pt>
                <c:pt idx="93">
                  <c:v>2.2642307692307693</c:v>
                </c:pt>
                <c:pt idx="94">
                  <c:v>2.2799999999999989</c:v>
                </c:pt>
                <c:pt idx="95">
                  <c:v>2.4012000000000002</c:v>
                </c:pt>
                <c:pt idx="96">
                  <c:v>2.8186363636363625</c:v>
                </c:pt>
                <c:pt idx="97">
                  <c:v>3.2320833333333336</c:v>
                </c:pt>
                <c:pt idx="98">
                  <c:v>3.4084615384615375</c:v>
                </c:pt>
                <c:pt idx="99">
                  <c:v>4.046818181818181</c:v>
                </c:pt>
                <c:pt idx="100">
                  <c:v>5.86962962962963</c:v>
                </c:pt>
                <c:pt idx="101">
                  <c:v>5.9088461538461541</c:v>
                </c:pt>
                <c:pt idx="102">
                  <c:v>7.0869230769230773</c:v>
                </c:pt>
                <c:pt idx="103">
                  <c:v>7.836538461538459</c:v>
                </c:pt>
                <c:pt idx="104">
                  <c:v>8.1281818181818171</c:v>
                </c:pt>
                <c:pt idx="105">
                  <c:v>8.3269230769230749</c:v>
                </c:pt>
                <c:pt idx="106">
                  <c:v>10.265999999999998</c:v>
                </c:pt>
                <c:pt idx="107">
                  <c:v>22.454799999999999</c:v>
                </c:pt>
                <c:pt idx="108">
                  <c:v>27.888888888888893</c:v>
                </c:pt>
              </c:numCache>
            </c:numRef>
          </c:val>
          <c:extLst>
            <c:ext xmlns:c16="http://schemas.microsoft.com/office/drawing/2014/chart" uri="{C3380CC4-5D6E-409C-BE32-E72D297353CC}">
              <c16:uniqueId val="{00000000-4283-418B-A50A-0201E9732F4B}"/>
            </c:ext>
          </c:extLst>
        </c:ser>
        <c:dLbls>
          <c:showLegendKey val="0"/>
          <c:showVal val="0"/>
          <c:showCatName val="0"/>
          <c:showSerName val="0"/>
          <c:showPercent val="0"/>
          <c:showBubbleSize val="0"/>
        </c:dLbls>
        <c:gapWidth val="219"/>
        <c:overlap val="-27"/>
        <c:axId val="1042746607"/>
        <c:axId val="1042740783"/>
      </c:barChart>
      <c:catAx>
        <c:axId val="1042746607"/>
        <c:scaling>
          <c:orientation val="minMax"/>
        </c:scaling>
        <c:delete val="0"/>
        <c:axPos val="b"/>
        <c:title>
          <c:tx>
            <c:rich>
              <a:bodyPr rot="0" spcFirstLastPara="1" vertOverflow="ellipsis" vert="horz" wrap="square" anchor="ctr" anchorCtr="1"/>
              <a:lstStyle/>
              <a:p>
                <a:pPr>
                  <a:defRPr sz="1200" b="1" i="0" u="none" strike="noStrike" kern="1200" baseline="0">
                    <a:solidFill>
                      <a:srgbClr val="002060"/>
                    </a:solidFill>
                    <a:latin typeface="Arial" panose="020B0604020202020204" pitchFamily="34" charset="0"/>
                    <a:ea typeface="+mn-ea"/>
                    <a:cs typeface="Arial" panose="020B0604020202020204" pitchFamily="34" charset="0"/>
                  </a:defRPr>
                </a:pPr>
                <a:r>
                  <a:rPr lang="en-US" sz="1200" b="1">
                    <a:solidFill>
                      <a:srgbClr val="002060"/>
                    </a:solidFill>
                  </a:rPr>
                  <a:t>Products</a:t>
                </a:r>
              </a:p>
            </c:rich>
          </c:tx>
          <c:overlay val="0"/>
          <c:spPr>
            <a:noFill/>
            <a:ln>
              <a:noFill/>
            </a:ln>
            <a:effectLst/>
          </c:spPr>
          <c:txPr>
            <a:bodyPr rot="0" spcFirstLastPara="1" vertOverflow="ellipsis" vert="horz" wrap="square" anchor="ctr" anchorCtr="1"/>
            <a:lstStyle/>
            <a:p>
              <a:pPr>
                <a:defRPr sz="1200" b="1" i="0" u="none" strike="noStrike" kern="1200" baseline="0">
                  <a:solidFill>
                    <a:srgbClr val="00206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42740783"/>
        <c:crosses val="autoZero"/>
        <c:auto val="1"/>
        <c:lblAlgn val="ctr"/>
        <c:lblOffset val="100"/>
        <c:noMultiLvlLbl val="0"/>
      </c:catAx>
      <c:valAx>
        <c:axId val="10427407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rgbClr val="002060"/>
                    </a:solidFill>
                    <a:latin typeface="Arial" panose="020B0604020202020204" pitchFamily="34" charset="0"/>
                    <a:ea typeface="+mn-ea"/>
                    <a:cs typeface="Arial" panose="020B0604020202020204" pitchFamily="34" charset="0"/>
                  </a:defRPr>
                </a:pPr>
                <a:r>
                  <a:rPr lang="en-US" sz="1200" b="1">
                    <a:solidFill>
                      <a:srgbClr val="002060"/>
                    </a:solidFill>
                  </a:rPr>
                  <a:t>Avg. Difference Between Unit Price &amp; MSRP</a:t>
                </a:r>
              </a:p>
            </c:rich>
          </c:tx>
          <c:overlay val="0"/>
          <c:spPr>
            <a:noFill/>
            <a:ln>
              <a:noFill/>
            </a:ln>
            <a:effectLst/>
          </c:spPr>
          <c:txPr>
            <a:bodyPr rot="-5400000" spcFirstLastPara="1" vertOverflow="ellipsis" vert="horz" wrap="square" anchor="ctr" anchorCtr="1"/>
            <a:lstStyle/>
            <a:p>
              <a:pPr>
                <a:defRPr sz="1200" b="1" i="0" u="none" strike="noStrike" kern="1200" baseline="0">
                  <a:solidFill>
                    <a:srgbClr val="002060"/>
                  </a:solidFill>
                  <a:latin typeface="Arial" panose="020B0604020202020204" pitchFamily="34" charset="0"/>
                  <a:ea typeface="+mn-ea"/>
                  <a:cs typeface="Arial" panose="020B060402020202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42746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Arial" panose="020B0604020202020204" pitchFamily="34" charset="0"/>
          <a:cs typeface="Arial" panose="020B0604020202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[Motorcycle Sales with Raw_Clean_and_Analysis.xlsx]Sales_by_OrderStatus!PivotTable13</c:name>
    <c:fmtId val="8"/>
  </c:pivotSource>
  <c:chart>
    <c:title>
      <c:tx>
        <c:rich>
          <a:bodyPr rot="0" spcFirstLastPara="1" vertOverflow="ellipsis" vert="horz" wrap="square" anchor="ctr" anchorCtr="1"/>
          <a:lstStyle/>
          <a:p>
            <a:pPr>
              <a:defRPr sz="1200" b="1" i="0" u="none" strike="noStrike" kern="1200" spc="0" baseline="0">
                <a:solidFill>
                  <a:srgbClr val="002060"/>
                </a:solidFill>
                <a:latin typeface="Arial" panose="020B0604020202020204" pitchFamily="34" charset="0"/>
                <a:ea typeface="+mn-ea"/>
                <a:cs typeface="Arial" panose="020B0604020202020204" pitchFamily="34" charset="0"/>
              </a:defRPr>
            </a:pPr>
            <a:r>
              <a:rPr lang="en-US" sz="1200" b="1">
                <a:solidFill>
                  <a:srgbClr val="002060"/>
                </a:solidFill>
              </a:rPr>
              <a:t>Sales by Order Status</a:t>
            </a:r>
          </a:p>
          <a:p>
            <a:pPr>
              <a:defRPr sz="1200" b="1">
                <a:solidFill>
                  <a:srgbClr val="002060"/>
                </a:solidFill>
              </a:defRPr>
            </a:pPr>
            <a:r>
              <a:rPr lang="en-US" sz="1200" b="1">
                <a:solidFill>
                  <a:srgbClr val="002060"/>
                </a:solidFill>
              </a:rPr>
              <a:t>2015</a:t>
            </a:r>
          </a:p>
        </c:rich>
      </c:tx>
      <c:layout>
        <c:manualLayout>
          <c:xMode val="edge"/>
          <c:yMode val="edge"/>
          <c:x val="0.37676377952755913"/>
          <c:y val="9.2592592592592587E-3"/>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rgbClr val="002060"/>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Sales_by_OrderStatus!$B$5</c:f>
              <c:strCache>
                <c:ptCount val="1"/>
                <c:pt idx="0">
                  <c:v>Total</c:v>
                </c:pt>
              </c:strCache>
            </c:strRef>
          </c:tx>
          <c:spPr>
            <a:solidFill>
              <a:schemeClr val="accent1"/>
            </a:solidFill>
            <a:ln>
              <a:noFill/>
            </a:ln>
            <a:effectLst/>
          </c:spPr>
          <c:invertIfNegative val="0"/>
          <c:cat>
            <c:strRef>
              <c:f>Sales_by_OrderStatus!$A$6:$A$10</c:f>
              <c:strCache>
                <c:ptCount val="4"/>
                <c:pt idx="0">
                  <c:v>On Hold</c:v>
                </c:pt>
                <c:pt idx="1">
                  <c:v>In Process</c:v>
                </c:pt>
                <c:pt idx="2">
                  <c:v>Resolved</c:v>
                </c:pt>
                <c:pt idx="3">
                  <c:v>Disputed</c:v>
                </c:pt>
              </c:strCache>
            </c:strRef>
          </c:cat>
          <c:val>
            <c:numRef>
              <c:f>Sales_by_OrderStatus!$B$6:$B$10</c:f>
              <c:numCache>
                <c:formatCode>_("$"* #,##0_);_("$"* \(#,##0\);_("$"* "-"??_);_(@_)</c:formatCode>
                <c:ptCount val="4"/>
                <c:pt idx="0">
                  <c:v>152718.97999999992</c:v>
                </c:pt>
                <c:pt idx="1">
                  <c:v>144729.96000000005</c:v>
                </c:pt>
                <c:pt idx="2">
                  <c:v>98089.08</c:v>
                </c:pt>
                <c:pt idx="3">
                  <c:v>72212.86</c:v>
                </c:pt>
              </c:numCache>
            </c:numRef>
          </c:val>
          <c:extLst>
            <c:ext xmlns:c16="http://schemas.microsoft.com/office/drawing/2014/chart" uri="{C3380CC4-5D6E-409C-BE32-E72D297353CC}">
              <c16:uniqueId val="{00000000-F028-46EA-9891-05468C8C5935}"/>
            </c:ext>
          </c:extLst>
        </c:ser>
        <c:dLbls>
          <c:showLegendKey val="0"/>
          <c:showVal val="0"/>
          <c:showCatName val="0"/>
          <c:showSerName val="0"/>
          <c:showPercent val="0"/>
          <c:showBubbleSize val="0"/>
        </c:dLbls>
        <c:gapWidth val="219"/>
        <c:overlap val="100"/>
        <c:axId val="1037496591"/>
        <c:axId val="1037497007"/>
      </c:barChart>
      <c:catAx>
        <c:axId val="1037496591"/>
        <c:scaling>
          <c:orientation val="minMax"/>
        </c:scaling>
        <c:delete val="0"/>
        <c:axPos val="b"/>
        <c:title>
          <c:tx>
            <c:rich>
              <a:bodyPr rot="0" spcFirstLastPara="1" vertOverflow="ellipsis" vert="horz" wrap="square" anchor="ctr" anchorCtr="1"/>
              <a:lstStyle/>
              <a:p>
                <a:pPr>
                  <a:defRPr sz="1200" b="1" i="0" u="none" strike="noStrike" kern="1200" baseline="0">
                    <a:solidFill>
                      <a:srgbClr val="002060"/>
                    </a:solidFill>
                    <a:latin typeface="Arial" panose="020B0604020202020204" pitchFamily="34" charset="0"/>
                    <a:ea typeface="+mn-ea"/>
                    <a:cs typeface="Arial" panose="020B0604020202020204" pitchFamily="34" charset="0"/>
                  </a:defRPr>
                </a:pPr>
                <a:r>
                  <a:rPr lang="en-US" sz="1200" b="1">
                    <a:solidFill>
                      <a:srgbClr val="002060"/>
                    </a:solidFill>
                  </a:rPr>
                  <a:t>Order Status</a:t>
                </a:r>
              </a:p>
            </c:rich>
          </c:tx>
          <c:overlay val="0"/>
          <c:spPr>
            <a:noFill/>
            <a:ln>
              <a:noFill/>
            </a:ln>
            <a:effectLst/>
          </c:spPr>
          <c:txPr>
            <a:bodyPr rot="0" spcFirstLastPara="1" vertOverflow="ellipsis" vert="horz" wrap="square" anchor="ctr" anchorCtr="1"/>
            <a:lstStyle/>
            <a:p>
              <a:pPr>
                <a:defRPr sz="1200" b="1" i="0" u="none" strike="noStrike" kern="1200" baseline="0">
                  <a:solidFill>
                    <a:srgbClr val="00206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37497007"/>
        <c:crosses val="autoZero"/>
        <c:auto val="1"/>
        <c:lblAlgn val="ctr"/>
        <c:lblOffset val="100"/>
        <c:noMultiLvlLbl val="0"/>
      </c:catAx>
      <c:valAx>
        <c:axId val="10374970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rgbClr val="002060"/>
                    </a:solidFill>
                    <a:latin typeface="Arial" panose="020B0604020202020204" pitchFamily="34" charset="0"/>
                    <a:ea typeface="+mn-ea"/>
                    <a:cs typeface="Arial" panose="020B0604020202020204" pitchFamily="34" charset="0"/>
                  </a:defRPr>
                </a:pPr>
                <a:r>
                  <a:rPr lang="en-US" sz="1200" b="1">
                    <a:solidFill>
                      <a:srgbClr val="002060"/>
                    </a:solidFill>
                  </a:rPr>
                  <a:t>Total Sales (USD)</a:t>
                </a:r>
              </a:p>
            </c:rich>
          </c:tx>
          <c:overlay val="0"/>
          <c:spPr>
            <a:noFill/>
            <a:ln>
              <a:noFill/>
            </a:ln>
            <a:effectLst/>
          </c:spPr>
          <c:txPr>
            <a:bodyPr rot="-5400000" spcFirstLastPara="1" vertOverflow="ellipsis" vert="horz" wrap="square" anchor="ctr" anchorCtr="1"/>
            <a:lstStyle/>
            <a:p>
              <a:pPr>
                <a:defRPr sz="1200" b="1" i="0" u="none" strike="noStrike" kern="1200" baseline="0">
                  <a:solidFill>
                    <a:srgbClr val="002060"/>
                  </a:solidFill>
                  <a:latin typeface="Arial" panose="020B0604020202020204" pitchFamily="34" charset="0"/>
                  <a:ea typeface="+mn-ea"/>
                  <a:cs typeface="Arial" panose="020B0604020202020204" pitchFamily="34" charset="0"/>
                </a:defRPr>
              </a:pPr>
              <a:endParaRPr lang="en-US"/>
            </a:p>
          </c:txPr>
        </c:title>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374965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Arial" panose="020B0604020202020204" pitchFamily="34" charset="0"/>
          <a:cs typeface="Arial" panose="020B0604020202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FB784A-2006-4CD7-BF52-4443D5ADFC9D}"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491CA-5974-40C4-AC62-F61B4A9BC3B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789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FFB784A-2006-4CD7-BF52-4443D5ADFC9D}" type="datetimeFigureOut">
              <a:rPr lang="en-US" smtClean="0"/>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1491CA-5974-40C4-AC62-F61B4A9BC3B3}" type="slidenum">
              <a:rPr lang="en-US" smtClean="0"/>
              <a:t>‹#›</a:t>
            </a:fld>
            <a:endParaRPr lang="en-US"/>
          </a:p>
        </p:txBody>
      </p:sp>
    </p:spTree>
    <p:extLst>
      <p:ext uri="{BB962C8B-B14F-4D97-AF65-F5344CB8AC3E}">
        <p14:creationId xmlns:p14="http://schemas.microsoft.com/office/powerpoint/2010/main" val="348572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B784A-2006-4CD7-BF52-4443D5ADFC9D}"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491CA-5974-40C4-AC62-F61B4A9BC3B3}" type="slidenum">
              <a:rPr lang="en-US" smtClean="0"/>
              <a:t>‹#›</a:t>
            </a:fld>
            <a:endParaRPr lang="en-US"/>
          </a:p>
        </p:txBody>
      </p:sp>
    </p:spTree>
    <p:extLst>
      <p:ext uri="{BB962C8B-B14F-4D97-AF65-F5344CB8AC3E}">
        <p14:creationId xmlns:p14="http://schemas.microsoft.com/office/powerpoint/2010/main" val="801884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B784A-2006-4CD7-BF52-4443D5ADFC9D}"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491CA-5974-40C4-AC62-F61B4A9BC3B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96015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B784A-2006-4CD7-BF52-4443D5ADFC9D}"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491CA-5974-40C4-AC62-F61B4A9BC3B3}" type="slidenum">
              <a:rPr lang="en-US" smtClean="0"/>
              <a:t>‹#›</a:t>
            </a:fld>
            <a:endParaRPr lang="en-US"/>
          </a:p>
        </p:txBody>
      </p:sp>
    </p:spTree>
    <p:extLst>
      <p:ext uri="{BB962C8B-B14F-4D97-AF65-F5344CB8AC3E}">
        <p14:creationId xmlns:p14="http://schemas.microsoft.com/office/powerpoint/2010/main" val="2157424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B784A-2006-4CD7-BF52-4443D5ADFC9D}"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491CA-5974-40C4-AC62-F61B4A9BC3B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47908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B784A-2006-4CD7-BF52-4443D5ADFC9D}"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491CA-5974-40C4-AC62-F61B4A9BC3B3}" type="slidenum">
              <a:rPr lang="en-US" smtClean="0"/>
              <a:t>‹#›</a:t>
            </a:fld>
            <a:endParaRPr lang="en-US"/>
          </a:p>
        </p:txBody>
      </p:sp>
    </p:spTree>
    <p:extLst>
      <p:ext uri="{BB962C8B-B14F-4D97-AF65-F5344CB8AC3E}">
        <p14:creationId xmlns:p14="http://schemas.microsoft.com/office/powerpoint/2010/main" val="371319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B784A-2006-4CD7-BF52-4443D5ADFC9D}"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491CA-5974-40C4-AC62-F61B4A9BC3B3}" type="slidenum">
              <a:rPr lang="en-US" smtClean="0"/>
              <a:t>‹#›</a:t>
            </a:fld>
            <a:endParaRPr lang="en-US"/>
          </a:p>
        </p:txBody>
      </p:sp>
    </p:spTree>
    <p:extLst>
      <p:ext uri="{BB962C8B-B14F-4D97-AF65-F5344CB8AC3E}">
        <p14:creationId xmlns:p14="http://schemas.microsoft.com/office/powerpoint/2010/main" val="710209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B784A-2006-4CD7-BF52-4443D5ADFC9D}"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491CA-5974-40C4-AC62-F61B4A9BC3B3}" type="slidenum">
              <a:rPr lang="en-US" smtClean="0"/>
              <a:t>‹#›</a:t>
            </a:fld>
            <a:endParaRPr lang="en-US"/>
          </a:p>
        </p:txBody>
      </p:sp>
    </p:spTree>
    <p:extLst>
      <p:ext uri="{BB962C8B-B14F-4D97-AF65-F5344CB8AC3E}">
        <p14:creationId xmlns:p14="http://schemas.microsoft.com/office/powerpoint/2010/main" val="1961668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B784A-2006-4CD7-BF52-4443D5ADFC9D}"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491CA-5974-40C4-AC62-F61B4A9BC3B3}" type="slidenum">
              <a:rPr lang="en-US" smtClean="0"/>
              <a:t>‹#›</a:t>
            </a:fld>
            <a:endParaRPr lang="en-US"/>
          </a:p>
        </p:txBody>
      </p:sp>
    </p:spTree>
    <p:extLst>
      <p:ext uri="{BB962C8B-B14F-4D97-AF65-F5344CB8AC3E}">
        <p14:creationId xmlns:p14="http://schemas.microsoft.com/office/powerpoint/2010/main" val="241154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B784A-2006-4CD7-BF52-4443D5ADFC9D}"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491CA-5974-40C4-AC62-F61B4A9BC3B3}" type="slidenum">
              <a:rPr lang="en-US" smtClean="0"/>
              <a:t>‹#›</a:t>
            </a:fld>
            <a:endParaRPr lang="en-US"/>
          </a:p>
        </p:txBody>
      </p:sp>
    </p:spTree>
    <p:extLst>
      <p:ext uri="{BB962C8B-B14F-4D97-AF65-F5344CB8AC3E}">
        <p14:creationId xmlns:p14="http://schemas.microsoft.com/office/powerpoint/2010/main" val="365817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FB784A-2006-4CD7-BF52-4443D5ADFC9D}"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491CA-5974-40C4-AC62-F61B4A9BC3B3}" type="slidenum">
              <a:rPr lang="en-US" smtClean="0"/>
              <a:t>‹#›</a:t>
            </a:fld>
            <a:endParaRPr lang="en-US"/>
          </a:p>
        </p:txBody>
      </p:sp>
    </p:spTree>
    <p:extLst>
      <p:ext uri="{BB962C8B-B14F-4D97-AF65-F5344CB8AC3E}">
        <p14:creationId xmlns:p14="http://schemas.microsoft.com/office/powerpoint/2010/main" val="275365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FB784A-2006-4CD7-BF52-4443D5ADFC9D}" type="datetimeFigureOut">
              <a:rPr lang="en-US" smtClean="0"/>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1491CA-5974-40C4-AC62-F61B4A9BC3B3}" type="slidenum">
              <a:rPr lang="en-US" smtClean="0"/>
              <a:t>‹#›</a:t>
            </a:fld>
            <a:endParaRPr lang="en-US"/>
          </a:p>
        </p:txBody>
      </p:sp>
    </p:spTree>
    <p:extLst>
      <p:ext uri="{BB962C8B-B14F-4D97-AF65-F5344CB8AC3E}">
        <p14:creationId xmlns:p14="http://schemas.microsoft.com/office/powerpoint/2010/main" val="169825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FB784A-2006-4CD7-BF52-4443D5ADFC9D}" type="datetimeFigureOut">
              <a:rPr lang="en-US" smtClean="0"/>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1491CA-5974-40C4-AC62-F61B4A9BC3B3}" type="slidenum">
              <a:rPr lang="en-US" smtClean="0"/>
              <a:t>‹#›</a:t>
            </a:fld>
            <a:endParaRPr lang="en-US"/>
          </a:p>
        </p:txBody>
      </p:sp>
    </p:spTree>
    <p:extLst>
      <p:ext uri="{BB962C8B-B14F-4D97-AF65-F5344CB8AC3E}">
        <p14:creationId xmlns:p14="http://schemas.microsoft.com/office/powerpoint/2010/main" val="69014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B784A-2006-4CD7-BF52-4443D5ADFC9D}" type="datetimeFigureOut">
              <a:rPr lang="en-US" smtClean="0"/>
              <a:t>5/27/2022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1491CA-5974-40C4-AC62-F61B4A9BC3B3}" type="slidenum">
              <a:rPr lang="en-US" smtClean="0"/>
              <a:t>‹#›</a:t>
            </a:fld>
            <a:endParaRPr lang="en-US"/>
          </a:p>
        </p:txBody>
      </p:sp>
    </p:spTree>
    <p:extLst>
      <p:ext uri="{BB962C8B-B14F-4D97-AF65-F5344CB8AC3E}">
        <p14:creationId xmlns:p14="http://schemas.microsoft.com/office/powerpoint/2010/main" val="1911715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FB784A-2006-4CD7-BF52-4443D5ADFC9D}"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491CA-5974-40C4-AC62-F61B4A9BC3B3}" type="slidenum">
              <a:rPr lang="en-US" smtClean="0"/>
              <a:t>‹#›</a:t>
            </a:fld>
            <a:endParaRPr lang="en-US"/>
          </a:p>
        </p:txBody>
      </p:sp>
    </p:spTree>
    <p:extLst>
      <p:ext uri="{BB962C8B-B14F-4D97-AF65-F5344CB8AC3E}">
        <p14:creationId xmlns:p14="http://schemas.microsoft.com/office/powerpoint/2010/main" val="366807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FB784A-2006-4CD7-BF52-4443D5ADFC9D}"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491CA-5974-40C4-AC62-F61B4A9BC3B3}" type="slidenum">
              <a:rPr lang="en-US" smtClean="0"/>
              <a:t>‹#›</a:t>
            </a:fld>
            <a:endParaRPr lang="en-US"/>
          </a:p>
        </p:txBody>
      </p:sp>
    </p:spTree>
    <p:extLst>
      <p:ext uri="{BB962C8B-B14F-4D97-AF65-F5344CB8AC3E}">
        <p14:creationId xmlns:p14="http://schemas.microsoft.com/office/powerpoint/2010/main" val="646773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FFB784A-2006-4CD7-BF52-4443D5ADFC9D}" type="datetimeFigureOut">
              <a:rPr lang="en-US" smtClean="0"/>
              <a:t>5/27/2022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C1491CA-5974-40C4-AC62-F61B4A9BC3B3}" type="slidenum">
              <a:rPr lang="en-US" smtClean="0"/>
              <a:t>‹#›</a:t>
            </a:fld>
            <a:endParaRPr lang="en-US"/>
          </a:p>
        </p:txBody>
      </p:sp>
    </p:spTree>
    <p:extLst>
      <p:ext uri="{BB962C8B-B14F-4D97-AF65-F5344CB8AC3E}">
        <p14:creationId xmlns:p14="http://schemas.microsoft.com/office/powerpoint/2010/main" val="26767557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D018-1FFF-94C8-009E-4BA6BEC12637}"/>
              </a:ext>
            </a:extLst>
          </p:cNvPr>
          <p:cNvSpPr>
            <a:spLocks noGrp="1"/>
          </p:cNvSpPr>
          <p:nvPr>
            <p:ph type="ctrTitle"/>
          </p:nvPr>
        </p:nvSpPr>
        <p:spPr/>
        <p:txBody>
          <a:bodyPr/>
          <a:lstStyle/>
          <a:p>
            <a:r>
              <a:rPr lang="en-US" dirty="0"/>
              <a:t>Rev automotive, inc.</a:t>
            </a:r>
          </a:p>
        </p:txBody>
      </p:sp>
      <p:sp>
        <p:nvSpPr>
          <p:cNvPr id="3" name="Subtitle 2">
            <a:extLst>
              <a:ext uri="{FF2B5EF4-FFF2-40B4-BE49-F238E27FC236}">
                <a16:creationId xmlns:a16="http://schemas.microsoft.com/office/drawing/2014/main" id="{1E114C87-807B-67CD-7157-D1AC2AF1F168}"/>
              </a:ext>
            </a:extLst>
          </p:cNvPr>
          <p:cNvSpPr>
            <a:spLocks noGrp="1"/>
          </p:cNvSpPr>
          <p:nvPr>
            <p:ph type="subTitle" idx="1"/>
          </p:nvPr>
        </p:nvSpPr>
        <p:spPr/>
        <p:txBody>
          <a:bodyPr/>
          <a:lstStyle/>
          <a:p>
            <a:r>
              <a:rPr lang="en-US" dirty="0">
                <a:solidFill>
                  <a:schemeClr val="bg1"/>
                </a:solidFill>
              </a:rPr>
              <a:t>By: Leslie Dailey</a:t>
            </a:r>
          </a:p>
          <a:p>
            <a:r>
              <a:rPr lang="en-US" dirty="0">
                <a:solidFill>
                  <a:schemeClr val="bg1"/>
                </a:solidFill>
              </a:rPr>
              <a:t>Last Modified: 5/27/2022</a:t>
            </a:r>
          </a:p>
          <a:p>
            <a:r>
              <a:rPr lang="en-US" dirty="0">
                <a:solidFill>
                  <a:schemeClr val="bg1"/>
                </a:solidFill>
              </a:rPr>
              <a:t>Data Last Updated: 5/31/2005</a:t>
            </a:r>
          </a:p>
        </p:txBody>
      </p:sp>
    </p:spTree>
    <p:extLst>
      <p:ext uri="{BB962C8B-B14F-4D97-AF65-F5344CB8AC3E}">
        <p14:creationId xmlns:p14="http://schemas.microsoft.com/office/powerpoint/2010/main" val="3650090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9EFE-E33B-B9E7-CFAE-2F745EAB0759}"/>
              </a:ext>
            </a:extLst>
          </p:cNvPr>
          <p:cNvSpPr>
            <a:spLocks noGrp="1"/>
          </p:cNvSpPr>
          <p:nvPr>
            <p:ph type="title"/>
          </p:nvPr>
        </p:nvSpPr>
        <p:spPr>
          <a:xfrm>
            <a:off x="582612" y="685800"/>
            <a:ext cx="8534400" cy="1507067"/>
          </a:xfrm>
        </p:spPr>
        <p:txBody>
          <a:bodyPr/>
          <a:lstStyle/>
          <a:p>
            <a:r>
              <a:rPr lang="en-US" dirty="0"/>
              <a:t>Future Recommendations &amp; Report for CEO</a:t>
            </a:r>
          </a:p>
        </p:txBody>
      </p:sp>
      <p:sp>
        <p:nvSpPr>
          <p:cNvPr id="3" name="Content Placeholder 2">
            <a:extLst>
              <a:ext uri="{FF2B5EF4-FFF2-40B4-BE49-F238E27FC236}">
                <a16:creationId xmlns:a16="http://schemas.microsoft.com/office/drawing/2014/main" id="{FD2D0578-57FF-FB47-6B99-9320AF94E1EC}"/>
              </a:ext>
            </a:extLst>
          </p:cNvPr>
          <p:cNvSpPr>
            <a:spLocks noGrp="1"/>
          </p:cNvSpPr>
          <p:nvPr>
            <p:ph idx="1"/>
          </p:nvPr>
        </p:nvSpPr>
        <p:spPr>
          <a:xfrm>
            <a:off x="295564" y="1891144"/>
            <a:ext cx="11794836" cy="4712856"/>
          </a:xfrm>
        </p:spPr>
        <p:txBody>
          <a:bodyPr>
            <a:normAutofit/>
          </a:bodyPr>
          <a:lstStyle/>
          <a:p>
            <a:r>
              <a:rPr lang="en-US" dirty="0">
                <a:solidFill>
                  <a:schemeClr val="bg1"/>
                </a:solidFill>
              </a:rPr>
              <a:t>Recommendations:</a:t>
            </a:r>
          </a:p>
          <a:p>
            <a:pPr lvl="1"/>
            <a:r>
              <a:rPr lang="en-US" dirty="0">
                <a:solidFill>
                  <a:schemeClr val="bg1"/>
                </a:solidFill>
              </a:rPr>
              <a:t>Begin collecting data on ship date for future analysis</a:t>
            </a:r>
          </a:p>
          <a:p>
            <a:pPr lvl="1"/>
            <a:r>
              <a:rPr lang="en-US" dirty="0">
                <a:solidFill>
                  <a:schemeClr val="bg1"/>
                </a:solidFill>
              </a:rPr>
              <a:t>Add data for cost of goods to accurately calculate profitable products</a:t>
            </a:r>
          </a:p>
          <a:p>
            <a:r>
              <a:rPr lang="en-US" dirty="0">
                <a:solidFill>
                  <a:schemeClr val="bg1"/>
                </a:solidFill>
              </a:rPr>
              <a:t>Report for CEO:</a:t>
            </a:r>
          </a:p>
          <a:p>
            <a:pPr lvl="1"/>
            <a:r>
              <a:rPr lang="en-US" dirty="0">
                <a:solidFill>
                  <a:schemeClr val="bg1"/>
                </a:solidFill>
              </a:rPr>
              <a:t>I would generate an executive summary stating the highlighted findings as shown here in no more than 1 page.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76999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9EFE-E33B-B9E7-CFAE-2F745EAB0759}"/>
              </a:ext>
            </a:extLst>
          </p:cNvPr>
          <p:cNvSpPr>
            <a:spLocks noGrp="1"/>
          </p:cNvSpPr>
          <p:nvPr>
            <p:ph type="title"/>
          </p:nvPr>
        </p:nvSpPr>
        <p:spPr>
          <a:xfrm>
            <a:off x="582612" y="685800"/>
            <a:ext cx="8534400" cy="1507067"/>
          </a:xfrm>
        </p:spPr>
        <p:txBody>
          <a:bodyPr/>
          <a:lstStyle/>
          <a:p>
            <a:r>
              <a:rPr lang="en-US" dirty="0"/>
              <a:t>Agenda</a:t>
            </a:r>
          </a:p>
        </p:txBody>
      </p:sp>
      <p:sp>
        <p:nvSpPr>
          <p:cNvPr id="3" name="Content Placeholder 2">
            <a:extLst>
              <a:ext uri="{FF2B5EF4-FFF2-40B4-BE49-F238E27FC236}">
                <a16:creationId xmlns:a16="http://schemas.microsoft.com/office/drawing/2014/main" id="{FD2D0578-57FF-FB47-6B99-9320AF94E1EC}"/>
              </a:ext>
            </a:extLst>
          </p:cNvPr>
          <p:cNvSpPr>
            <a:spLocks noGrp="1"/>
          </p:cNvSpPr>
          <p:nvPr>
            <p:ph idx="1"/>
          </p:nvPr>
        </p:nvSpPr>
        <p:spPr>
          <a:xfrm>
            <a:off x="582612" y="2489200"/>
            <a:ext cx="8534400" cy="3615267"/>
          </a:xfrm>
        </p:spPr>
        <p:txBody>
          <a:bodyPr/>
          <a:lstStyle/>
          <a:p>
            <a:r>
              <a:rPr lang="en-US" dirty="0">
                <a:solidFill>
                  <a:schemeClr val="bg1"/>
                </a:solidFill>
              </a:rPr>
              <a:t>Discuss how the data was prepared and processed</a:t>
            </a:r>
          </a:p>
          <a:p>
            <a:r>
              <a:rPr lang="en-US" dirty="0">
                <a:solidFill>
                  <a:schemeClr val="bg1"/>
                </a:solidFill>
              </a:rPr>
              <a:t>Discuss how the data was analyzed</a:t>
            </a:r>
          </a:p>
          <a:p>
            <a:r>
              <a:rPr lang="en-US" dirty="0">
                <a:solidFill>
                  <a:schemeClr val="bg1"/>
                </a:solidFill>
              </a:rPr>
              <a:t>Cover the new marketing strategy based on the analysis</a:t>
            </a:r>
          </a:p>
        </p:txBody>
      </p:sp>
    </p:spTree>
    <p:extLst>
      <p:ext uri="{BB962C8B-B14F-4D97-AF65-F5344CB8AC3E}">
        <p14:creationId xmlns:p14="http://schemas.microsoft.com/office/powerpoint/2010/main" val="2353567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9EFE-E33B-B9E7-CFAE-2F745EAB0759}"/>
              </a:ext>
            </a:extLst>
          </p:cNvPr>
          <p:cNvSpPr>
            <a:spLocks noGrp="1"/>
          </p:cNvSpPr>
          <p:nvPr>
            <p:ph type="title"/>
          </p:nvPr>
        </p:nvSpPr>
        <p:spPr>
          <a:xfrm>
            <a:off x="582612" y="685800"/>
            <a:ext cx="8534400" cy="1507067"/>
          </a:xfrm>
        </p:spPr>
        <p:txBody>
          <a:bodyPr/>
          <a:lstStyle/>
          <a:p>
            <a:r>
              <a:rPr lang="en-US" dirty="0"/>
              <a:t>Purpose</a:t>
            </a:r>
          </a:p>
        </p:txBody>
      </p:sp>
      <p:sp>
        <p:nvSpPr>
          <p:cNvPr id="3" name="Content Placeholder 2">
            <a:extLst>
              <a:ext uri="{FF2B5EF4-FFF2-40B4-BE49-F238E27FC236}">
                <a16:creationId xmlns:a16="http://schemas.microsoft.com/office/drawing/2014/main" id="{FD2D0578-57FF-FB47-6B99-9320AF94E1EC}"/>
              </a:ext>
            </a:extLst>
          </p:cNvPr>
          <p:cNvSpPr>
            <a:spLocks noGrp="1"/>
          </p:cNvSpPr>
          <p:nvPr>
            <p:ph idx="1"/>
          </p:nvPr>
        </p:nvSpPr>
        <p:spPr>
          <a:xfrm>
            <a:off x="582612" y="2489200"/>
            <a:ext cx="8534400" cy="3615267"/>
          </a:xfrm>
        </p:spPr>
        <p:txBody>
          <a:bodyPr/>
          <a:lstStyle/>
          <a:p>
            <a:r>
              <a:rPr lang="en-US" dirty="0">
                <a:solidFill>
                  <a:schemeClr val="bg1"/>
                </a:solidFill>
              </a:rPr>
              <a:t>Develop a new marketing strategy based on historical sales data and provide info on how this was achieved.</a:t>
            </a:r>
          </a:p>
        </p:txBody>
      </p:sp>
    </p:spTree>
    <p:extLst>
      <p:ext uri="{BB962C8B-B14F-4D97-AF65-F5344CB8AC3E}">
        <p14:creationId xmlns:p14="http://schemas.microsoft.com/office/powerpoint/2010/main" val="37037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9EFE-E33B-B9E7-CFAE-2F745EAB0759}"/>
              </a:ext>
            </a:extLst>
          </p:cNvPr>
          <p:cNvSpPr>
            <a:spLocks noGrp="1"/>
          </p:cNvSpPr>
          <p:nvPr>
            <p:ph type="title"/>
          </p:nvPr>
        </p:nvSpPr>
        <p:spPr>
          <a:xfrm>
            <a:off x="582612" y="685800"/>
            <a:ext cx="8534400" cy="1507067"/>
          </a:xfrm>
        </p:spPr>
        <p:txBody>
          <a:bodyPr/>
          <a:lstStyle/>
          <a:p>
            <a:r>
              <a:rPr lang="en-US" dirty="0"/>
              <a:t>Data Cleaning</a:t>
            </a:r>
          </a:p>
        </p:txBody>
      </p:sp>
      <p:sp>
        <p:nvSpPr>
          <p:cNvPr id="3" name="Content Placeholder 2">
            <a:extLst>
              <a:ext uri="{FF2B5EF4-FFF2-40B4-BE49-F238E27FC236}">
                <a16:creationId xmlns:a16="http://schemas.microsoft.com/office/drawing/2014/main" id="{FD2D0578-57FF-FB47-6B99-9320AF94E1EC}"/>
              </a:ext>
            </a:extLst>
          </p:cNvPr>
          <p:cNvSpPr>
            <a:spLocks noGrp="1"/>
          </p:cNvSpPr>
          <p:nvPr>
            <p:ph idx="1"/>
          </p:nvPr>
        </p:nvSpPr>
        <p:spPr>
          <a:xfrm>
            <a:off x="582612" y="2489200"/>
            <a:ext cx="8534400" cy="3615267"/>
          </a:xfrm>
        </p:spPr>
        <p:txBody>
          <a:bodyPr/>
          <a:lstStyle/>
          <a:p>
            <a:r>
              <a:rPr lang="en-US" dirty="0">
                <a:solidFill>
                  <a:schemeClr val="bg1"/>
                </a:solidFill>
              </a:rPr>
              <a:t>Made a copy of original data</a:t>
            </a:r>
          </a:p>
          <a:p>
            <a:r>
              <a:rPr lang="en-US" dirty="0">
                <a:solidFill>
                  <a:schemeClr val="bg1"/>
                </a:solidFill>
              </a:rPr>
              <a:t>Phone column: converted scientific notation to number, fixed #ERROR! cells</a:t>
            </a:r>
          </a:p>
          <a:p>
            <a:r>
              <a:rPr lang="en-US" dirty="0" err="1">
                <a:solidFill>
                  <a:schemeClr val="bg1"/>
                </a:solidFill>
              </a:rPr>
              <a:t>OrderDate</a:t>
            </a:r>
            <a:r>
              <a:rPr lang="en-US" dirty="0">
                <a:solidFill>
                  <a:schemeClr val="bg1"/>
                </a:solidFill>
              </a:rPr>
              <a:t> column: converted to short date, time parameter was non value adding</a:t>
            </a:r>
          </a:p>
          <a:p>
            <a:r>
              <a:rPr lang="en-US" dirty="0" err="1">
                <a:solidFill>
                  <a:schemeClr val="bg1"/>
                </a:solidFill>
              </a:rPr>
              <a:t>PriceEach</a:t>
            </a:r>
            <a:r>
              <a:rPr lang="en-US" dirty="0">
                <a:solidFill>
                  <a:schemeClr val="bg1"/>
                </a:solidFill>
              </a:rPr>
              <a:t> column: replaced cells with 100 value place holder by dividing sale column by order quantity column</a:t>
            </a:r>
          </a:p>
          <a:p>
            <a:r>
              <a:rPr lang="en-US" dirty="0" err="1">
                <a:solidFill>
                  <a:schemeClr val="bg1"/>
                </a:solidFill>
              </a:rPr>
              <a:t>CustomerName</a:t>
            </a:r>
            <a:r>
              <a:rPr lang="en-US" dirty="0">
                <a:solidFill>
                  <a:schemeClr val="bg1"/>
                </a:solidFill>
              </a:rPr>
              <a:t> column: Removed “.com” string</a:t>
            </a:r>
          </a:p>
          <a:p>
            <a:r>
              <a:rPr lang="en-US" dirty="0">
                <a:solidFill>
                  <a:schemeClr val="bg1"/>
                </a:solidFill>
              </a:rPr>
              <a:t>AddressLine1&amp;2: Unmerged the two columns </a:t>
            </a:r>
          </a:p>
          <a:p>
            <a:endParaRPr lang="en-US" dirty="0">
              <a:solidFill>
                <a:schemeClr val="bg1"/>
              </a:solidFill>
            </a:endParaRPr>
          </a:p>
        </p:txBody>
      </p:sp>
    </p:spTree>
    <p:extLst>
      <p:ext uri="{BB962C8B-B14F-4D97-AF65-F5344CB8AC3E}">
        <p14:creationId xmlns:p14="http://schemas.microsoft.com/office/powerpoint/2010/main" val="115074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9EFE-E33B-B9E7-CFAE-2F745EAB0759}"/>
              </a:ext>
            </a:extLst>
          </p:cNvPr>
          <p:cNvSpPr>
            <a:spLocks noGrp="1"/>
          </p:cNvSpPr>
          <p:nvPr>
            <p:ph type="title"/>
          </p:nvPr>
        </p:nvSpPr>
        <p:spPr>
          <a:xfrm>
            <a:off x="582612" y="685800"/>
            <a:ext cx="8534400" cy="1507067"/>
          </a:xfrm>
        </p:spPr>
        <p:txBody>
          <a:bodyPr/>
          <a:lstStyle/>
          <a:p>
            <a:r>
              <a:rPr lang="en-US" dirty="0"/>
              <a:t>Analyze: Time Series Trend</a:t>
            </a:r>
          </a:p>
        </p:txBody>
      </p:sp>
      <p:sp>
        <p:nvSpPr>
          <p:cNvPr id="3" name="Content Placeholder 2">
            <a:extLst>
              <a:ext uri="{FF2B5EF4-FFF2-40B4-BE49-F238E27FC236}">
                <a16:creationId xmlns:a16="http://schemas.microsoft.com/office/drawing/2014/main" id="{FD2D0578-57FF-FB47-6B99-9320AF94E1EC}"/>
              </a:ext>
            </a:extLst>
          </p:cNvPr>
          <p:cNvSpPr>
            <a:spLocks noGrp="1"/>
          </p:cNvSpPr>
          <p:nvPr>
            <p:ph idx="1"/>
          </p:nvPr>
        </p:nvSpPr>
        <p:spPr>
          <a:xfrm>
            <a:off x="582612" y="2489201"/>
            <a:ext cx="5614988" cy="1205344"/>
          </a:xfrm>
        </p:spPr>
        <p:txBody>
          <a:bodyPr/>
          <a:lstStyle/>
          <a:p>
            <a:r>
              <a:rPr lang="en-US" dirty="0">
                <a:solidFill>
                  <a:schemeClr val="bg1"/>
                </a:solidFill>
              </a:rPr>
              <a:t>Data covers date range: Jan 6, 2003 to May 31, 2005</a:t>
            </a:r>
          </a:p>
          <a:p>
            <a:r>
              <a:rPr lang="en-US" dirty="0">
                <a:solidFill>
                  <a:schemeClr val="bg1"/>
                </a:solidFill>
              </a:rPr>
              <a:t>4</a:t>
            </a:r>
            <a:r>
              <a:rPr lang="en-US" baseline="30000" dirty="0">
                <a:solidFill>
                  <a:schemeClr val="bg1"/>
                </a:solidFill>
              </a:rPr>
              <a:t>th</a:t>
            </a:r>
            <a:r>
              <a:rPr lang="en-US" dirty="0">
                <a:solidFill>
                  <a:schemeClr val="bg1"/>
                </a:solidFill>
              </a:rPr>
              <a:t> quarter has highest sales by far</a:t>
            </a:r>
          </a:p>
        </p:txBody>
      </p:sp>
      <p:graphicFrame>
        <p:nvGraphicFramePr>
          <p:cNvPr id="4" name="Chart 3">
            <a:extLst>
              <a:ext uri="{FF2B5EF4-FFF2-40B4-BE49-F238E27FC236}">
                <a16:creationId xmlns:a16="http://schemas.microsoft.com/office/drawing/2014/main" id="{CF6D9979-E503-7AA2-A7BE-EBA12A2ACAB2}"/>
              </a:ext>
            </a:extLst>
          </p:cNvPr>
          <p:cNvGraphicFramePr>
            <a:graphicFrameLocks/>
          </p:cNvGraphicFramePr>
          <p:nvPr>
            <p:extLst>
              <p:ext uri="{D42A27DB-BD31-4B8C-83A1-F6EECF244321}">
                <p14:modId xmlns:p14="http://schemas.microsoft.com/office/powerpoint/2010/main" val="3486922305"/>
              </p:ext>
            </p:extLst>
          </p:nvPr>
        </p:nvGraphicFramePr>
        <p:xfrm>
          <a:off x="6197600" y="2192867"/>
          <a:ext cx="4935442" cy="28035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0045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9EFE-E33B-B9E7-CFAE-2F745EAB0759}"/>
              </a:ext>
            </a:extLst>
          </p:cNvPr>
          <p:cNvSpPr>
            <a:spLocks noGrp="1"/>
          </p:cNvSpPr>
          <p:nvPr>
            <p:ph type="title"/>
          </p:nvPr>
        </p:nvSpPr>
        <p:spPr>
          <a:xfrm>
            <a:off x="582612" y="685800"/>
            <a:ext cx="8534400" cy="1507067"/>
          </a:xfrm>
        </p:spPr>
        <p:txBody>
          <a:bodyPr/>
          <a:lstStyle/>
          <a:p>
            <a:r>
              <a:rPr lang="en-US" dirty="0"/>
              <a:t>Analyze: Sales by Country Pareto</a:t>
            </a:r>
          </a:p>
        </p:txBody>
      </p:sp>
      <p:sp>
        <p:nvSpPr>
          <p:cNvPr id="3" name="Content Placeholder 2">
            <a:extLst>
              <a:ext uri="{FF2B5EF4-FFF2-40B4-BE49-F238E27FC236}">
                <a16:creationId xmlns:a16="http://schemas.microsoft.com/office/drawing/2014/main" id="{FD2D0578-57FF-FB47-6B99-9320AF94E1EC}"/>
              </a:ext>
            </a:extLst>
          </p:cNvPr>
          <p:cNvSpPr>
            <a:spLocks noGrp="1"/>
          </p:cNvSpPr>
          <p:nvPr>
            <p:ph idx="1"/>
          </p:nvPr>
        </p:nvSpPr>
        <p:spPr>
          <a:xfrm>
            <a:off x="240867" y="2489201"/>
            <a:ext cx="5614988" cy="1205344"/>
          </a:xfrm>
        </p:spPr>
        <p:txBody>
          <a:bodyPr>
            <a:normAutofit fontScale="70000" lnSpcReduction="20000"/>
          </a:bodyPr>
          <a:lstStyle/>
          <a:p>
            <a:r>
              <a:rPr lang="en-US" dirty="0">
                <a:solidFill>
                  <a:schemeClr val="bg1"/>
                </a:solidFill>
              </a:rPr>
              <a:t>80% of sales come from 8 countries out of the 19 countries we sell to</a:t>
            </a:r>
          </a:p>
          <a:p>
            <a:r>
              <a:rPr lang="en-US" dirty="0">
                <a:solidFill>
                  <a:schemeClr val="bg1"/>
                </a:solidFill>
              </a:rPr>
              <a:t>80% of our sales come from 4 categories out of 7 (largest to smallest)</a:t>
            </a:r>
          </a:p>
          <a:p>
            <a:pPr lvl="1"/>
            <a:r>
              <a:rPr lang="en-US" dirty="0">
                <a:solidFill>
                  <a:schemeClr val="bg1"/>
                </a:solidFill>
              </a:rPr>
              <a:t>Classic Cars, Vintage Cars, Motorcycles, and Trucks/Buses</a:t>
            </a:r>
          </a:p>
        </p:txBody>
      </p:sp>
      <p:graphicFrame>
        <p:nvGraphicFramePr>
          <p:cNvPr id="5" name="Chart 4">
            <a:extLst>
              <a:ext uri="{FF2B5EF4-FFF2-40B4-BE49-F238E27FC236}">
                <a16:creationId xmlns:a16="http://schemas.microsoft.com/office/drawing/2014/main" id="{8A1CFD9C-9342-FDC6-6D53-C55C6F1967C2}"/>
              </a:ext>
            </a:extLst>
          </p:cNvPr>
          <p:cNvGraphicFramePr>
            <a:graphicFrameLocks/>
          </p:cNvGraphicFramePr>
          <p:nvPr>
            <p:extLst>
              <p:ext uri="{D42A27DB-BD31-4B8C-83A1-F6EECF244321}">
                <p14:modId xmlns:p14="http://schemas.microsoft.com/office/powerpoint/2010/main" val="1099587999"/>
              </p:ext>
            </p:extLst>
          </p:nvPr>
        </p:nvGraphicFramePr>
        <p:xfrm>
          <a:off x="5713268" y="1685637"/>
          <a:ext cx="5896120" cy="33520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9108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9EFE-E33B-B9E7-CFAE-2F745EAB0759}"/>
              </a:ext>
            </a:extLst>
          </p:cNvPr>
          <p:cNvSpPr>
            <a:spLocks noGrp="1"/>
          </p:cNvSpPr>
          <p:nvPr>
            <p:ph type="title"/>
          </p:nvPr>
        </p:nvSpPr>
        <p:spPr>
          <a:xfrm>
            <a:off x="582612" y="685800"/>
            <a:ext cx="8534400" cy="1507067"/>
          </a:xfrm>
        </p:spPr>
        <p:txBody>
          <a:bodyPr/>
          <a:lstStyle/>
          <a:p>
            <a:r>
              <a:rPr lang="en-US" dirty="0"/>
              <a:t>Analyze: Sale Price</a:t>
            </a:r>
          </a:p>
        </p:txBody>
      </p:sp>
      <p:sp>
        <p:nvSpPr>
          <p:cNvPr id="3" name="Content Placeholder 2">
            <a:extLst>
              <a:ext uri="{FF2B5EF4-FFF2-40B4-BE49-F238E27FC236}">
                <a16:creationId xmlns:a16="http://schemas.microsoft.com/office/drawing/2014/main" id="{FD2D0578-57FF-FB47-6B99-9320AF94E1EC}"/>
              </a:ext>
            </a:extLst>
          </p:cNvPr>
          <p:cNvSpPr>
            <a:spLocks noGrp="1"/>
          </p:cNvSpPr>
          <p:nvPr>
            <p:ph idx="1"/>
          </p:nvPr>
        </p:nvSpPr>
        <p:spPr>
          <a:xfrm>
            <a:off x="6793922" y="2192867"/>
            <a:ext cx="5614988" cy="1205344"/>
          </a:xfrm>
        </p:spPr>
        <p:txBody>
          <a:bodyPr>
            <a:normAutofit/>
          </a:bodyPr>
          <a:lstStyle/>
          <a:p>
            <a:r>
              <a:rPr lang="en-US" dirty="0">
                <a:solidFill>
                  <a:schemeClr val="bg1"/>
                </a:solidFill>
              </a:rPr>
              <a:t>Classic cars category has several items sold on average way below MSRP compared to other categories</a:t>
            </a:r>
          </a:p>
        </p:txBody>
      </p:sp>
      <p:graphicFrame>
        <p:nvGraphicFramePr>
          <p:cNvPr id="6" name="Chart 5">
            <a:extLst>
              <a:ext uri="{FF2B5EF4-FFF2-40B4-BE49-F238E27FC236}">
                <a16:creationId xmlns:a16="http://schemas.microsoft.com/office/drawing/2014/main" id="{6A259930-674C-0F58-58E1-4DCF8B09D390}"/>
              </a:ext>
            </a:extLst>
          </p:cNvPr>
          <p:cNvGraphicFramePr>
            <a:graphicFrameLocks/>
          </p:cNvGraphicFramePr>
          <p:nvPr>
            <p:extLst>
              <p:ext uri="{D42A27DB-BD31-4B8C-83A1-F6EECF244321}">
                <p14:modId xmlns:p14="http://schemas.microsoft.com/office/powerpoint/2010/main" val="3583940069"/>
              </p:ext>
            </p:extLst>
          </p:nvPr>
        </p:nvGraphicFramePr>
        <p:xfrm>
          <a:off x="291811" y="1967346"/>
          <a:ext cx="6502111" cy="39559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20558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9EFE-E33B-B9E7-CFAE-2F745EAB0759}"/>
              </a:ext>
            </a:extLst>
          </p:cNvPr>
          <p:cNvSpPr>
            <a:spLocks noGrp="1"/>
          </p:cNvSpPr>
          <p:nvPr>
            <p:ph type="title"/>
          </p:nvPr>
        </p:nvSpPr>
        <p:spPr>
          <a:xfrm>
            <a:off x="582612" y="685800"/>
            <a:ext cx="8534400" cy="1507067"/>
          </a:xfrm>
        </p:spPr>
        <p:txBody>
          <a:bodyPr/>
          <a:lstStyle/>
          <a:p>
            <a:r>
              <a:rPr lang="en-US" dirty="0"/>
              <a:t>Analyze: Orders Pending</a:t>
            </a:r>
          </a:p>
        </p:txBody>
      </p:sp>
      <p:sp>
        <p:nvSpPr>
          <p:cNvPr id="3" name="Content Placeholder 2">
            <a:extLst>
              <a:ext uri="{FF2B5EF4-FFF2-40B4-BE49-F238E27FC236}">
                <a16:creationId xmlns:a16="http://schemas.microsoft.com/office/drawing/2014/main" id="{FD2D0578-57FF-FB47-6B99-9320AF94E1EC}"/>
              </a:ext>
            </a:extLst>
          </p:cNvPr>
          <p:cNvSpPr>
            <a:spLocks noGrp="1"/>
          </p:cNvSpPr>
          <p:nvPr>
            <p:ph idx="1"/>
          </p:nvPr>
        </p:nvSpPr>
        <p:spPr>
          <a:xfrm>
            <a:off x="6793922" y="2192867"/>
            <a:ext cx="5614988" cy="1205344"/>
          </a:xfrm>
        </p:spPr>
        <p:txBody>
          <a:bodyPr>
            <a:normAutofit/>
          </a:bodyPr>
          <a:lstStyle/>
          <a:p>
            <a:r>
              <a:rPr lang="en-US" dirty="0">
                <a:solidFill>
                  <a:schemeClr val="bg1"/>
                </a:solidFill>
              </a:rPr>
              <a:t>$467k pending orders that could contribute to top line</a:t>
            </a:r>
          </a:p>
        </p:txBody>
      </p:sp>
      <p:graphicFrame>
        <p:nvGraphicFramePr>
          <p:cNvPr id="7" name="Chart 6">
            <a:extLst>
              <a:ext uri="{FF2B5EF4-FFF2-40B4-BE49-F238E27FC236}">
                <a16:creationId xmlns:a16="http://schemas.microsoft.com/office/drawing/2014/main" id="{6E250C3F-4715-855A-5103-2FE6AD7447C4}"/>
              </a:ext>
            </a:extLst>
          </p:cNvPr>
          <p:cNvGraphicFramePr>
            <a:graphicFrameLocks/>
          </p:cNvGraphicFramePr>
          <p:nvPr>
            <p:extLst>
              <p:ext uri="{D42A27DB-BD31-4B8C-83A1-F6EECF244321}">
                <p14:modId xmlns:p14="http://schemas.microsoft.com/office/powerpoint/2010/main" val="1856159262"/>
              </p:ext>
            </p:extLst>
          </p:nvPr>
        </p:nvGraphicFramePr>
        <p:xfrm>
          <a:off x="826079" y="2192867"/>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131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9EFE-E33B-B9E7-CFAE-2F745EAB0759}"/>
              </a:ext>
            </a:extLst>
          </p:cNvPr>
          <p:cNvSpPr>
            <a:spLocks noGrp="1"/>
          </p:cNvSpPr>
          <p:nvPr>
            <p:ph type="title"/>
          </p:nvPr>
        </p:nvSpPr>
        <p:spPr>
          <a:xfrm>
            <a:off x="582612" y="685800"/>
            <a:ext cx="8534400" cy="1507067"/>
          </a:xfrm>
        </p:spPr>
        <p:txBody>
          <a:bodyPr/>
          <a:lstStyle/>
          <a:p>
            <a:r>
              <a:rPr lang="en-US" dirty="0"/>
              <a:t>Marketing strategy</a:t>
            </a:r>
          </a:p>
        </p:txBody>
      </p:sp>
      <p:sp>
        <p:nvSpPr>
          <p:cNvPr id="3" name="Content Placeholder 2">
            <a:extLst>
              <a:ext uri="{FF2B5EF4-FFF2-40B4-BE49-F238E27FC236}">
                <a16:creationId xmlns:a16="http://schemas.microsoft.com/office/drawing/2014/main" id="{FD2D0578-57FF-FB47-6B99-9320AF94E1EC}"/>
              </a:ext>
            </a:extLst>
          </p:cNvPr>
          <p:cNvSpPr>
            <a:spLocks noGrp="1"/>
          </p:cNvSpPr>
          <p:nvPr>
            <p:ph idx="1"/>
          </p:nvPr>
        </p:nvSpPr>
        <p:spPr>
          <a:xfrm>
            <a:off x="295564" y="1891144"/>
            <a:ext cx="11794836" cy="4712856"/>
          </a:xfrm>
        </p:spPr>
        <p:txBody>
          <a:bodyPr>
            <a:normAutofit/>
          </a:bodyPr>
          <a:lstStyle/>
          <a:p>
            <a:r>
              <a:rPr lang="en-US" dirty="0">
                <a:solidFill>
                  <a:schemeClr val="bg1"/>
                </a:solidFill>
              </a:rPr>
              <a:t>Call customers with pending orders to try and convert them to a sale</a:t>
            </a:r>
          </a:p>
          <a:p>
            <a:r>
              <a:rPr lang="en-US" dirty="0">
                <a:solidFill>
                  <a:schemeClr val="bg1"/>
                </a:solidFill>
              </a:rPr>
              <a:t>Perform competitor analysis to see if it’s possible to raise prices on Classic Car products selling well below MSRP. This will have biggest impact since Classic Cars is our biggest selling category 39% of all sales are Classic Cars</a:t>
            </a:r>
          </a:p>
          <a:p>
            <a:r>
              <a:rPr lang="en-US" dirty="0">
                <a:solidFill>
                  <a:schemeClr val="bg1"/>
                </a:solidFill>
              </a:rPr>
              <a:t>Develop A/B email marketing campaign targeting USA customers since they make up 36% of all sales. Theme: how we can solve your problems. Timeline: by Q4</a:t>
            </a:r>
          </a:p>
          <a:p>
            <a:r>
              <a:rPr lang="en-US" dirty="0">
                <a:solidFill>
                  <a:schemeClr val="bg1"/>
                </a:solidFill>
              </a:rPr>
              <a:t>Build brand awareness with SEO optimization since we only have 92 customers currently despite selling our products internationally</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55385330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72</TotalTime>
  <Words>452</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Slice</vt:lpstr>
      <vt:lpstr>Rev automotive, inc.</vt:lpstr>
      <vt:lpstr>Agenda</vt:lpstr>
      <vt:lpstr>Purpose</vt:lpstr>
      <vt:lpstr>Data Cleaning</vt:lpstr>
      <vt:lpstr>Analyze: Time Series Trend</vt:lpstr>
      <vt:lpstr>Analyze: Sales by Country Pareto</vt:lpstr>
      <vt:lpstr>Analyze: Sale Price</vt:lpstr>
      <vt:lpstr>Analyze: Orders Pending</vt:lpstr>
      <vt:lpstr>Marketing strategy</vt:lpstr>
      <vt:lpstr>Future Recommendations &amp; Report for CEO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 automotive, inc.</dc:title>
  <dc:creator>Leslie Dailey</dc:creator>
  <cp:lastModifiedBy>Leslie Dailey</cp:lastModifiedBy>
  <cp:revision>1</cp:revision>
  <dcterms:created xsi:type="dcterms:W3CDTF">2022-05-28T01:15:17Z</dcterms:created>
  <dcterms:modified xsi:type="dcterms:W3CDTF">2022-05-28T02:27:37Z</dcterms:modified>
</cp:coreProperties>
</file>