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87" r:id="rId26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6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Annual Salary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'Lab4'!$C$1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'Lab4'!$B$2:$B$11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'Lab4'!$C$2:$C$11</c:f>
              <c:numCache>
                <c:formatCode>"$"#,##0_);[Red]\("$"#,##0\)</c:formatCode>
                <c:ptCount val="10"/>
                <c:pt idx="0">
                  <c:v>130801</c:v>
                </c:pt>
                <c:pt idx="1">
                  <c:v>114838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8D-4003-AE0E-762CAE9AC2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0788207"/>
        <c:axId val="310788623"/>
      </c:barChart>
      <c:catAx>
        <c:axId val="31078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Programming 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788623"/>
        <c:crosses val="autoZero"/>
        <c:auto val="1"/>
        <c:lblAlgn val="ctr"/>
        <c:lblOffset val="100"/>
        <c:noMultiLvlLbl val="0"/>
      </c:catAx>
      <c:valAx>
        <c:axId val="31078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78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Quantity of Tech Jobs by Major 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Sheet1!$B$2:$B$11</c:f>
              <c:strCache>
                <c:ptCount val="10"/>
                <c:pt idx="0">
                  <c:v>Washington DC</c:v>
                </c:pt>
                <c:pt idx="1">
                  <c:v>Detroit</c:v>
                </c:pt>
                <c:pt idx="2">
                  <c:v>Seattle</c:v>
                </c:pt>
                <c:pt idx="3">
                  <c:v>Houston</c:v>
                </c:pt>
                <c:pt idx="4">
                  <c:v>New York</c:v>
                </c:pt>
                <c:pt idx="5">
                  <c:v>Boston</c:v>
                </c:pt>
                <c:pt idx="6">
                  <c:v>Dallas</c:v>
                </c:pt>
                <c:pt idx="7">
                  <c:v>Los Angeles</c:v>
                </c:pt>
                <c:pt idx="8">
                  <c:v>San Francisco</c:v>
                </c:pt>
                <c:pt idx="9">
                  <c:v>Austin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5316</c:v>
                </c:pt>
                <c:pt idx="1">
                  <c:v>3945</c:v>
                </c:pt>
                <c:pt idx="2">
                  <c:v>3375</c:v>
                </c:pt>
                <c:pt idx="3">
                  <c:v>3339</c:v>
                </c:pt>
                <c:pt idx="4">
                  <c:v>3226</c:v>
                </c:pt>
                <c:pt idx="5">
                  <c:v>2966</c:v>
                </c:pt>
                <c:pt idx="6">
                  <c:v>1208</c:v>
                </c:pt>
                <c:pt idx="7">
                  <c:v>640</c:v>
                </c:pt>
                <c:pt idx="8">
                  <c:v>435</c:v>
                </c:pt>
                <c:pt idx="9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F-4695-BAEF-CD34F1ADEE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636623"/>
        <c:axId val="535791279"/>
      </c:barChart>
      <c:catAx>
        <c:axId val="546636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Major 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91279"/>
        <c:crosses val="autoZero"/>
        <c:auto val="1"/>
        <c:lblAlgn val="ctr"/>
        <c:lblOffset val="100"/>
        <c:noMultiLvlLbl val="0"/>
      </c:catAx>
      <c:valAx>
        <c:axId val="53579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36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Sheet2!$B$2:$B$13</c:f>
              <c:strCache>
                <c:ptCount val="12"/>
                <c:pt idx="0">
                  <c:v>C</c:v>
                </c:pt>
                <c:pt idx="1">
                  <c:v>Java</c:v>
                </c:pt>
                <c:pt idx="2">
                  <c:v>Python</c:v>
                </c:pt>
                <c:pt idx="3">
                  <c:v>Oracle</c:v>
                </c:pt>
                <c:pt idx="4">
                  <c:v>JavaScript</c:v>
                </c:pt>
                <c:pt idx="5">
                  <c:v>C#</c:v>
                </c:pt>
                <c:pt idx="6">
                  <c:v>C++</c:v>
                </c:pt>
                <c:pt idx="7">
                  <c:v>SQL Server</c:v>
                </c:pt>
                <c:pt idx="8">
                  <c:v>MongoDB</c:v>
                </c:pt>
                <c:pt idx="9">
                  <c:v>Scala</c:v>
                </c:pt>
                <c:pt idx="10">
                  <c:v>PostgreSQL</c:v>
                </c:pt>
                <c:pt idx="11">
                  <c:v>MySQL Server</c:v>
                </c:pt>
              </c:strCache>
            </c:strRef>
          </c:cat>
          <c:val>
            <c:numRef>
              <c:f>Sheet2!$C$2:$C$13</c:f>
              <c:numCache>
                <c:formatCode>General</c:formatCode>
                <c:ptCount val="12"/>
                <c:pt idx="0">
                  <c:v>13498</c:v>
                </c:pt>
                <c:pt idx="1">
                  <c:v>2609</c:v>
                </c:pt>
                <c:pt idx="2">
                  <c:v>1173</c:v>
                </c:pt>
                <c:pt idx="3">
                  <c:v>784</c:v>
                </c:pt>
                <c:pt idx="4">
                  <c:v>355</c:v>
                </c:pt>
                <c:pt idx="5">
                  <c:v>333</c:v>
                </c:pt>
                <c:pt idx="6">
                  <c:v>305</c:v>
                </c:pt>
                <c:pt idx="7">
                  <c:v>250</c:v>
                </c:pt>
                <c:pt idx="8">
                  <c:v>174</c:v>
                </c:pt>
                <c:pt idx="9">
                  <c:v>33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B-4FB3-B876-6AB0481CA0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7888431"/>
        <c:axId val="287893423"/>
      </c:barChart>
      <c:catAx>
        <c:axId val="287888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Programming 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893423"/>
        <c:crosses val="autoZero"/>
        <c:auto val="1"/>
        <c:lblAlgn val="ctr"/>
        <c:lblOffset val="100"/>
        <c:noMultiLvlLbl val="0"/>
      </c:catAx>
      <c:valAx>
        <c:axId val="287893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88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23:40:43.05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23:40:43.0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23:40:43.0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23:40:43.05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23:40:43.0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23:40:43.0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23:40:43.0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23:40:43.0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0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8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6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24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4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1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37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E358BB-CF71-4359-997D-B115553720EE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6EFF84-98AD-4185-A42A-600E5583FB20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7AB996-5429-4AC5-9DA8-088C556348EC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87864F-8D06-4654-B95A-5021ED2D4DB3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603B93-CEC6-4DE3-AFA8-B509F8399F3B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D39BF3-FC37-4459-B1DF-D74F4FFA1FBD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ADEB50-AA9F-4DB1-BF80-3FFF2689591F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55393E6-1062-4AC2-A57F-ACE6867C6DCD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18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9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4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0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tif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6974A-91BE-4382-85E5-01E4E0B477D5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A668-0ECC-49AB-A83A-F9E0BF4B85F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9A9DE-3693-439E-94E3-1BEE080308A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9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0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0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181599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Current and Future Technology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Leslie Dailey	</a:t>
            </a:r>
          </a:p>
          <a:p>
            <a:pPr marL="0" indent="0">
              <a:buNone/>
            </a:pPr>
            <a:r>
              <a:rPr lang="en-US" dirty="0"/>
              <a:t>February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Much larger changes on the database side compared to languages</a:t>
            </a:r>
          </a:p>
          <a:p>
            <a:r>
              <a:rPr lang="en-US" dirty="0"/>
              <a:t>Microsoft SQL Server moved down 4 ranks</a:t>
            </a:r>
          </a:p>
          <a:p>
            <a:r>
              <a:rPr lang="en-US" dirty="0"/>
              <a:t>Redis &amp; MongoDB both moved up 3 ranks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 preference doesn’t have a clear winner with every type moving up or down</a:t>
            </a:r>
          </a:p>
          <a:p>
            <a:r>
              <a:rPr lang="en-US" dirty="0"/>
              <a:t>Clear that open data source databases are here to stay</a:t>
            </a:r>
          </a:p>
          <a:p>
            <a:r>
              <a:rPr lang="en-US" dirty="0"/>
              <a:t>With so much change in preference it’s hard to match organizations with developers that have solid skills in one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https://dataplatform.cloud.ibm.com/dashboards/71e3754d-a01e-4ca8-8f86-faf2293c5b4e/view/4e60fb1b24eb16925fcec4e407cf2b532937740ce0bbd157d5827b495c667297a96c1594c8284e0989475731f2eb1b5f9d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4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CURRENT TECHNOLOGY USAGE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76039-1B73-477D-9392-62EA030B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58" y="1519214"/>
            <a:ext cx="8476421" cy="47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70" y="117859"/>
            <a:ext cx="9775658" cy="129302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Future Technology Trend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7F2D3-5963-4350-8ABD-186E6090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42" y="1406125"/>
            <a:ext cx="8730915" cy="49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117859"/>
            <a:ext cx="8610600" cy="1293028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4F43-BA1C-46D2-A065-7CDDA7A5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4" y="1320923"/>
            <a:ext cx="8913951" cy="49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80" y="639316"/>
            <a:ext cx="8610600" cy="1293028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5619" y="2678901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000" dirty="0"/>
              <a:t>Gender gap in industry</a:t>
            </a:r>
          </a:p>
          <a:p>
            <a:r>
              <a:rPr lang="en-US" sz="4000" dirty="0"/>
              <a:t>Age inequality</a:t>
            </a:r>
          </a:p>
          <a:p>
            <a:r>
              <a:rPr lang="en-US" sz="4000" dirty="0"/>
              <a:t>Upskilling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9455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Clear age inequality</a:t>
            </a:r>
          </a:p>
          <a:p>
            <a:r>
              <a:rPr lang="en-US" dirty="0"/>
              <a:t>Large gender gap in industry</a:t>
            </a:r>
          </a:p>
          <a:p>
            <a:r>
              <a:rPr lang="en-US" dirty="0"/>
              <a:t>USA is leading in the tech industry</a:t>
            </a:r>
          </a:p>
          <a:p>
            <a:r>
              <a:rPr lang="en-US" dirty="0"/>
              <a:t>HTML and Java are essential for most developers and no clear winner for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Older developers could be the missing key in an organization’s problems</a:t>
            </a:r>
          </a:p>
          <a:p>
            <a:r>
              <a:rPr lang="en-US" dirty="0"/>
              <a:t>Women could be a valuable asset on ai projects to account for bias</a:t>
            </a:r>
          </a:p>
          <a:p>
            <a:r>
              <a:rPr lang="en-US" dirty="0"/>
              <a:t>Databases fluctuations make it difficult for organizations to match their needs with developers.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3644" y="532597"/>
            <a:ext cx="8610600" cy="1293028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Present and future trends in IT</a:t>
            </a:r>
          </a:p>
          <a:p>
            <a:r>
              <a:rPr lang="en-US" dirty="0"/>
              <a:t>Demographic issues seen in the industry</a:t>
            </a:r>
          </a:p>
          <a:p>
            <a:r>
              <a:rPr lang="en-US" dirty="0"/>
              <a:t>Interactive dashboard available for additional exploration</a:t>
            </a:r>
          </a:p>
          <a:p>
            <a:r>
              <a:rPr lang="en-US" dirty="0"/>
              <a:t>Organizations need to stay flexible with technology in order to stay competitive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11" y="256373"/>
            <a:ext cx="8610600" cy="1293028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3024D7-254A-4D60-99DE-2EB655E0D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802351"/>
              </p:ext>
            </p:extLst>
          </p:nvPr>
        </p:nvGraphicFramePr>
        <p:xfrm>
          <a:off x="4250438" y="1825624"/>
          <a:ext cx="7103362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6" y="454718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DDE8A3-3462-4D7E-A74A-758DBFA8C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146618"/>
              </p:ext>
            </p:extLst>
          </p:nvPr>
        </p:nvGraphicFramePr>
        <p:xfrm>
          <a:off x="786602" y="1724609"/>
          <a:ext cx="1056719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4245" y="1776871"/>
            <a:ext cx="5334000" cy="4024125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1DED518-8516-4608-ACBA-CE228E2D7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676362"/>
              </p:ext>
            </p:extLst>
          </p:nvPr>
        </p:nvGraphicFramePr>
        <p:xfrm>
          <a:off x="538248" y="1708615"/>
          <a:ext cx="10771436" cy="4307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AGE OF RESPONDENTS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6D2C1-4446-4724-BC3C-32EF3A47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29" y="1590384"/>
            <a:ext cx="7790227" cy="47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7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507" y="355687"/>
            <a:ext cx="949757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TYPES OF DEVELOPERS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3D960-5835-4F73-B7C2-671B4035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515181"/>
            <a:ext cx="83248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Analysis based on “The 2019 Stack Overflow Developer Survey Results”</a:t>
            </a:r>
          </a:p>
          <a:p>
            <a:pPr marR="0" lvl="0">
              <a:spcAft>
                <a:spcPts val="800"/>
              </a:spcAft>
              <a:tabLst>
                <a:tab pos="790575" algn="l"/>
              </a:tabLst>
            </a:pPr>
            <a:r>
              <a:rPr lang="en-US" sz="2200" dirty="0"/>
              <a:t>Present and future trends for programming languages and databases.</a:t>
            </a:r>
          </a:p>
          <a:p>
            <a:pPr>
              <a:spcAft>
                <a:spcPts val="800"/>
              </a:spcAft>
              <a:tabLst>
                <a:tab pos="790575" algn="l"/>
              </a:tabLst>
            </a:pPr>
            <a:r>
              <a:rPr lang="en-US" sz="2200" dirty="0"/>
              <a:t>Interactive Dashboard of survey</a:t>
            </a:r>
          </a:p>
          <a:p>
            <a:r>
              <a:rPr lang="en-US" sz="2200" dirty="0"/>
              <a:t>Large gender gap in tech industry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Purpose: Analyze developer trends across all industries to better prepare organizations for the future</a:t>
            </a:r>
          </a:p>
          <a:p>
            <a:r>
              <a:rPr lang="en-US" sz="2200" dirty="0">
                <a:solidFill>
                  <a:schemeClr val="tx1"/>
                </a:solidFill>
              </a:rPr>
              <a:t> Intended audience: Human Resources, Developers, Managers in the tech industry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sources:</a:t>
            </a:r>
          </a:p>
          <a:p>
            <a:pPr lvl="1"/>
            <a:r>
              <a:rPr lang="en-US" sz="1800" dirty="0"/>
              <a:t>GitHub job postings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pPr lvl="1"/>
            <a:r>
              <a:rPr lang="en-US" sz="1800" dirty="0"/>
              <a:t>Stack Overflow 2019 Developer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wrangling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visualization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IBM Cognos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Share the findings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59" y="617618"/>
            <a:ext cx="8610600" cy="129302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3959" y="1758517"/>
            <a:ext cx="706872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Trends between programming languages &amp; databases</a:t>
            </a:r>
          </a:p>
          <a:p>
            <a:r>
              <a:rPr lang="en-US" sz="3600" dirty="0"/>
              <a:t>Interactive dashboard with 3 tabs</a:t>
            </a:r>
          </a:p>
          <a:p>
            <a:pPr lvl="1"/>
            <a:r>
              <a:rPr lang="en-US" sz="2800" dirty="0"/>
              <a:t>Current Technology Usage Trends</a:t>
            </a:r>
          </a:p>
          <a:p>
            <a:pPr lvl="1"/>
            <a:r>
              <a:rPr lang="en-US" sz="2800" dirty="0"/>
              <a:t>Future Technology Trends</a:t>
            </a:r>
          </a:p>
          <a:p>
            <a:pPr lvl="1"/>
            <a:r>
              <a:rPr lang="en-US" sz="2800" dirty="0"/>
              <a:t>Demographics of Developers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096" y="1785599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5EF4A-3E89-492A-BC70-7E27E76E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6" y="2517675"/>
            <a:ext cx="5452724" cy="3250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469CD-26A5-490F-898A-C5A3192D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80" y="2517675"/>
            <a:ext cx="5271720" cy="31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gained the most popularity in a single year</a:t>
            </a:r>
          </a:p>
          <a:p>
            <a:r>
              <a:rPr lang="en-US" dirty="0"/>
              <a:t>Bash/Shell/PowerShell went down in ranking the most </a:t>
            </a:r>
          </a:p>
          <a:p>
            <a:r>
              <a:rPr lang="en-US" dirty="0"/>
              <a:t>JavaScript and HTML/CSS still rank the highest out of all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reman as high demand skills for developers</a:t>
            </a:r>
          </a:p>
          <a:p>
            <a:r>
              <a:rPr lang="en-US" dirty="0"/>
              <a:t>Bash/Shell/PowerShell went down by 3 ranks, this could be cause to upskill employees if this continues</a:t>
            </a:r>
          </a:p>
          <a:p>
            <a:r>
              <a:rPr lang="en-US" dirty="0"/>
              <a:t>Typescript or Python could be good options for organizations to upskill to since they moved up in rank the most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977" y="157465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295" y="1578827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A831-2533-4210-AE03-4DC1362D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9" y="2345819"/>
            <a:ext cx="5808239" cy="3584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65ECE-FDF1-4B46-A5DC-FF8D6BC6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195" y="2327564"/>
            <a:ext cx="5990342" cy="36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740</TotalTime>
  <Words>502</Words>
  <Application>Microsoft Office PowerPoint</Application>
  <PresentationFormat>Widescreen</PresentationFormat>
  <Paragraphs>110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IBM Plex Mono Text</vt:lpstr>
      <vt:lpstr>Vapor Trail</vt:lpstr>
      <vt:lpstr>Current and Future Technology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  <vt:lpstr>AGE OF RESPONDENTS</vt:lpstr>
      <vt:lpstr>TYPES OF DEVELOPERS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Leslie Dailey</cp:lastModifiedBy>
  <cp:revision>18</cp:revision>
  <dcterms:created xsi:type="dcterms:W3CDTF">2020-10-28T18:29:43Z</dcterms:created>
  <dcterms:modified xsi:type="dcterms:W3CDTF">2022-02-17T23:45:23Z</dcterms:modified>
</cp:coreProperties>
</file>