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ie Dailey" userId="57a5a47a22dc354e" providerId="LiveId" clId="{456E01FB-875E-4CAA-BB03-27AFDBBE2A8C}"/>
    <pc:docChg chg="custSel modSld">
      <pc:chgData name="Leslie Dailey" userId="57a5a47a22dc354e" providerId="LiveId" clId="{456E01FB-875E-4CAA-BB03-27AFDBBE2A8C}" dt="2022-05-10T18:10:16.309" v="494" actId="20577"/>
      <pc:docMkLst>
        <pc:docMk/>
      </pc:docMkLst>
      <pc:sldChg chg="modSp mod">
        <pc:chgData name="Leslie Dailey" userId="57a5a47a22dc354e" providerId="LiveId" clId="{456E01FB-875E-4CAA-BB03-27AFDBBE2A8C}" dt="2022-05-10T18:01:02.916" v="448" actId="20577"/>
        <pc:sldMkLst>
          <pc:docMk/>
          <pc:sldMk cId="2882790763" sldId="258"/>
        </pc:sldMkLst>
        <pc:spChg chg="mod">
          <ac:chgData name="Leslie Dailey" userId="57a5a47a22dc354e" providerId="LiveId" clId="{456E01FB-875E-4CAA-BB03-27AFDBBE2A8C}" dt="2022-05-10T18:01:02.916" v="448" actId="20577"/>
          <ac:spMkLst>
            <pc:docMk/>
            <pc:sldMk cId="2882790763" sldId="258"/>
            <ac:spMk id="3" creationId="{7F482DCC-91CD-974F-B947-EB4E82476CA6}"/>
          </ac:spMkLst>
        </pc:spChg>
      </pc:sldChg>
      <pc:sldChg chg="modSp mod modNotesTx">
        <pc:chgData name="Leslie Dailey" userId="57a5a47a22dc354e" providerId="LiveId" clId="{456E01FB-875E-4CAA-BB03-27AFDBBE2A8C}" dt="2022-05-10T18:10:05.347" v="490" actId="20577"/>
        <pc:sldMkLst>
          <pc:docMk/>
          <pc:sldMk cId="666745199" sldId="259"/>
        </pc:sldMkLst>
        <pc:spChg chg="mod">
          <ac:chgData name="Leslie Dailey" userId="57a5a47a22dc354e" providerId="LiveId" clId="{456E01FB-875E-4CAA-BB03-27AFDBBE2A8C}" dt="2022-05-10T18:10:05.347" v="490" actId="20577"/>
          <ac:spMkLst>
            <pc:docMk/>
            <pc:sldMk cId="666745199" sldId="259"/>
            <ac:spMk id="3" creationId="{8B80361E-A143-410E-2E6E-F25BD5BF370B}"/>
          </ac:spMkLst>
        </pc:spChg>
      </pc:sldChg>
      <pc:sldChg chg="modSp mod">
        <pc:chgData name="Leslie Dailey" userId="57a5a47a22dc354e" providerId="LiveId" clId="{456E01FB-875E-4CAA-BB03-27AFDBBE2A8C}" dt="2022-05-10T14:39:53.760" v="156" actId="20577"/>
        <pc:sldMkLst>
          <pc:docMk/>
          <pc:sldMk cId="208227873" sldId="260"/>
        </pc:sldMkLst>
        <pc:spChg chg="mod">
          <ac:chgData name="Leslie Dailey" userId="57a5a47a22dc354e" providerId="LiveId" clId="{456E01FB-875E-4CAA-BB03-27AFDBBE2A8C}" dt="2022-05-10T14:39:53.760" v="156" actId="20577"/>
          <ac:spMkLst>
            <pc:docMk/>
            <pc:sldMk cId="208227873" sldId="260"/>
            <ac:spMk id="2" creationId="{A907686E-F483-CE09-2205-71860399C067}"/>
          </ac:spMkLst>
        </pc:spChg>
      </pc:sldChg>
      <pc:sldChg chg="modSp mod modNotesTx">
        <pc:chgData name="Leslie Dailey" userId="57a5a47a22dc354e" providerId="LiveId" clId="{456E01FB-875E-4CAA-BB03-27AFDBBE2A8C}" dt="2022-05-10T16:18:51.774" v="382" actId="20577"/>
        <pc:sldMkLst>
          <pc:docMk/>
          <pc:sldMk cId="3512200630" sldId="262"/>
        </pc:sldMkLst>
        <pc:spChg chg="mod">
          <ac:chgData name="Leslie Dailey" userId="57a5a47a22dc354e" providerId="LiveId" clId="{456E01FB-875E-4CAA-BB03-27AFDBBE2A8C}" dt="2022-05-10T16:18:11.218" v="254" actId="20577"/>
          <ac:spMkLst>
            <pc:docMk/>
            <pc:sldMk cId="3512200630" sldId="262"/>
            <ac:spMk id="4" creationId="{499EA2CF-48EA-9791-7C26-954231B2FC02}"/>
          </ac:spMkLst>
        </pc:spChg>
      </pc:sldChg>
      <pc:sldChg chg="modSp mod">
        <pc:chgData name="Leslie Dailey" userId="57a5a47a22dc354e" providerId="LiveId" clId="{456E01FB-875E-4CAA-BB03-27AFDBBE2A8C}" dt="2022-05-10T18:10:16.309" v="494" actId="20577"/>
        <pc:sldMkLst>
          <pc:docMk/>
          <pc:sldMk cId="3174696890" sldId="264"/>
        </pc:sldMkLst>
        <pc:spChg chg="mod">
          <ac:chgData name="Leslie Dailey" userId="57a5a47a22dc354e" providerId="LiveId" clId="{456E01FB-875E-4CAA-BB03-27AFDBBE2A8C}" dt="2022-05-10T18:10:16.309" v="494" actId="20577"/>
          <ac:spMkLst>
            <pc:docMk/>
            <pc:sldMk cId="3174696890" sldId="264"/>
            <ac:spMk id="3" creationId="{84242AB1-7E62-B1F3-E980-1403995D660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7a5a47a22dc354e/Documents/Portfolio/Office%20Supplies-Excel/office_suppli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a5a47a22dc354e/Documents/Portfolio/Office%20Supplies-Excel/office_suppl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a5a47a22dc354e/Documents/Portfolio/Office%20Supplies-Excel/office_suppl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a5a47a22dc354e/Documents/Portfolio/Office%20Supplies-Excel/office_suppl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[office_supplies.xlsx]Sheet7!PivotTable5</c:name>
    <c:fmtId val="6"/>
  </c:pivotSource>
  <c:chart>
    <c:title>
      <c:tx>
        <c:rich>
          <a:bodyPr rot="0" vert="horz"/>
          <a:lstStyle/>
          <a:p>
            <a:pPr>
              <a:defRPr sz="1200"/>
            </a:pPr>
            <a:r>
              <a:rPr lang="en-US" sz="1200"/>
              <a:t>Sales by Year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1F4F3D"/>
            </a:solidFill>
            <a:round/>
          </a:ln>
          <a:effectLst/>
        </c:spPr>
        <c:marker>
          <c:symbol val="circle"/>
          <c:size val="5"/>
          <c:spPr>
            <a:solidFill>
              <a:srgbClr val="1F4F3D"/>
            </a:solidFill>
            <a:ln w="9525">
              <a:solidFill>
                <a:srgbClr val="1F4F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781A3D"/>
            </a:solidFill>
            <a:round/>
          </a:ln>
          <a:effectLst/>
        </c:spPr>
        <c:marker>
          <c:symbol val="triangle"/>
          <c:size val="5"/>
          <c:spPr>
            <a:solidFill>
              <a:srgbClr val="781A3D"/>
            </a:solidFill>
            <a:ln w="9525">
              <a:solidFill>
                <a:srgbClr val="781A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236CEB"/>
            </a:solidFill>
            <a:round/>
          </a:ln>
          <a:effectLst/>
        </c:spPr>
        <c:marker>
          <c:symbol val="diamond"/>
          <c:size val="5"/>
          <c:spPr>
            <a:solidFill>
              <a:srgbClr val="236CEB"/>
            </a:solidFill>
            <a:ln w="9525">
              <a:solidFill>
                <a:srgbClr val="236CEB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7AE2F"/>
            </a:solidFill>
            <a:round/>
          </a:ln>
          <a:effectLst/>
        </c:spPr>
        <c:marker>
          <c:symbol val="square"/>
          <c:size val="5"/>
          <c:spPr>
            <a:solidFill>
              <a:srgbClr val="F7AE2F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1F4F3D"/>
            </a:solidFill>
            <a:round/>
          </a:ln>
          <a:effectLst/>
        </c:spPr>
        <c:marker>
          <c:symbol val="circle"/>
          <c:size val="5"/>
          <c:spPr>
            <a:solidFill>
              <a:srgbClr val="1F4F3D"/>
            </a:solidFill>
            <a:ln w="9525">
              <a:solidFill>
                <a:srgbClr val="1F4F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781A3D"/>
            </a:solidFill>
            <a:round/>
          </a:ln>
          <a:effectLst/>
        </c:spPr>
        <c:marker>
          <c:symbol val="triangle"/>
          <c:size val="5"/>
          <c:spPr>
            <a:solidFill>
              <a:srgbClr val="781A3D"/>
            </a:solidFill>
            <a:ln w="9525">
              <a:solidFill>
                <a:srgbClr val="781A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236CEB"/>
            </a:solidFill>
            <a:round/>
          </a:ln>
          <a:effectLst/>
        </c:spPr>
        <c:marker>
          <c:symbol val="diamond"/>
          <c:size val="5"/>
          <c:spPr>
            <a:solidFill>
              <a:srgbClr val="236CEB"/>
            </a:solidFill>
            <a:ln w="9525">
              <a:solidFill>
                <a:srgbClr val="236CEB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F7AE2F"/>
            </a:solidFill>
            <a:round/>
          </a:ln>
          <a:effectLst/>
        </c:spPr>
        <c:marker>
          <c:symbol val="square"/>
          <c:size val="5"/>
          <c:spPr>
            <a:solidFill>
              <a:srgbClr val="F7AE2F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1F4F3D"/>
            </a:solidFill>
            <a:round/>
          </a:ln>
          <a:effectLst/>
        </c:spPr>
        <c:marker>
          <c:symbol val="circle"/>
          <c:size val="5"/>
          <c:spPr>
            <a:solidFill>
              <a:srgbClr val="1F4F3D"/>
            </a:solidFill>
            <a:ln w="9525">
              <a:solidFill>
                <a:srgbClr val="1F4F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rgbClr val="781A3D"/>
            </a:solidFill>
            <a:round/>
          </a:ln>
          <a:effectLst/>
        </c:spPr>
        <c:marker>
          <c:symbol val="triangle"/>
          <c:size val="5"/>
          <c:spPr>
            <a:solidFill>
              <a:srgbClr val="781A3D"/>
            </a:solidFill>
            <a:ln w="9525">
              <a:solidFill>
                <a:srgbClr val="781A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236CEB"/>
            </a:solidFill>
            <a:round/>
          </a:ln>
          <a:effectLst/>
        </c:spPr>
        <c:marker>
          <c:symbol val="diamond"/>
          <c:size val="5"/>
          <c:spPr>
            <a:solidFill>
              <a:srgbClr val="236CEB"/>
            </a:solidFill>
            <a:ln w="9525">
              <a:solidFill>
                <a:srgbClr val="236CEB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F7AE2F"/>
            </a:solidFill>
            <a:round/>
          </a:ln>
          <a:effectLst/>
        </c:spPr>
        <c:marker>
          <c:symbol val="square"/>
          <c:size val="5"/>
          <c:spPr>
            <a:solidFill>
              <a:srgbClr val="F7AE2F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rgbClr val="1F4F3D"/>
            </a:solidFill>
            <a:round/>
          </a:ln>
          <a:effectLst/>
        </c:spPr>
        <c:marker>
          <c:symbol val="circle"/>
          <c:size val="5"/>
          <c:spPr>
            <a:solidFill>
              <a:srgbClr val="1F4F3D"/>
            </a:solidFill>
            <a:ln w="9525">
              <a:solidFill>
                <a:srgbClr val="1F4F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781A3D"/>
            </a:solidFill>
            <a:round/>
          </a:ln>
          <a:effectLst/>
        </c:spPr>
        <c:marker>
          <c:symbol val="triangle"/>
          <c:size val="5"/>
          <c:spPr>
            <a:solidFill>
              <a:srgbClr val="781A3D"/>
            </a:solidFill>
            <a:ln w="9525">
              <a:solidFill>
                <a:srgbClr val="781A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236CEB"/>
            </a:solidFill>
            <a:round/>
          </a:ln>
          <a:effectLst/>
        </c:spPr>
        <c:marker>
          <c:symbol val="diamond"/>
          <c:size val="5"/>
          <c:spPr>
            <a:solidFill>
              <a:srgbClr val="236CEB"/>
            </a:solidFill>
            <a:ln w="9525">
              <a:solidFill>
                <a:srgbClr val="236CEB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rgbClr val="F7AE2F"/>
            </a:solidFill>
            <a:round/>
          </a:ln>
          <a:effectLst/>
        </c:spPr>
        <c:marker>
          <c:symbol val="square"/>
          <c:size val="5"/>
          <c:spPr>
            <a:solidFill>
              <a:srgbClr val="F7AE2F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1F4F3D"/>
            </a:solidFill>
            <a:round/>
          </a:ln>
          <a:effectLst/>
        </c:spPr>
        <c:marker>
          <c:symbol val="circle"/>
          <c:size val="5"/>
          <c:spPr>
            <a:solidFill>
              <a:srgbClr val="1F4F3D"/>
            </a:solidFill>
            <a:ln w="9525">
              <a:solidFill>
                <a:srgbClr val="1F4F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rgbClr val="781A3D"/>
            </a:solidFill>
            <a:round/>
          </a:ln>
          <a:effectLst/>
        </c:spPr>
        <c:marker>
          <c:symbol val="triangle"/>
          <c:size val="5"/>
          <c:spPr>
            <a:solidFill>
              <a:srgbClr val="781A3D"/>
            </a:solidFill>
            <a:ln w="9525">
              <a:solidFill>
                <a:srgbClr val="781A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ln w="28575" cap="rnd">
            <a:solidFill>
              <a:srgbClr val="236CEB"/>
            </a:solidFill>
            <a:round/>
          </a:ln>
          <a:effectLst/>
        </c:spPr>
        <c:marker>
          <c:symbol val="diamond"/>
          <c:size val="5"/>
          <c:spPr>
            <a:solidFill>
              <a:srgbClr val="236CEB"/>
            </a:solidFill>
            <a:ln w="9525">
              <a:solidFill>
                <a:srgbClr val="236CEB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F7AE2F"/>
            </a:solidFill>
            <a:round/>
          </a:ln>
          <a:effectLst/>
        </c:spPr>
        <c:marker>
          <c:symbol val="square"/>
          <c:size val="5"/>
          <c:spPr>
            <a:solidFill>
              <a:srgbClr val="F7AE2F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rgbClr val="1F4F3D"/>
            </a:solidFill>
            <a:round/>
          </a:ln>
          <a:effectLst/>
        </c:spPr>
        <c:marker>
          <c:symbol val="circle"/>
          <c:size val="5"/>
          <c:spPr>
            <a:solidFill>
              <a:srgbClr val="1F4F3D"/>
            </a:solidFill>
            <a:ln w="9525">
              <a:solidFill>
                <a:srgbClr val="1F4F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ln w="28575" cap="rnd">
            <a:solidFill>
              <a:srgbClr val="781A3D"/>
            </a:solidFill>
            <a:round/>
          </a:ln>
          <a:effectLst/>
        </c:spPr>
        <c:marker>
          <c:symbol val="triangle"/>
          <c:size val="5"/>
          <c:spPr>
            <a:solidFill>
              <a:srgbClr val="781A3D"/>
            </a:solidFill>
            <a:ln w="9525">
              <a:solidFill>
                <a:srgbClr val="781A3D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rgbClr val="236CEB"/>
            </a:solidFill>
            <a:round/>
          </a:ln>
          <a:effectLst/>
        </c:spPr>
        <c:marker>
          <c:symbol val="diamond"/>
          <c:size val="5"/>
          <c:spPr>
            <a:solidFill>
              <a:srgbClr val="236CEB"/>
            </a:solidFill>
            <a:ln w="9525">
              <a:solidFill>
                <a:srgbClr val="236CEB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rgbClr val="F7AE2F"/>
            </a:solidFill>
            <a:round/>
          </a:ln>
          <a:effectLst/>
        </c:spPr>
        <c:marker>
          <c:symbol val="square"/>
          <c:size val="5"/>
          <c:spPr>
            <a:solidFill>
              <a:srgbClr val="F7AE2F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Central</c:v>
                </c:pt>
              </c:strCache>
            </c:strRef>
          </c:tx>
          <c:spPr>
            <a:ln w="28575" cap="rnd">
              <a:solidFill>
                <a:srgbClr val="1F4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F3D"/>
              </a:solidFill>
              <a:ln w="9525">
                <a:solidFill>
                  <a:srgbClr val="1F4F3D"/>
                </a:solidFill>
              </a:ln>
              <a:effectLst/>
            </c:spPr>
          </c:marker>
          <c:cat>
            <c:strRef>
              <c:f>Sheet7!$A$5:$A$9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Sheet7!$B$5:$B$9</c:f>
              <c:numCache>
                <c:formatCode>0.00%</c:formatCode>
                <c:ptCount val="4"/>
                <c:pt idx="0">
                  <c:v>4.5207234289473847E-2</c:v>
                </c:pt>
                <c:pt idx="1">
                  <c:v>4.4672651646023985E-2</c:v>
                </c:pt>
                <c:pt idx="2">
                  <c:v>6.4185209432938359E-2</c:v>
                </c:pt>
                <c:pt idx="3">
                  <c:v>6.4040996590192675E-2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E6-4F7D-A01A-B3E16AD3C338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East</c:v>
                </c:pt>
              </c:strCache>
            </c:strRef>
          </c:tx>
          <c:spPr>
            <a:ln w="28575" cap="rnd">
              <a:solidFill>
                <a:srgbClr val="781A3D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781A3D"/>
              </a:solidFill>
              <a:ln w="9525">
                <a:solidFill>
                  <a:srgbClr val="781A3D"/>
                </a:solidFill>
              </a:ln>
              <a:effectLst/>
            </c:spPr>
          </c:marker>
          <c:cat>
            <c:strRef>
              <c:f>Sheet7!$A$5:$A$9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Sheet7!$C$5:$C$9</c:f>
              <c:numCache>
                <c:formatCode>0.00%</c:formatCode>
                <c:ptCount val="4"/>
                <c:pt idx="0">
                  <c:v>5.6022634745949394E-2</c:v>
                </c:pt>
                <c:pt idx="1">
                  <c:v>6.8061102148509925E-2</c:v>
                </c:pt>
                <c:pt idx="2">
                  <c:v>7.8663816135480596E-2</c:v>
                </c:pt>
                <c:pt idx="3">
                  <c:v>9.2768288050128794E-2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6-4F7D-A01A-B3E16AD3C338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South</c:v>
                </c:pt>
              </c:strCache>
            </c:strRef>
          </c:tx>
          <c:spPr>
            <a:ln w="28575" cap="rnd">
              <a:solidFill>
                <a:srgbClr val="236CEB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236CEB"/>
              </a:solidFill>
              <a:ln w="9525">
                <a:solidFill>
                  <a:srgbClr val="236CEB"/>
                </a:solidFill>
              </a:ln>
              <a:effectLst/>
            </c:spPr>
          </c:marker>
          <c:cat>
            <c:strRef>
              <c:f>Sheet7!$A$5:$A$9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Sheet7!$D$5:$D$9</c:f>
              <c:numCache>
                <c:formatCode>0.00%</c:formatCode>
                <c:ptCount val="4"/>
                <c:pt idx="0">
                  <c:v>4.5210577393935754E-2</c:v>
                </c:pt>
                <c:pt idx="1">
                  <c:v>3.1067453568567674E-2</c:v>
                </c:pt>
                <c:pt idx="2">
                  <c:v>4.0754373133965349E-2</c:v>
                </c:pt>
                <c:pt idx="3">
                  <c:v>5.3508591151958704E-2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6-4F7D-A01A-B3E16AD3C338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West</c:v>
                </c:pt>
              </c:strCache>
            </c:strRef>
          </c:tx>
          <c:spPr>
            <a:ln w="28575" cap="rnd">
              <a:solidFill>
                <a:srgbClr val="F7AE2F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7AE2F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Sheet7!$A$5:$A$9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Sheet7!$E$5:$E$9</c:f>
              <c:numCache>
                <c:formatCode>0.00%</c:formatCode>
                <c:ptCount val="4"/>
                <c:pt idx="0">
                  <c:v>6.4382714640826691E-2</c:v>
                </c:pt>
                <c:pt idx="1">
                  <c:v>6.0936044643507284E-2</c:v>
                </c:pt>
                <c:pt idx="2">
                  <c:v>8.1621822730747889E-2</c:v>
                </c:pt>
                <c:pt idx="3">
                  <c:v>0.10889648969779317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6-4F7D-A01A-B3E16AD3C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160015"/>
        <c:axId val="720171247"/>
      </c:lineChart>
      <c:catAx>
        <c:axId val="720160015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000"/>
                </a:pPr>
                <a:r>
                  <a:rPr lang="en-US" sz="1000"/>
                  <a:t>Year</a:t>
                </a:r>
              </a:p>
            </c:rich>
          </c:tx>
          <c:layout>
            <c:manualLayout>
              <c:xMode val="edge"/>
              <c:yMode val="edge"/>
              <c:x val="0.5168658824189033"/>
              <c:y val="0.947052700339061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20171247"/>
        <c:crosses val="autoZero"/>
        <c:auto val="1"/>
        <c:lblAlgn val="ctr"/>
        <c:lblOffset val="100"/>
        <c:noMultiLvlLbl val="0"/>
      </c:catAx>
      <c:valAx>
        <c:axId val="72017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Sales as Total</a:t>
                </a:r>
              </a:p>
            </c:rich>
          </c:tx>
          <c:layout>
            <c:manualLayout>
              <c:xMode val="edge"/>
              <c:yMode val="edge"/>
              <c:x val="2.003338898163606E-2"/>
              <c:y val="0.3505759851878073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201600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</c:dTable>
    </c:plotArea>
    <c:plotVisOnly val="1"/>
    <c:dispBlanksAs val="gap"/>
    <c:showDLblsOverMax val="0"/>
    <c:extLst/>
  </c:chart>
  <c:txPr>
    <a:bodyPr/>
    <a:lstStyle/>
    <a:p>
      <a:pPr>
        <a:defRPr sz="8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/>
              <a:t>Count of Non Selling Products by Region</a:t>
            </a:r>
          </a:p>
          <a:p>
            <a:pPr>
              <a:defRPr sz="12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/>
              <a:t>from 2014 to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7AE2F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6.71436686824746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D2-404D-98C6-20FF62DB5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Sheet4!$G$1:$J$1</c:f>
              <c:strCache>
                <c:ptCount val="4"/>
                <c:pt idx="0">
                  <c:v>South</c:v>
                </c:pt>
                <c:pt idx="1">
                  <c:v>Central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Sheet4!$G$2:$J$2</c:f>
              <c:numCache>
                <c:formatCode>General</c:formatCode>
                <c:ptCount val="4"/>
                <c:pt idx="0">
                  <c:v>808</c:v>
                </c:pt>
                <c:pt idx="1">
                  <c:v>556</c:v>
                </c:pt>
                <c:pt idx="2">
                  <c:v>435</c:v>
                </c:pt>
                <c:pt idx="3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2-404D-98C6-20FF62DB5C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530923295"/>
        <c:axId val="530924127"/>
      </c:barChart>
      <c:catAx>
        <c:axId val="530923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0924127"/>
        <c:crosses val="autoZero"/>
        <c:auto val="1"/>
        <c:lblAlgn val="ctr"/>
        <c:lblOffset val="100"/>
        <c:noMultiLvlLbl val="0"/>
      </c:catAx>
      <c:valAx>
        <c:axId val="53092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092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[office_supplies.xlsx]Sheet3!PivotTable2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/>
              <a:t>Product Categories by Sum of Sales as Percentage</a:t>
            </a:r>
          </a:p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/>
              <a:t>2014-2017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81A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36CE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7AE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F4F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7AE2F"/>
          </a:solidFill>
          <a:ln>
            <a:noFill/>
          </a:ln>
          <a:effectLst/>
        </c:spPr>
      </c:pivotFmt>
      <c:pivotFmt>
        <c:idx val="25"/>
        <c:spPr>
          <a:solidFill>
            <a:srgbClr val="F7AE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781A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236CE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1F4F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F7AE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F7AE2F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rgbClr val="781A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rgbClr val="781A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rgbClr val="236CE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236CE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1F4F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rgbClr val="1F4F3D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881148093381459E-2"/>
          <c:y val="0.11272010730507845"/>
          <c:w val="0.80863827227175833"/>
          <c:h val="0.789412292173309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F7AE2F"/>
            </a:solidFill>
            <a:ln>
              <a:noFill/>
            </a:ln>
            <a:effectLst/>
          </c:spPr>
          <c:invertIfNegative val="0"/>
          <c:dLbls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F1-46C8-9747-BEDBBB36E0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F1-46C8-9747-BEDBBB36E09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F1-46C8-9747-BEDBBB36E0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F1-46C8-9747-BEDBBB36E0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F1-46C8-9747-BEDBBB36E0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Sheet3!$A$5:$A$25</c:f>
              <c:multiLvlStrCache>
                <c:ptCount val="17"/>
                <c:lvl>
                  <c:pt idx="0">
                    <c:v>Phones</c:v>
                  </c:pt>
                  <c:pt idx="1">
                    <c:v>Machines</c:v>
                  </c:pt>
                  <c:pt idx="2">
                    <c:v>Accessories</c:v>
                  </c:pt>
                  <c:pt idx="3">
                    <c:v>Copiers</c:v>
                  </c:pt>
                  <c:pt idx="4">
                    <c:v>Chairs</c:v>
                  </c:pt>
                  <c:pt idx="5">
                    <c:v>Tables</c:v>
                  </c:pt>
                  <c:pt idx="6">
                    <c:v>Furnishings</c:v>
                  </c:pt>
                  <c:pt idx="7">
                    <c:v>Bookcases</c:v>
                  </c:pt>
                  <c:pt idx="8">
                    <c:v>Binders</c:v>
                  </c:pt>
                  <c:pt idx="9">
                    <c:v>Storage</c:v>
                  </c:pt>
                  <c:pt idx="10">
                    <c:v>Appliances</c:v>
                  </c:pt>
                  <c:pt idx="11">
                    <c:v>Paper</c:v>
                  </c:pt>
                  <c:pt idx="12">
                    <c:v>Supplies</c:v>
                  </c:pt>
                  <c:pt idx="13">
                    <c:v>Art</c:v>
                  </c:pt>
                  <c:pt idx="14">
                    <c:v>Envelopes</c:v>
                  </c:pt>
                  <c:pt idx="15">
                    <c:v>Labels</c:v>
                  </c:pt>
                  <c:pt idx="16">
                    <c:v>Fasteners</c:v>
                  </c:pt>
                </c:lvl>
                <c:lvl>
                  <c:pt idx="0">
                    <c:v>Technology</c:v>
                  </c:pt>
                  <c:pt idx="4">
                    <c:v>Furniture</c:v>
                  </c:pt>
                  <c:pt idx="8">
                    <c:v>Office Supplies</c:v>
                  </c:pt>
                </c:lvl>
              </c:multiLvlStrCache>
            </c:multiLvlStrRef>
          </c:cat>
          <c:val>
            <c:numRef>
              <c:f>Sheet3!$B$5:$B$25</c:f>
              <c:numCache>
                <c:formatCode>0.00%</c:formatCode>
                <c:ptCount val="17"/>
                <c:pt idx="0">
                  <c:v>2.5383561033994868E-2</c:v>
                </c:pt>
                <c:pt idx="1">
                  <c:v>2.3462098585712729E-2</c:v>
                </c:pt>
                <c:pt idx="2">
                  <c:v>1.1875273542097487E-2</c:v>
                </c:pt>
                <c:pt idx="3">
                  <c:v>4.0487642471960699E-3</c:v>
                </c:pt>
                <c:pt idx="4">
                  <c:v>1.9668126710010864E-2</c:v>
                </c:pt>
                <c:pt idx="5">
                  <c:v>1.911945948287223E-2</c:v>
                </c:pt>
                <c:pt idx="6">
                  <c:v>7.5346797718908159E-3</c:v>
                </c:pt>
                <c:pt idx="7">
                  <c:v>4.7451725811781991E-3</c:v>
                </c:pt>
                <c:pt idx="8">
                  <c:v>1.6121618750242345E-2</c:v>
                </c:pt>
                <c:pt idx="9">
                  <c:v>1.5572069043484984E-2</c:v>
                </c:pt>
                <c:pt idx="10">
                  <c:v>8.5005931148782604E-3</c:v>
                </c:pt>
                <c:pt idx="11">
                  <c:v>6.1608065934034787E-3</c:v>
                </c:pt>
                <c:pt idx="12">
                  <c:v>3.6217485987157369E-3</c:v>
                </c:pt>
                <c:pt idx="13">
                  <c:v>2.026882845319755E-3</c:v>
                </c:pt>
                <c:pt idx="14">
                  <c:v>1.4565293454787732E-3</c:v>
                </c:pt>
                <c:pt idx="15">
                  <c:v>1.0244861318100009E-3</c:v>
                </c:pt>
                <c:pt idx="16">
                  <c:v>2.191248701408657E-4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F1-46C8-9747-BEDBBB36E09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rgbClr val="781A3D"/>
            </a:solidFill>
            <a:ln>
              <a:noFill/>
            </a:ln>
            <a:effectLst/>
          </c:spPr>
          <c:invertIfNegative val="0"/>
          <c:dLbls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6F1-46C8-9747-BEDBBB36E0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F1-46C8-9747-BEDBBB36E09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6F1-46C8-9747-BEDBBB36E0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F1-46C8-9747-BEDBBB36E0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6F1-46C8-9747-BEDBBB36E0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Sheet3!$A$5:$A$25</c:f>
              <c:multiLvlStrCache>
                <c:ptCount val="17"/>
                <c:lvl>
                  <c:pt idx="0">
                    <c:v>Phones</c:v>
                  </c:pt>
                  <c:pt idx="1">
                    <c:v>Machines</c:v>
                  </c:pt>
                  <c:pt idx="2">
                    <c:v>Accessories</c:v>
                  </c:pt>
                  <c:pt idx="3">
                    <c:v>Copiers</c:v>
                  </c:pt>
                  <c:pt idx="4">
                    <c:v>Chairs</c:v>
                  </c:pt>
                  <c:pt idx="5">
                    <c:v>Tables</c:v>
                  </c:pt>
                  <c:pt idx="6">
                    <c:v>Furnishings</c:v>
                  </c:pt>
                  <c:pt idx="7">
                    <c:v>Bookcases</c:v>
                  </c:pt>
                  <c:pt idx="8">
                    <c:v>Binders</c:v>
                  </c:pt>
                  <c:pt idx="9">
                    <c:v>Storage</c:v>
                  </c:pt>
                  <c:pt idx="10">
                    <c:v>Appliances</c:v>
                  </c:pt>
                  <c:pt idx="11">
                    <c:v>Paper</c:v>
                  </c:pt>
                  <c:pt idx="12">
                    <c:v>Supplies</c:v>
                  </c:pt>
                  <c:pt idx="13">
                    <c:v>Art</c:v>
                  </c:pt>
                  <c:pt idx="14">
                    <c:v>Envelopes</c:v>
                  </c:pt>
                  <c:pt idx="15">
                    <c:v>Labels</c:v>
                  </c:pt>
                  <c:pt idx="16">
                    <c:v>Fasteners</c:v>
                  </c:pt>
                </c:lvl>
                <c:lvl>
                  <c:pt idx="0">
                    <c:v>Technology</c:v>
                  </c:pt>
                  <c:pt idx="4">
                    <c:v>Furniture</c:v>
                  </c:pt>
                  <c:pt idx="8">
                    <c:v>Office Supplies</c:v>
                  </c:pt>
                </c:lvl>
              </c:multiLvlStrCache>
            </c:multiLvlStrRef>
          </c:cat>
          <c:val>
            <c:numRef>
              <c:f>Sheet3!$C$5:$C$25</c:f>
              <c:numCache>
                <c:formatCode>0.00%</c:formatCode>
                <c:ptCount val="17"/>
                <c:pt idx="0">
                  <c:v>3.1406749567468743E-2</c:v>
                </c:pt>
                <c:pt idx="1">
                  <c:v>1.1666573860387731E-2</c:v>
                </c:pt>
                <c:pt idx="2">
                  <c:v>1.4783199310161749E-2</c:v>
                </c:pt>
                <c:pt idx="3">
                  <c:v>1.6221416441667805E-2</c:v>
                </c:pt>
                <c:pt idx="4">
                  <c:v>3.7106220022355925E-2</c:v>
                </c:pt>
                <c:pt idx="5">
                  <c:v>1.7046602801707798E-2</c:v>
                </c:pt>
                <c:pt idx="6">
                  <c:v>6.6411793889538826E-3</c:v>
                </c:pt>
                <c:pt idx="7">
                  <c:v>1.0517126873117346E-2</c:v>
                </c:pt>
                <c:pt idx="8">
                  <c:v>2.4782257619948254E-2</c:v>
                </c:pt>
                <c:pt idx="9">
                  <c:v>1.9996244561181094E-2</c:v>
                </c:pt>
                <c:pt idx="10">
                  <c:v>1.0266730878379799E-2</c:v>
                </c:pt>
                <c:pt idx="11">
                  <c:v>7.6153167279934377E-3</c:v>
                </c:pt>
                <c:pt idx="12">
                  <c:v>4.1217379540393426E-3</c:v>
                </c:pt>
                <c:pt idx="13">
                  <c:v>2.5100123556929211E-3</c:v>
                </c:pt>
                <c:pt idx="14">
                  <c:v>2.0187198000059933E-3</c:v>
                </c:pt>
                <c:pt idx="15">
                  <c:v>1.0672787744756141E-3</c:v>
                </c:pt>
                <c:pt idx="16">
                  <c:v>3.3872502109151667E-4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6F1-46C8-9747-BEDBBB36E09A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236CEB"/>
            </a:solidFill>
            <a:ln>
              <a:noFill/>
            </a:ln>
            <a:effectLst/>
          </c:spPr>
          <c:invertIfNegative val="0"/>
          <c:dLbls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6F1-46C8-9747-BEDBBB36E0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6F1-46C8-9747-BEDBBB36E09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6F1-46C8-9747-BEDBBB36E0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6F1-46C8-9747-BEDBBB36E0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6F1-46C8-9747-BEDBBB36E0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Sheet3!$A$5:$A$25</c:f>
              <c:multiLvlStrCache>
                <c:ptCount val="17"/>
                <c:lvl>
                  <c:pt idx="0">
                    <c:v>Phones</c:v>
                  </c:pt>
                  <c:pt idx="1">
                    <c:v>Machines</c:v>
                  </c:pt>
                  <c:pt idx="2">
                    <c:v>Accessories</c:v>
                  </c:pt>
                  <c:pt idx="3">
                    <c:v>Copiers</c:v>
                  </c:pt>
                  <c:pt idx="4">
                    <c:v>Chairs</c:v>
                  </c:pt>
                  <c:pt idx="5">
                    <c:v>Tables</c:v>
                  </c:pt>
                  <c:pt idx="6">
                    <c:v>Furnishings</c:v>
                  </c:pt>
                  <c:pt idx="7">
                    <c:v>Bookcases</c:v>
                  </c:pt>
                  <c:pt idx="8">
                    <c:v>Binders</c:v>
                  </c:pt>
                  <c:pt idx="9">
                    <c:v>Storage</c:v>
                  </c:pt>
                  <c:pt idx="10">
                    <c:v>Appliances</c:v>
                  </c:pt>
                  <c:pt idx="11">
                    <c:v>Paper</c:v>
                  </c:pt>
                  <c:pt idx="12">
                    <c:v>Supplies</c:v>
                  </c:pt>
                  <c:pt idx="13">
                    <c:v>Art</c:v>
                  </c:pt>
                  <c:pt idx="14">
                    <c:v>Envelopes</c:v>
                  </c:pt>
                  <c:pt idx="15">
                    <c:v>Labels</c:v>
                  </c:pt>
                  <c:pt idx="16">
                    <c:v>Fasteners</c:v>
                  </c:pt>
                </c:lvl>
                <c:lvl>
                  <c:pt idx="0">
                    <c:v>Technology</c:v>
                  </c:pt>
                  <c:pt idx="4">
                    <c:v>Furniture</c:v>
                  </c:pt>
                  <c:pt idx="8">
                    <c:v>Office Supplies</c:v>
                  </c:pt>
                </c:lvl>
              </c:multiLvlStrCache>
            </c:multiLvlStrRef>
          </c:cat>
          <c:val>
            <c:numRef>
              <c:f>Sheet3!$D$5:$D$25</c:f>
              <c:numCache>
                <c:formatCode>0.00%</c:formatCode>
                <c:ptCount val="17"/>
                <c:pt idx="0">
                  <c:v>4.3803981723163091E-2</c:v>
                </c:pt>
                <c:pt idx="1">
                  <c:v>2.8780139755413388E-2</c:v>
                </c:pt>
                <c:pt idx="2">
                  <c:v>1.9605837667599095E-2</c:v>
                </c:pt>
                <c:pt idx="3">
                  <c:v>2.3169753593600705E-2</c:v>
                </c:pt>
                <c:pt idx="4">
                  <c:v>4.190828358734084E-2</c:v>
                </c:pt>
                <c:pt idx="5">
                  <c:v>1.704000096602044E-2</c:v>
                </c:pt>
                <c:pt idx="6">
                  <c:v>1.2656586254591077E-2</c:v>
                </c:pt>
                <c:pt idx="7">
                  <c:v>1.9077291149912214E-2</c:v>
                </c:pt>
                <c:pt idx="8">
                  <c:v>2.3291017264345699E-2</c:v>
                </c:pt>
                <c:pt idx="9">
                  <c:v>3.1177427638803146E-2</c:v>
                </c:pt>
                <c:pt idx="10">
                  <c:v>1.4884373182186536E-2</c:v>
                </c:pt>
                <c:pt idx="11">
                  <c:v>8.7823927585321485E-3</c:v>
                </c:pt>
                <c:pt idx="12">
                  <c:v>4.6845501060976636E-3</c:v>
                </c:pt>
                <c:pt idx="13">
                  <c:v>3.2590203061400166E-3</c:v>
                </c:pt>
                <c:pt idx="14">
                  <c:v>1.9050910799632652E-3</c:v>
                </c:pt>
                <c:pt idx="15">
                  <c:v>1.1332196368389719E-3</c:v>
                </c:pt>
                <c:pt idx="16">
                  <c:v>3.5687440952032143E-4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6F1-46C8-9747-BEDBBB36E09A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1F4F3D"/>
            </a:solidFill>
            <a:ln>
              <a:noFill/>
            </a:ln>
            <a:effectLst/>
          </c:spPr>
          <c:invertIfNegative val="0"/>
          <c:dLbls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6F1-46C8-9747-BEDBBB36E0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6F1-46C8-9747-BEDBBB36E09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6F1-46C8-9747-BEDBBB36E0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F1-46C8-9747-BEDBBB36E0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6F1-46C8-9747-BEDBBB36E0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Sheet3!$A$5:$A$25</c:f>
              <c:multiLvlStrCache>
                <c:ptCount val="17"/>
                <c:lvl>
                  <c:pt idx="0">
                    <c:v>Phones</c:v>
                  </c:pt>
                  <c:pt idx="1">
                    <c:v>Machines</c:v>
                  </c:pt>
                  <c:pt idx="2">
                    <c:v>Accessories</c:v>
                  </c:pt>
                  <c:pt idx="3">
                    <c:v>Copiers</c:v>
                  </c:pt>
                  <c:pt idx="4">
                    <c:v>Chairs</c:v>
                  </c:pt>
                  <c:pt idx="5">
                    <c:v>Tables</c:v>
                  </c:pt>
                  <c:pt idx="6">
                    <c:v>Furnishings</c:v>
                  </c:pt>
                  <c:pt idx="7">
                    <c:v>Bookcases</c:v>
                  </c:pt>
                  <c:pt idx="8">
                    <c:v>Binders</c:v>
                  </c:pt>
                  <c:pt idx="9">
                    <c:v>Storage</c:v>
                  </c:pt>
                  <c:pt idx="10">
                    <c:v>Appliances</c:v>
                  </c:pt>
                  <c:pt idx="11">
                    <c:v>Paper</c:v>
                  </c:pt>
                  <c:pt idx="12">
                    <c:v>Supplies</c:v>
                  </c:pt>
                  <c:pt idx="13">
                    <c:v>Art</c:v>
                  </c:pt>
                  <c:pt idx="14">
                    <c:v>Envelopes</c:v>
                  </c:pt>
                  <c:pt idx="15">
                    <c:v>Labels</c:v>
                  </c:pt>
                  <c:pt idx="16">
                    <c:v>Fasteners</c:v>
                  </c:pt>
                </c:lvl>
                <c:lvl>
                  <c:pt idx="0">
                    <c:v>Technology</c:v>
                  </c:pt>
                  <c:pt idx="4">
                    <c:v>Furniture</c:v>
                  </c:pt>
                  <c:pt idx="8">
                    <c:v>Office Supplies</c:v>
                  </c:pt>
                </c:lvl>
              </c:multiLvlStrCache>
            </c:multiLvlStrRef>
          </c:cat>
          <c:val>
            <c:numRef>
              <c:f>Sheet3!$E$5:$E$25</c:f>
              <c:numCache>
                <c:formatCode>0.00%</c:formatCode>
                <c:ptCount val="17"/>
                <c:pt idx="0">
                  <c:v>4.296345798054399E-2</c:v>
                </c:pt>
                <c:pt idx="1">
                  <c:v>1.84785755300707E-2</c:v>
                </c:pt>
                <c:pt idx="2">
                  <c:v>2.6606789238319092E-2</c:v>
                </c:pt>
                <c:pt idx="3">
                  <c:v>2.1658950227802211E-2</c:v>
                </c:pt>
                <c:pt idx="4">
                  <c:v>4.4311764936471015E-2</c:v>
                </c:pt>
                <c:pt idx="5">
                  <c:v>3.6898950941547548E-2</c:v>
                </c:pt>
                <c:pt idx="6">
                  <c:v>1.3092536410587609E-2</c:v>
                </c:pt>
                <c:pt idx="7">
                  <c:v>1.567484221934767E-2</c:v>
                </c:pt>
                <c:pt idx="8">
                  <c:v>2.4363365398801764E-2</c:v>
                </c:pt>
                <c:pt idx="9">
                  <c:v>3.0707352905858149E-2</c:v>
                </c:pt>
                <c:pt idx="10">
                  <c:v>1.3163764314139776E-2</c:v>
                </c:pt>
                <c:pt idx="11">
                  <c:v>1.1608380707592566E-2</c:v>
                </c:pt>
                <c:pt idx="12">
                  <c:v>7.8918676423511865E-3</c:v>
                </c:pt>
                <c:pt idx="13">
                  <c:v>4.0105873168726682E-3</c:v>
                </c:pt>
                <c:pt idx="14">
                  <c:v>1.7928659683520878E-3</c:v>
                </c:pt>
                <c:pt idx="15">
                  <c:v>2.2110864252895572E-3</c:v>
                </c:pt>
                <c:pt idx="16">
                  <c:v>4.0193354892745215E-4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D6F1-46C8-9747-BEDBBB36E0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530917471"/>
        <c:axId val="530919551"/>
      </c:barChart>
      <c:catAx>
        <c:axId val="530917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0919551"/>
        <c:crosses val="autoZero"/>
        <c:auto val="1"/>
        <c:lblAlgn val="ctr"/>
        <c:lblOffset val="100"/>
        <c:noMultiLvlLbl val="0"/>
      </c:catAx>
      <c:valAx>
        <c:axId val="530919551"/>
        <c:scaling>
          <c:orientation val="minMax"/>
          <c:max val="0.1600000000000000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Sum of Sales as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091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[office_supplies.xlsx]Sheet6!PivotTable4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/>
              <a:t>Profit Comparison for 2016 and 2017 by Region Categories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781A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7AE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781A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781A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7AE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781A3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7AE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1845128449852858E-2"/>
          <c:y val="8.1025401432257144E-2"/>
          <c:w val="0.82795285134812691"/>
          <c:h val="0.86427364323908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781A3D"/>
            </a:solidFill>
            <a:ln>
              <a:noFill/>
            </a:ln>
            <a:effectLst/>
          </c:spPr>
          <c:invertIfNegative val="0"/>
          <c:cat>
            <c:multiLvlStrRef>
              <c:f>Sheet6!$A$5:$A$21</c:f>
              <c:multiLvlStrCache>
                <c:ptCount val="12"/>
                <c:lvl>
                  <c:pt idx="0">
                    <c:v>Furniture</c:v>
                  </c:pt>
                  <c:pt idx="1">
                    <c:v>Office Supplies</c:v>
                  </c:pt>
                  <c:pt idx="2">
                    <c:v>Technology</c:v>
                  </c:pt>
                  <c:pt idx="3">
                    <c:v>Furniture</c:v>
                  </c:pt>
                  <c:pt idx="4">
                    <c:v>Office Supplies</c:v>
                  </c:pt>
                  <c:pt idx="5">
                    <c:v>Technology</c:v>
                  </c:pt>
                  <c:pt idx="6">
                    <c:v>Furniture</c:v>
                  </c:pt>
                  <c:pt idx="7">
                    <c:v>Office Supplies</c:v>
                  </c:pt>
                  <c:pt idx="8">
                    <c:v>Technology</c:v>
                  </c:pt>
                  <c:pt idx="9">
                    <c:v>Furniture</c:v>
                  </c:pt>
                  <c:pt idx="10">
                    <c:v>Office Supplies</c:v>
                  </c:pt>
                  <c:pt idx="11">
                    <c:v>Technology</c:v>
                  </c:pt>
                </c:lvl>
                <c:lvl>
                  <c:pt idx="0">
                    <c:v>Central</c:v>
                  </c:pt>
                  <c:pt idx="3">
                    <c:v>East</c:v>
                  </c:pt>
                  <c:pt idx="6">
                    <c:v>South</c:v>
                  </c:pt>
                  <c:pt idx="9">
                    <c:v>West</c:v>
                  </c:pt>
                </c:lvl>
              </c:multiLvlStrCache>
            </c:multiLvlStrRef>
          </c:cat>
          <c:val>
            <c:numRef>
              <c:f>Sheet6!$B$5:$B$21</c:f>
              <c:numCache>
                <c:formatCode>"$"#,##0</c:formatCode>
                <c:ptCount val="12"/>
                <c:pt idx="0">
                  <c:v>642.2259000000015</c:v>
                </c:pt>
                <c:pt idx="1">
                  <c:v>464.85799999999011</c:v>
                </c:pt>
                <c:pt idx="2">
                  <c:v>12406.601799999984</c:v>
                </c:pt>
                <c:pt idx="3">
                  <c:v>1170.9077999999959</c:v>
                </c:pt>
                <c:pt idx="4">
                  <c:v>9453.2545999999747</c:v>
                </c:pt>
                <c:pt idx="5">
                  <c:v>6092.4769999999762</c:v>
                </c:pt>
                <c:pt idx="6">
                  <c:v>2832.1253999999976</c:v>
                </c:pt>
                <c:pt idx="7">
                  <c:v>3346.2646999999947</c:v>
                </c:pt>
                <c:pt idx="8">
                  <c:v>6296.7808999999934</c:v>
                </c:pt>
                <c:pt idx="9">
                  <c:v>868.91409999998996</c:v>
                </c:pt>
                <c:pt idx="10">
                  <c:v>10354.475299999982</c:v>
                </c:pt>
                <c:pt idx="11">
                  <c:v>5913.4961999999914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E-4B88-99E4-F558E5FF810F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F7AE2F"/>
            </a:solidFill>
            <a:ln>
              <a:noFill/>
            </a:ln>
            <a:effectLst/>
          </c:spPr>
          <c:invertIfNegative val="0"/>
          <c:cat>
            <c:multiLvlStrRef>
              <c:f>Sheet6!$A$5:$A$21</c:f>
              <c:multiLvlStrCache>
                <c:ptCount val="12"/>
                <c:lvl>
                  <c:pt idx="0">
                    <c:v>Furniture</c:v>
                  </c:pt>
                  <c:pt idx="1">
                    <c:v>Office Supplies</c:v>
                  </c:pt>
                  <c:pt idx="2">
                    <c:v>Technology</c:v>
                  </c:pt>
                  <c:pt idx="3">
                    <c:v>Furniture</c:v>
                  </c:pt>
                  <c:pt idx="4">
                    <c:v>Office Supplies</c:v>
                  </c:pt>
                  <c:pt idx="5">
                    <c:v>Technology</c:v>
                  </c:pt>
                  <c:pt idx="6">
                    <c:v>Furniture</c:v>
                  </c:pt>
                  <c:pt idx="7">
                    <c:v>Office Supplies</c:v>
                  </c:pt>
                  <c:pt idx="8">
                    <c:v>Technology</c:v>
                  </c:pt>
                  <c:pt idx="9">
                    <c:v>Furniture</c:v>
                  </c:pt>
                  <c:pt idx="10">
                    <c:v>Office Supplies</c:v>
                  </c:pt>
                  <c:pt idx="11">
                    <c:v>Technology</c:v>
                  </c:pt>
                </c:lvl>
                <c:lvl>
                  <c:pt idx="0">
                    <c:v>Central</c:v>
                  </c:pt>
                  <c:pt idx="3">
                    <c:v>East</c:v>
                  </c:pt>
                  <c:pt idx="6">
                    <c:v>South</c:v>
                  </c:pt>
                  <c:pt idx="9">
                    <c:v>West</c:v>
                  </c:pt>
                </c:lvl>
              </c:multiLvlStrCache>
            </c:multiLvlStrRef>
          </c:cat>
          <c:val>
            <c:numRef>
              <c:f>Sheet6!$C$5:$C$21</c:f>
              <c:numCache>
                <c:formatCode>"$"#,##0</c:formatCode>
                <c:ptCount val="12"/>
                <c:pt idx="0">
                  <c:v>-847.60270000000219</c:v>
                </c:pt>
                <c:pt idx="1">
                  <c:v>396.58799999999388</c:v>
                </c:pt>
                <c:pt idx="2">
                  <c:v>8013.1145999999899</c:v>
                </c:pt>
                <c:pt idx="3">
                  <c:v>2362.9302999999982</c:v>
                </c:pt>
                <c:pt idx="4">
                  <c:v>7983.9265999999952</c:v>
                </c:pt>
                <c:pt idx="5">
                  <c:v>17762.257499999982</c:v>
                </c:pt>
                <c:pt idx="6">
                  <c:v>531.57769999999618</c:v>
                </c:pt>
                <c:pt idx="7">
                  <c:v>4301.6618999999992</c:v>
                </c:pt>
                <c:pt idx="8">
                  <c:v>1744.7384000000052</c:v>
                </c:pt>
                <c:pt idx="9">
                  <c:v>1377.5303999999944</c:v>
                </c:pt>
                <c:pt idx="10">
                  <c:v>16983.010699999959</c:v>
                </c:pt>
                <c:pt idx="11">
                  <c:v>9809.0476999999864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FE-4B88-99E4-F558E5FF8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7561999"/>
        <c:axId val="707560335"/>
      </c:barChart>
      <c:catAx>
        <c:axId val="70756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07560335"/>
        <c:crosses val="autoZero"/>
        <c:auto val="1"/>
        <c:lblAlgn val="ctr"/>
        <c:lblOffset val="100"/>
        <c:noMultiLvlLbl val="0"/>
      </c:catAx>
      <c:valAx>
        <c:axId val="707560335"/>
        <c:scaling>
          <c:orientation val="minMax"/>
          <c:min val="-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0756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7A94D-39B1-408A-8D1D-A0EFC47A609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206FD-8548-46BF-9DFA-DFD30EE6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central region is the only location that was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206FD-8548-46BF-9DFA-DFD30EE62F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are mostly in technology category which makes sense due to price of printer/copiers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206FD-8548-46BF-9DFA-DFD30EE62F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8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58900" y="2978025"/>
            <a:ext cx="8907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125300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27000" y="3524633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88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AAC8-0E5D-DC9F-86F8-F1455825D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6AEF1-C6FA-53FE-672F-D7A54D50B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B6A8-C3C4-E546-7D0C-18F0C903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BCC6-A962-4180-86D6-43341782561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BDBD-D418-0F00-941B-9573981D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6F59-629A-1F5A-54ED-9EB95C04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9768" y="3710551"/>
            <a:ext cx="92372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Google Shape;17;p3"/>
          <p:cNvCxnSpPr/>
          <p:nvPr/>
        </p:nvCxnSpPr>
        <p:spPr>
          <a:xfrm>
            <a:off x="125286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843408" y="3023204"/>
            <a:ext cx="819200" cy="819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46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126084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851100" y="3023223"/>
            <a:ext cx="8192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177633" y="2882400"/>
            <a:ext cx="89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41853" rtl="0">
              <a:spcBef>
                <a:spcPts val="800"/>
              </a:spcBef>
              <a:spcAft>
                <a:spcPts val="0"/>
              </a:spcAft>
              <a:buSzPts val="2800"/>
              <a:buChar char="◦"/>
              <a:defRPr sz="3733" i="1">
                <a:solidFill>
                  <a:schemeClr val="accent1"/>
                </a:solidFill>
              </a:defRPr>
            </a:lvl1pPr>
            <a:lvl2pPr marL="1219170" lvl="1" indent="-541853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3733" i="1">
                <a:solidFill>
                  <a:schemeClr val="accent1"/>
                </a:solidFill>
              </a:defRPr>
            </a:lvl2pPr>
            <a:lvl3pPr marL="1828754" lvl="2" indent="-541853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 i="1">
                <a:solidFill>
                  <a:schemeClr val="accent1"/>
                </a:solidFill>
              </a:defRPr>
            </a:lvl3pPr>
            <a:lvl4pPr marL="2438339" lvl="3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3733" i="1">
                <a:solidFill>
                  <a:schemeClr val="accent1"/>
                </a:solidFill>
              </a:defRPr>
            </a:lvl4pPr>
            <a:lvl5pPr marL="3047924" lvl="4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3733" i="1">
                <a:solidFill>
                  <a:schemeClr val="accent1"/>
                </a:solidFill>
              </a:defRPr>
            </a:lvl5pPr>
            <a:lvl6pPr marL="3657509" lvl="5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3733" i="1">
                <a:solidFill>
                  <a:schemeClr val="accent1"/>
                </a:solidFill>
              </a:defRPr>
            </a:lvl6pPr>
            <a:lvl7pPr marL="4267093" lvl="6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3733" i="1">
                <a:solidFill>
                  <a:schemeClr val="accent1"/>
                </a:solidFill>
              </a:defRPr>
            </a:lvl7pPr>
            <a:lvl8pPr marL="4876678" lvl="7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3733" i="1">
                <a:solidFill>
                  <a:schemeClr val="accent1"/>
                </a:solidFill>
              </a:defRPr>
            </a:lvl8pPr>
            <a:lvl9pPr marL="5486263" lvl="8" indent="-54185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3733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382055" y="2992041"/>
            <a:ext cx="174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64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4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Google Shape;29;p5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313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  <p:cxnSp>
        <p:nvCxnSpPr>
          <p:cNvPr id="37" name="Google Shape;37;p6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99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  <p:cxnSp>
        <p:nvCxnSpPr>
          <p:cNvPr id="46" name="Google Shape;46;p7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7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227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  <p:cxnSp>
        <p:nvCxnSpPr>
          <p:cNvPr id="52" name="Google Shape;52;p8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38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  <p:cxnSp>
        <p:nvCxnSpPr>
          <p:cNvPr id="61" name="Google Shape;61;p10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78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  <p:cxnSp>
        <p:nvCxnSpPr>
          <p:cNvPr id="65" name="Google Shape;65;p11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183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CA2417A5-154B-46AE-8A21-996D2458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5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FCA4-1F71-565D-E787-8E67E300A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Pens &amp; Printers</a:t>
            </a:r>
            <a:br>
              <a:rPr lang="en-US" dirty="0"/>
            </a:br>
            <a:r>
              <a:rPr lang="en-US" dirty="0"/>
              <a:t>Office Supplies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4A042-0885-FD64-C21D-F061B3811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Presented by: Leslie Dailey</a:t>
            </a:r>
          </a:p>
          <a:p>
            <a:pPr algn="l"/>
            <a:r>
              <a:rPr lang="en-US" dirty="0"/>
              <a:t>Date Last Modified: 2022-05-09</a:t>
            </a:r>
          </a:p>
          <a:p>
            <a:pPr algn="l"/>
            <a:r>
              <a:rPr lang="en-US" dirty="0"/>
              <a:t>Data Last Updated: 2017-12-30</a:t>
            </a:r>
          </a:p>
        </p:txBody>
      </p:sp>
    </p:spTree>
    <p:extLst>
      <p:ext uri="{BB962C8B-B14F-4D97-AF65-F5344CB8AC3E}">
        <p14:creationId xmlns:p14="http://schemas.microsoft.com/office/powerpoint/2010/main" val="103249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5AB1-3DBC-B669-5D88-7F021679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C7A0-73AE-DE67-362B-438D7B0BA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sales by year</a:t>
            </a:r>
          </a:p>
          <a:p>
            <a:r>
              <a:rPr lang="en-US" dirty="0"/>
              <a:t>Discuss items that don’t sell</a:t>
            </a:r>
          </a:p>
          <a:p>
            <a:r>
              <a:rPr lang="en-US" dirty="0"/>
              <a:t>Cover popular product categories</a:t>
            </a:r>
          </a:p>
          <a:p>
            <a:r>
              <a:rPr lang="en-US" dirty="0"/>
              <a:t>Briefly touch on any patterns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1705-9489-C813-2BEE-049A077C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2DCC-91CD-974F-B947-EB4E82476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Reportedly we have suffered a 23% drop in revenue in the previous calendar year, 2016. </a:t>
            </a:r>
          </a:p>
        </p:txBody>
      </p:sp>
    </p:spTree>
    <p:extLst>
      <p:ext uri="{BB962C8B-B14F-4D97-AF65-F5344CB8AC3E}">
        <p14:creationId xmlns:p14="http://schemas.microsoft.com/office/powerpoint/2010/main" val="288279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C900-85E3-D4E5-003A-636BC81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361E-A143-410E-2E6E-F25BD5BF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3997" y="1449065"/>
            <a:ext cx="4296047" cy="4967600"/>
          </a:xfrm>
        </p:spPr>
        <p:txBody>
          <a:bodyPr/>
          <a:lstStyle/>
          <a:p>
            <a:r>
              <a:rPr lang="en-US" dirty="0"/>
              <a:t>Sales have in fact gone up in 2017 vs 2016 actuals</a:t>
            </a:r>
          </a:p>
          <a:p>
            <a:r>
              <a:rPr lang="en-US" dirty="0"/>
              <a:t>20% improvement vs 2016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1B0729-1082-1AD2-B562-58FDA7C897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395082"/>
              </p:ext>
            </p:extLst>
          </p:nvPr>
        </p:nvGraphicFramePr>
        <p:xfrm>
          <a:off x="6096000" y="1531532"/>
          <a:ext cx="5707380" cy="436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674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686E-F483-CE09-2205-71860399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that simply haven’t sold by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32E7-3B3B-5B8A-B378-45293A6E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3997" y="1449065"/>
            <a:ext cx="4929930" cy="4967600"/>
          </a:xfrm>
        </p:spPr>
        <p:txBody>
          <a:bodyPr/>
          <a:lstStyle/>
          <a:p>
            <a:r>
              <a:rPr lang="en-US" dirty="0"/>
              <a:t>Over 2,000 products that haven’t sold in 4 years between our 4 locations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1A5B54-40DB-C433-7D6B-59ADF0DDD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865345"/>
              </p:ext>
            </p:extLst>
          </p:nvPr>
        </p:nvGraphicFramePr>
        <p:xfrm>
          <a:off x="6483927" y="2161309"/>
          <a:ext cx="5708073" cy="378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22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180-F109-CA2E-3C7B-EDC47E78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Products by Region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EA2CF-48EA-9791-7C26-954231B2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3996" y="1449065"/>
            <a:ext cx="3202853" cy="4967600"/>
          </a:xfrm>
        </p:spPr>
        <p:txBody>
          <a:bodyPr/>
          <a:lstStyle/>
          <a:p>
            <a:r>
              <a:rPr lang="en-US" sz="2000" dirty="0"/>
              <a:t>1850 unique products. Top 10 account for 8% of total sales.</a:t>
            </a:r>
          </a:p>
          <a:p>
            <a:r>
              <a:rPr lang="en-US" sz="2000" dirty="0"/>
              <a:t>South region has least sales</a:t>
            </a:r>
          </a:p>
          <a:p>
            <a:r>
              <a:rPr lang="en-US" sz="2000" dirty="0"/>
              <a:t>West region has the most sales</a:t>
            </a:r>
          </a:p>
          <a:p>
            <a:r>
              <a:rPr lang="en-US" sz="2000" dirty="0"/>
              <a:t>Highest selling categories are Phones, Chairs, and Storage</a:t>
            </a:r>
          </a:p>
          <a:p>
            <a:pPr marL="711183" lvl="1" indent="0">
              <a:buNone/>
            </a:pPr>
            <a:endParaRPr lang="en-US" sz="105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8B050C-92F5-D075-1D7B-EF88F16F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99890"/>
              </p:ext>
            </p:extLst>
          </p:nvPr>
        </p:nvGraphicFramePr>
        <p:xfrm>
          <a:off x="5126181" y="1192865"/>
          <a:ext cx="7065819" cy="536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EDA4A3-A99B-AA80-020C-234BC480EB6E}"/>
              </a:ext>
            </a:extLst>
          </p:cNvPr>
          <p:cNvSpPr txBox="1"/>
          <p:nvPr/>
        </p:nvSpPr>
        <p:spPr>
          <a:xfrm>
            <a:off x="4756849" y="2955919"/>
            <a:ext cx="369332" cy="18380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Categories of Products</a:t>
            </a:r>
          </a:p>
        </p:txBody>
      </p:sp>
    </p:spTree>
    <p:extLst>
      <p:ext uri="{BB962C8B-B14F-4D97-AF65-F5344CB8AC3E}">
        <p14:creationId xmlns:p14="http://schemas.microsoft.com/office/powerpoint/2010/main" val="351220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182F-6A10-C34F-3ECF-5F04C426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D0D8-986C-3FD4-F9A6-33A98832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3998" y="1449065"/>
            <a:ext cx="3535362" cy="4967600"/>
          </a:xfrm>
        </p:spPr>
        <p:txBody>
          <a:bodyPr/>
          <a:lstStyle/>
          <a:p>
            <a:r>
              <a:rPr lang="en-US" sz="1800" dirty="0"/>
              <a:t>Furniture has low profit across the board. In central region, it is actually negative for 2017</a:t>
            </a:r>
          </a:p>
          <a:p>
            <a:r>
              <a:rPr lang="en-US" sz="1800" dirty="0"/>
              <a:t>South and Central technology returned lower profits in 2017</a:t>
            </a:r>
          </a:p>
          <a:p>
            <a:r>
              <a:rPr lang="en-US" sz="1800" dirty="0"/>
              <a:t>Central’s office supplies profit margin is significantly lower than other regions</a:t>
            </a:r>
          </a:p>
          <a:p>
            <a:r>
              <a:rPr lang="en-US" sz="1800" dirty="0"/>
              <a:t>Note: Missing about 20% of profit data from dataset. True profits could be much higher or lower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7A6C2F-0835-C6B0-5964-7E4D344C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898907"/>
              </p:ext>
            </p:extLst>
          </p:nvPr>
        </p:nvGraphicFramePr>
        <p:xfrm>
          <a:off x="5458691" y="1260187"/>
          <a:ext cx="6733309" cy="496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1F05E-3725-481E-449A-91E6418003C3}"/>
              </a:ext>
            </a:extLst>
          </p:cNvPr>
          <p:cNvSpPr txBox="1"/>
          <p:nvPr/>
        </p:nvSpPr>
        <p:spPr>
          <a:xfrm>
            <a:off x="8054109" y="6416665"/>
            <a:ext cx="210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Region and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1AC83-52B9-83B2-E46B-6FA4E6C383D5}"/>
              </a:ext>
            </a:extLst>
          </p:cNvPr>
          <p:cNvSpPr txBox="1"/>
          <p:nvPr/>
        </p:nvSpPr>
        <p:spPr>
          <a:xfrm>
            <a:off x="5089359" y="2824969"/>
            <a:ext cx="369332" cy="18380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Categories of Products</a:t>
            </a:r>
          </a:p>
        </p:txBody>
      </p:sp>
    </p:spTree>
    <p:extLst>
      <p:ext uri="{BB962C8B-B14F-4D97-AF65-F5344CB8AC3E}">
        <p14:creationId xmlns:p14="http://schemas.microsoft.com/office/powerpoint/2010/main" val="340354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8D7-7B3A-AC0C-DF56-5896E84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42AB1-7E62-B1F3-E980-1403995D6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Compare my dataset to head of sales dataset for discrepancy in sales percentage (-23% vs 20%)</a:t>
            </a:r>
          </a:p>
          <a:p>
            <a:r>
              <a:rPr lang="en-US" sz="2800" dirty="0"/>
              <a:t>Remove the 2,000 products from their respective region by relocating them to regions that can sell them or heavily discount them to free up warehouse space and save on shrinkage</a:t>
            </a:r>
          </a:p>
          <a:p>
            <a:r>
              <a:rPr lang="en-US" sz="2800" dirty="0"/>
              <a:t>Re-evaluate furniture pricing on our products since we experienced negative profits for 2017 in this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96890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232</TotalTime>
  <Words>351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Quicksand</vt:lpstr>
      <vt:lpstr>Eleanor template</vt:lpstr>
      <vt:lpstr>Pens &amp; Printers Office Supplies Sales</vt:lpstr>
      <vt:lpstr>Agenda </vt:lpstr>
      <vt:lpstr>Purpose </vt:lpstr>
      <vt:lpstr>Sales by Year</vt:lpstr>
      <vt:lpstr>Products that simply haven’t sold by region</vt:lpstr>
      <vt:lpstr>Popular Products by Region</vt:lpstr>
      <vt:lpstr>Time Series Trends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 &amp; Printers Office Supplies Sales</dc:title>
  <dc:creator>Leslie Dailey</dc:creator>
  <cp:lastModifiedBy>Leslie Dailey</cp:lastModifiedBy>
  <cp:revision>6</cp:revision>
  <dcterms:created xsi:type="dcterms:W3CDTF">2022-05-10T01:14:20Z</dcterms:created>
  <dcterms:modified xsi:type="dcterms:W3CDTF">2022-05-10T19:05:21Z</dcterms:modified>
</cp:coreProperties>
</file>