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1" r:id="rId2"/>
  </p:sldMasterIdLst>
  <p:notesMasterIdLst>
    <p:notesMasterId r:id="rId31"/>
  </p:notesMasterIdLst>
  <p:sldIdLst>
    <p:sldId id="256" r:id="rId3"/>
    <p:sldId id="413" r:id="rId4"/>
    <p:sldId id="298" r:id="rId5"/>
    <p:sldId id="433" r:id="rId6"/>
    <p:sldId id="434" r:id="rId7"/>
    <p:sldId id="465" r:id="rId8"/>
    <p:sldId id="466" r:id="rId9"/>
    <p:sldId id="467" r:id="rId10"/>
    <p:sldId id="468" r:id="rId11"/>
    <p:sldId id="418" r:id="rId12"/>
    <p:sldId id="470" r:id="rId13"/>
    <p:sldId id="309" r:id="rId14"/>
    <p:sldId id="310" r:id="rId15"/>
    <p:sldId id="437" r:id="rId16"/>
    <p:sldId id="432" r:id="rId17"/>
    <p:sldId id="421" r:id="rId18"/>
    <p:sldId id="422" r:id="rId19"/>
    <p:sldId id="423" r:id="rId20"/>
    <p:sldId id="424" r:id="rId21"/>
    <p:sldId id="425" r:id="rId22"/>
    <p:sldId id="426" r:id="rId23"/>
    <p:sldId id="427" r:id="rId24"/>
    <p:sldId id="428" r:id="rId25"/>
    <p:sldId id="435" r:id="rId26"/>
    <p:sldId id="429" r:id="rId27"/>
    <p:sldId id="430" r:id="rId28"/>
    <p:sldId id="431" r:id="rId29"/>
    <p:sldId id="27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 id="413"/>
            <p14:sldId id="298"/>
            <p14:sldId id="433"/>
            <p14:sldId id="434"/>
            <p14:sldId id="465"/>
            <p14:sldId id="466"/>
            <p14:sldId id="467"/>
            <p14:sldId id="468"/>
            <p14:sldId id="418"/>
            <p14:sldId id="470"/>
            <p14:sldId id="309"/>
            <p14:sldId id="310"/>
            <p14:sldId id="437"/>
            <p14:sldId id="432"/>
            <p14:sldId id="421"/>
            <p14:sldId id="422"/>
            <p14:sldId id="423"/>
            <p14:sldId id="424"/>
            <p14:sldId id="425"/>
            <p14:sldId id="426"/>
            <p14:sldId id="427"/>
            <p14:sldId id="428"/>
            <p14:sldId id="435"/>
            <p14:sldId id="429"/>
            <p14:sldId id="430"/>
            <p14:sldId id="431"/>
            <p14:sldId id="271"/>
          </p14:sldIdLst>
        </p14:section>
      </p14:sectionLst>
    </p:ext>
    <p:ext uri="{EFAFB233-063F-42B5-8137-9DF3F51BA10A}">
      <p15:sldGuideLst xmlns:p15="http://schemas.microsoft.com/office/powerpoint/2012/main">
        <p15:guide id="1" orient="horz" pos="2125">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24725"/>
    <a:srgbClr val="C00000"/>
    <a:srgbClr val="DD462F"/>
    <a:srgbClr val="D24726"/>
    <a:srgbClr val="EFD5A2"/>
    <a:srgbClr val="D2B4A6"/>
    <a:srgbClr val="734F29"/>
    <a:srgbClr val="AEB785"/>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21" autoAdjust="0"/>
    <p:restoredTop sz="94301" autoAdjust="0"/>
  </p:normalViewPr>
  <p:slideViewPr>
    <p:cSldViewPr snapToGrid="0">
      <p:cViewPr varScale="1">
        <p:scale>
          <a:sx n="114" d="100"/>
          <a:sy n="114" d="100"/>
        </p:scale>
        <p:origin x="1116" y="102"/>
      </p:cViewPr>
      <p:guideLst>
        <p:guide orient="horz" pos="2125"/>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rPr lang="zh-CN" altLang="en-US"/>
              <a:t>2021/11/8</a:t>
            </a:fld>
            <a:endParaRPr lang="zh-CN"/>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rPr/>
              <a:t>‹#›</a:t>
            </a:fld>
            <a:endParaRPr lang="zh-C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简单介绍需要实现的内容</a:t>
            </a:r>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1</a:t>
            </a:fld>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23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24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uk-UA" smtClean="0"/>
              <a:t>12</a:t>
            </a:fld>
            <a:endParaRPr lang="uk-UA"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16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17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18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19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20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21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628650" y="2061006"/>
            <a:ext cx="7886700" cy="2387600"/>
          </a:xfrm>
        </p:spPr>
        <p:txBody>
          <a:bodyPr anchor="b">
            <a:normAutofit/>
          </a:bodyPr>
          <a:lstStyle>
            <a:lvl1pPr algn="l" latinLnBrk="0">
              <a:defRPr lang="zh-CN" sz="4050">
                <a:solidFill>
                  <a:schemeClr val="bg1"/>
                </a:solidFill>
              </a:defRPr>
            </a:lvl1pPr>
          </a:lstStyle>
          <a:p>
            <a:r>
              <a:rPr lang="zh-CN" altLang="en-US"/>
              <a:t>单击此处编辑母版标题样式</a:t>
            </a:r>
            <a:endParaRPr lang="zh-CN"/>
          </a:p>
        </p:txBody>
      </p:sp>
      <p:sp>
        <p:nvSpPr>
          <p:cNvPr id="3" name="副标题 2"/>
          <p:cNvSpPr>
            <a:spLocks noGrp="1"/>
          </p:cNvSpPr>
          <p:nvPr>
            <p:ph type="subTitle" idx="1"/>
          </p:nvPr>
        </p:nvSpPr>
        <p:spPr>
          <a:xfrm>
            <a:off x="628653" y="5110612"/>
            <a:ext cx="5029199" cy="1137793"/>
          </a:xfrm>
        </p:spPr>
        <p:txBody>
          <a:bodyPr>
            <a:normAutofit/>
          </a:bodyPr>
          <a:lstStyle>
            <a:lvl1pPr marL="0" indent="0" algn="l" latinLnBrk="0">
              <a:lnSpc>
                <a:spcPct val="150000"/>
              </a:lnSpc>
              <a:spcBef>
                <a:spcPts val="450"/>
              </a:spcBef>
              <a:buNone/>
              <a:defRPr lang="zh-CN" sz="2100">
                <a:solidFill>
                  <a:srgbClr val="D24726"/>
                </a:solidFill>
                <a:latin typeface="+mj-lt"/>
              </a:defRPr>
            </a:lvl1pPr>
            <a:lvl2pPr marL="342900" indent="0" algn="ctr" latinLnBrk="0">
              <a:buNone/>
              <a:defRPr lang="zh-CN" sz="1500"/>
            </a:lvl2pPr>
            <a:lvl3pPr marL="685800" indent="0" algn="ctr" latinLnBrk="0">
              <a:buNone/>
              <a:defRPr lang="zh-CN" sz="1350"/>
            </a:lvl3pPr>
            <a:lvl4pPr marL="1028700" indent="0" algn="ctr" latinLnBrk="0">
              <a:buNone/>
              <a:defRPr lang="zh-CN" sz="1200"/>
            </a:lvl4pPr>
            <a:lvl5pPr marL="1371600" indent="0" algn="ctr" latinLnBrk="0">
              <a:buNone/>
              <a:defRPr lang="zh-CN" sz="1200"/>
            </a:lvl5pPr>
            <a:lvl6pPr marL="1714500" indent="0" algn="ctr" latinLnBrk="0">
              <a:buNone/>
              <a:defRPr lang="zh-CN" sz="1200"/>
            </a:lvl6pPr>
            <a:lvl7pPr marL="2057400" indent="0" algn="ctr" latinLnBrk="0">
              <a:buNone/>
              <a:defRPr lang="zh-CN" sz="1200"/>
            </a:lvl7pPr>
            <a:lvl8pPr marL="2400300" indent="0" algn="ctr" latinLnBrk="0">
              <a:buNone/>
              <a:defRPr lang="zh-CN" sz="1200"/>
            </a:lvl8pPr>
            <a:lvl9pPr marL="2743200" indent="0" algn="ctr" latinLnBrk="0">
              <a:buNone/>
              <a:defRPr lang="zh-CN" sz="1200"/>
            </a:lvl9pPr>
          </a:lstStyle>
          <a:p>
            <a:r>
              <a:rPr lang="zh-CN" altLang="en-US"/>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rPr lang="zh-CN" altLang="en-US"/>
              <a:t>2021/11/8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2400"/>
            </a:lvl1pPr>
          </a:lstStyle>
          <a:p>
            <a:r>
              <a:rPr lang="zh-CN" altLang="en-US"/>
              <a:t>单击此处编辑母版标题样式</a:t>
            </a:r>
            <a:endParaRPr lang="zh-CN"/>
          </a:p>
        </p:txBody>
      </p:sp>
      <p:sp>
        <p:nvSpPr>
          <p:cNvPr id="3" name="图片占位符 2"/>
          <p:cNvSpPr>
            <a:spLocks noGrp="1"/>
          </p:cNvSpPr>
          <p:nvPr>
            <p:ph type="pic" idx="1"/>
          </p:nvPr>
        </p:nvSpPr>
        <p:spPr>
          <a:xfrm>
            <a:off x="3887391" y="987430"/>
            <a:ext cx="4629150" cy="4873625"/>
          </a:xfrm>
        </p:spPr>
        <p:txBody>
          <a:bodyPr/>
          <a:lstStyle>
            <a:lvl1pPr marL="0" indent="0" latinLnBrk="0">
              <a:buNone/>
              <a:defRPr lang="zh-CN" sz="2400"/>
            </a:lvl1pPr>
            <a:lvl2pPr marL="342900" indent="0" latinLnBrk="0">
              <a:buNone/>
              <a:defRPr lang="zh-CN" sz="2100"/>
            </a:lvl2pPr>
            <a:lvl3pPr marL="685800" indent="0" latinLnBrk="0">
              <a:buNone/>
              <a:defRPr lang="zh-CN" sz="1800"/>
            </a:lvl3pPr>
            <a:lvl4pPr marL="1028700" indent="0" latinLnBrk="0">
              <a:buNone/>
              <a:defRPr lang="zh-CN" sz="1500"/>
            </a:lvl4pPr>
            <a:lvl5pPr marL="1371600" indent="0" latinLnBrk="0">
              <a:buNone/>
              <a:defRPr lang="zh-CN" sz="1500"/>
            </a:lvl5pPr>
            <a:lvl6pPr marL="1714500" indent="0" latinLnBrk="0">
              <a:buNone/>
              <a:defRPr lang="zh-CN" sz="1500"/>
            </a:lvl6pPr>
            <a:lvl7pPr marL="2057400" indent="0" latinLnBrk="0">
              <a:buNone/>
              <a:defRPr lang="zh-CN" sz="1500"/>
            </a:lvl7pPr>
            <a:lvl8pPr marL="2400300" indent="0" latinLnBrk="0">
              <a:buNone/>
              <a:defRPr lang="zh-CN" sz="1500"/>
            </a:lvl8pPr>
            <a:lvl9pPr marL="2743200" indent="0" latinLnBrk="0">
              <a:buNone/>
              <a:defRPr lang="zh-CN" sz="1500"/>
            </a:lvl9pPr>
          </a:lstStyle>
          <a:p>
            <a:r>
              <a:rPr lang="zh-CN" altLang="en-US"/>
              <a:t>单击图标添加图片</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200"/>
            </a:lvl1pPr>
            <a:lvl2pPr marL="342900" indent="0" latinLnBrk="0">
              <a:buNone/>
              <a:defRPr lang="zh-CN" sz="1050"/>
            </a:lvl2pPr>
            <a:lvl3pPr marL="685800" indent="0" latinLnBrk="0">
              <a:buNone/>
              <a:defRPr lang="zh-CN" sz="900"/>
            </a:lvl3pPr>
            <a:lvl4pPr marL="1028700" indent="0" latinLnBrk="0">
              <a:buNone/>
              <a:defRPr lang="zh-CN" sz="750"/>
            </a:lvl4pPr>
            <a:lvl5pPr marL="1371600" indent="0" latinLnBrk="0">
              <a:buNone/>
              <a:defRPr lang="zh-CN" sz="750"/>
            </a:lvl5pPr>
            <a:lvl6pPr marL="1714500" indent="0" latinLnBrk="0">
              <a:buNone/>
              <a:defRPr lang="zh-CN" sz="750"/>
            </a:lvl6pPr>
            <a:lvl7pPr marL="2057400" indent="0" latinLnBrk="0">
              <a:buNone/>
              <a:defRPr lang="zh-CN" sz="750"/>
            </a:lvl7pPr>
            <a:lvl8pPr marL="2400300" indent="0" latinLnBrk="0">
              <a:buNone/>
              <a:defRPr lang="zh-CN" sz="750"/>
            </a:lvl8pPr>
            <a:lvl9pPr marL="2743200" indent="0" latinLnBrk="0">
              <a:buNone/>
              <a:defRPr lang="zh-CN"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rPr lang="zh-CN" altLang="en-US"/>
              <a:t>2021/11/8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8BEEBAAA-29B5-4AF5-BC5F-7E580C29002D}" type="datetimeFigureOut">
              <a:rPr lang="zh-CN" altLang="en-US"/>
              <a:t>2021/11/8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竖排标题 1"/>
          <p:cNvSpPr>
            <a:spLocks noGrp="1"/>
          </p:cNvSpPr>
          <p:nvPr>
            <p:ph type="title" orient="vert"/>
          </p:nvPr>
        </p:nvSpPr>
        <p:spPr>
          <a:xfrm>
            <a:off x="7661564" y="365125"/>
            <a:ext cx="1364673" cy="5811838"/>
          </a:xfrm>
        </p:spPr>
        <p:txBody>
          <a:bodyPr vert="eaVert"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竖排文字占位符 2"/>
          <p:cNvSpPr>
            <a:spLocks noGrp="1"/>
          </p:cNvSpPr>
          <p:nvPr>
            <p:ph type="body" orient="vert" idx="1"/>
          </p:nvPr>
        </p:nvSpPr>
        <p:spPr>
          <a:xfrm>
            <a:off x="628652"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8BEEBAAA-29B5-4AF5-BC5F-7E580C29002D}" type="datetimeFigureOut">
              <a:rPr lang="zh-CN" altLang="en-US"/>
              <a:t>2021/11/8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66CD3400-A3FE-B946-A3A4-47ACBF263EE2}" type="datetimeFigureOut">
              <a:rPr kumimoji="1" lang="zh-CN" altLang="en-US" smtClean="0"/>
              <a:t>2021/11/8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66CD3400-A3FE-B946-A3A4-47ACBF263EE2}" type="datetimeFigureOut">
              <a:rPr kumimoji="1" lang="zh-CN" altLang="en-US" smtClean="0"/>
              <a:t>2021/11/8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66CD3400-A3FE-B946-A3A4-47ACBF263EE2}" type="datetimeFigureOut">
              <a:rPr kumimoji="1" lang="zh-CN" altLang="en-US" smtClean="0"/>
              <a:t>2021/11/8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628650" y="1825625"/>
            <a:ext cx="386715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825625"/>
            <a:ext cx="386715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66CD3400-A3FE-B946-A3A4-47ACBF263EE2}" type="datetimeFigureOut">
              <a:rPr kumimoji="1" lang="zh-CN" altLang="en-US" smtClean="0"/>
              <a:t>2021/11/8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66CD3400-A3FE-B946-A3A4-47ACBF263EE2}" type="datetimeFigureOut">
              <a:rPr kumimoji="1" lang="zh-CN" altLang="en-US" smtClean="0"/>
              <a:t>2021/11/8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66CD3400-A3FE-B946-A3A4-47ACBF263EE2}" type="datetimeFigureOut">
              <a:rPr kumimoji="1" lang="zh-CN" altLang="en-US" smtClean="0"/>
              <a:t>2021/11/8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CD3400-A3FE-B946-A3A4-47ACBF263EE2}" type="datetimeFigureOut">
              <a:rPr kumimoji="1" lang="zh-CN" altLang="en-US" smtClean="0"/>
              <a:t>2021/11/8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7" name="矩形 6"/>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628650" y="7291"/>
            <a:ext cx="7886700" cy="1325563"/>
          </a:xfrm>
        </p:spPr>
        <p:txBody>
          <a:bodyPr/>
          <a:lstStyle>
            <a:lvl1pPr>
              <a:defRPr>
                <a:solidFill>
                  <a:schemeClr val="bg1"/>
                </a:solidFill>
              </a:defRPr>
            </a:lvl1pPr>
          </a:lstStyle>
          <a:p>
            <a:r>
              <a:rPr kumimoji="1" lang="zh-CN" altLang="en-US" dirty="0"/>
              <a:t>单击此处编辑母版标题样式</a:t>
            </a:r>
          </a:p>
        </p:txBody>
      </p:sp>
      <p:sp>
        <p:nvSpPr>
          <p:cNvPr id="3" name="内容占位符 2"/>
          <p:cNvSpPr>
            <a:spLocks noGrp="1"/>
          </p:cNvSpPr>
          <p:nvPr>
            <p:ph idx="1"/>
          </p:nvPr>
        </p:nvSpPr>
        <p:spPr>
          <a:xfrm>
            <a:off x="628650" y="1558977"/>
            <a:ext cx="7886700" cy="4617986"/>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10"/>
          </p:nvPr>
        </p:nvSpPr>
        <p:spPr/>
        <p:txBody>
          <a:bodyPr/>
          <a:lstStyle/>
          <a:p>
            <a:fld id="{66CD3400-A3FE-B946-A3A4-47ACBF263EE2}" type="datetimeFigureOut">
              <a:rPr kumimoji="1" lang="zh-CN" altLang="en-US" smtClean="0"/>
              <a:t>2021/11/8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66CD3400-A3FE-B946-A3A4-47ACBF263EE2}" type="datetimeFigureOut">
              <a:rPr kumimoji="1" lang="zh-CN" altLang="en-US" smtClean="0"/>
              <a:t>2021/11/8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66CD3400-A3FE-B946-A3A4-47ACBF263EE2}" type="datetimeFigureOut">
              <a:rPr kumimoji="1" lang="zh-CN" altLang="en-US" smtClean="0"/>
              <a:t>2021/11/8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66CD3400-A3FE-B946-A3A4-47ACBF263EE2}" type="datetimeFigureOut">
              <a:rPr kumimoji="1" lang="zh-CN" altLang="en-US" smtClean="0"/>
              <a:t>2021/11/8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628650" y="365125"/>
            <a:ext cx="5762625"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66CD3400-A3FE-B946-A3A4-47ACBF263EE2}" type="datetimeFigureOut">
              <a:rPr kumimoji="1" lang="zh-CN" altLang="en-US" smtClean="0"/>
              <a:t>2021/11/8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3327" y="0"/>
            <a:ext cx="8062025" cy="1208868"/>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内容占位符 2"/>
          <p:cNvSpPr>
            <a:spLocks noGrp="1"/>
          </p:cNvSpPr>
          <p:nvPr>
            <p:ph idx="1"/>
          </p:nvPr>
        </p:nvSpPr>
        <p:spPr>
          <a:xfrm>
            <a:off x="628652" y="1825625"/>
            <a:ext cx="3125815" cy="4351338"/>
          </a:xfrm>
        </p:spPr>
        <p:txBody>
          <a:bodyPr>
            <a:normAutofit/>
          </a:bodyPr>
          <a:lstStyle>
            <a:lvl1pPr marL="0" indent="0" latinLnBrk="0">
              <a:lnSpc>
                <a:spcPct val="150000"/>
              </a:lnSpc>
              <a:spcAft>
                <a:spcPts val="900"/>
              </a:spcAft>
              <a:buNone/>
              <a:defRPr lang="zh-CN" sz="1200">
                <a:solidFill>
                  <a:schemeClr val="bg1">
                    <a:lumMod val="50000"/>
                  </a:schemeClr>
                </a:solidFill>
              </a:defRPr>
            </a:lvl1pPr>
            <a:lvl2pPr latinLnBrk="0">
              <a:lnSpc>
                <a:spcPct val="150000"/>
              </a:lnSpc>
              <a:spcAft>
                <a:spcPts val="900"/>
              </a:spcAft>
              <a:defRPr lang="zh-CN" sz="1050">
                <a:solidFill>
                  <a:schemeClr val="bg1">
                    <a:lumMod val="50000"/>
                  </a:schemeClr>
                </a:solidFill>
              </a:defRPr>
            </a:lvl2pPr>
            <a:lvl3pPr latinLnBrk="0">
              <a:lnSpc>
                <a:spcPct val="150000"/>
              </a:lnSpc>
              <a:spcAft>
                <a:spcPts val="900"/>
              </a:spcAft>
              <a:defRPr lang="zh-CN" sz="900">
                <a:solidFill>
                  <a:schemeClr val="bg1">
                    <a:lumMod val="50000"/>
                  </a:schemeClr>
                </a:solidFill>
              </a:defRPr>
            </a:lvl3pPr>
            <a:lvl4pPr latinLnBrk="0">
              <a:lnSpc>
                <a:spcPct val="150000"/>
              </a:lnSpc>
              <a:spcAft>
                <a:spcPts val="900"/>
              </a:spcAft>
              <a:defRPr lang="zh-CN" sz="825">
                <a:solidFill>
                  <a:schemeClr val="bg1">
                    <a:lumMod val="50000"/>
                  </a:schemeClr>
                </a:solidFill>
              </a:defRPr>
            </a:lvl4pPr>
            <a:lvl5pPr latinLnBrk="0">
              <a:lnSpc>
                <a:spcPct val="150000"/>
              </a:lnSpc>
              <a:spcAft>
                <a:spcPts val="900"/>
              </a:spcAft>
              <a:defRPr lang="zh-CN" sz="825">
                <a:solidFill>
                  <a:schemeClr val="bg1">
                    <a:lumMod val="50000"/>
                  </a:schemeClr>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rPr lang="zh-CN" altLang="en-US"/>
              <a:t>2021/11/8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628651" y="2402239"/>
            <a:ext cx="3381536" cy="2187227"/>
          </a:xfrm>
        </p:spPr>
        <p:txBody>
          <a:bodyPr anchor="ctr">
            <a:noAutofit/>
          </a:bodyPr>
          <a:lstStyle>
            <a:lvl1pPr algn="l" latinLnBrk="0">
              <a:defRPr lang="zh-CN" sz="3600">
                <a:solidFill>
                  <a:srgbClr val="D24726"/>
                </a:solidFill>
              </a:defRPr>
            </a:lvl1pPr>
          </a:lstStyle>
          <a:p>
            <a:r>
              <a:rPr lang="zh-CN" altLang="en-US"/>
              <a:t>单击此处编辑母版标题样式</a:t>
            </a:r>
            <a:endParaRPr lang="zh-CN"/>
          </a:p>
        </p:txBody>
      </p:sp>
      <p:sp>
        <p:nvSpPr>
          <p:cNvPr id="3" name="文本占位符 2"/>
          <p:cNvSpPr>
            <a:spLocks noGrp="1"/>
          </p:cNvSpPr>
          <p:nvPr>
            <p:ph type="body" idx="1"/>
          </p:nvPr>
        </p:nvSpPr>
        <p:spPr>
          <a:xfrm>
            <a:off x="4742481" y="2402237"/>
            <a:ext cx="3952068" cy="2187226"/>
          </a:xfrm>
        </p:spPr>
        <p:txBody>
          <a:bodyPr anchor="ctr">
            <a:normAutofit/>
          </a:bodyPr>
          <a:lstStyle>
            <a:lvl1pPr marL="0" indent="0" latinLnBrk="0">
              <a:lnSpc>
                <a:spcPct val="150000"/>
              </a:lnSpc>
              <a:buNone/>
              <a:defRPr lang="zh-CN" sz="2100">
                <a:solidFill>
                  <a:schemeClr val="bg1"/>
                </a:solidFill>
                <a:latin typeface="+mj-lt"/>
              </a:defRPr>
            </a:lvl1pPr>
            <a:lvl2pPr marL="342900" indent="0" latinLnBrk="0">
              <a:buNone/>
              <a:defRPr lang="zh-CN" sz="1500"/>
            </a:lvl2pPr>
            <a:lvl3pPr marL="685800" indent="0" latinLnBrk="0">
              <a:buNone/>
              <a:defRPr lang="zh-CN" sz="1350"/>
            </a:lvl3pPr>
            <a:lvl4pPr marL="1028700" indent="0" latinLnBrk="0">
              <a:buNone/>
              <a:defRPr lang="zh-CN" sz="1200"/>
            </a:lvl4pPr>
            <a:lvl5pPr marL="1371600" indent="0" latinLnBrk="0">
              <a:buNone/>
              <a:defRPr lang="zh-CN" sz="1200"/>
            </a:lvl5pPr>
            <a:lvl6pPr marL="1714500" indent="0" latinLnBrk="0">
              <a:buNone/>
              <a:defRPr lang="zh-CN" sz="1200"/>
            </a:lvl6pPr>
            <a:lvl7pPr marL="2057400" indent="0" latinLnBrk="0">
              <a:buNone/>
              <a:defRPr lang="zh-CN" sz="1200"/>
            </a:lvl7pPr>
            <a:lvl8pPr marL="2400300" indent="0" latinLnBrk="0">
              <a:buNone/>
              <a:defRPr lang="zh-CN" sz="1200"/>
            </a:lvl8pPr>
            <a:lvl9pPr marL="2743200" indent="0" latinLnBrk="0">
              <a:buNone/>
              <a:defRPr lang="zh-CN" sz="12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rPr lang="zh-CN" altLang="en-US"/>
              <a:t>2021/11/8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内容占位符 2"/>
          <p:cNvSpPr>
            <a:spLocks noGrp="1"/>
          </p:cNvSpPr>
          <p:nvPr>
            <p:ph sz="half" idx="1"/>
          </p:nvPr>
        </p:nvSpPr>
        <p:spPr>
          <a:xfrm>
            <a:off x="628650" y="1825625"/>
            <a:ext cx="3886200" cy="4351338"/>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4" name="内容占位符 3"/>
          <p:cNvSpPr>
            <a:spLocks noGrp="1"/>
          </p:cNvSpPr>
          <p:nvPr>
            <p:ph sz="half" idx="2"/>
          </p:nvPr>
        </p:nvSpPr>
        <p:spPr>
          <a:xfrm>
            <a:off x="4629150" y="1825625"/>
            <a:ext cx="3886200" cy="4351338"/>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5" name="日期占位符 4"/>
          <p:cNvSpPr>
            <a:spLocks noGrp="1"/>
          </p:cNvSpPr>
          <p:nvPr>
            <p:ph type="dt" sz="half" idx="10"/>
          </p:nvPr>
        </p:nvSpPr>
        <p:spPr/>
        <p:txBody>
          <a:bodyPr/>
          <a:lstStyle/>
          <a:p>
            <a:fld id="{8BEEBAAA-29B5-4AF5-BC5F-7E580C29002D}" type="datetimeFigureOut">
              <a:rPr lang="zh-CN" altLang="en-US"/>
              <a:t>2021/11/8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t>‹#›</a:t>
            </a:fld>
            <a:endParaRPr lang="zh-CN"/>
          </a:p>
        </p:txBody>
      </p:sp>
      <p:sp>
        <p:nvSpPr>
          <p:cNvPr id="9" name="矩形 8"/>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1" y="0"/>
            <a:ext cx="8053388"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文本占位符 2"/>
          <p:cNvSpPr>
            <a:spLocks noGrp="1"/>
          </p:cNvSpPr>
          <p:nvPr>
            <p:ph type="body" idx="1"/>
          </p:nvPr>
        </p:nvSpPr>
        <p:spPr>
          <a:xfrm>
            <a:off x="623888" y="1489075"/>
            <a:ext cx="3867150" cy="641350"/>
          </a:xfrm>
        </p:spPr>
        <p:txBody>
          <a:bodyPr anchor="b"/>
          <a:lstStyle>
            <a:lvl1pPr marL="0" indent="0" latinLnBrk="0">
              <a:buNone/>
              <a:defRPr lang="zh-CN" sz="1800" b="1"/>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a:t>单击此处编辑母版文本样式</a:t>
            </a:r>
          </a:p>
        </p:txBody>
      </p:sp>
      <p:sp>
        <p:nvSpPr>
          <p:cNvPr id="4" name="内容占位符 3"/>
          <p:cNvSpPr>
            <a:spLocks noGrp="1"/>
          </p:cNvSpPr>
          <p:nvPr>
            <p:ph sz="half" idx="2"/>
          </p:nvPr>
        </p:nvSpPr>
        <p:spPr>
          <a:xfrm>
            <a:off x="623888" y="2193929"/>
            <a:ext cx="3867150" cy="397827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5" name="文本占位符 4"/>
          <p:cNvSpPr>
            <a:spLocks noGrp="1"/>
          </p:cNvSpPr>
          <p:nvPr>
            <p:ph type="body" sz="quarter" idx="3"/>
          </p:nvPr>
        </p:nvSpPr>
        <p:spPr>
          <a:xfrm>
            <a:off x="4642249" y="1489075"/>
            <a:ext cx="3868340" cy="641350"/>
          </a:xfrm>
        </p:spPr>
        <p:txBody>
          <a:bodyPr anchor="b"/>
          <a:lstStyle>
            <a:lvl1pPr marL="0" indent="0" latinLnBrk="0">
              <a:buNone/>
              <a:defRPr lang="zh-CN" sz="1800" b="1"/>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a:t>单击此处编辑母版文本样式</a:t>
            </a:r>
          </a:p>
        </p:txBody>
      </p:sp>
      <p:sp>
        <p:nvSpPr>
          <p:cNvPr id="6" name="内容占位符 5"/>
          <p:cNvSpPr>
            <a:spLocks noGrp="1"/>
          </p:cNvSpPr>
          <p:nvPr>
            <p:ph sz="quarter" idx="4"/>
          </p:nvPr>
        </p:nvSpPr>
        <p:spPr>
          <a:xfrm>
            <a:off x="4642249" y="2193929"/>
            <a:ext cx="3868340" cy="397827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7" name="日期占位符 6"/>
          <p:cNvSpPr>
            <a:spLocks noGrp="1"/>
          </p:cNvSpPr>
          <p:nvPr>
            <p:ph type="dt" sz="half" idx="10"/>
          </p:nvPr>
        </p:nvSpPr>
        <p:spPr/>
        <p:txBody>
          <a:bodyPr/>
          <a:lstStyle/>
          <a:p>
            <a:fld id="{8BEEBAAA-29B5-4AF5-BC5F-7E580C29002D}" type="datetimeFigureOut">
              <a:rPr lang="zh-CN" altLang="en-US"/>
              <a:t>2021/11/8</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rPr/>
              <a:t>‹#›</a:t>
            </a:fld>
            <a:endParaRPr lang="zh-CN"/>
          </a:p>
        </p:txBody>
      </p:sp>
      <p:sp>
        <p:nvSpPr>
          <p:cNvPr id="11" name="矩形 10"/>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rPr lang="zh-CN" altLang="en-US"/>
              <a:t>2021/11/8</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rPr/>
              <a:t>‹#›</a:t>
            </a:fld>
            <a:endParaRPr lang="zh-CN"/>
          </a:p>
        </p:txBody>
      </p:sp>
      <p:sp>
        <p:nvSpPr>
          <p:cNvPr id="7" name="矩形 6"/>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rPr lang="zh-CN" altLang="en-US"/>
              <a:t>2021/11/8</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rPr/>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2400"/>
            </a:lvl1pPr>
          </a:lstStyle>
          <a:p>
            <a:r>
              <a:rPr lang="zh-CN" altLang="en-US"/>
              <a:t>单击此处编辑母版标题样式</a:t>
            </a:r>
            <a:endParaRPr lang="zh-CN"/>
          </a:p>
        </p:txBody>
      </p:sp>
      <p:sp>
        <p:nvSpPr>
          <p:cNvPr id="3" name="内容占位符 2"/>
          <p:cNvSpPr>
            <a:spLocks noGrp="1"/>
          </p:cNvSpPr>
          <p:nvPr>
            <p:ph idx="1"/>
          </p:nvPr>
        </p:nvSpPr>
        <p:spPr>
          <a:xfrm>
            <a:off x="3887391" y="987430"/>
            <a:ext cx="4629150" cy="487362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200"/>
            </a:lvl1pPr>
            <a:lvl2pPr marL="342900" indent="0" latinLnBrk="0">
              <a:buNone/>
              <a:defRPr lang="zh-CN" sz="1050"/>
            </a:lvl2pPr>
            <a:lvl3pPr marL="685800" indent="0" latinLnBrk="0">
              <a:buNone/>
              <a:defRPr lang="zh-CN" sz="900"/>
            </a:lvl3pPr>
            <a:lvl4pPr marL="1028700" indent="0" latinLnBrk="0">
              <a:buNone/>
              <a:defRPr lang="zh-CN" sz="750"/>
            </a:lvl4pPr>
            <a:lvl5pPr marL="1371600" indent="0" latinLnBrk="0">
              <a:buNone/>
              <a:defRPr lang="zh-CN" sz="750"/>
            </a:lvl5pPr>
            <a:lvl6pPr marL="1714500" indent="0" latinLnBrk="0">
              <a:buNone/>
              <a:defRPr lang="zh-CN" sz="750"/>
            </a:lvl6pPr>
            <a:lvl7pPr marL="2057400" indent="0" latinLnBrk="0">
              <a:buNone/>
              <a:defRPr lang="zh-CN" sz="750"/>
            </a:lvl7pPr>
            <a:lvl8pPr marL="2400300" indent="0" latinLnBrk="0">
              <a:buNone/>
              <a:defRPr lang="zh-CN" sz="750"/>
            </a:lvl8pPr>
            <a:lvl9pPr marL="2743200" indent="0" latinLnBrk="0">
              <a:buNone/>
              <a:defRPr lang="zh-CN"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rPr lang="zh-CN" altLang="en-US"/>
              <a:t>2021/11/8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4" name="日期占位符 3"/>
          <p:cNvSpPr>
            <a:spLocks noGrp="1"/>
          </p:cNvSpPr>
          <p:nvPr>
            <p:ph type="dt" sz="half" idx="2"/>
          </p:nvPr>
        </p:nvSpPr>
        <p:spPr>
          <a:xfrm>
            <a:off x="628650" y="6356355"/>
            <a:ext cx="2457450" cy="365125"/>
          </a:xfrm>
          <a:prstGeom prst="rect">
            <a:avLst/>
          </a:prstGeom>
        </p:spPr>
        <p:txBody>
          <a:bodyPr vert="horz" lIns="91440" tIns="45720" rIns="91440" bIns="45720" rtlCol="0" anchor="ctr"/>
          <a:lstStyle>
            <a:lvl1pPr algn="l"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t>11/8/2021</a:t>
            </a:fld>
            <a:endParaRPr lang="zh-CN" altLang="en-US"/>
          </a:p>
        </p:txBody>
      </p:sp>
      <p:sp>
        <p:nvSpPr>
          <p:cNvPr id="5" name="页脚占位符 4"/>
          <p:cNvSpPr>
            <a:spLocks noGrp="1"/>
          </p:cNvSpPr>
          <p:nvPr>
            <p:ph type="ftr" sz="quarter" idx="3"/>
          </p:nvPr>
        </p:nvSpPr>
        <p:spPr>
          <a:xfrm>
            <a:off x="3486150" y="6356355"/>
            <a:ext cx="2171700" cy="365125"/>
          </a:xfrm>
          <a:prstGeom prst="rect">
            <a:avLst/>
          </a:prstGeom>
        </p:spPr>
        <p:txBody>
          <a:bodyPr vert="horz" lIns="91440" tIns="45720" rIns="91440" bIns="45720" rtlCol="0" anchor="ctr"/>
          <a:lstStyle>
            <a:lvl1pPr algn="ct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6057900" y="6356355"/>
            <a:ext cx="2457450" cy="365125"/>
          </a:xfrm>
          <a:prstGeom prst="rect">
            <a:avLst/>
          </a:prstGeom>
        </p:spPr>
        <p:txBody>
          <a:bodyPr vert="horz" lIns="91440" tIns="45720" rIns="91440" bIns="45720" rtlCol="0" anchor="ctr"/>
          <a:lstStyle>
            <a:lvl1pPr algn="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spcBef>
          <a:spcPct val="0"/>
        </a:spcBef>
        <a:buNone/>
        <a:defRPr lang="zh-CN" sz="33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171450" indent="-171450" algn="l" defTabSz="685800" rtl="0" eaLnBrk="1" latinLnBrk="0" hangingPunct="1">
        <a:lnSpc>
          <a:spcPct val="14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4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40000"/>
        </a:lnSpc>
        <a:spcBef>
          <a:spcPct val="30000"/>
        </a:spcBef>
        <a:buFont typeface="Arial" panose="020B0604020202020204" pitchFamily="34" charset="0"/>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40000"/>
        </a:lnSpc>
        <a:spcBef>
          <a:spcPct val="30000"/>
        </a:spcBef>
        <a:buFont typeface="Arial" panose="020B0604020202020204" pitchFamily="34" charset="0"/>
        <a:buChar char="•"/>
        <a:defRPr lang="zh-CN" sz="1400" kern="1200">
          <a:solidFill>
            <a:schemeClr val="tx1"/>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40000"/>
        </a:lnSpc>
        <a:spcBef>
          <a:spcPct val="30000"/>
        </a:spcBef>
        <a:buFont typeface="Arial" panose="020B0604020202020204" pitchFamily="34" charset="0"/>
        <a:buChar char="•"/>
        <a:defRPr lang="zh-CN" sz="1400" kern="1200">
          <a:solidFill>
            <a:schemeClr val="tx1"/>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9pPr>
    </p:bodyStyle>
    <p:otherStyle>
      <a:defPPr>
        <a:defRPr lang="zh-CN"/>
      </a:defPPr>
      <a:lvl1pPr marL="0" algn="l" defTabSz="685800" rtl="0" eaLnBrk="1" latinLnBrk="0" hangingPunct="1">
        <a:defRPr lang="zh-CN" sz="1350" kern="1200">
          <a:solidFill>
            <a:schemeClr val="tx1"/>
          </a:solidFill>
          <a:latin typeface="+mn-lt"/>
          <a:ea typeface="+mn-ea"/>
          <a:cs typeface="+mn-cs"/>
        </a:defRPr>
      </a:lvl1pPr>
      <a:lvl2pPr marL="342900" algn="l" defTabSz="685800" rtl="0" eaLnBrk="1" latinLnBrk="0" hangingPunct="1">
        <a:defRPr lang="zh-CN" sz="1350" kern="1200">
          <a:solidFill>
            <a:schemeClr val="tx1"/>
          </a:solidFill>
          <a:latin typeface="+mn-lt"/>
          <a:ea typeface="+mn-ea"/>
          <a:cs typeface="+mn-cs"/>
        </a:defRPr>
      </a:lvl2pPr>
      <a:lvl3pPr marL="685800" algn="l" defTabSz="685800" rtl="0" eaLnBrk="1" latinLnBrk="0" hangingPunct="1">
        <a:defRPr lang="zh-CN" sz="1350" kern="1200">
          <a:solidFill>
            <a:schemeClr val="tx1"/>
          </a:solidFill>
          <a:latin typeface="+mn-lt"/>
          <a:ea typeface="+mn-ea"/>
          <a:cs typeface="+mn-cs"/>
        </a:defRPr>
      </a:lvl3pPr>
      <a:lvl4pPr marL="1028700" algn="l" defTabSz="685800" rtl="0" eaLnBrk="1" latinLnBrk="0" hangingPunct="1">
        <a:defRPr lang="zh-CN" sz="1350" kern="1200">
          <a:solidFill>
            <a:schemeClr val="tx1"/>
          </a:solidFill>
          <a:latin typeface="+mn-lt"/>
          <a:ea typeface="+mn-ea"/>
          <a:cs typeface="+mn-cs"/>
        </a:defRPr>
      </a:lvl4pPr>
      <a:lvl5pPr marL="1371600" algn="l" defTabSz="685800" rtl="0" eaLnBrk="1" latinLnBrk="0" hangingPunct="1">
        <a:defRPr lang="zh-CN" sz="1350" kern="1200">
          <a:solidFill>
            <a:schemeClr val="tx1"/>
          </a:solidFill>
          <a:latin typeface="+mn-lt"/>
          <a:ea typeface="+mn-ea"/>
          <a:cs typeface="+mn-cs"/>
        </a:defRPr>
      </a:lvl5pPr>
      <a:lvl6pPr marL="1714500" algn="l" defTabSz="685800" rtl="0" eaLnBrk="1" latinLnBrk="0" hangingPunct="1">
        <a:defRPr lang="zh-CN" sz="1350" kern="1200">
          <a:solidFill>
            <a:schemeClr val="tx1"/>
          </a:solidFill>
          <a:latin typeface="+mn-lt"/>
          <a:ea typeface="+mn-ea"/>
          <a:cs typeface="+mn-cs"/>
        </a:defRPr>
      </a:lvl6pPr>
      <a:lvl7pPr marL="2057400" algn="l" defTabSz="685800" rtl="0" eaLnBrk="1" latinLnBrk="0" hangingPunct="1">
        <a:defRPr lang="zh-CN" sz="1350" kern="1200">
          <a:solidFill>
            <a:schemeClr val="tx1"/>
          </a:solidFill>
          <a:latin typeface="+mn-lt"/>
          <a:ea typeface="+mn-ea"/>
          <a:cs typeface="+mn-cs"/>
        </a:defRPr>
      </a:lvl7pPr>
      <a:lvl8pPr marL="2400300" algn="l" defTabSz="685800" rtl="0" eaLnBrk="1" latinLnBrk="0" hangingPunct="1">
        <a:defRPr lang="zh-CN" sz="1350" kern="1200">
          <a:solidFill>
            <a:schemeClr val="tx1"/>
          </a:solidFill>
          <a:latin typeface="+mn-lt"/>
          <a:ea typeface="+mn-ea"/>
          <a:cs typeface="+mn-cs"/>
        </a:defRPr>
      </a:lvl8pPr>
      <a:lvl9pPr marL="2743200" algn="l" defTabSz="685800" rtl="0" eaLnBrk="1" latinLnBrk="0" hangingPunct="1">
        <a:defRPr lang="zh-CN"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CD3400-A3FE-B946-A3A4-47ACBF263EE2}" type="datetimeFigureOut">
              <a:rPr kumimoji="1" lang="zh-CN" altLang="en-US" smtClean="0"/>
              <a:t>2021/11/8</a:t>
            </a:fld>
            <a:endParaRPr kumimoji="1"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BE337-6C82-214F-9EA6-558D35415685}" type="slidenum">
              <a:rPr kumimoji="1" lang="zh-CN" altLang="en-US" smtClean="0"/>
              <a:t>‹#›</a:t>
            </a:fld>
            <a:endParaRPr kumimoji="1" lang="zh-CN" altLang="en-US"/>
          </a:p>
        </p:txBody>
      </p:sp>
      <p:sp>
        <p:nvSpPr>
          <p:cNvPr id="7" name="矩形 6"/>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tif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2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6100" y="2837815"/>
            <a:ext cx="7519670" cy="846455"/>
          </a:xfrm>
        </p:spPr>
        <p:txBody>
          <a:bodyPr>
            <a:normAutofit/>
          </a:bodyPr>
          <a:lstStyle/>
          <a:p>
            <a:r>
              <a:rPr lang="zh-CN" altLang="en-US" dirty="0"/>
              <a:t>实验三：</a:t>
            </a:r>
            <a:r>
              <a:rPr lang="en-US" altLang="zh-CN" dirty="0"/>
              <a:t>AI</a:t>
            </a:r>
            <a:r>
              <a:rPr altLang="en-US" dirty="0"/>
              <a:t>设计</a:t>
            </a:r>
            <a:r>
              <a:rPr lang="en-US" altLang="zh-CN" dirty="0"/>
              <a:t>——</a:t>
            </a:r>
            <a:r>
              <a:rPr lang="zh-CN" altLang="en-US" dirty="0"/>
              <a:t>五子棋</a:t>
            </a:r>
            <a:endParaRPr lang="zh-CN"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nvSpPr>
        <p:spPr>
          <a:xfrm>
            <a:off x="628650" y="7291"/>
            <a:ext cx="7886700" cy="1325563"/>
          </a:xfrm>
          <a:prstGeom prst="rect">
            <a:avLst/>
          </a:prstGeom>
        </p:spPr>
        <p:txBody>
          <a:bodyPr vert="horz" lIns="91440" tIns="45720" rIns="91440" bIns="45720" rtlCol="0" anchor="ctr">
            <a:normAutofit/>
          </a:bodyPr>
          <a:lstStyle>
            <a:lvl1pPr algn="l" defTabSz="685800" rtl="0" eaLnBrk="1" latinLnBrk="0" hangingPunct="1">
              <a:spcBef>
                <a:spcPct val="0"/>
              </a:spcBef>
              <a:buNone/>
              <a:defRPr lang="zh-CN" sz="3300" kern="1200">
                <a:solidFill>
                  <a:schemeClr val="bg1"/>
                </a:solidFill>
                <a:latin typeface="Microsoft YaHei UI" panose="020B0503020204020204" pitchFamily="34" charset="-122"/>
                <a:ea typeface="Microsoft YaHei UI" panose="020B0503020204020204" pitchFamily="34" charset="-122"/>
                <a:cs typeface="+mj-cs"/>
              </a:defRPr>
            </a:lvl1pPr>
          </a:lstStyle>
          <a:p>
            <a:r>
              <a:rPr kumimoji="1" lang="zh-CN" altLang="en-US"/>
              <a:t>实验安排</a:t>
            </a:r>
            <a:endParaRPr kumimoji="1" lang="zh-CN" altLang="en-US" dirty="0"/>
          </a:p>
        </p:txBody>
      </p:sp>
      <p:sp>
        <p:nvSpPr>
          <p:cNvPr id="4" name="文本框 3"/>
          <p:cNvSpPr txBox="1"/>
          <p:nvPr/>
        </p:nvSpPr>
        <p:spPr>
          <a:xfrm>
            <a:off x="190987" y="1555573"/>
            <a:ext cx="8692954" cy="4192943"/>
          </a:xfrm>
          <a:prstGeom prst="rect">
            <a:avLst/>
          </a:prstGeom>
          <a:noFill/>
        </p:spPr>
        <p:txBody>
          <a:bodyPr wrap="square" rtlCol="0">
            <a:spAutoFit/>
          </a:bodyPr>
          <a:lstStyle/>
          <a:p>
            <a:pPr marL="342900" indent="-342900" fontAlgn="auto">
              <a:lnSpc>
                <a:spcPct val="150000"/>
              </a:lnSpc>
              <a:buFont typeface="Arial" panose="020B0604020202020204" pitchFamily="34" charset="0"/>
              <a:buChar char="•"/>
            </a:pPr>
            <a:r>
              <a:rPr lang="en-US" altLang="zh-CN" sz="2000">
                <a:latin typeface="微软雅黑" panose="020B0503020204020204" pitchFamily="34" charset="-122"/>
                <a:ea typeface="微软雅黑" panose="020B0503020204020204" pitchFamily="34" charset="-122"/>
              </a:rPr>
              <a:t>11</a:t>
            </a:r>
            <a:r>
              <a:rPr lang="zh-CN" altLang="en-US" sz="2000">
                <a:latin typeface="微软雅黑" panose="020B0503020204020204" pitchFamily="34" charset="-122"/>
                <a:ea typeface="微软雅黑" panose="020B0503020204020204" pitchFamily="34" charset="-122"/>
              </a:rPr>
              <a:t>月</a:t>
            </a:r>
            <a:r>
              <a:rPr lang="en-US" altLang="zh-CN" sz="2000">
                <a:latin typeface="微软雅黑" panose="020B0503020204020204" pitchFamily="34" charset="-122"/>
                <a:ea typeface="微软雅黑" panose="020B0503020204020204" pitchFamily="34" charset="-122"/>
              </a:rPr>
              <a:t>16</a:t>
            </a:r>
            <a:r>
              <a:rPr lang="zh-CN" altLang="en-US" sz="2000">
                <a:latin typeface="微软雅黑" panose="020B0503020204020204" pitchFamily="34" charset="-122"/>
                <a:ea typeface="微软雅黑" panose="020B0503020204020204" pitchFamily="34" charset="-122"/>
              </a:rPr>
              <a:t>日：对项目二进行说明，回答项目设计相关问题。</a:t>
            </a:r>
            <a:endParaRPr lang="en-US" altLang="zh-CN" sz="2000">
              <a:latin typeface="微软雅黑" panose="020B0503020204020204" pitchFamily="34" charset="-122"/>
              <a:ea typeface="微软雅黑" panose="020B0503020204020204" pitchFamily="34" charset="-122"/>
            </a:endParaRPr>
          </a:p>
          <a:p>
            <a:pPr marL="342900" indent="-342900" fontAlgn="auto">
              <a:lnSpc>
                <a:spcPct val="150000"/>
              </a:lnSpc>
              <a:buFont typeface="Arial" panose="020B0604020202020204" pitchFamily="34" charset="0"/>
              <a:buChar char="•"/>
            </a:pPr>
            <a:r>
              <a:rPr lang="en-US" altLang="zh-CN" sz="2000">
                <a:latin typeface="微软雅黑" panose="020B0503020204020204" pitchFamily="34" charset="-122"/>
                <a:ea typeface="微软雅黑" panose="020B0503020204020204" pitchFamily="34" charset="-122"/>
              </a:rPr>
              <a:t>11</a:t>
            </a:r>
            <a:r>
              <a:rPr lang="zh-CN" altLang="en-US" sz="2000">
                <a:latin typeface="微软雅黑" panose="020B0503020204020204" pitchFamily="34" charset="-122"/>
                <a:ea typeface="微软雅黑" panose="020B0503020204020204" pitchFamily="34" charset="-122"/>
              </a:rPr>
              <a:t>月</a:t>
            </a:r>
            <a:r>
              <a:rPr lang="en-US" altLang="zh-CN" sz="2000">
                <a:latin typeface="微软雅黑" panose="020B0503020204020204" pitchFamily="34" charset="-122"/>
                <a:ea typeface="微软雅黑" panose="020B0503020204020204" pitchFamily="34" charset="-122"/>
              </a:rPr>
              <a:t>23</a:t>
            </a:r>
            <a:r>
              <a:rPr lang="zh-CN" altLang="en-US" sz="2000">
                <a:latin typeface="微软雅黑" panose="020B0503020204020204" pitchFamily="34" charset="-122"/>
                <a:ea typeface="微软雅黑" panose="020B0503020204020204" pitchFamily="34" charset="-122"/>
              </a:rPr>
              <a:t>日：提前完成基础功能的同学，可以进行测评，获得参赛资格。</a:t>
            </a:r>
            <a:endParaRPr lang="en-US" altLang="zh-CN" sz="2000">
              <a:latin typeface="微软雅黑" panose="020B0503020204020204" pitchFamily="34" charset="-122"/>
              <a:ea typeface="微软雅黑" panose="020B0503020204020204" pitchFamily="34" charset="-122"/>
            </a:endParaRPr>
          </a:p>
          <a:p>
            <a:pPr marL="342900" indent="-342900" fontAlgn="auto">
              <a:lnSpc>
                <a:spcPct val="150000"/>
              </a:lnSpc>
              <a:buFont typeface="Arial" panose="020B0604020202020204" pitchFamily="34" charset="0"/>
              <a:buChar char="•"/>
            </a:pPr>
            <a:r>
              <a:rPr lang="en-US" altLang="zh-CN" sz="2000">
                <a:latin typeface="微软雅黑" panose="020B0503020204020204" pitchFamily="34" charset="-122"/>
                <a:ea typeface="微软雅黑" panose="020B0503020204020204" pitchFamily="34" charset="-122"/>
              </a:rPr>
              <a:t>11</a:t>
            </a:r>
            <a:r>
              <a:rPr lang="zh-CN" altLang="en-US" sz="2000">
                <a:latin typeface="微软雅黑" panose="020B0503020204020204" pitchFamily="34" charset="-122"/>
                <a:ea typeface="微软雅黑" panose="020B0503020204020204" pitchFamily="34" charset="-122"/>
              </a:rPr>
              <a:t>月</a:t>
            </a:r>
            <a:r>
              <a:rPr lang="en-US" altLang="zh-CN" sz="2000">
                <a:latin typeface="微软雅黑" panose="020B0503020204020204" pitchFamily="34" charset="-122"/>
                <a:ea typeface="微软雅黑" panose="020B0503020204020204" pitchFamily="34" charset="-122"/>
              </a:rPr>
              <a:t>30</a:t>
            </a:r>
            <a:r>
              <a:rPr lang="zh-CN" altLang="en-US" sz="2000">
                <a:latin typeface="微软雅黑" panose="020B0503020204020204" pitchFamily="34" charset="-122"/>
                <a:ea typeface="微软雅黑" panose="020B0503020204020204" pitchFamily="34" charset="-122"/>
              </a:rPr>
              <a:t>日</a:t>
            </a:r>
            <a:r>
              <a:rPr lang="zh-CN" altLang="en-US" sz="2000">
                <a:solidFill>
                  <a:srgbClr val="FF0000"/>
                </a:solidFill>
                <a:latin typeface="微软雅黑" panose="020B0503020204020204" pitchFamily="34" charset="-122"/>
                <a:ea typeface="微软雅黑" panose="020B0503020204020204" pitchFamily="34" charset="-122"/>
              </a:rPr>
              <a:t>前</a:t>
            </a:r>
            <a:r>
              <a:rPr lang="zh-CN" altLang="en-US" sz="2000">
                <a:latin typeface="微软雅黑" panose="020B0503020204020204" pitchFamily="34" charset="-122"/>
                <a:ea typeface="微软雅黑" panose="020B0503020204020204" pitchFamily="34" charset="-122"/>
              </a:rPr>
              <a:t>：在课程网站上提交</a:t>
            </a:r>
            <a:r>
              <a:rPr lang="zh-CN" altLang="en-US" sz="2000" dirty="0">
                <a:latin typeface="微软雅黑" panose="020B0503020204020204" pitchFamily="34" charset="-122"/>
                <a:ea typeface="微软雅黑" panose="020B0503020204020204" pitchFamily="34" charset="-122"/>
              </a:rPr>
              <a:t>设计</a:t>
            </a:r>
            <a:r>
              <a:rPr lang="en-US" altLang="zh-CN" sz="2000">
                <a:latin typeface="微软雅黑" panose="020B0503020204020204" pitchFamily="34" charset="-122"/>
                <a:ea typeface="微软雅黑" panose="020B0503020204020204" pitchFamily="34" charset="-122"/>
              </a:rPr>
              <a:t>PPT</a:t>
            </a:r>
            <a:r>
              <a:rPr lang="zh-CN" altLang="en-US" sz="2000">
                <a:latin typeface="微软雅黑" panose="020B0503020204020204" pitchFamily="34" charset="-122"/>
                <a:ea typeface="微软雅黑" panose="020B0503020204020204" pitchFamily="34" charset="-122"/>
              </a:rPr>
              <a:t>，说明算法思路，并提交代码（</a:t>
            </a:r>
            <a:r>
              <a:rPr lang="en-US" altLang="zh-CN" sz="2000" i="1">
                <a:latin typeface="微软雅黑" panose="020B0503020204020204" pitchFamily="34" charset="-122"/>
                <a:ea typeface="微软雅黑" panose="020B0503020204020204" pitchFamily="34" charset="-122"/>
              </a:rPr>
              <a:t>Reversi.cpp</a:t>
            </a:r>
            <a:r>
              <a:rPr lang="zh-CN" altLang="en-US" sz="2000" i="1">
                <a:latin typeface="微软雅黑" panose="020B0503020204020204" pitchFamily="34" charset="-122"/>
                <a:ea typeface="微软雅黑" panose="020B0503020204020204" pitchFamily="34" charset="-122"/>
              </a:rPr>
              <a:t>，如果修改了其他接口文件，将所有修改的文件打包提交，并在设计报告中详细说明 </a:t>
            </a:r>
            <a:r>
              <a:rPr lang="zh-CN" altLang="en-US" sz="2000">
                <a:latin typeface="微软雅黑" panose="020B0503020204020204" pitchFamily="34" charset="-122"/>
                <a:ea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endParaRPr>
          </a:p>
          <a:p>
            <a:pPr marL="342900" indent="-342900" fontAlgn="auto">
              <a:lnSpc>
                <a:spcPct val="150000"/>
              </a:lnSpc>
              <a:buFont typeface="Arial" panose="020B0604020202020204" pitchFamily="34" charset="0"/>
              <a:buChar char="•"/>
            </a:pPr>
            <a:r>
              <a:rPr lang="en-US" altLang="zh-CN" sz="2000">
                <a:latin typeface="微软雅黑" panose="020B0503020204020204" pitchFamily="34" charset="-122"/>
                <a:ea typeface="微软雅黑" panose="020B0503020204020204" pitchFamily="34" charset="-122"/>
              </a:rPr>
              <a:t>11</a:t>
            </a:r>
            <a:r>
              <a:rPr lang="zh-CN" altLang="en-US" sz="2000">
                <a:latin typeface="微软雅黑" panose="020B0503020204020204" pitchFamily="34" charset="-122"/>
                <a:ea typeface="微软雅黑" panose="020B0503020204020204" pitchFamily="34" charset="-122"/>
              </a:rPr>
              <a:t>月</a:t>
            </a:r>
            <a:r>
              <a:rPr lang="en-US" altLang="zh-CN" sz="2000">
                <a:latin typeface="微软雅黑" panose="020B0503020204020204" pitchFamily="34" charset="-122"/>
                <a:ea typeface="微软雅黑" panose="020B0503020204020204" pitchFamily="34" charset="-122"/>
              </a:rPr>
              <a:t>30</a:t>
            </a:r>
            <a:r>
              <a:rPr lang="zh-CN" altLang="en-US" sz="2000">
                <a:latin typeface="微软雅黑" panose="020B0503020204020204" pitchFamily="34" charset="-122"/>
                <a:ea typeface="微软雅黑" panose="020B0503020204020204" pitchFamily="34" charset="-122"/>
              </a:rPr>
              <a:t>日第一节课：测评基础功能，战胜内置</a:t>
            </a:r>
            <a:r>
              <a:rPr lang="en-US" altLang="zh-CN" sz="2000">
                <a:latin typeface="微软雅黑" panose="020B0503020204020204" pitchFamily="34" charset="-122"/>
                <a:ea typeface="微软雅黑" panose="020B0503020204020204" pitchFamily="34" charset="-122"/>
              </a:rPr>
              <a:t>AI</a:t>
            </a:r>
            <a:r>
              <a:rPr lang="zh-CN" altLang="en-US" sz="2000">
                <a:latin typeface="微软雅黑" panose="020B0503020204020204" pitchFamily="34" charset="-122"/>
                <a:ea typeface="微软雅黑" panose="020B0503020204020204" pitchFamily="34" charset="-122"/>
              </a:rPr>
              <a:t>算法的同学，获得参赛资格。</a:t>
            </a:r>
            <a:endParaRPr lang="en-US" altLang="zh-CN" sz="2000" dirty="0">
              <a:latin typeface="微软雅黑" panose="020B0503020204020204" pitchFamily="34" charset="-122"/>
              <a:ea typeface="微软雅黑" panose="020B0503020204020204" pitchFamily="34" charset="-122"/>
            </a:endParaRPr>
          </a:p>
          <a:p>
            <a:pPr marL="342900" indent="-342900" fontAlgn="auto">
              <a:lnSpc>
                <a:spcPct val="150000"/>
              </a:lnSpc>
              <a:buFont typeface="Arial" panose="020B0604020202020204" pitchFamily="34" charset="0"/>
              <a:buChar char="•"/>
            </a:pPr>
            <a:r>
              <a:rPr lang="en-US" altLang="zh-CN" sz="2000">
                <a:latin typeface="微软雅黑" panose="020B0503020204020204" pitchFamily="34" charset="-122"/>
                <a:ea typeface="微软雅黑" panose="020B0503020204020204" pitchFamily="34" charset="-122"/>
              </a:rPr>
              <a:t>11</a:t>
            </a:r>
            <a:r>
              <a:rPr lang="zh-CN" altLang="en-US" sz="2000">
                <a:latin typeface="微软雅黑" panose="020B0503020204020204" pitchFamily="34" charset="-122"/>
                <a:ea typeface="微软雅黑" panose="020B0503020204020204" pitchFamily="34" charset="-122"/>
              </a:rPr>
              <a:t>月</a:t>
            </a:r>
            <a:r>
              <a:rPr lang="en-US" altLang="zh-CN" sz="2000">
                <a:latin typeface="微软雅黑" panose="020B0503020204020204" pitchFamily="34" charset="-122"/>
                <a:ea typeface="微软雅黑" panose="020B0503020204020204" pitchFamily="34" charset="-122"/>
              </a:rPr>
              <a:t>30</a:t>
            </a:r>
            <a:r>
              <a:rPr lang="zh-CN" altLang="en-US" sz="2000">
                <a:latin typeface="微软雅黑" panose="020B0503020204020204" pitchFamily="34" charset="-122"/>
                <a:ea typeface="微软雅黑" panose="020B0503020204020204" pitchFamily="34" charset="-122"/>
              </a:rPr>
              <a:t>日第二节课：举行</a:t>
            </a:r>
            <a:r>
              <a:rPr lang="zh-CN" altLang="en-US" sz="2000" dirty="0">
                <a:latin typeface="微软雅黑" panose="020B0503020204020204" pitchFamily="34" charset="-122"/>
                <a:ea typeface="微软雅黑" panose="020B0503020204020204" pitchFamily="34" charset="-122"/>
              </a:rPr>
              <a:t>班内五子棋竞赛，本次实验的一部分分数将由竞赛的</a:t>
            </a:r>
            <a:r>
              <a:rPr lang="zh-CN" altLang="en-US" sz="2000">
                <a:latin typeface="微软雅黑" panose="020B0503020204020204" pitchFamily="34" charset="-122"/>
                <a:ea typeface="微软雅黑" panose="020B0503020204020204" pitchFamily="34" charset="-122"/>
              </a:rPr>
              <a:t>成绩给定。</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nvSpPr>
        <p:spPr>
          <a:xfrm>
            <a:off x="628650" y="7291"/>
            <a:ext cx="7886700" cy="1325563"/>
          </a:xfrm>
          <a:prstGeom prst="rect">
            <a:avLst/>
          </a:prstGeom>
        </p:spPr>
        <p:txBody>
          <a:bodyPr vert="horz" lIns="91440" tIns="45720" rIns="91440" bIns="45720" rtlCol="0" anchor="ctr">
            <a:normAutofit/>
          </a:bodyPr>
          <a:lstStyle>
            <a:lvl1pPr algn="l" defTabSz="685800" rtl="0" eaLnBrk="1" latinLnBrk="0" hangingPunct="1">
              <a:spcBef>
                <a:spcPct val="0"/>
              </a:spcBef>
              <a:buNone/>
              <a:defRPr lang="zh-CN" sz="3300" kern="1200">
                <a:solidFill>
                  <a:schemeClr val="bg1"/>
                </a:solidFill>
                <a:latin typeface="Microsoft YaHei UI" panose="020B0503020204020204" pitchFamily="34" charset="-122"/>
                <a:ea typeface="Microsoft YaHei UI" panose="020B0503020204020204" pitchFamily="34" charset="-122"/>
                <a:cs typeface="+mj-cs"/>
              </a:defRPr>
            </a:lvl1pPr>
          </a:lstStyle>
          <a:p>
            <a:r>
              <a:rPr kumimoji="1" lang="zh-CN" altLang="en-US" dirty="0"/>
              <a:t>实验内容</a:t>
            </a:r>
          </a:p>
        </p:txBody>
      </p:sp>
      <p:sp>
        <p:nvSpPr>
          <p:cNvPr id="4" name="文本框 3"/>
          <p:cNvSpPr txBox="1"/>
          <p:nvPr/>
        </p:nvSpPr>
        <p:spPr>
          <a:xfrm>
            <a:off x="351358" y="1622685"/>
            <a:ext cx="8441284" cy="4192943"/>
          </a:xfrm>
          <a:prstGeom prst="rect">
            <a:avLst/>
          </a:prstGeom>
          <a:noFill/>
        </p:spPr>
        <p:txBody>
          <a:bodyPr wrap="square" rtlCol="0">
            <a:spAutoFit/>
          </a:bodyPr>
          <a:lstStyle/>
          <a:p>
            <a:pPr marL="342900" indent="-342900" fontAlgn="auto">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评分细则（总分：</a:t>
            </a:r>
            <a:r>
              <a:rPr lang="en-US" altLang="zh-CN" sz="2000" dirty="0">
                <a:latin typeface="微软雅黑" panose="020B0503020204020204" pitchFamily="34" charset="-122"/>
                <a:ea typeface="微软雅黑" panose="020B0503020204020204" pitchFamily="34" charset="-122"/>
              </a:rPr>
              <a:t>20</a:t>
            </a:r>
            <a:r>
              <a:rPr lang="zh-CN" altLang="en-US" sz="2000" dirty="0">
                <a:latin typeface="微软雅黑" panose="020B0503020204020204" pitchFamily="34" charset="-122"/>
                <a:ea typeface="微软雅黑" panose="020B0503020204020204" pitchFamily="34" charset="-122"/>
              </a:rPr>
              <a:t>分）：</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设计</a:t>
            </a:r>
            <a:r>
              <a:rPr lang="en-US" altLang="zh-CN" sz="2000" dirty="0">
                <a:latin typeface="微软雅黑" panose="020B0503020204020204" pitchFamily="34" charset="-122"/>
                <a:ea typeface="微软雅黑" panose="020B0503020204020204" pitchFamily="34" charset="-122"/>
              </a:rPr>
              <a:t>PPT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分</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战胜第一个和第二个内置</a:t>
            </a:r>
            <a:r>
              <a:rPr lang="en-US" altLang="zh-CN" sz="2000" dirty="0">
                <a:latin typeface="微软雅黑" panose="020B0503020204020204" pitchFamily="34" charset="-122"/>
                <a:ea typeface="微软雅黑" panose="020B0503020204020204" pitchFamily="34" charset="-122"/>
              </a:rPr>
              <a:t>AI</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9</a:t>
            </a:r>
            <a:r>
              <a:rPr lang="zh-CN" altLang="en-US" sz="2000" dirty="0">
                <a:latin typeface="微软雅黑" panose="020B0503020204020204" pitchFamily="34" charset="-122"/>
                <a:ea typeface="微软雅黑" panose="020B0503020204020204" pitchFamily="34" charset="-122"/>
              </a:rPr>
              <a:t>分</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战胜第三个内置</a:t>
            </a:r>
            <a:r>
              <a:rPr lang="en-US" altLang="zh-CN" sz="2000" dirty="0">
                <a:latin typeface="微软雅黑" panose="020B0503020204020204" pitchFamily="34" charset="-122"/>
                <a:ea typeface="微软雅黑" panose="020B0503020204020204" pitchFamily="34" charset="-122"/>
              </a:rPr>
              <a:t>AI</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分</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实现复盘：</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分</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班级竞赛：按照</a:t>
            </a:r>
            <a:r>
              <a:rPr lang="zh-CN" altLang="en-US" sz="2000">
                <a:latin typeface="微软雅黑" panose="020B0503020204020204" pitchFamily="34" charset="-122"/>
                <a:ea typeface="微软雅黑" panose="020B0503020204020204" pitchFamily="34" charset="-122"/>
              </a:rPr>
              <a:t>晋级轮次</a:t>
            </a:r>
            <a:r>
              <a:rPr lang="en-US" altLang="zh-CN" sz="2000" dirty="0">
                <a:latin typeface="微软雅黑" panose="020B0503020204020204" pitchFamily="34" charset="-122"/>
                <a:ea typeface="微软雅黑" panose="020B0503020204020204" pitchFamily="34" charset="-122"/>
              </a:rPr>
              <a:t>1</a:t>
            </a:r>
            <a:r>
              <a:rPr lang="en-US" altLang="zh-CN" sz="200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分不等</a:t>
            </a:r>
            <a:endParaRPr lang="en-US" altLang="zh-CN" sz="2000" dirty="0">
              <a:latin typeface="微软雅黑" panose="020B0503020204020204" pitchFamily="34" charset="-122"/>
              <a:ea typeface="微软雅黑" panose="020B0503020204020204" pitchFamily="34" charset="-122"/>
            </a:endParaRPr>
          </a:p>
          <a:p>
            <a:pPr marL="342900" indent="-342900" fontAlgn="auto">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注意点：</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每晋级一轮加</a:t>
            </a:r>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分，</a:t>
            </a:r>
            <a:r>
              <a:rPr lang="en-US" altLang="zh-CN" sz="2000">
                <a:latin typeface="微软雅黑" panose="020B0503020204020204" pitchFamily="34" charset="-122"/>
                <a:ea typeface="微软雅黑" panose="020B0503020204020204" pitchFamily="34" charset="-122"/>
              </a:rPr>
              <a:t>4</a:t>
            </a:r>
            <a:r>
              <a:rPr lang="zh-CN" altLang="en-US" sz="2000">
                <a:latin typeface="微软雅黑" panose="020B0503020204020204" pitchFamily="34" charset="-122"/>
                <a:ea typeface="微软雅黑" panose="020B0503020204020204" pitchFamily="34" charset="-122"/>
              </a:rPr>
              <a:t>分上限。</a:t>
            </a:r>
            <a:endParaRPr lang="en-US" altLang="zh-CN" sz="200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如果更漂亮地实现复盘，可以加</a:t>
            </a:r>
            <a:r>
              <a:rPr lang="en-US" altLang="zh-CN" sz="2000">
                <a:latin typeface="微软雅黑" panose="020B0503020204020204" pitchFamily="34" charset="-122"/>
                <a:ea typeface="微软雅黑" panose="020B0503020204020204" pitchFamily="34" charset="-122"/>
              </a:rPr>
              <a:t>1-2</a:t>
            </a:r>
            <a:r>
              <a:rPr lang="zh-CN" altLang="en-US" sz="2000">
                <a:latin typeface="微软雅黑" panose="020B0503020204020204" pitchFamily="34" charset="-122"/>
                <a:ea typeface="微软雅黑" panose="020B0503020204020204" pitchFamily="34" charset="-122"/>
              </a:rPr>
              <a:t>分，最后项目总分不超过</a:t>
            </a:r>
            <a:r>
              <a:rPr lang="en-US" altLang="zh-CN" sz="2000">
                <a:latin typeface="微软雅黑" panose="020B0503020204020204" pitchFamily="34" charset="-122"/>
                <a:ea typeface="微软雅黑" panose="020B0503020204020204" pitchFamily="34" charset="-122"/>
              </a:rPr>
              <a:t>20</a:t>
            </a:r>
            <a:r>
              <a:rPr lang="zh-CN" altLang="en-US" sz="2000">
                <a:latin typeface="微软雅黑" panose="020B0503020204020204" pitchFamily="34" charset="-122"/>
                <a:ea typeface="微软雅黑" panose="020B0503020204020204" pitchFamily="34" charset="-122"/>
              </a:rPr>
              <a:t>分。</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1290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比赛规则</a:t>
            </a:r>
            <a:endParaRPr kumimoji="1" lang="zh-CN" altLang="en-US" dirty="0"/>
          </a:p>
        </p:txBody>
      </p:sp>
      <p:sp>
        <p:nvSpPr>
          <p:cNvPr id="3" name="内容占位符 2"/>
          <p:cNvSpPr>
            <a:spLocks noGrp="1"/>
          </p:cNvSpPr>
          <p:nvPr>
            <p:ph idx="1"/>
          </p:nvPr>
        </p:nvSpPr>
        <p:spPr/>
        <p:txBody>
          <a:bodyPr>
            <a:normAutofit/>
          </a:bodyPr>
          <a:lstStyle/>
          <a:p>
            <a:pPr marL="342900" indent="-342900"/>
            <a:r>
              <a:rPr lang="zh-CN" altLang="en-US" sz="2400" dirty="0">
                <a:solidFill>
                  <a:srgbClr val="FF0000"/>
                </a:solidFill>
                <a:latin typeface="微软雅黑" panose="020B0503020204020204" pitchFamily="34" charset="-122"/>
                <a:ea typeface="微软雅黑" panose="020B0503020204020204" pitchFamily="34" charset="-122"/>
              </a:rPr>
              <a:t>只有战胜三个内置</a:t>
            </a:r>
            <a:r>
              <a:rPr lang="en-US" altLang="zh-CN" sz="2400" dirty="0">
                <a:solidFill>
                  <a:srgbClr val="FF0000"/>
                </a:solidFill>
                <a:latin typeface="微软雅黑" panose="020B0503020204020204" pitchFamily="34" charset="-122"/>
                <a:ea typeface="微软雅黑" panose="020B0503020204020204" pitchFamily="34" charset="-122"/>
              </a:rPr>
              <a:t>AI</a:t>
            </a:r>
            <a:r>
              <a:rPr lang="zh-CN" altLang="en-US" sz="2400" dirty="0">
                <a:solidFill>
                  <a:srgbClr val="FF0000"/>
                </a:solidFill>
                <a:latin typeface="微软雅黑" panose="020B0503020204020204" pitchFamily="34" charset="-122"/>
                <a:ea typeface="微软雅黑" panose="020B0503020204020204" pitchFamily="34" charset="-122"/>
              </a:rPr>
              <a:t>的同学</a:t>
            </a:r>
            <a:r>
              <a:rPr lang="zh-CN" altLang="en-US" sz="2400" dirty="0">
                <a:latin typeface="微软雅黑" panose="020B0503020204020204" pitchFamily="34" charset="-122"/>
                <a:ea typeface="微软雅黑" panose="020B0503020204020204" pitchFamily="34" charset="-122"/>
              </a:rPr>
              <a:t>才能参与班内五子棋竞赛</a:t>
            </a:r>
            <a:endParaRPr lang="en-US" altLang="zh-CN" sz="2400" dirty="0">
              <a:latin typeface="微软雅黑" panose="020B0503020204020204" pitchFamily="34" charset="-122"/>
              <a:ea typeface="微软雅黑" panose="020B0503020204020204" pitchFamily="34" charset="-122"/>
            </a:endParaRPr>
          </a:p>
          <a:p>
            <a:pPr marL="342900" indent="-342900"/>
            <a:r>
              <a:rPr lang="zh-CN" altLang="en-US" sz="2400" dirty="0">
                <a:latin typeface="微软雅黑" panose="020B0503020204020204" pitchFamily="34" charset="-122"/>
                <a:ea typeface="微软雅黑" panose="020B0503020204020204" pitchFamily="34" charset="-122"/>
              </a:rPr>
              <a:t>整个比赛采用多轮淘汰赛制，每轮比赛胜者晋级下一轮比赛，如此进行多轮，直到产生冠亚军</a:t>
            </a:r>
            <a:endParaRPr lang="en-US" altLang="zh-CN" dirty="0">
              <a:latin typeface="微软雅黑" panose="020B0503020204020204" pitchFamily="34" charset="-122"/>
              <a:ea typeface="微软雅黑" panose="020B0503020204020204" pitchFamily="34" charset="-122"/>
            </a:endParaRPr>
          </a:p>
          <a:p>
            <a:pPr marL="342900" indent="-342900"/>
            <a:r>
              <a:rPr lang="zh-CN" altLang="en-US" sz="2400" dirty="0">
                <a:latin typeface="微软雅黑" panose="020B0503020204020204" pitchFamily="34" charset="-122"/>
                <a:ea typeface="微软雅黑" panose="020B0503020204020204" pitchFamily="34" charset="-122"/>
              </a:rPr>
              <a:t>每轮比赛服务器</a:t>
            </a:r>
            <a:r>
              <a:rPr lang="zh-CN" altLang="en-US" sz="2400" dirty="0">
                <a:solidFill>
                  <a:srgbClr val="FF0000"/>
                </a:solidFill>
                <a:latin typeface="微软雅黑" panose="020B0503020204020204" pitchFamily="34" charset="-122"/>
                <a:ea typeface="微软雅黑" panose="020B0503020204020204" pitchFamily="34" charset="-122"/>
              </a:rPr>
              <a:t>随机</a:t>
            </a:r>
            <a:r>
              <a:rPr lang="zh-CN" altLang="en-US" sz="2400" dirty="0">
                <a:latin typeface="微软雅黑" panose="020B0503020204020204" pitchFamily="34" charset="-122"/>
                <a:ea typeface="微软雅黑" panose="020B0503020204020204" pitchFamily="34" charset="-122"/>
              </a:rPr>
              <a:t>从选手池中选取</a:t>
            </a:r>
            <a:r>
              <a:rPr lang="zh-CN" altLang="en-US" sz="2400" dirty="0">
                <a:solidFill>
                  <a:srgbClr val="FF0000"/>
                </a:solidFill>
                <a:latin typeface="微软雅黑" panose="020B0503020204020204" pitchFamily="34" charset="-122"/>
                <a:ea typeface="微软雅黑" panose="020B0503020204020204" pitchFamily="34" charset="-122"/>
              </a:rPr>
              <a:t>两名</a:t>
            </a:r>
            <a:r>
              <a:rPr lang="zh-CN" altLang="en-US" sz="2400" dirty="0">
                <a:latin typeface="微软雅黑" panose="020B0503020204020204" pitchFamily="34" charset="-122"/>
                <a:ea typeface="微软雅黑" panose="020B0503020204020204" pitchFamily="34" charset="-122"/>
              </a:rPr>
              <a:t>进行匹配对战，每次对战均进行</a:t>
            </a:r>
            <a:r>
              <a:rPr lang="zh-CN" altLang="en-US" sz="2400" dirty="0">
                <a:solidFill>
                  <a:srgbClr val="FF0000"/>
                </a:solidFill>
                <a:latin typeface="微软雅黑" panose="020B0503020204020204" pitchFamily="34" charset="-122"/>
                <a:ea typeface="微软雅黑" panose="020B0503020204020204" pitchFamily="34" charset="-122"/>
              </a:rPr>
              <a:t>三局</a:t>
            </a:r>
            <a:r>
              <a:rPr lang="zh-CN" altLang="en-US" sz="2400" dirty="0">
                <a:latin typeface="微软雅黑" panose="020B0503020204020204" pitchFamily="34" charset="-122"/>
                <a:ea typeface="微软雅黑" panose="020B0503020204020204" pitchFamily="34" charset="-122"/>
              </a:rPr>
              <a:t>，三局两胜中获胜的玩家晋级</a:t>
            </a:r>
            <a:endParaRPr lang="en-US" altLang="zh-CN" dirty="0">
              <a:latin typeface="微软雅黑" panose="020B0503020204020204" pitchFamily="34" charset="-122"/>
              <a:ea typeface="微软雅黑" panose="020B0503020204020204" pitchFamily="34" charset="-122"/>
            </a:endParaRPr>
          </a:p>
          <a:p>
            <a:endParaRPr kumimoji="1"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比赛注意事项</a:t>
            </a:r>
            <a:endParaRPr kumimoji="1" lang="zh-CN" altLang="en-US" dirty="0"/>
          </a:p>
        </p:txBody>
      </p:sp>
      <p:sp>
        <p:nvSpPr>
          <p:cNvPr id="3" name="内容占位符 2"/>
          <p:cNvSpPr>
            <a:spLocks noGrp="1"/>
          </p:cNvSpPr>
          <p:nvPr>
            <p:ph idx="1"/>
          </p:nvPr>
        </p:nvSpPr>
        <p:spPr/>
        <p:txBody>
          <a:bodyPr>
            <a:normAutofit/>
          </a:bodyPr>
          <a:lstStyle/>
          <a:p>
            <a:pPr marL="342900" indent="-342900"/>
            <a:r>
              <a:rPr lang="zh-CN" altLang="en-US" dirty="0">
                <a:latin typeface="微软雅黑" panose="020B0503020204020204" pitchFamily="34" charset="-122"/>
                <a:ea typeface="微软雅黑" panose="020B0503020204020204" pitchFamily="34" charset="-122"/>
              </a:rPr>
              <a:t>每轮比赛开始后，每位参赛者</a:t>
            </a:r>
            <a:r>
              <a:rPr lang="zh-CN" altLang="en-US" dirty="0">
                <a:solidFill>
                  <a:srgbClr val="FF0000"/>
                </a:solidFill>
                <a:latin typeface="微软雅黑" panose="020B0503020204020204" pitchFamily="34" charset="-122"/>
                <a:ea typeface="微软雅黑" panose="020B0503020204020204" pitchFamily="34" charset="-122"/>
              </a:rPr>
              <a:t>有且仅有一次</a:t>
            </a:r>
            <a:r>
              <a:rPr lang="zh-CN" altLang="en-US" dirty="0">
                <a:latin typeface="微软雅黑" panose="020B0503020204020204" pitchFamily="34" charset="-122"/>
                <a:ea typeface="微软雅黑" panose="020B0503020204020204" pitchFamily="34" charset="-122"/>
              </a:rPr>
              <a:t>连入服务器的机会，先连入的参赛者需要等待其他参赛者，所以</a:t>
            </a:r>
            <a:r>
              <a:rPr lang="zh-CN" altLang="en-US" dirty="0">
                <a:solidFill>
                  <a:srgbClr val="FF0000"/>
                </a:solidFill>
                <a:latin typeface="微软雅黑" panose="020B0503020204020204" pitchFamily="34" charset="-122"/>
                <a:ea typeface="微软雅黑" panose="020B0503020204020204" pitchFamily="34" charset="-122"/>
              </a:rPr>
              <a:t>程序运行后请不要再进行任何其他操作，双手离开键盘即可</a:t>
            </a:r>
            <a:r>
              <a:rPr lang="zh-CN" altLang="en-US" dirty="0">
                <a:latin typeface="微软雅黑" panose="020B0503020204020204" pitchFamily="34" charset="-122"/>
                <a:ea typeface="微软雅黑" panose="020B0503020204020204" pitchFamily="34" charset="-122"/>
              </a:rPr>
              <a:t>，当所有参赛者均连入服务器后，比赛自动开始。</a:t>
            </a:r>
          </a:p>
          <a:p>
            <a:pPr marL="342900" indent="-342900"/>
            <a:r>
              <a:rPr lang="zh-CN" altLang="en-US" dirty="0">
                <a:latin typeface="微软雅黑" panose="020B0503020204020204" pitchFamily="34" charset="-122"/>
                <a:ea typeface="微软雅黑" panose="020B0503020204020204" pitchFamily="34" charset="-122"/>
              </a:rPr>
              <a:t>对比赛结果有异议的同学可以要求助教给予相应的比赛记录日志复盘查看</a:t>
            </a:r>
          </a:p>
          <a:p>
            <a:pPr marL="342900" indent="-342900"/>
            <a:r>
              <a:rPr lang="zh-CN" altLang="en-US" dirty="0">
                <a:solidFill>
                  <a:srgbClr val="FF0000"/>
                </a:solidFill>
                <a:latin typeface="微软雅黑" panose="020B0503020204020204" pitchFamily="34" charset="-122"/>
                <a:ea typeface="微软雅黑" panose="020B0503020204020204" pitchFamily="34" charset="-122"/>
              </a:rPr>
              <a:t>任何违反比赛规则和注意事项的行为，后果自负</a:t>
            </a:r>
          </a:p>
          <a:p>
            <a:pPr marL="0" indent="0">
              <a:buNone/>
            </a:pP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latin typeface="微软雅黑" panose="020B0503020204020204" pitchFamily="34" charset="-122"/>
                <a:ea typeface="微软雅黑" panose="020B0503020204020204" pitchFamily="34" charset="-122"/>
              </a:rPr>
              <a:t>实验提交与检查</a:t>
            </a:r>
          </a:p>
        </p:txBody>
      </p:sp>
      <p:sp>
        <p:nvSpPr>
          <p:cNvPr id="3" name="内容占位符 2"/>
          <p:cNvSpPr>
            <a:spLocks noGrp="1"/>
          </p:cNvSpPr>
          <p:nvPr>
            <p:ph idx="1"/>
          </p:nvPr>
        </p:nvSpPr>
        <p:spPr>
          <a:xfrm>
            <a:off x="628652" y="1685581"/>
            <a:ext cx="8074673" cy="4491382"/>
          </a:xfrm>
        </p:spPr>
        <p:txBody>
          <a:bodyPr>
            <a:normAutofit/>
          </a:bodyPr>
          <a:lstStyle/>
          <a:p>
            <a:pPr marL="342900" lvl="1" indent="-342900" defTabSz="914400">
              <a:buFont typeface="Wingdings" panose="05000000000000000000" pitchFamily="2" charset="2"/>
              <a:buChar char="l"/>
            </a:pPr>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11</a:t>
            </a: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16</a:t>
            </a: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日、</a:t>
            </a:r>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23</a:t>
            </a: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日、</a:t>
            </a:r>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11</a:t>
            </a: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30</a:t>
            </a: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日第一节课，一共</a:t>
            </a:r>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个时间段同学们可以在实验室联系</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助教，通过战胜内置</a:t>
            </a:r>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获得参加竞赛的资格。</a:t>
            </a: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1" indent="-342900" defTabSz="914400">
              <a:buFont typeface="Wingdings" panose="05000000000000000000" pitchFamily="2" charset="2"/>
              <a:buChar char="l"/>
            </a:pP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查</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重认定抄袭者，该实验整体不计分</a:t>
            </a: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附录：算法数据结构思路参考</a:t>
            </a:r>
          </a:p>
        </p:txBody>
      </p:sp>
      <p:sp>
        <p:nvSpPr>
          <p:cNvPr id="3" name="内容占位符 2"/>
          <p:cNvSpPr>
            <a:spLocks noGrp="1"/>
          </p:cNvSpPr>
          <p:nvPr>
            <p:ph idx="1"/>
          </p:nvPr>
        </p:nvSpPr>
        <p:spPr>
          <a:xfrm>
            <a:off x="628650" y="1558925"/>
            <a:ext cx="7886700" cy="1630680"/>
          </a:xfrm>
        </p:spPr>
        <p:txBody>
          <a:bodyPr/>
          <a:lstStyle/>
          <a:p>
            <a:r>
              <a:rPr lang="zh-CN" altLang="en-US" dirty="0">
                <a:latin typeface="微软雅黑" panose="020B0503020204020204" pitchFamily="34" charset="-122"/>
                <a:ea typeface="微软雅黑" panose="020B0503020204020204" pitchFamily="34" charset="-122"/>
              </a:rPr>
              <a:t>以下内容请有选择的自行查阅学习</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335" y="567690"/>
            <a:ext cx="4970780" cy="594995"/>
          </a:xfrm>
        </p:spPr>
        <p:txBody>
          <a:bodyPr>
            <a:normAutofit/>
          </a:bodyPr>
          <a:lstStyle/>
          <a:p>
            <a:r>
              <a:rPr lang="zh-CN" altLang="en-US" sz="3200" dirty="0"/>
              <a:t>算法数据结构思路</a:t>
            </a:r>
            <a:endParaRPr altLang="en-US" sz="3200" dirty="0"/>
          </a:p>
        </p:txBody>
      </p:sp>
      <p:sp>
        <p:nvSpPr>
          <p:cNvPr id="4" name="文本框 3"/>
          <p:cNvSpPr txBox="1"/>
          <p:nvPr/>
        </p:nvSpPr>
        <p:spPr>
          <a:xfrm>
            <a:off x="521566" y="1679507"/>
            <a:ext cx="8158410" cy="3170099"/>
          </a:xfrm>
          <a:prstGeom prst="rect">
            <a:avLst/>
          </a:prstGeom>
          <a:noFill/>
        </p:spPr>
        <p:txBody>
          <a:bodyPr wrap="square" rtlCol="0">
            <a:spAutoFit/>
          </a:bodyPr>
          <a:lstStyle/>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最基础的搜索算法之深度优先搜索（</a:t>
            </a:r>
            <a:r>
              <a:rPr lang="en-US" altLang="zh-CN" sz="2000" dirty="0">
                <a:latin typeface="微软雅黑" panose="020B0503020204020204" pitchFamily="34" charset="-122"/>
                <a:ea typeface="微软雅黑" panose="020B0503020204020204" pitchFamily="34" charset="-122"/>
              </a:rPr>
              <a:t>DFS</a:t>
            </a:r>
            <a:r>
              <a:rPr lang="zh-CN" altLang="en-US" sz="2000" dirty="0">
                <a:latin typeface="微软雅黑" panose="020B0503020204020204" pitchFamily="34" charset="-122"/>
                <a:ea typeface="微软雅黑" panose="020B0503020204020204" pitchFamily="34" charset="-122"/>
              </a:rPr>
              <a:t>）</a:t>
            </a:r>
            <a:br>
              <a:rPr lang="en-US" altLang="zh-CN" sz="2000" dirty="0">
                <a:latin typeface="微软雅黑" panose="020B0503020204020204" pitchFamily="34" charset="-122"/>
                <a:ea typeface="微软雅黑" panose="020B0503020204020204" pitchFamily="34" charset="-122"/>
              </a:rPr>
            </a:br>
            <a:br>
              <a:rPr lang="en-US" altLang="zh-CN" sz="20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深度优先遍历图的方法是，从图中某顶点</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出发：</a:t>
            </a:r>
          </a:p>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）访问顶点</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a:t>
            </a:r>
          </a:p>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）依次从</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的未被访问的邻接点出发，对图进行深度优先遍历；直至图中和</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有路径相通的顶点都被访问；</a:t>
            </a:r>
          </a:p>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）若此时图中尚有顶点未被访问，则从一个未被访问的顶点出发，重新进行深度优先遍历，直到图中所有顶点均被访问过为止。</a:t>
            </a:r>
            <a:endParaRPr lang="en-US" altLang="zh-CN" sz="2000" dirty="0">
              <a:latin typeface="微软雅黑" panose="020B0503020204020204" pitchFamily="34" charset="-122"/>
              <a:ea typeface="微软雅黑" panose="020B0503020204020204" pitchFamily="34" charset="-122"/>
            </a:endParaRPr>
          </a:p>
          <a:p>
            <a:endParaRPr lang="en-US" altLang="zh-CN" sz="2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335" y="567690"/>
            <a:ext cx="5916295" cy="594995"/>
          </a:xfrm>
        </p:spPr>
        <p:txBody>
          <a:bodyPr>
            <a:normAutofit/>
          </a:bodyPr>
          <a:lstStyle/>
          <a:p>
            <a:r>
              <a:rPr lang="zh-CN" altLang="en-US" sz="3200" dirty="0"/>
              <a:t>算法数据结构思路</a:t>
            </a:r>
            <a:endParaRPr altLang="en-US" sz="3200" dirty="0"/>
          </a:p>
        </p:txBody>
      </p:sp>
      <p:sp>
        <p:nvSpPr>
          <p:cNvPr id="4" name="文本框 3"/>
          <p:cNvSpPr txBox="1"/>
          <p:nvPr/>
        </p:nvSpPr>
        <p:spPr>
          <a:xfrm>
            <a:off x="521566" y="1679507"/>
            <a:ext cx="8158410" cy="1015663"/>
          </a:xfrm>
          <a:prstGeom prst="rect">
            <a:avLst/>
          </a:prstGeom>
          <a:noFill/>
        </p:spPr>
        <p:txBody>
          <a:bodyPr wrap="square" rtlCol="0">
            <a:spAutoFit/>
          </a:bodyPr>
          <a:lstStyle/>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最基础的搜索算法之深度优先搜索（</a:t>
            </a:r>
            <a:r>
              <a:rPr lang="en-US" altLang="zh-CN" sz="2000" dirty="0">
                <a:latin typeface="微软雅黑" panose="020B0503020204020204" pitchFamily="34" charset="-122"/>
                <a:ea typeface="微软雅黑" panose="020B0503020204020204" pitchFamily="34" charset="-122"/>
              </a:rPr>
              <a:t>DFS</a:t>
            </a:r>
            <a:r>
              <a:rPr lang="zh-CN" altLang="en-US" sz="2000" dirty="0">
                <a:latin typeface="微软雅黑" panose="020B0503020204020204" pitchFamily="34" charset="-122"/>
                <a:ea typeface="微软雅黑" panose="020B0503020204020204" pitchFamily="34" charset="-122"/>
              </a:rPr>
              <a:t>）</a:t>
            </a:r>
            <a:br>
              <a:rPr lang="en-US" altLang="zh-CN" sz="2000" dirty="0">
                <a:latin typeface="微软雅黑" panose="020B0503020204020204" pitchFamily="34" charset="-122"/>
                <a:ea typeface="微软雅黑" panose="020B0503020204020204" pitchFamily="34" charset="-122"/>
              </a:rPr>
            </a:br>
            <a:endParaRPr lang="en-US" altLang="zh-CN" sz="2000" dirty="0">
              <a:solidFill>
                <a:srgbClr val="FF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521566" y="2622550"/>
            <a:ext cx="2885440" cy="2096615"/>
          </a:xfrm>
          <a:prstGeom prst="rect">
            <a:avLst/>
          </a:prstGeom>
        </p:spPr>
      </p:pic>
      <p:pic>
        <p:nvPicPr>
          <p:cNvPr id="5" name="图片 4"/>
          <p:cNvPicPr>
            <a:picLocks noChangeAspect="1"/>
          </p:cNvPicPr>
          <p:nvPr/>
        </p:nvPicPr>
        <p:blipFill>
          <a:blip r:embed="rId4"/>
          <a:stretch>
            <a:fillRect/>
          </a:stretch>
        </p:blipFill>
        <p:spPr>
          <a:xfrm>
            <a:off x="5181600" y="2593546"/>
            <a:ext cx="3032760" cy="2125619"/>
          </a:xfrm>
          <a:prstGeom prst="rect">
            <a:avLst/>
          </a:prstGeom>
        </p:spPr>
      </p:pic>
      <p:sp>
        <p:nvSpPr>
          <p:cNvPr id="6" name="矩形 5"/>
          <p:cNvSpPr/>
          <p:nvPr/>
        </p:nvSpPr>
        <p:spPr>
          <a:xfrm>
            <a:off x="521334" y="5662208"/>
            <a:ext cx="7693025" cy="400110"/>
          </a:xfrm>
          <a:prstGeom prst="rect">
            <a:avLst/>
          </a:prstGeom>
        </p:spPr>
        <p:txBody>
          <a:bodyPr wrap="square">
            <a:spAutoFit/>
          </a:bodyPr>
          <a:lstStyle/>
          <a:p>
            <a:r>
              <a:rPr lang="zh-CN" altLang="en-US" sz="2000" b="1" dirty="0">
                <a:solidFill>
                  <a:srgbClr val="000000"/>
                </a:solidFill>
                <a:latin typeface="微软雅黑" panose="020B0503020204020204" pitchFamily="34" charset="-122"/>
                <a:ea typeface="微软雅黑" panose="020B0503020204020204" pitchFamily="34" charset="-122"/>
              </a:rPr>
              <a:t>深度优先搜索顺序</a:t>
            </a:r>
            <a:r>
              <a:rPr lang="en-US" altLang="zh-CN" sz="2000" b="1" dirty="0">
                <a:solidFill>
                  <a:srgbClr val="000000"/>
                </a:solidFill>
                <a:latin typeface="微软雅黑" panose="020B0503020204020204" pitchFamily="34" charset="-122"/>
                <a:ea typeface="微软雅黑" panose="020B0503020204020204" pitchFamily="34" charset="-122"/>
              </a:rPr>
              <a:t>:</a:t>
            </a:r>
            <a:r>
              <a:rPr lang="en-US" altLang="zh-CN" sz="2000" b="1" dirty="0" err="1">
                <a:solidFill>
                  <a:srgbClr val="000000"/>
                </a:solidFill>
                <a:latin typeface="微软雅黑" panose="020B0503020204020204" pitchFamily="34" charset="-122"/>
                <a:ea typeface="微软雅黑" panose="020B0503020204020204" pitchFamily="34" charset="-122"/>
              </a:rPr>
              <a:t>A</a:t>
            </a:r>
            <a:r>
              <a:rPr lang="en-US" altLang="zh-CN" sz="2000" b="1" dirty="0">
                <a:solidFill>
                  <a:srgbClr val="000000"/>
                </a:solidFill>
                <a:latin typeface="微软雅黑" panose="020B0503020204020204" pitchFamily="34" charset="-122"/>
                <a:ea typeface="微软雅黑" panose="020B0503020204020204" pitchFamily="34" charset="-122"/>
              </a:rPr>
              <a:t> -&gt; C -&gt; </a:t>
            </a:r>
            <a:r>
              <a:rPr lang="en-US" altLang="zh-CN" sz="2000" b="1" dirty="0" err="1">
                <a:solidFill>
                  <a:srgbClr val="000000"/>
                </a:solidFill>
                <a:latin typeface="微软雅黑" panose="020B0503020204020204" pitchFamily="34" charset="-122"/>
                <a:ea typeface="微软雅黑" panose="020B0503020204020204" pitchFamily="34" charset="-122"/>
              </a:rPr>
              <a:t>B</a:t>
            </a:r>
            <a:r>
              <a:rPr lang="en-US" altLang="zh-CN" sz="2000" b="1" dirty="0">
                <a:solidFill>
                  <a:srgbClr val="000000"/>
                </a:solidFill>
                <a:latin typeface="微软雅黑" panose="020B0503020204020204" pitchFamily="34" charset="-122"/>
                <a:ea typeface="微软雅黑" panose="020B0503020204020204" pitchFamily="34" charset="-122"/>
              </a:rPr>
              <a:t> -&gt; D -&gt; </a:t>
            </a:r>
            <a:r>
              <a:rPr lang="en-US" altLang="zh-CN" sz="2000" b="1" dirty="0" err="1">
                <a:solidFill>
                  <a:srgbClr val="000000"/>
                </a:solidFill>
                <a:latin typeface="微软雅黑" panose="020B0503020204020204" pitchFamily="34" charset="-122"/>
                <a:ea typeface="微软雅黑" panose="020B0503020204020204" pitchFamily="34" charset="-122"/>
              </a:rPr>
              <a:t>F</a:t>
            </a:r>
            <a:r>
              <a:rPr lang="en-US" altLang="zh-CN" sz="2000" b="1" dirty="0">
                <a:solidFill>
                  <a:srgbClr val="000000"/>
                </a:solidFill>
                <a:latin typeface="微软雅黑" panose="020B0503020204020204" pitchFamily="34" charset="-122"/>
                <a:ea typeface="微软雅黑" panose="020B0503020204020204" pitchFamily="34" charset="-122"/>
              </a:rPr>
              <a:t> -&gt; </a:t>
            </a:r>
            <a:r>
              <a:rPr lang="en-US" altLang="zh-CN" sz="2000" b="1" dirty="0" err="1">
                <a:solidFill>
                  <a:srgbClr val="000000"/>
                </a:solidFill>
                <a:latin typeface="微软雅黑" panose="020B0503020204020204" pitchFamily="34" charset="-122"/>
                <a:ea typeface="微软雅黑" panose="020B0503020204020204" pitchFamily="34" charset="-122"/>
              </a:rPr>
              <a:t>G</a:t>
            </a:r>
            <a:r>
              <a:rPr lang="en-US" altLang="zh-CN" sz="2000" b="1" dirty="0">
                <a:solidFill>
                  <a:srgbClr val="000000"/>
                </a:solidFill>
                <a:latin typeface="微软雅黑" panose="020B0503020204020204" pitchFamily="34" charset="-122"/>
                <a:ea typeface="微软雅黑" panose="020B0503020204020204" pitchFamily="34" charset="-122"/>
              </a:rPr>
              <a:t> -&gt; </a:t>
            </a:r>
            <a:r>
              <a:rPr lang="en-US" altLang="zh-CN" sz="2000" b="1" dirty="0" err="1">
                <a:solidFill>
                  <a:srgbClr val="000000"/>
                </a:solidFill>
                <a:latin typeface="微软雅黑" panose="020B0503020204020204" pitchFamily="34" charset="-122"/>
                <a:ea typeface="微软雅黑" panose="020B0503020204020204" pitchFamily="34" charset="-122"/>
              </a:rPr>
              <a:t>E</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335" y="567690"/>
            <a:ext cx="5302885" cy="594995"/>
          </a:xfrm>
        </p:spPr>
        <p:txBody>
          <a:bodyPr>
            <a:normAutofit/>
          </a:bodyPr>
          <a:lstStyle/>
          <a:p>
            <a:r>
              <a:rPr lang="zh-CN" altLang="en-US" sz="3200" dirty="0"/>
              <a:t>算法数据结构思路</a:t>
            </a:r>
            <a:endParaRPr altLang="en-US" sz="3200" dirty="0"/>
          </a:p>
        </p:txBody>
      </p:sp>
      <p:sp>
        <p:nvSpPr>
          <p:cNvPr id="4" name="文本框 3"/>
          <p:cNvSpPr txBox="1"/>
          <p:nvPr/>
        </p:nvSpPr>
        <p:spPr>
          <a:xfrm>
            <a:off x="521566" y="1679507"/>
            <a:ext cx="8158410" cy="2554545"/>
          </a:xfrm>
          <a:prstGeom prst="rect">
            <a:avLst/>
          </a:prstGeom>
          <a:noFill/>
        </p:spPr>
        <p:txBody>
          <a:bodyPr wrap="square" rtlCol="0">
            <a:spAutoFit/>
          </a:bodyPr>
          <a:lstStyle/>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最基础的搜索算法之广度优先搜索（</a:t>
            </a:r>
            <a:r>
              <a:rPr lang="en-US" altLang="zh-CN" sz="2000" dirty="0">
                <a:latin typeface="微软雅黑" panose="020B0503020204020204" pitchFamily="34" charset="-122"/>
                <a:ea typeface="微软雅黑" panose="020B0503020204020204" pitchFamily="34" charset="-122"/>
              </a:rPr>
              <a:t>BFS</a:t>
            </a:r>
            <a:r>
              <a:rPr lang="zh-CN" altLang="en-US" sz="2000" dirty="0">
                <a:latin typeface="微软雅黑" panose="020B0503020204020204" pitchFamily="34" charset="-122"/>
                <a:ea typeface="微软雅黑" panose="020B0503020204020204" pitchFamily="34" charset="-122"/>
              </a:rPr>
              <a:t>）</a:t>
            </a:r>
            <a:br>
              <a:rPr lang="en-US" altLang="zh-CN" sz="2000" dirty="0">
                <a:latin typeface="微软雅黑" panose="020B0503020204020204" pitchFamily="34" charset="-122"/>
                <a:ea typeface="微软雅黑" panose="020B0503020204020204" pitchFamily="34" charset="-122"/>
              </a:rPr>
            </a:br>
            <a:br>
              <a:rPr lang="en-US" altLang="zh-CN" sz="2000">
                <a:latin typeface="微软雅黑" panose="020B0503020204020204" pitchFamily="34" charset="-122"/>
                <a:ea typeface="微软雅黑" panose="020B0503020204020204" pitchFamily="34" charset="-122"/>
              </a:rPr>
            </a:br>
            <a:r>
              <a:rPr lang="en-US" altLang="zh-CN" sz="2000">
                <a:latin typeface="微软雅黑" panose="020B0503020204020204" pitchFamily="34" charset="-122"/>
                <a:ea typeface="微软雅黑" panose="020B0503020204020204" pitchFamily="34" charset="-122"/>
              </a:rPr>
              <a:t>BFS</a:t>
            </a:r>
            <a:r>
              <a:rPr lang="zh-CN" altLang="en-US" sz="2000">
                <a:latin typeface="微软雅黑" panose="020B0503020204020204" pitchFamily="34" charset="-122"/>
                <a:ea typeface="微软雅黑" panose="020B0503020204020204" pitchFamily="34" charset="-122"/>
              </a:rPr>
              <a:t>相当于</a:t>
            </a:r>
            <a:r>
              <a:rPr lang="zh-CN" altLang="en-US" sz="2000" dirty="0">
                <a:latin typeface="微软雅黑" panose="020B0503020204020204" pitchFamily="34" charset="-122"/>
                <a:ea typeface="微软雅黑" panose="020B0503020204020204" pitchFamily="34" charset="-122"/>
              </a:rPr>
              <a:t>将整个图分层，从起始点</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出发，</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处在第</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层，定义两个点之间的距离</a:t>
            </a:r>
            <a:r>
              <a:rPr lang="en-US" altLang="zh-CN" sz="2000" dirty="0">
                <a:latin typeface="微软雅黑" panose="020B0503020204020204" pitchFamily="34" charset="-122"/>
                <a:ea typeface="微软雅黑" panose="020B0503020204020204" pitchFamily="34" charset="-122"/>
              </a:rPr>
              <a:t>d(</a:t>
            </a:r>
            <a:r>
              <a:rPr lang="en-US" altLang="zh-CN" sz="2000" dirty="0" err="1">
                <a:latin typeface="微软雅黑" panose="020B0503020204020204" pitchFamily="34" charset="-122"/>
                <a:ea typeface="微软雅黑" panose="020B0503020204020204" pitchFamily="34" charset="-122"/>
              </a:rPr>
              <a:t>u,v</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到</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最少通过几条边可以走到。</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那么其他点所在的层数就是它到起始点</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的距离。</a:t>
            </a:r>
            <a:endParaRPr lang="en-US" altLang="zh-CN" sz="2000" dirty="0">
              <a:latin typeface="微软雅黑" panose="020B0503020204020204" pitchFamily="34" charset="-122"/>
              <a:ea typeface="微软雅黑" panose="020B0503020204020204" pitchFamily="34" charset="-122"/>
            </a:endParaRPr>
          </a:p>
          <a:p>
            <a:r>
              <a:rPr lang="en-US" altLang="zh-CN" sz="2000">
                <a:latin typeface="微软雅黑" panose="020B0503020204020204" pitchFamily="34" charset="-122"/>
                <a:ea typeface="微软雅黑" panose="020B0503020204020204" pitchFamily="34" charset="-122"/>
              </a:rPr>
              <a:t>BFS</a:t>
            </a:r>
            <a:r>
              <a:rPr lang="zh-CN" altLang="en-US" sz="2000">
                <a:latin typeface="微软雅黑" panose="020B0503020204020204" pitchFamily="34" charset="-122"/>
                <a:ea typeface="微软雅黑" panose="020B0503020204020204" pitchFamily="34" charset="-122"/>
              </a:rPr>
              <a:t>访问</a:t>
            </a:r>
            <a:r>
              <a:rPr lang="zh-CN" altLang="en-US" sz="2000" dirty="0">
                <a:latin typeface="微软雅黑" panose="020B0503020204020204" pitchFamily="34" charset="-122"/>
                <a:ea typeface="微软雅黑" panose="020B0503020204020204" pitchFamily="34" charset="-122"/>
              </a:rPr>
              <a:t>点的顺序就是逐层访问</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566" y="567828"/>
            <a:ext cx="4036786" cy="594718"/>
          </a:xfrm>
        </p:spPr>
        <p:txBody>
          <a:bodyPr>
            <a:normAutofit/>
          </a:bodyPr>
          <a:lstStyle/>
          <a:p>
            <a:r>
              <a:rPr lang="zh-CN" altLang="en-US" sz="3200" dirty="0"/>
              <a:t>算法数据结构思路</a:t>
            </a:r>
            <a:endParaRPr altLang="en-US" sz="3200" dirty="0"/>
          </a:p>
        </p:txBody>
      </p:sp>
      <p:sp>
        <p:nvSpPr>
          <p:cNvPr id="4" name="文本框 3"/>
          <p:cNvSpPr txBox="1"/>
          <p:nvPr/>
        </p:nvSpPr>
        <p:spPr>
          <a:xfrm>
            <a:off x="521566" y="1679507"/>
            <a:ext cx="8158410" cy="707886"/>
          </a:xfrm>
          <a:prstGeom prst="rect">
            <a:avLst/>
          </a:prstGeom>
          <a:noFill/>
        </p:spPr>
        <p:txBody>
          <a:bodyPr wrap="square" rtlCol="0">
            <a:spAutoFit/>
          </a:bodyPr>
          <a:lstStyle/>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最基础的搜索算法之广度优先搜索（</a:t>
            </a:r>
            <a:r>
              <a:rPr lang="en-US" altLang="zh-CN" sz="2000" dirty="0">
                <a:latin typeface="微软雅黑" panose="020B0503020204020204" pitchFamily="34" charset="-122"/>
                <a:ea typeface="微软雅黑" panose="020B0503020204020204" pitchFamily="34" charset="-122"/>
              </a:rPr>
              <a:t>BFS</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527331" y="2587448"/>
            <a:ext cx="2699154" cy="2602392"/>
          </a:xfrm>
          <a:prstGeom prst="rect">
            <a:avLst/>
          </a:prstGeom>
        </p:spPr>
      </p:pic>
      <p:sp>
        <p:nvSpPr>
          <p:cNvPr id="6" name="矩形 5"/>
          <p:cNvSpPr/>
          <p:nvPr/>
        </p:nvSpPr>
        <p:spPr>
          <a:xfrm>
            <a:off x="521566" y="5671825"/>
            <a:ext cx="8158410" cy="400110"/>
          </a:xfrm>
          <a:prstGeom prst="rect">
            <a:avLst/>
          </a:prstGeom>
        </p:spPr>
        <p:txBody>
          <a:bodyPr wrap="square">
            <a:spAutoFit/>
          </a:bodyPr>
          <a:lstStyle/>
          <a:p>
            <a:r>
              <a:rPr lang="zh-CN" altLang="en-US" sz="2000" b="1" dirty="0">
                <a:solidFill>
                  <a:srgbClr val="000000"/>
                </a:solidFill>
                <a:latin typeface="微软雅黑" panose="020B0503020204020204" pitchFamily="34" charset="-122"/>
                <a:ea typeface="微软雅黑" panose="020B0503020204020204" pitchFamily="34" charset="-122"/>
              </a:rPr>
              <a:t>广度优先搜索顺序：</a:t>
            </a:r>
            <a:r>
              <a:rPr lang="en-US" altLang="zh-CN" sz="2000" b="1" dirty="0">
                <a:solidFill>
                  <a:srgbClr val="000000"/>
                </a:solidFill>
                <a:latin typeface="微软雅黑" panose="020B0503020204020204" pitchFamily="34" charset="-122"/>
                <a:ea typeface="微软雅黑" panose="020B0503020204020204" pitchFamily="34" charset="-122"/>
              </a:rPr>
              <a:t>A -&gt; C -&gt; D -&gt; F -&gt; B -&gt; G -&gt; E</a:t>
            </a:r>
            <a:endParaRPr lang="zh-CN" altLang="en-US" sz="2000" b="1" dirty="0">
              <a:solidFill>
                <a:srgbClr val="00006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基本介绍</a:t>
            </a:r>
          </a:p>
        </p:txBody>
      </p:sp>
      <p:sp>
        <p:nvSpPr>
          <p:cNvPr id="4" name="内容占位符 3"/>
          <p:cNvSpPr>
            <a:spLocks noGrp="1"/>
          </p:cNvSpPr>
          <p:nvPr>
            <p:ph idx="1"/>
          </p:nvPr>
        </p:nvSpPr>
        <p:spPr>
          <a:xfrm>
            <a:off x="628650" y="1558925"/>
            <a:ext cx="7886700" cy="5627370"/>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实验目标：</a:t>
            </a:r>
          </a:p>
          <a:p>
            <a:pPr marL="0" indent="0">
              <a:buNone/>
            </a:pPr>
            <a:r>
              <a:rPr lang="en-US" altLang="zh-CN" dirty="0">
                <a:latin typeface="微软雅黑" panose="020B0503020204020204" pitchFamily="34" charset="-122"/>
                <a:ea typeface="微软雅黑" panose="020B0503020204020204" pitchFamily="34" charset="-122"/>
              </a:rPr>
              <a:t>	</a:t>
            </a:r>
            <a:r>
              <a:rPr altLang="en-US" b="1" dirty="0">
                <a:latin typeface="微软雅黑" panose="020B0503020204020204" pitchFamily="34" charset="-122"/>
                <a:ea typeface="微软雅黑" panose="020B0503020204020204" pitchFamily="34" charset="-122"/>
              </a:rPr>
              <a:t>在已有代码的基础上，</a:t>
            </a:r>
            <a:r>
              <a:rPr lang="zh-CN" altLang="en-US" b="1" dirty="0">
                <a:latin typeface="微软雅黑" panose="020B0503020204020204" pitchFamily="34" charset="-122"/>
                <a:ea typeface="微软雅黑" panose="020B0503020204020204" pitchFamily="34" charset="-122"/>
              </a:rPr>
              <a:t>完成一个五子棋的</a:t>
            </a:r>
            <a:r>
              <a:rPr lang="en-US" altLang="zh-CN" b="1" dirty="0">
                <a:latin typeface="微软雅黑" panose="020B0503020204020204" pitchFamily="34" charset="-122"/>
                <a:ea typeface="微软雅黑" panose="020B0503020204020204" pitchFamily="34" charset="-122"/>
              </a:rPr>
              <a:t>AI</a:t>
            </a:r>
            <a:r>
              <a:rPr altLang="en-US" b="1" dirty="0">
                <a:latin typeface="微软雅黑" panose="020B0503020204020204" pitchFamily="34" charset="-122"/>
                <a:ea typeface="微软雅黑" panose="020B0503020204020204" pitchFamily="34" charset="-122"/>
              </a:rPr>
              <a:t>，战胜由助教提供的</a:t>
            </a:r>
            <a:r>
              <a:rPr lang="zh-CN" altLang="en-US" b="1" dirty="0">
                <a:latin typeface="微软雅黑" panose="020B0503020204020204" pitchFamily="34" charset="-122"/>
                <a:ea typeface="微软雅黑" panose="020B0503020204020204" pitchFamily="34" charset="-122"/>
              </a:rPr>
              <a:t>三个</a:t>
            </a:r>
            <a:r>
              <a:rPr altLang="en-US" b="1" dirty="0">
                <a:latin typeface="微软雅黑" panose="020B0503020204020204" pitchFamily="34" charset="-122"/>
                <a:ea typeface="微软雅黑" panose="020B0503020204020204" pitchFamily="34" charset="-122"/>
              </a:rPr>
              <a:t>内置</a:t>
            </a:r>
            <a:r>
              <a:rPr lang="en-US" altLang="zh-CN" b="1" dirty="0">
                <a:latin typeface="微软雅黑" panose="020B0503020204020204" pitchFamily="34" charset="-122"/>
                <a:ea typeface="微软雅黑" panose="020B0503020204020204" pitchFamily="34" charset="-122"/>
              </a:rPr>
              <a:t>AI</a:t>
            </a:r>
            <a:r>
              <a:rPr lang="zh-CN" altLang="en-US" b="1" dirty="0">
                <a:latin typeface="微软雅黑" panose="020B0503020204020204" pitchFamily="34" charset="-122"/>
                <a:ea typeface="微软雅黑" panose="020B0503020204020204" pitchFamily="34" charset="-122"/>
              </a:rPr>
              <a:t>，胜利者将参与班级五子棋竞赛！</a:t>
            </a:r>
            <a:endParaRPr lang="en-US" altLang="zh-CN" b="1"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altLang="en-US" dirty="0">
                <a:latin typeface="微软雅黑" panose="020B0503020204020204" pitchFamily="34" charset="-122"/>
                <a:ea typeface="微软雅黑" panose="020B0503020204020204" pitchFamily="34" charset="-122"/>
              </a:rPr>
              <a:t>任务难点：</a:t>
            </a:r>
          </a:p>
          <a:p>
            <a:pPr marL="0" indent="0">
              <a:buNone/>
            </a:pPr>
            <a:r>
              <a:rPr lang="en-US" altLang="zh-CN" sz="2000" b="1" dirty="0">
                <a:latin typeface="微软雅黑" panose="020B0503020204020204" pitchFamily="34" charset="-122"/>
                <a:ea typeface="微软雅黑" panose="020B0503020204020204" pitchFamily="34" charset="-122"/>
              </a:rPr>
              <a:t>	· </a:t>
            </a:r>
            <a:r>
              <a:rPr altLang="en-US" sz="2000" b="1" dirty="0">
                <a:latin typeface="微软雅黑" panose="020B0503020204020204" pitchFamily="34" charset="-122"/>
                <a:ea typeface="微软雅黑" panose="020B0503020204020204" pitchFamily="34" charset="-122"/>
              </a:rPr>
              <a:t>二次编程</a:t>
            </a:r>
          </a:p>
          <a:p>
            <a:pPr marL="0" indent="0">
              <a:buNone/>
            </a:pPr>
            <a:r>
              <a:rPr lang="en-US" altLang="zh-CN" dirty="0">
                <a:latin typeface="微软雅黑" panose="020B0503020204020204" pitchFamily="34" charset="-122"/>
                <a:ea typeface="微软雅黑" panose="020B0503020204020204" pitchFamily="34" charset="-122"/>
              </a:rPr>
              <a:t>	</a:t>
            </a:r>
            <a:r>
              <a:rPr altLang="en-US" sz="1800" dirty="0">
                <a:latin typeface="微软雅黑" panose="020B0503020204020204" pitchFamily="34" charset="-122"/>
                <a:ea typeface="微软雅黑" panose="020B0503020204020204" pitchFamily="34" charset="-122"/>
              </a:rPr>
              <a:t>阅读别人已有的代码，并在恰当的地方添加及修改代码</a:t>
            </a:r>
          </a:p>
          <a:p>
            <a:pPr marL="0" indent="0">
              <a:buNone/>
            </a:pPr>
            <a:r>
              <a:rPr lang="en-US" altLang="zh-CN" sz="1800" dirty="0">
                <a:latin typeface="微软雅黑" panose="020B0503020204020204" pitchFamily="34" charset="-122"/>
                <a:ea typeface="微软雅黑" panose="020B0503020204020204" pitchFamily="34" charset="-122"/>
              </a:rPr>
              <a:t>	</a:t>
            </a:r>
            <a:r>
              <a:rPr lang="en-US" altLang="zh-CN" sz="1800" b="1" dirty="0">
                <a:latin typeface="微软雅黑" panose="020B0503020204020204" pitchFamily="34" charset="-122"/>
                <a:ea typeface="微软雅黑" panose="020B0503020204020204" pitchFamily="34" charset="-122"/>
              </a:rPr>
              <a:t>· </a:t>
            </a:r>
            <a:r>
              <a:rPr altLang="en-US" sz="1800" b="1" dirty="0">
                <a:latin typeface="微软雅黑" panose="020B0503020204020204" pitchFamily="34" charset="-122"/>
                <a:ea typeface="微软雅黑" panose="020B0503020204020204" pitchFamily="34" charset="-122"/>
              </a:rPr>
              <a:t>状态空间搜索</a:t>
            </a:r>
          </a:p>
          <a:p>
            <a:pPr marL="0" indent="0">
              <a:buNone/>
            </a:pPr>
            <a:r>
              <a:rPr lang="en-US" altLang="zh-CN" sz="1800" b="1" dirty="0">
                <a:latin typeface="微软雅黑" panose="020B0503020204020204" pitchFamily="34" charset="-122"/>
                <a:ea typeface="微软雅黑" panose="020B0503020204020204" pitchFamily="34" charset="-122"/>
              </a:rPr>
              <a:t>	</a:t>
            </a:r>
            <a:r>
              <a:rPr altLang="en-US" sz="1800" dirty="0">
                <a:latin typeface="微软雅黑" panose="020B0503020204020204" pitchFamily="34" charset="-122"/>
                <a:ea typeface="微软雅黑" panose="020B0503020204020204" pitchFamily="34" charset="-122"/>
              </a:rPr>
              <a:t>保存棋盘信息，对落子位置进行搜索和评估</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566" y="567828"/>
            <a:ext cx="4036786" cy="594718"/>
          </a:xfrm>
        </p:spPr>
        <p:txBody>
          <a:bodyPr>
            <a:normAutofit/>
          </a:bodyPr>
          <a:lstStyle/>
          <a:p>
            <a:r>
              <a:rPr lang="zh-CN" altLang="en-US" sz="3200" dirty="0"/>
              <a:t>算法数据结构思路</a:t>
            </a:r>
            <a:endParaRPr altLang="en-US" sz="3200" dirty="0"/>
          </a:p>
        </p:txBody>
      </p:sp>
      <p:sp>
        <p:nvSpPr>
          <p:cNvPr id="4" name="文本框 3"/>
          <p:cNvSpPr txBox="1"/>
          <p:nvPr/>
        </p:nvSpPr>
        <p:spPr>
          <a:xfrm>
            <a:off x="521566" y="1679507"/>
            <a:ext cx="8158410" cy="2554545"/>
          </a:xfrm>
          <a:prstGeom prst="rect">
            <a:avLst/>
          </a:prstGeom>
          <a:noFill/>
        </p:spPr>
        <p:txBody>
          <a:bodyPr wrap="square" rtlCol="0">
            <a:spAutoFit/>
          </a:bodyPr>
          <a:lstStyle/>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最基础的搜索算法之广度优先搜索（</a:t>
            </a:r>
            <a:r>
              <a:rPr lang="en-US" altLang="zh-CN" sz="2000" dirty="0">
                <a:latin typeface="微软雅黑" panose="020B0503020204020204" pitchFamily="34" charset="-122"/>
                <a:ea typeface="微软雅黑" panose="020B0503020204020204" pitchFamily="34" charset="-122"/>
              </a:rPr>
              <a:t>BFS</a:t>
            </a:r>
            <a:r>
              <a:rPr lang="zh-CN" altLang="en-US" sz="2000" dirty="0">
                <a:latin typeface="微软雅黑" panose="020B0503020204020204" pitchFamily="34" charset="-122"/>
                <a:ea typeface="微软雅黑" panose="020B0503020204020204" pitchFamily="34" charset="-122"/>
              </a:rPr>
              <a:t>）</a:t>
            </a:r>
            <a:br>
              <a:rPr lang="en-US" altLang="zh-CN" sz="2000" dirty="0">
                <a:latin typeface="微软雅黑" panose="020B0503020204020204" pitchFamily="34" charset="-122"/>
                <a:ea typeface="微软雅黑" panose="020B0503020204020204" pitchFamily="34" charset="-122"/>
              </a:rPr>
            </a:br>
            <a:br>
              <a:rPr lang="en-US" altLang="zh-CN" sz="2000">
                <a:latin typeface="微软雅黑" panose="020B0503020204020204" pitchFamily="34" charset="-122"/>
                <a:ea typeface="微软雅黑" panose="020B0503020204020204" pitchFamily="34" charset="-122"/>
              </a:rPr>
            </a:br>
            <a:r>
              <a:rPr lang="en-US" altLang="zh-CN" sz="2000">
                <a:latin typeface="微软雅黑" panose="020B0503020204020204" pitchFamily="34" charset="-122"/>
                <a:ea typeface="微软雅黑" panose="020B0503020204020204" pitchFamily="34" charset="-122"/>
              </a:rPr>
              <a:t>BFS</a:t>
            </a:r>
            <a:r>
              <a:rPr lang="zh-CN" altLang="en-US" sz="2000">
                <a:latin typeface="微软雅黑" panose="020B0503020204020204" pitchFamily="34" charset="-122"/>
                <a:ea typeface="微软雅黑" panose="020B0503020204020204" pitchFamily="34" charset="-122"/>
              </a:rPr>
              <a:t>相当于</a:t>
            </a:r>
            <a:r>
              <a:rPr lang="zh-CN" altLang="en-US" sz="2000" dirty="0">
                <a:latin typeface="微软雅黑" panose="020B0503020204020204" pitchFamily="34" charset="-122"/>
                <a:ea typeface="微软雅黑" panose="020B0503020204020204" pitchFamily="34" charset="-122"/>
              </a:rPr>
              <a:t>将整个图分层，从起始点</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出发，</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处在第</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层，定义两个点之间的距离</a:t>
            </a:r>
            <a:r>
              <a:rPr lang="en-US" altLang="zh-CN" sz="2000" dirty="0">
                <a:latin typeface="微软雅黑" panose="020B0503020204020204" pitchFamily="34" charset="-122"/>
                <a:ea typeface="微软雅黑" panose="020B0503020204020204" pitchFamily="34" charset="-122"/>
              </a:rPr>
              <a:t>d(</a:t>
            </a:r>
            <a:r>
              <a:rPr lang="en-US" altLang="zh-CN" sz="2000" dirty="0" err="1">
                <a:latin typeface="微软雅黑" panose="020B0503020204020204" pitchFamily="34" charset="-122"/>
                <a:ea typeface="微软雅黑" panose="020B0503020204020204" pitchFamily="34" charset="-122"/>
              </a:rPr>
              <a:t>u,v</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到</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最少通过几条边可以走到。</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那么其他点所在的层数就是它到起始点</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的距离。</a:t>
            </a:r>
            <a:endParaRPr lang="en-US" altLang="zh-CN" sz="2000" dirty="0">
              <a:latin typeface="微软雅黑" panose="020B0503020204020204" pitchFamily="34" charset="-122"/>
              <a:ea typeface="微软雅黑" panose="020B0503020204020204" pitchFamily="34" charset="-122"/>
            </a:endParaRPr>
          </a:p>
          <a:p>
            <a:r>
              <a:rPr lang="en-US" altLang="zh-CN" sz="2000">
                <a:latin typeface="微软雅黑" panose="020B0503020204020204" pitchFamily="34" charset="-122"/>
                <a:ea typeface="微软雅黑" panose="020B0503020204020204" pitchFamily="34" charset="-122"/>
              </a:rPr>
              <a:t>BFS</a:t>
            </a:r>
            <a:r>
              <a:rPr lang="zh-CN" altLang="en-US" sz="2000">
                <a:latin typeface="微软雅黑" panose="020B0503020204020204" pitchFamily="34" charset="-122"/>
                <a:ea typeface="微软雅黑" panose="020B0503020204020204" pitchFamily="34" charset="-122"/>
              </a:rPr>
              <a:t>访问</a:t>
            </a:r>
            <a:r>
              <a:rPr lang="zh-CN" altLang="en-US" sz="2000" dirty="0">
                <a:latin typeface="微软雅黑" panose="020B0503020204020204" pitchFamily="34" charset="-122"/>
                <a:ea typeface="微软雅黑" panose="020B0503020204020204" pitchFamily="34" charset="-122"/>
              </a:rPr>
              <a:t>点的顺序就是逐层访问</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566" y="567828"/>
            <a:ext cx="4036786" cy="594718"/>
          </a:xfrm>
        </p:spPr>
        <p:txBody>
          <a:bodyPr>
            <a:normAutofit/>
          </a:bodyPr>
          <a:lstStyle/>
          <a:p>
            <a:r>
              <a:rPr lang="zh-CN" altLang="en-US" sz="3200" dirty="0"/>
              <a:t>算法数据结构思路</a:t>
            </a:r>
            <a:endParaRPr altLang="en-US" sz="3200" dirty="0"/>
          </a:p>
        </p:txBody>
      </p:sp>
      <p:sp>
        <p:nvSpPr>
          <p:cNvPr id="4" name="文本框 3"/>
          <p:cNvSpPr txBox="1"/>
          <p:nvPr/>
        </p:nvSpPr>
        <p:spPr>
          <a:xfrm>
            <a:off x="521566" y="1699827"/>
            <a:ext cx="8158410" cy="2862322"/>
          </a:xfrm>
          <a:prstGeom prst="rect">
            <a:avLst/>
          </a:prstGeom>
          <a:noFill/>
        </p:spPr>
        <p:txBody>
          <a:bodyPr wrap="square" rtlCol="0">
            <a:spAutoFit/>
          </a:bodyPr>
          <a:lstStyle/>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 搜索</a:t>
            </a:r>
            <a:br>
              <a:rPr lang="en-US" altLang="zh-CN" sz="2000" dirty="0">
                <a:latin typeface="微软雅黑" panose="020B0503020204020204" pitchFamily="34" charset="-122"/>
                <a:ea typeface="微软雅黑" panose="020B0503020204020204" pitchFamily="34" charset="-122"/>
              </a:rPr>
            </a:br>
            <a:br>
              <a:rPr lang="en-US" altLang="zh-CN" sz="20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一种启发式搜索方法</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由于棋盘状态过多，棋子个数</a:t>
            </a:r>
            <a:r>
              <a:rPr lang="en-US" altLang="zh-CN" sz="2000" dirty="0">
                <a:latin typeface="微软雅黑" panose="020B0503020204020204" pitchFamily="34" charset="-122"/>
                <a:ea typeface="微软雅黑" panose="020B0503020204020204" pitchFamily="34" charset="-122"/>
              </a:rPr>
              <a:t>361</a:t>
            </a:r>
            <a:r>
              <a:rPr lang="zh-CN" altLang="en-US" sz="2000" dirty="0">
                <a:latin typeface="微软雅黑" panose="020B0503020204020204" pitchFamily="34" charset="-122"/>
                <a:ea typeface="微软雅黑" panose="020B0503020204020204" pitchFamily="34" charset="-122"/>
              </a:rPr>
              <a:t>，每个位置都有黑棋白棋或者无棋的</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个状态，甚至还有着禁止位置的存在，总共状态数远超过</a:t>
            </a:r>
            <a:r>
              <a:rPr lang="en-US" altLang="zh-CN" sz="2000" dirty="0">
                <a:latin typeface="微软雅黑" panose="020B0503020204020204" pitchFamily="34" charset="-122"/>
                <a:ea typeface="微软雅黑" panose="020B0503020204020204" pitchFamily="34" charset="-122"/>
              </a:rPr>
              <a:t>3^361</a:t>
            </a:r>
            <a:r>
              <a:rPr lang="zh-CN" altLang="en-US" sz="2000" dirty="0">
                <a:latin typeface="微软雅黑" panose="020B0503020204020204" pitchFamily="34" charset="-122"/>
                <a:ea typeface="微软雅黑" panose="020B0503020204020204" pitchFamily="34" charset="-122"/>
              </a:rPr>
              <a:t>个，完全搜索访问肯定是无法进行的。</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*搜索可以帮助自己优先朝着自己所认为的更优的方向进行搜索。</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566" y="567828"/>
            <a:ext cx="4036786" cy="594718"/>
          </a:xfrm>
        </p:spPr>
        <p:txBody>
          <a:bodyPr>
            <a:normAutofit/>
          </a:bodyPr>
          <a:lstStyle/>
          <a:p>
            <a:r>
              <a:rPr lang="zh-CN" altLang="en-US" sz="3200" dirty="0"/>
              <a:t>算法数据结构思路</a:t>
            </a:r>
            <a:endParaRPr altLang="en-US" sz="3200" dirty="0"/>
          </a:p>
        </p:txBody>
      </p:sp>
      <p:sp>
        <p:nvSpPr>
          <p:cNvPr id="4" name="文本框 3"/>
          <p:cNvSpPr txBox="1"/>
          <p:nvPr/>
        </p:nvSpPr>
        <p:spPr>
          <a:xfrm>
            <a:off x="521566" y="1699827"/>
            <a:ext cx="8158410" cy="707886"/>
          </a:xfrm>
          <a:prstGeom prst="rect">
            <a:avLst/>
          </a:prstGeom>
          <a:noFill/>
        </p:spPr>
        <p:txBody>
          <a:bodyPr wrap="square" rtlCol="0">
            <a:spAutoFit/>
          </a:bodyPr>
          <a:lstStyle/>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 搜索</a:t>
            </a:r>
            <a:endParaRPr lang="en-US" altLang="zh-CN" sz="2000" dirty="0">
              <a:latin typeface="微软雅黑" panose="020B0503020204020204" pitchFamily="34" charset="-122"/>
              <a:ea typeface="微软雅黑" panose="020B0503020204020204" pitchFamily="34" charset="-122"/>
            </a:endParaRPr>
          </a:p>
        </p:txBody>
      </p:sp>
      <p:sp>
        <p:nvSpPr>
          <p:cNvPr id="3" name="矩形 2"/>
          <p:cNvSpPr/>
          <p:nvPr/>
        </p:nvSpPr>
        <p:spPr>
          <a:xfrm>
            <a:off x="521566" y="2779532"/>
            <a:ext cx="8158410" cy="1631216"/>
          </a:xfrm>
          <a:prstGeom prst="rect">
            <a:avLst/>
          </a:prstGeom>
        </p:spPr>
        <p:txBody>
          <a:bodyPr wrap="square">
            <a:spAutoFit/>
          </a:bodyPr>
          <a:lstStyle/>
          <a:p>
            <a:r>
              <a:rPr lang="zh-CN" altLang="en-US" sz="2000" dirty="0">
                <a:solidFill>
                  <a:srgbClr val="000000"/>
                </a:solidFill>
                <a:latin typeface="微软雅黑" panose="020B0503020204020204" pitchFamily="34" charset="-122"/>
                <a:ea typeface="微软雅黑" panose="020B0503020204020204" pitchFamily="34" charset="-122"/>
              </a:rPr>
              <a:t>启发式信息：用于帮助减少搜索量的与问题有关的信息或知识。</a:t>
            </a:r>
          </a:p>
          <a:p>
            <a:r>
              <a:rPr lang="zh-CN" altLang="en-US" sz="2000" dirty="0">
                <a:solidFill>
                  <a:srgbClr val="000000"/>
                </a:solidFill>
                <a:latin typeface="微软雅黑" panose="020B0503020204020204" pitchFamily="34" charset="-122"/>
                <a:ea typeface="微软雅黑" panose="020B0503020204020204" pitchFamily="34" charset="-122"/>
              </a:rPr>
              <a:t>启发式搜索：使用启发信息指导的搜索过程叫做启发式搜索。</a:t>
            </a:r>
          </a:p>
          <a:p>
            <a:r>
              <a:rPr lang="zh-CN" altLang="en-US" sz="2000" dirty="0">
                <a:solidFill>
                  <a:srgbClr val="000000"/>
                </a:solidFill>
                <a:latin typeface="微软雅黑" panose="020B0503020204020204" pitchFamily="34" charset="-122"/>
                <a:ea typeface="微软雅黑" panose="020B0503020204020204" pitchFamily="34" charset="-122"/>
              </a:rPr>
              <a:t>估价函数 </a:t>
            </a:r>
            <a:r>
              <a:rPr lang="en-US" altLang="zh-CN" sz="2000" dirty="0">
                <a:solidFill>
                  <a:srgbClr val="000000"/>
                </a:solidFill>
                <a:latin typeface="微软雅黑" panose="020B0503020204020204" pitchFamily="34" charset="-122"/>
                <a:ea typeface="微软雅黑" panose="020B0503020204020204" pitchFamily="34" charset="-122"/>
              </a:rPr>
              <a:t>g</a:t>
            </a:r>
            <a:r>
              <a:rPr lang="zh-CN" altLang="en-US" sz="2000" dirty="0">
                <a:solidFill>
                  <a:srgbClr val="000000"/>
                </a:solidFill>
                <a:latin typeface="微软雅黑" panose="020B0503020204020204" pitchFamily="34" charset="-122"/>
                <a:ea typeface="微软雅黑" panose="020B0503020204020204" pitchFamily="34" charset="-122"/>
              </a:rPr>
              <a:t>：定义在状态空间上的实值函数。</a:t>
            </a:r>
          </a:p>
          <a:p>
            <a:r>
              <a:rPr lang="en-US" altLang="zh-CN" sz="2000" dirty="0">
                <a:solidFill>
                  <a:srgbClr val="000000"/>
                </a:solidFill>
                <a:latin typeface="微软雅黑" panose="020B0503020204020204" pitchFamily="34" charset="-122"/>
                <a:ea typeface="微软雅黑" panose="020B0503020204020204" pitchFamily="34" charset="-122"/>
              </a:rPr>
              <a:t>open</a:t>
            </a:r>
            <a:r>
              <a:rPr lang="zh-CN" altLang="en-US" sz="2000" dirty="0">
                <a:solidFill>
                  <a:srgbClr val="000000"/>
                </a:solidFill>
                <a:latin typeface="微软雅黑" panose="020B0503020204020204" pitchFamily="34" charset="-122"/>
                <a:ea typeface="微软雅黑" panose="020B0503020204020204" pitchFamily="34" charset="-122"/>
              </a:rPr>
              <a:t>表：未扩展的节点</a:t>
            </a:r>
          </a:p>
          <a:p>
            <a:r>
              <a:rPr lang="en-US" altLang="zh-CN" sz="2000" dirty="0">
                <a:solidFill>
                  <a:srgbClr val="000000"/>
                </a:solidFill>
                <a:latin typeface="微软雅黑" panose="020B0503020204020204" pitchFamily="34" charset="-122"/>
                <a:ea typeface="微软雅黑" panose="020B0503020204020204" pitchFamily="34" charset="-122"/>
              </a:rPr>
              <a:t>close</a:t>
            </a:r>
            <a:r>
              <a:rPr lang="zh-CN" altLang="en-US" sz="2000" dirty="0">
                <a:solidFill>
                  <a:srgbClr val="000000"/>
                </a:solidFill>
                <a:latin typeface="微软雅黑" panose="020B0503020204020204" pitchFamily="34" charset="-122"/>
                <a:ea typeface="微软雅黑" panose="020B0503020204020204" pitchFamily="34" charset="-122"/>
              </a:rPr>
              <a:t>表：已扩展或正在扩展的节点</a:t>
            </a:r>
            <a:endParaRPr lang="zh-CN" altLang="en-US" sz="2000" b="0" i="0" dirty="0">
              <a:solidFill>
                <a:srgbClr val="000000"/>
              </a:solidFill>
              <a:effectLst/>
              <a:latin typeface="微软雅黑" panose="020B0503020204020204" pitchFamily="34" charset="-122"/>
              <a:ea typeface="微软雅黑" panose="020B0503020204020204" pitchFamily="34" charset="-122"/>
            </a:endParaRPr>
          </a:p>
        </p:txBody>
      </p:sp>
      <p:sp>
        <p:nvSpPr>
          <p:cNvPr id="5" name="矩形 4"/>
          <p:cNvSpPr/>
          <p:nvPr/>
        </p:nvSpPr>
        <p:spPr>
          <a:xfrm>
            <a:off x="521566" y="4763363"/>
            <a:ext cx="8158410" cy="1938992"/>
          </a:xfrm>
          <a:prstGeom prst="rect">
            <a:avLst/>
          </a:prstGeom>
        </p:spPr>
        <p:txBody>
          <a:bodyPr wrap="square">
            <a:spAutoFit/>
          </a:bodyPr>
          <a:lstStyle/>
          <a:p>
            <a:r>
              <a:rPr lang="zh-CN" altLang="en-US" sz="2000" dirty="0">
                <a:solidFill>
                  <a:srgbClr val="000000"/>
                </a:solidFill>
                <a:latin typeface="微软雅黑" panose="020B0503020204020204" pitchFamily="34" charset="-122"/>
                <a:ea typeface="微软雅黑" panose="020B0503020204020204" pitchFamily="34" charset="-122"/>
              </a:rPr>
              <a:t>用</a:t>
            </a:r>
            <a:r>
              <a:rPr lang="en-US" altLang="zh-CN" sz="2000" dirty="0">
                <a:solidFill>
                  <a:srgbClr val="000000"/>
                </a:solidFill>
                <a:latin typeface="微软雅黑" panose="020B0503020204020204" pitchFamily="34" charset="-122"/>
                <a:ea typeface="微软雅黑" panose="020B0503020204020204" pitchFamily="34" charset="-122"/>
              </a:rPr>
              <a:t>f(n)</a:t>
            </a:r>
            <a:r>
              <a:rPr lang="zh-CN" altLang="en-US" sz="2000" dirty="0">
                <a:solidFill>
                  <a:srgbClr val="000000"/>
                </a:solidFill>
                <a:latin typeface="微软雅黑" panose="020B0503020204020204" pitchFamily="34" charset="-122"/>
                <a:ea typeface="微软雅黑" panose="020B0503020204020204" pitchFamily="34" charset="-122"/>
              </a:rPr>
              <a:t>表示节点</a:t>
            </a:r>
            <a:r>
              <a:rPr lang="en-US" altLang="zh-CN" sz="2000" dirty="0">
                <a:solidFill>
                  <a:srgbClr val="000000"/>
                </a:solidFill>
                <a:latin typeface="微软雅黑" panose="020B0503020204020204" pitchFamily="34" charset="-122"/>
                <a:ea typeface="微软雅黑" panose="020B0503020204020204" pitchFamily="34" charset="-122"/>
              </a:rPr>
              <a:t>n</a:t>
            </a:r>
            <a:r>
              <a:rPr lang="zh-CN" altLang="en-US" sz="2000" dirty="0">
                <a:solidFill>
                  <a:srgbClr val="000000"/>
                </a:solidFill>
                <a:latin typeface="微软雅黑" panose="020B0503020204020204" pitchFamily="34" charset="-122"/>
                <a:ea typeface="微软雅黑" panose="020B0503020204020204" pitchFamily="34" charset="-122"/>
              </a:rPr>
              <a:t>的估价函数：</a:t>
            </a:r>
            <a:r>
              <a:rPr lang="en-US" altLang="zh-CN" sz="2000" dirty="0">
                <a:solidFill>
                  <a:srgbClr val="000000"/>
                </a:solidFill>
                <a:latin typeface="微软雅黑" panose="020B0503020204020204" pitchFamily="34" charset="-122"/>
                <a:ea typeface="微软雅黑" panose="020B0503020204020204" pitchFamily="34" charset="-122"/>
              </a:rPr>
              <a:t>f(n)</a:t>
            </a:r>
            <a:r>
              <a:rPr lang="zh-CN" altLang="en-US" sz="2000" dirty="0">
                <a:solidFill>
                  <a:srgbClr val="000000"/>
                </a:solidFill>
                <a:latin typeface="微软雅黑" panose="020B0503020204020204" pitchFamily="34" charset="-122"/>
                <a:ea typeface="微软雅黑" panose="020B0503020204020204" pitchFamily="34" charset="-122"/>
              </a:rPr>
              <a:t>表示从起点到目标，经由节点</a:t>
            </a:r>
            <a:r>
              <a:rPr lang="en-US" altLang="zh-CN" sz="2000" dirty="0">
                <a:solidFill>
                  <a:srgbClr val="000000"/>
                </a:solidFill>
                <a:latin typeface="微软雅黑" panose="020B0503020204020204" pitchFamily="34" charset="-122"/>
                <a:ea typeface="微软雅黑" panose="020B0503020204020204" pitchFamily="34" charset="-122"/>
              </a:rPr>
              <a:t>n</a:t>
            </a:r>
            <a:r>
              <a:rPr lang="zh-CN" altLang="en-US" sz="2000" dirty="0">
                <a:solidFill>
                  <a:srgbClr val="000000"/>
                </a:solidFill>
                <a:latin typeface="微软雅黑" panose="020B0503020204020204" pitchFamily="34" charset="-122"/>
                <a:ea typeface="微软雅黑" panose="020B0503020204020204" pitchFamily="34" charset="-122"/>
              </a:rPr>
              <a:t>最小费用路径上费用的估计。（最短路径 </a:t>
            </a:r>
            <a:r>
              <a:rPr lang="en-US" altLang="zh-CN" sz="2000" dirty="0">
                <a:solidFill>
                  <a:srgbClr val="000000"/>
                </a:solidFill>
                <a:latin typeface="微软雅黑" panose="020B0503020204020204" pitchFamily="34" charset="-122"/>
                <a:ea typeface="微软雅黑" panose="020B0503020204020204" pitchFamily="34" charset="-122"/>
              </a:rPr>
              <a:t>h(n)</a:t>
            </a:r>
            <a:r>
              <a:rPr lang="zh-CN" altLang="en-US" sz="2000" dirty="0">
                <a:solidFill>
                  <a:srgbClr val="000000"/>
                </a:solidFill>
                <a:latin typeface="微软雅黑" panose="020B0503020204020204" pitchFamily="34" charset="-122"/>
                <a:ea typeface="微软雅黑" panose="020B0503020204020204" pitchFamily="34" charset="-122"/>
              </a:rPr>
              <a:t> </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目前最短 </a:t>
            </a:r>
            <a:r>
              <a:rPr lang="en-US" altLang="zh-CN" sz="2000" dirty="0">
                <a:solidFill>
                  <a:srgbClr val="000000"/>
                </a:solidFill>
                <a:latin typeface="微软雅黑" panose="020B0503020204020204" pitchFamily="34" charset="-122"/>
                <a:ea typeface="微软雅黑" panose="020B0503020204020204" pitchFamily="34" charset="-122"/>
              </a:rPr>
              <a:t>f(n)</a:t>
            </a:r>
            <a:r>
              <a:rPr lang="zh-CN" altLang="en-US" sz="2000" dirty="0">
                <a:solidFill>
                  <a:srgbClr val="000000"/>
                </a:solidFill>
                <a:latin typeface="微软雅黑" panose="020B0503020204020204" pitchFamily="34" charset="-122"/>
                <a:ea typeface="微软雅黑" panose="020B0503020204020204" pitchFamily="34" charset="-122"/>
              </a:rPr>
              <a:t> </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剩下的估计最短路径 </a:t>
            </a:r>
            <a:r>
              <a:rPr lang="en-US" altLang="zh-CN" sz="2000" dirty="0">
                <a:solidFill>
                  <a:srgbClr val="000000"/>
                </a:solidFill>
                <a:latin typeface="微软雅黑" panose="020B0503020204020204" pitchFamily="34" charset="-122"/>
                <a:ea typeface="微软雅黑" panose="020B0503020204020204" pitchFamily="34" charset="-122"/>
              </a:rPr>
              <a:t>g(n)</a:t>
            </a:r>
            <a:r>
              <a:rPr lang="zh-CN" altLang="en-US" sz="2000" dirty="0">
                <a:solidFill>
                  <a:srgbClr val="000000"/>
                </a:solidFill>
                <a:latin typeface="微软雅黑" panose="020B0503020204020204" pitchFamily="34" charset="-122"/>
                <a:ea typeface="微软雅黑" panose="020B0503020204020204" pitchFamily="34" charset="-122"/>
              </a:rPr>
              <a:t>）</a:t>
            </a:r>
          </a:p>
          <a:p>
            <a:endParaRPr lang="en-US" altLang="zh-CN" sz="2000" dirty="0">
              <a:solidFill>
                <a:srgbClr val="000000"/>
              </a:solidFill>
              <a:latin typeface="微软雅黑" panose="020B0503020204020204" pitchFamily="34" charset="-122"/>
              <a:ea typeface="微软雅黑" panose="020B0503020204020204" pitchFamily="34" charset="-122"/>
            </a:endParaRPr>
          </a:p>
          <a:p>
            <a:r>
              <a:rPr lang="zh-CN" altLang="en-US" sz="2000" dirty="0">
                <a:solidFill>
                  <a:srgbClr val="000000"/>
                </a:solidFill>
                <a:latin typeface="微软雅黑" panose="020B0503020204020204" pitchFamily="34" charset="-122"/>
                <a:ea typeface="微软雅黑" panose="020B0503020204020204" pitchFamily="34" charset="-122"/>
              </a:rPr>
              <a:t>以估价函数</a:t>
            </a:r>
            <a:r>
              <a:rPr lang="en-US" altLang="zh-CN" sz="2000" dirty="0">
                <a:solidFill>
                  <a:srgbClr val="000000"/>
                </a:solidFill>
                <a:latin typeface="微软雅黑" panose="020B0503020204020204" pitchFamily="34" charset="-122"/>
                <a:ea typeface="微软雅黑" panose="020B0503020204020204" pitchFamily="34" charset="-122"/>
              </a:rPr>
              <a:t>f</a:t>
            </a:r>
            <a:r>
              <a:rPr lang="zh-CN" altLang="en-US" sz="2000" dirty="0">
                <a:solidFill>
                  <a:srgbClr val="000000"/>
                </a:solidFill>
                <a:latin typeface="微软雅黑" panose="020B0503020204020204" pitchFamily="34" charset="-122"/>
                <a:ea typeface="微软雅黑" panose="020B0503020204020204" pitchFamily="34" charset="-122"/>
              </a:rPr>
              <a:t>的递增次序排列</a:t>
            </a:r>
            <a:r>
              <a:rPr lang="en-US" altLang="zh-CN" sz="2000" dirty="0">
                <a:solidFill>
                  <a:srgbClr val="000000"/>
                </a:solidFill>
                <a:latin typeface="微软雅黑" panose="020B0503020204020204" pitchFamily="34" charset="-122"/>
                <a:ea typeface="微软雅黑" panose="020B0503020204020204" pitchFamily="34" charset="-122"/>
              </a:rPr>
              <a:t>OPEN</a:t>
            </a:r>
            <a:r>
              <a:rPr lang="zh-CN" altLang="en-US" sz="2000" dirty="0">
                <a:solidFill>
                  <a:srgbClr val="000000"/>
                </a:solidFill>
                <a:latin typeface="微软雅黑" panose="020B0503020204020204" pitchFamily="34" charset="-122"/>
                <a:ea typeface="微软雅黑" panose="020B0503020204020204" pitchFamily="34" charset="-122"/>
              </a:rPr>
              <a:t>表中的节点：估价函数低的排在前；具有相等函数值的节点以任意次序排序。</a:t>
            </a:r>
            <a:endParaRPr lang="zh-CN" altLang="en-US" sz="2000" b="0" i="0" dirty="0">
              <a:solidFill>
                <a:srgbClr val="00000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566" y="567828"/>
            <a:ext cx="4036786" cy="594718"/>
          </a:xfrm>
        </p:spPr>
        <p:txBody>
          <a:bodyPr>
            <a:normAutofit/>
          </a:bodyPr>
          <a:lstStyle/>
          <a:p>
            <a:r>
              <a:rPr lang="zh-CN" altLang="en-US" sz="3200" dirty="0"/>
              <a:t>算法数据结构思路</a:t>
            </a:r>
            <a:endParaRPr altLang="en-US" sz="3200" dirty="0"/>
          </a:p>
        </p:txBody>
      </p:sp>
      <p:sp>
        <p:nvSpPr>
          <p:cNvPr id="4" name="文本框 3"/>
          <p:cNvSpPr txBox="1"/>
          <p:nvPr/>
        </p:nvSpPr>
        <p:spPr>
          <a:xfrm>
            <a:off x="521566" y="1699827"/>
            <a:ext cx="8158410" cy="707886"/>
          </a:xfrm>
          <a:prstGeom prst="rect">
            <a:avLst/>
          </a:prstGeom>
          <a:noFill/>
        </p:spPr>
        <p:txBody>
          <a:bodyPr wrap="square" rtlCol="0">
            <a:spAutoFit/>
          </a:bodyPr>
          <a:lstStyle/>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博弈树</a:t>
            </a:r>
            <a:endParaRPr lang="en-US" altLang="zh-CN" sz="2000" dirty="0">
              <a:latin typeface="微软雅黑" panose="020B0503020204020204" pitchFamily="34" charset="-122"/>
              <a:ea typeface="微软雅黑" panose="020B0503020204020204" pitchFamily="34" charset="-122"/>
            </a:endParaRPr>
          </a:p>
        </p:txBody>
      </p:sp>
      <p:sp>
        <p:nvSpPr>
          <p:cNvPr id="5" name="矩形 4"/>
          <p:cNvSpPr/>
          <p:nvPr/>
        </p:nvSpPr>
        <p:spPr>
          <a:xfrm>
            <a:off x="521566" y="2778204"/>
            <a:ext cx="8805314" cy="70788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博弈树是指由于动态博弈参与者的行动有先后次序，因此可以依次将参与者的行动展开成一个树状图形。</a:t>
            </a:r>
            <a:endParaRPr lang="zh-CN" altLang="en-US" sz="2000" b="0" i="0" dirty="0">
              <a:solidFill>
                <a:srgbClr val="000000"/>
              </a:solidFill>
              <a:effectLst/>
              <a:latin typeface="微软雅黑" panose="020B0503020204020204" pitchFamily="34" charset="-122"/>
              <a:ea typeface="微软雅黑" panose="020B0503020204020204" pitchFamily="34" charset="-122"/>
            </a:endParaRPr>
          </a:p>
        </p:txBody>
      </p:sp>
      <p:sp>
        <p:nvSpPr>
          <p:cNvPr id="6" name="矩形 5"/>
          <p:cNvSpPr/>
          <p:nvPr/>
        </p:nvSpPr>
        <p:spPr>
          <a:xfrm>
            <a:off x="521566" y="4049098"/>
            <a:ext cx="7823200" cy="1323439"/>
          </a:xfrm>
          <a:prstGeom prst="rect">
            <a:avLst/>
          </a:prstGeom>
        </p:spPr>
        <p:txBody>
          <a:bodyPr wrap="square">
            <a:spAutoFit/>
          </a:bodyPr>
          <a:lstStyle/>
          <a:p>
            <a:r>
              <a:rPr lang="zh-CN" altLang="en-US" sz="2000" dirty="0">
                <a:solidFill>
                  <a:srgbClr val="000000"/>
                </a:solidFill>
                <a:latin typeface="微软雅黑" panose="020B0503020204020204" pitchFamily="34" charset="-122"/>
              </a:rPr>
              <a:t>对于任何一种博弈竞赛，我们可以构成一个博弈树。它类似于状态图和问题求解搜索中使用的搜索树。博弈树的结点对应于某一个棋局，其分支表示走一步棋；根部对应于开始位置，其叶表示对弈到此结束。在叶节点对应的棋局中，竞赛的结果可以是赢、输或者和局。 </a:t>
            </a:r>
            <a:endParaRPr lang="zh-CN" alt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566" y="567828"/>
            <a:ext cx="4036786" cy="594718"/>
          </a:xfrm>
        </p:spPr>
        <p:txBody>
          <a:bodyPr>
            <a:normAutofit/>
          </a:bodyPr>
          <a:lstStyle/>
          <a:p>
            <a:r>
              <a:rPr lang="zh-CN" altLang="en-US" sz="3200" dirty="0"/>
              <a:t>算法数据结构思路</a:t>
            </a:r>
            <a:endParaRPr altLang="en-US" sz="3200" dirty="0"/>
          </a:p>
        </p:txBody>
      </p:sp>
      <p:sp>
        <p:nvSpPr>
          <p:cNvPr id="4" name="文本框 3"/>
          <p:cNvSpPr txBox="1"/>
          <p:nvPr/>
        </p:nvSpPr>
        <p:spPr>
          <a:xfrm>
            <a:off x="521566" y="1503882"/>
            <a:ext cx="8158410" cy="707886"/>
          </a:xfrm>
          <a:prstGeom prst="rect">
            <a:avLst/>
          </a:prstGeom>
          <a:noFill/>
        </p:spPr>
        <p:txBody>
          <a:bodyPr wrap="square" rtlCol="0">
            <a:spAutoFit/>
          </a:bodyPr>
          <a:lstStyle/>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博弈树极大极小化分析方法（蒙特卡罗搜索）</a:t>
            </a:r>
            <a:endParaRPr lang="en-US" altLang="zh-CN" sz="2000" dirty="0">
              <a:latin typeface="微软雅黑" panose="020B0503020204020204" pitchFamily="34" charset="-122"/>
              <a:ea typeface="微软雅黑" panose="020B0503020204020204" pitchFamily="34" charset="-122"/>
            </a:endParaRPr>
          </a:p>
        </p:txBody>
      </p:sp>
      <p:sp>
        <p:nvSpPr>
          <p:cNvPr id="5" name="矩形 4"/>
          <p:cNvSpPr/>
          <p:nvPr/>
        </p:nvSpPr>
        <p:spPr>
          <a:xfrm>
            <a:off x="521566" y="2322453"/>
            <a:ext cx="8481862" cy="4093428"/>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在二人博弈问题中，为了从众多可供选择的行动方案中选出一个对自己最为有利的行动方案，就需要对当前的情况以及将要发生的情况进行分析，通过某搜索算法从中选出最优的走步。</a:t>
            </a:r>
          </a:p>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为了找到当前的最优行动方案，需要对各个可能的方案所产生的后果进行比较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具体地说，就是要考虑每一方案实施后对方可能采取的所有行动，并计算可能的得分。</a:t>
            </a:r>
            <a:br>
              <a:rPr lang="zh-CN" altLang="en-US"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对</a:t>
            </a:r>
            <a:r>
              <a:rPr lang="en-US" altLang="zh-CN" sz="2000" dirty="0">
                <a:latin typeface="微软雅黑" panose="020B0503020204020204" pitchFamily="34" charset="-122"/>
                <a:ea typeface="微软雅黑" panose="020B0503020204020204" pitchFamily="34" charset="-122"/>
              </a:rPr>
              <a:t>MAX</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MIN</a:t>
            </a:r>
            <a:r>
              <a:rPr lang="zh-CN" altLang="en-US" sz="2000" dirty="0">
                <a:latin typeface="微软雅黑" panose="020B0503020204020204" pitchFamily="34" charset="-122"/>
                <a:ea typeface="微软雅黑" panose="020B0503020204020204" pitchFamily="34" charset="-122"/>
              </a:rPr>
              <a:t>节点得分进行估值。</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当端节点的估值计算出来后，再推算出父节点的得分，推算的方法是：对“或”节点，选其子节点中一个最大的得分作为父节点的得分，这是为了使自己在可供选择的方案中选一个对自己最有利的方案；对“与”节点，选其子节点中一个最小的得分作为父节点的得分，这是为了立足于最坏的情况。这样计算出的父节点的得分称为倒推值。</a:t>
            </a:r>
            <a:br>
              <a:rPr lang="zh-CN" altLang="en-US"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如果一个行动方案能获得较大的倒推值，则它就是当前最好的行动方案。</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矩形 3"/>
          <p:cNvSpPr/>
          <p:nvPr/>
        </p:nvSpPr>
        <p:spPr>
          <a:xfrm>
            <a:off x="521566" y="2284973"/>
            <a:ext cx="8424014" cy="1015663"/>
          </a:xfrm>
          <a:prstGeom prst="rect">
            <a:avLst/>
          </a:prstGeom>
        </p:spPr>
        <p:txBody>
          <a:bodyPr wrap="square">
            <a:spAutoFit/>
          </a:bodyPr>
          <a:lstStyle/>
          <a:p>
            <a:r>
              <a:rPr lang="zh-CN" altLang="en-US" sz="2000" dirty="0">
                <a:solidFill>
                  <a:srgbClr val="000000"/>
                </a:solidFill>
                <a:latin typeface="微软雅黑" panose="020B0503020204020204" pitchFamily="34" charset="-122"/>
                <a:ea typeface="微软雅黑" panose="020B0503020204020204" pitchFamily="34" charset="-122"/>
              </a:rPr>
              <a:t>在博弈问题中，每一个格局可供选择的行动方案都有很多，因此会生成十分庞大的博弈树。试图利用完整的博弈树来进行极小极大分析是困难的。所以才有了</a:t>
            </a:r>
            <a:r>
              <a:rPr lang="en-US" altLang="zh-CN" sz="2000" dirty="0">
                <a:solidFill>
                  <a:srgbClr val="000000"/>
                </a:solidFill>
                <a:latin typeface="微软雅黑" panose="020B0503020204020204" pitchFamily="34" charset="-122"/>
                <a:ea typeface="微软雅黑" panose="020B0503020204020204" pitchFamily="34" charset="-122"/>
              </a:rPr>
              <a:t>α-β</a:t>
            </a:r>
            <a:r>
              <a:rPr lang="zh-CN" altLang="en-US" sz="2000" dirty="0">
                <a:solidFill>
                  <a:srgbClr val="000000"/>
                </a:solidFill>
                <a:latin typeface="微软雅黑" panose="020B0503020204020204" pitchFamily="34" charset="-122"/>
                <a:ea typeface="微软雅黑" panose="020B0503020204020204" pitchFamily="34" charset="-122"/>
              </a:rPr>
              <a:t>剪枝。</a:t>
            </a:r>
            <a:endParaRPr lang="zh-CN" altLang="en-US" sz="2000" dirty="0">
              <a:latin typeface="微软雅黑" panose="020B0503020204020204" pitchFamily="34" charset="-122"/>
              <a:ea typeface="微软雅黑" panose="020B0503020204020204" pitchFamily="34" charset="-122"/>
            </a:endParaRPr>
          </a:p>
        </p:txBody>
      </p:sp>
      <p:sp>
        <p:nvSpPr>
          <p:cNvPr id="5" name="矩形 4"/>
          <p:cNvSpPr/>
          <p:nvPr/>
        </p:nvSpPr>
        <p:spPr>
          <a:xfrm>
            <a:off x="521566" y="1731346"/>
            <a:ext cx="1133644" cy="400110"/>
          </a:xfrm>
          <a:prstGeom prst="rect">
            <a:avLst/>
          </a:prstGeom>
        </p:spPr>
        <p:txBody>
          <a:bodyPr wrap="none">
            <a:spAutoFit/>
          </a:bodyPr>
          <a:lstStyle/>
          <a:p>
            <a:r>
              <a:rPr lang="en-US" altLang="zh-CN" sz="2000" dirty="0">
                <a:solidFill>
                  <a:srgbClr val="000000"/>
                </a:solidFill>
                <a:latin typeface="微软雅黑" panose="020B0503020204020204" pitchFamily="34" charset="-122"/>
                <a:ea typeface="微软雅黑" panose="020B0503020204020204" pitchFamily="34" charset="-122"/>
              </a:rPr>
              <a:t>α-β</a:t>
            </a:r>
            <a:r>
              <a:rPr lang="zh-CN" altLang="en-US" sz="2000" dirty="0">
                <a:solidFill>
                  <a:srgbClr val="000000"/>
                </a:solidFill>
                <a:latin typeface="微软雅黑" panose="020B0503020204020204" pitchFamily="34" charset="-122"/>
                <a:ea typeface="微软雅黑" panose="020B0503020204020204" pitchFamily="34" charset="-122"/>
              </a:rPr>
              <a:t>剪枝</a:t>
            </a:r>
            <a:endParaRPr lang="zh-CN" altLang="en-US" sz="2000" dirty="0">
              <a:latin typeface="微软雅黑" panose="020B0503020204020204" pitchFamily="34" charset="-122"/>
              <a:ea typeface="微软雅黑" panose="020B0503020204020204" pitchFamily="34" charset="-122"/>
            </a:endParaRPr>
          </a:p>
        </p:txBody>
      </p:sp>
      <p:sp>
        <p:nvSpPr>
          <p:cNvPr id="6" name="矩形 5"/>
          <p:cNvSpPr/>
          <p:nvPr/>
        </p:nvSpPr>
        <p:spPr>
          <a:xfrm>
            <a:off x="521566" y="3454153"/>
            <a:ext cx="8252566" cy="2554545"/>
          </a:xfrm>
          <a:prstGeom prst="rect">
            <a:avLst/>
          </a:prstGeom>
        </p:spPr>
        <p:txBody>
          <a:bodyPr wrap="square">
            <a:spAutoFit/>
          </a:bodyPr>
          <a:lstStyle/>
          <a:p>
            <a:r>
              <a:rPr lang="zh-CN" altLang="en-US" sz="2000" dirty="0">
                <a:solidFill>
                  <a:srgbClr val="000000"/>
                </a:solidFill>
                <a:latin typeface="微软雅黑" panose="020B0503020204020204" pitchFamily="34" charset="-122"/>
                <a:ea typeface="微软雅黑" panose="020B0503020204020204" pitchFamily="34" charset="-122"/>
              </a:rPr>
              <a:t>为了提高搜索的效率，引入了通过对评估值的上下限进行估计，从而减少需进行评估节点的范围。</a:t>
            </a:r>
          </a:p>
          <a:p>
            <a:r>
              <a:rPr lang="en-US" altLang="zh-CN" sz="2000" dirty="0">
                <a:solidFill>
                  <a:srgbClr val="000000"/>
                </a:solidFill>
                <a:latin typeface="微软雅黑" panose="020B0503020204020204" pitchFamily="34" charset="-122"/>
                <a:ea typeface="微软雅黑" panose="020B0503020204020204" pitchFamily="34" charset="-122"/>
              </a:rPr>
              <a:t>(1)</a:t>
            </a:r>
            <a:r>
              <a:rPr lang="zh-CN" altLang="en-US" sz="2000" dirty="0">
                <a:solidFill>
                  <a:srgbClr val="000000"/>
                </a:solidFill>
                <a:latin typeface="微软雅黑" panose="020B0503020204020204" pitchFamily="34" charset="-122"/>
                <a:ea typeface="微软雅黑" panose="020B0503020204020204" pitchFamily="34" charset="-122"/>
              </a:rPr>
              <a:t>作为</a:t>
            </a:r>
            <a:r>
              <a:rPr lang="en-US" altLang="zh-CN" sz="2000" dirty="0">
                <a:solidFill>
                  <a:srgbClr val="000000"/>
                </a:solidFill>
                <a:latin typeface="微软雅黑" panose="020B0503020204020204" pitchFamily="34" charset="-122"/>
                <a:ea typeface="微软雅黑" panose="020B0503020204020204" pitchFamily="34" charset="-122"/>
              </a:rPr>
              <a:t>MAX</a:t>
            </a:r>
            <a:r>
              <a:rPr lang="zh-CN" altLang="en-US" sz="2000" dirty="0">
                <a:solidFill>
                  <a:srgbClr val="000000"/>
                </a:solidFill>
                <a:latin typeface="微软雅黑" panose="020B0503020204020204" pitchFamily="34" charset="-122"/>
                <a:ea typeface="微软雅黑" panose="020B0503020204020204" pitchFamily="34" charset="-122"/>
              </a:rPr>
              <a:t>节点，假定它的</a:t>
            </a:r>
            <a:r>
              <a:rPr lang="en-US" altLang="zh-CN" sz="2000" dirty="0">
                <a:solidFill>
                  <a:srgbClr val="000000"/>
                </a:solidFill>
                <a:latin typeface="微软雅黑" panose="020B0503020204020204" pitchFamily="34" charset="-122"/>
                <a:ea typeface="微软雅黑" panose="020B0503020204020204" pitchFamily="34" charset="-122"/>
              </a:rPr>
              <a:t>MIN</a:t>
            </a:r>
            <a:r>
              <a:rPr lang="zh-CN" altLang="en-US" sz="2000" dirty="0">
                <a:solidFill>
                  <a:srgbClr val="000000"/>
                </a:solidFill>
                <a:latin typeface="微软雅黑" panose="020B0503020204020204" pitchFamily="34" charset="-122"/>
                <a:ea typeface="微软雅黑" panose="020B0503020204020204" pitchFamily="34" charset="-122"/>
              </a:rPr>
              <a:t>节点有</a:t>
            </a:r>
            <a:r>
              <a:rPr lang="en-US" altLang="zh-CN" sz="2000" dirty="0">
                <a:solidFill>
                  <a:srgbClr val="000000"/>
                </a:solidFill>
                <a:latin typeface="微软雅黑" panose="020B0503020204020204" pitchFamily="34" charset="-122"/>
                <a:ea typeface="微软雅黑" panose="020B0503020204020204" pitchFamily="34" charset="-122"/>
              </a:rPr>
              <a:t>N</a:t>
            </a:r>
            <a:r>
              <a:rPr lang="zh-CN" altLang="en-US" sz="2000" dirty="0">
                <a:solidFill>
                  <a:srgbClr val="000000"/>
                </a:solidFill>
                <a:latin typeface="微软雅黑" panose="020B0503020204020204" pitchFamily="34" charset="-122"/>
                <a:ea typeface="微软雅黑" panose="020B0503020204020204" pitchFamily="34" charset="-122"/>
              </a:rPr>
              <a:t>个，那么当它的第一个</a:t>
            </a:r>
            <a:r>
              <a:rPr lang="en-US" altLang="zh-CN" sz="2000" dirty="0">
                <a:solidFill>
                  <a:srgbClr val="000000"/>
                </a:solidFill>
                <a:latin typeface="微软雅黑" panose="020B0503020204020204" pitchFamily="34" charset="-122"/>
                <a:ea typeface="微软雅黑" panose="020B0503020204020204" pitchFamily="34" charset="-122"/>
              </a:rPr>
              <a:t>MIN</a:t>
            </a:r>
            <a:r>
              <a:rPr lang="zh-CN" altLang="en-US" sz="2000" dirty="0">
                <a:solidFill>
                  <a:srgbClr val="000000"/>
                </a:solidFill>
                <a:latin typeface="微软雅黑" panose="020B0503020204020204" pitchFamily="34" charset="-122"/>
                <a:ea typeface="微软雅黑" panose="020B0503020204020204" pitchFamily="34" charset="-122"/>
              </a:rPr>
              <a:t>节点的评估值为</a:t>
            </a:r>
            <a:r>
              <a:rPr lang="en-US" altLang="zh-CN" sz="2000" dirty="0">
                <a:solidFill>
                  <a:srgbClr val="000000"/>
                </a:solidFill>
                <a:latin typeface="微软雅黑" panose="020B0503020204020204" pitchFamily="34" charset="-122"/>
                <a:ea typeface="微软雅黑" panose="020B0503020204020204" pitchFamily="34" charset="-122"/>
              </a:rPr>
              <a:t>α</a:t>
            </a:r>
            <a:r>
              <a:rPr lang="zh-CN" altLang="en-US" sz="2000" dirty="0">
                <a:solidFill>
                  <a:srgbClr val="000000"/>
                </a:solidFill>
                <a:latin typeface="微软雅黑" panose="020B0503020204020204" pitchFamily="34" charset="-122"/>
                <a:ea typeface="微软雅黑" panose="020B0503020204020204" pitchFamily="34" charset="-122"/>
              </a:rPr>
              <a:t>时，则对于其它节点，如果有高于</a:t>
            </a:r>
            <a:r>
              <a:rPr lang="en-US" altLang="zh-CN" sz="2000" dirty="0">
                <a:solidFill>
                  <a:srgbClr val="000000"/>
                </a:solidFill>
                <a:latin typeface="微软雅黑" panose="020B0503020204020204" pitchFamily="34" charset="-122"/>
                <a:ea typeface="微软雅黑" panose="020B0503020204020204" pitchFamily="34" charset="-122"/>
              </a:rPr>
              <a:t>α</a:t>
            </a:r>
            <a:r>
              <a:rPr lang="zh-CN" altLang="en-US" sz="2000" dirty="0">
                <a:solidFill>
                  <a:srgbClr val="000000"/>
                </a:solidFill>
                <a:latin typeface="微软雅黑" panose="020B0503020204020204" pitchFamily="34" charset="-122"/>
                <a:ea typeface="微软雅黑" panose="020B0503020204020204" pitchFamily="34" charset="-122"/>
              </a:rPr>
              <a:t>的节点，就取那最高的节点值作为</a:t>
            </a:r>
            <a:r>
              <a:rPr lang="en-US" altLang="zh-CN" sz="2000" dirty="0">
                <a:solidFill>
                  <a:srgbClr val="000000"/>
                </a:solidFill>
                <a:latin typeface="微软雅黑" panose="020B0503020204020204" pitchFamily="34" charset="-122"/>
                <a:ea typeface="微软雅黑" panose="020B0503020204020204" pitchFamily="34" charset="-122"/>
              </a:rPr>
              <a:t>MAX</a:t>
            </a:r>
            <a:r>
              <a:rPr lang="zh-CN" altLang="en-US" sz="2000" dirty="0">
                <a:solidFill>
                  <a:srgbClr val="000000"/>
                </a:solidFill>
                <a:latin typeface="微软雅黑" panose="020B0503020204020204" pitchFamily="34" charset="-122"/>
                <a:ea typeface="微软雅黑" panose="020B0503020204020204" pitchFamily="34" charset="-122"/>
              </a:rPr>
              <a:t>节点的值；否则，该点的评估值为</a:t>
            </a:r>
            <a:r>
              <a:rPr lang="en-US" altLang="zh-CN" sz="2000" dirty="0">
                <a:solidFill>
                  <a:srgbClr val="000000"/>
                </a:solidFill>
                <a:latin typeface="微软雅黑" panose="020B0503020204020204" pitchFamily="34" charset="-122"/>
                <a:ea typeface="微软雅黑" panose="020B0503020204020204" pitchFamily="34" charset="-122"/>
              </a:rPr>
              <a:t>α</a:t>
            </a:r>
            <a:r>
              <a:rPr lang="zh-CN" altLang="en-US" sz="2000" dirty="0">
                <a:solidFill>
                  <a:srgbClr val="000000"/>
                </a:solidFill>
                <a:latin typeface="微软雅黑" panose="020B0503020204020204" pitchFamily="34" charset="-122"/>
                <a:ea typeface="微软雅黑" panose="020B0503020204020204" pitchFamily="34" charset="-122"/>
              </a:rPr>
              <a:t>。</a:t>
            </a:r>
          </a:p>
          <a:p>
            <a:r>
              <a:rPr lang="en-US" altLang="zh-CN" sz="2000" dirty="0">
                <a:solidFill>
                  <a:srgbClr val="000000"/>
                </a:solidFill>
                <a:latin typeface="微软雅黑" panose="020B0503020204020204" pitchFamily="34" charset="-122"/>
                <a:ea typeface="微软雅黑" panose="020B0503020204020204" pitchFamily="34" charset="-122"/>
              </a:rPr>
              <a:t>(2)</a:t>
            </a:r>
            <a:r>
              <a:rPr lang="zh-CN" altLang="en-US" sz="2000" dirty="0">
                <a:solidFill>
                  <a:srgbClr val="000000"/>
                </a:solidFill>
                <a:latin typeface="微软雅黑" panose="020B0503020204020204" pitchFamily="34" charset="-122"/>
                <a:ea typeface="微软雅黑" panose="020B0503020204020204" pitchFamily="34" charset="-122"/>
              </a:rPr>
              <a:t>作为</a:t>
            </a:r>
            <a:r>
              <a:rPr lang="en-US" altLang="zh-CN" sz="2000" dirty="0">
                <a:solidFill>
                  <a:srgbClr val="000000"/>
                </a:solidFill>
                <a:latin typeface="微软雅黑" panose="020B0503020204020204" pitchFamily="34" charset="-122"/>
                <a:ea typeface="微软雅黑" panose="020B0503020204020204" pitchFamily="34" charset="-122"/>
              </a:rPr>
              <a:t>MIN</a:t>
            </a:r>
            <a:r>
              <a:rPr lang="zh-CN" altLang="en-US" sz="2000" dirty="0">
                <a:solidFill>
                  <a:srgbClr val="000000"/>
                </a:solidFill>
                <a:latin typeface="微软雅黑" panose="020B0503020204020204" pitchFamily="34" charset="-122"/>
                <a:ea typeface="微软雅黑" panose="020B0503020204020204" pitchFamily="34" charset="-122"/>
              </a:rPr>
              <a:t>节点，同样假定它的</a:t>
            </a:r>
            <a:r>
              <a:rPr lang="en-US" altLang="zh-CN" sz="2000" dirty="0">
                <a:solidFill>
                  <a:srgbClr val="000000"/>
                </a:solidFill>
                <a:latin typeface="微软雅黑" panose="020B0503020204020204" pitchFamily="34" charset="-122"/>
                <a:ea typeface="微软雅黑" panose="020B0503020204020204" pitchFamily="34" charset="-122"/>
              </a:rPr>
              <a:t>MAX</a:t>
            </a:r>
            <a:r>
              <a:rPr lang="zh-CN" altLang="en-US" sz="2000" dirty="0">
                <a:solidFill>
                  <a:srgbClr val="000000"/>
                </a:solidFill>
                <a:latin typeface="微软雅黑" panose="020B0503020204020204" pitchFamily="34" charset="-122"/>
                <a:ea typeface="微软雅黑" panose="020B0503020204020204" pitchFamily="34" charset="-122"/>
              </a:rPr>
              <a:t>节点有</a:t>
            </a:r>
            <a:r>
              <a:rPr lang="en-US" altLang="zh-CN" sz="2000" dirty="0">
                <a:solidFill>
                  <a:srgbClr val="000000"/>
                </a:solidFill>
                <a:latin typeface="微软雅黑" panose="020B0503020204020204" pitchFamily="34" charset="-122"/>
                <a:ea typeface="微软雅黑" panose="020B0503020204020204" pitchFamily="34" charset="-122"/>
              </a:rPr>
              <a:t>N</a:t>
            </a:r>
            <a:r>
              <a:rPr lang="zh-CN" altLang="en-US" sz="2000" dirty="0">
                <a:solidFill>
                  <a:srgbClr val="000000"/>
                </a:solidFill>
                <a:latin typeface="微软雅黑" panose="020B0503020204020204" pitchFamily="34" charset="-122"/>
                <a:ea typeface="微软雅黑" panose="020B0503020204020204" pitchFamily="34" charset="-122"/>
              </a:rPr>
              <a:t>个，那么当它的第一个</a:t>
            </a:r>
            <a:r>
              <a:rPr lang="en-US" altLang="zh-CN" sz="2000" dirty="0">
                <a:solidFill>
                  <a:srgbClr val="000000"/>
                </a:solidFill>
                <a:latin typeface="微软雅黑" panose="020B0503020204020204" pitchFamily="34" charset="-122"/>
                <a:ea typeface="微软雅黑" panose="020B0503020204020204" pitchFamily="34" charset="-122"/>
              </a:rPr>
              <a:t>MAX</a:t>
            </a:r>
            <a:r>
              <a:rPr lang="zh-CN" altLang="en-US" sz="2000" dirty="0">
                <a:solidFill>
                  <a:srgbClr val="000000"/>
                </a:solidFill>
                <a:latin typeface="微软雅黑" panose="020B0503020204020204" pitchFamily="34" charset="-122"/>
                <a:ea typeface="微软雅黑" panose="020B0503020204020204" pitchFamily="34" charset="-122"/>
              </a:rPr>
              <a:t>节点的评估值为</a:t>
            </a:r>
            <a:r>
              <a:rPr lang="en-US" altLang="zh-CN" sz="2000" dirty="0">
                <a:solidFill>
                  <a:srgbClr val="000000"/>
                </a:solidFill>
                <a:latin typeface="微软雅黑" panose="020B0503020204020204" pitchFamily="34" charset="-122"/>
                <a:ea typeface="微软雅黑" panose="020B0503020204020204" pitchFamily="34" charset="-122"/>
              </a:rPr>
              <a:t>β</a:t>
            </a:r>
            <a:r>
              <a:rPr lang="zh-CN" altLang="en-US" sz="2000" dirty="0">
                <a:solidFill>
                  <a:srgbClr val="000000"/>
                </a:solidFill>
                <a:latin typeface="微软雅黑" panose="020B0503020204020204" pitchFamily="34" charset="-122"/>
                <a:ea typeface="微软雅黑" panose="020B0503020204020204" pitchFamily="34" charset="-122"/>
              </a:rPr>
              <a:t>时，则对于其他节点，如果有低于</a:t>
            </a:r>
            <a:r>
              <a:rPr lang="en-US" altLang="zh-CN" sz="2000" dirty="0">
                <a:solidFill>
                  <a:srgbClr val="000000"/>
                </a:solidFill>
                <a:latin typeface="微软雅黑" panose="020B0503020204020204" pitchFamily="34" charset="-122"/>
                <a:ea typeface="微软雅黑" panose="020B0503020204020204" pitchFamily="34" charset="-122"/>
              </a:rPr>
              <a:t>β</a:t>
            </a:r>
            <a:r>
              <a:rPr lang="zh-CN" altLang="en-US" sz="2000" dirty="0">
                <a:solidFill>
                  <a:srgbClr val="000000"/>
                </a:solidFill>
                <a:latin typeface="微软雅黑" panose="020B0503020204020204" pitchFamily="34" charset="-122"/>
                <a:ea typeface="微软雅黑" panose="020B0503020204020204" pitchFamily="34" charset="-122"/>
              </a:rPr>
              <a:t>的节点，就取最低的节点值作为</a:t>
            </a:r>
            <a:r>
              <a:rPr lang="en-US" altLang="zh-CN" sz="2000" dirty="0">
                <a:solidFill>
                  <a:srgbClr val="000000"/>
                </a:solidFill>
                <a:latin typeface="微软雅黑" panose="020B0503020204020204" pitchFamily="34" charset="-122"/>
                <a:ea typeface="微软雅黑" panose="020B0503020204020204" pitchFamily="34" charset="-122"/>
              </a:rPr>
              <a:t>MIN</a:t>
            </a:r>
            <a:r>
              <a:rPr lang="zh-CN" altLang="en-US" sz="2000" dirty="0">
                <a:solidFill>
                  <a:srgbClr val="000000"/>
                </a:solidFill>
                <a:latin typeface="微软雅黑" panose="020B0503020204020204" pitchFamily="34" charset="-122"/>
                <a:ea typeface="微软雅黑" panose="020B0503020204020204" pitchFamily="34" charset="-122"/>
              </a:rPr>
              <a:t>节点的值；否则，该店的评估值为</a:t>
            </a:r>
            <a:r>
              <a:rPr lang="en-US" altLang="zh-CN" sz="2000" dirty="0">
                <a:solidFill>
                  <a:srgbClr val="000000"/>
                </a:solidFill>
                <a:latin typeface="微软雅黑" panose="020B0503020204020204" pitchFamily="34" charset="-122"/>
                <a:ea typeface="微软雅黑" panose="020B0503020204020204" pitchFamily="34" charset="-122"/>
              </a:rPr>
              <a:t>β</a:t>
            </a:r>
            <a:r>
              <a:rPr lang="zh-CN" altLang="en-US" sz="2000" dirty="0">
                <a:solidFill>
                  <a:srgbClr val="000000"/>
                </a:solidFill>
                <a:latin typeface="微软雅黑" panose="020B0503020204020204" pitchFamily="34" charset="-122"/>
                <a:ea typeface="微软雅黑" panose="020B0503020204020204" pitchFamily="34" charset="-122"/>
              </a:rPr>
              <a:t>。</a:t>
            </a:r>
            <a:endParaRPr lang="zh-CN" altLang="en-US" sz="2000" b="0" i="0" dirty="0">
              <a:solidFill>
                <a:srgbClr val="000000"/>
              </a:solidFill>
              <a:effectLst/>
              <a:latin typeface="微软雅黑" panose="020B0503020204020204" pitchFamily="34" charset="-122"/>
              <a:ea typeface="微软雅黑" panose="020B0503020204020204" pitchFamily="34" charset="-122"/>
            </a:endParaRPr>
          </a:p>
        </p:txBody>
      </p:sp>
      <p:sp>
        <p:nvSpPr>
          <p:cNvPr id="7" name="标题 1"/>
          <p:cNvSpPr txBox="1">
            <a:spLocks/>
          </p:cNvSpPr>
          <p:nvPr/>
        </p:nvSpPr>
        <p:spPr>
          <a:xfrm>
            <a:off x="521566" y="567828"/>
            <a:ext cx="4036786" cy="594718"/>
          </a:xfrm>
          <a:prstGeom prst="rect">
            <a:avLst/>
          </a:prstGeom>
        </p:spPr>
        <p:txBody>
          <a:bodyPr vert="horz" lIns="91440" tIns="45720" rIns="91440" bIns="45720" rtlCol="0" anchor="b">
            <a:normAutofit/>
          </a:bodyPr>
          <a:lstStyle>
            <a:lvl1pPr algn="l" defTabSz="685800" rtl="0" eaLnBrk="1" latinLnBrk="0" hangingPunct="1">
              <a:spcBef>
                <a:spcPct val="0"/>
              </a:spcBef>
              <a:buNone/>
              <a:defRPr lang="zh-CN" sz="2700" kern="1200">
                <a:solidFill>
                  <a:schemeClr val="bg1"/>
                </a:solidFill>
                <a:latin typeface="Microsoft YaHei UI" panose="020B0503020204020204" pitchFamily="34" charset="-122"/>
                <a:ea typeface="Microsoft YaHei UI" panose="020B0503020204020204" pitchFamily="34" charset="-122"/>
                <a:cs typeface="+mj-cs"/>
              </a:defRPr>
            </a:lvl1pPr>
          </a:lstStyle>
          <a:p>
            <a:r>
              <a:rPr lang="zh-CN" altLang="en-US" sz="3200" dirty="0"/>
              <a:t>算法数据结构思路</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21566" y="1746798"/>
            <a:ext cx="1133644" cy="400110"/>
          </a:xfrm>
          <a:prstGeom prst="rect">
            <a:avLst/>
          </a:prstGeom>
        </p:spPr>
        <p:txBody>
          <a:bodyPr wrap="none">
            <a:spAutoFit/>
          </a:bodyPr>
          <a:lstStyle/>
          <a:p>
            <a:r>
              <a:rPr lang="en-US" altLang="zh-CN" sz="2000" dirty="0">
                <a:solidFill>
                  <a:srgbClr val="000000"/>
                </a:solidFill>
                <a:latin typeface="微软雅黑" panose="020B0503020204020204" pitchFamily="34" charset="-122"/>
                <a:ea typeface="微软雅黑" panose="020B0503020204020204" pitchFamily="34" charset="-122"/>
              </a:rPr>
              <a:t>α-β</a:t>
            </a:r>
            <a:r>
              <a:rPr lang="zh-CN" altLang="en-US" sz="2000" dirty="0">
                <a:solidFill>
                  <a:srgbClr val="000000"/>
                </a:solidFill>
                <a:latin typeface="微软雅黑" panose="020B0503020204020204" pitchFamily="34" charset="-122"/>
                <a:ea typeface="微软雅黑" panose="020B0503020204020204" pitchFamily="34" charset="-122"/>
              </a:rPr>
              <a:t>剪枝</a:t>
            </a:r>
            <a:endParaRPr lang="zh-CN" altLang="en-US" sz="20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521566" y="2626656"/>
            <a:ext cx="7984386" cy="1991360"/>
          </a:xfrm>
          <a:prstGeom prst="rect">
            <a:avLst/>
          </a:prstGeom>
        </p:spPr>
      </p:pic>
      <p:pic>
        <p:nvPicPr>
          <p:cNvPr id="8" name="图片 7"/>
          <p:cNvPicPr>
            <a:picLocks noChangeAspect="1"/>
          </p:cNvPicPr>
          <p:nvPr/>
        </p:nvPicPr>
        <p:blipFill>
          <a:blip r:embed="rId3"/>
          <a:stretch>
            <a:fillRect/>
          </a:stretch>
        </p:blipFill>
        <p:spPr>
          <a:xfrm>
            <a:off x="521566" y="4778903"/>
            <a:ext cx="7900606" cy="1931761"/>
          </a:xfrm>
          <a:prstGeom prst="rect">
            <a:avLst/>
          </a:prstGeom>
        </p:spPr>
      </p:pic>
      <p:sp>
        <p:nvSpPr>
          <p:cNvPr id="9" name="标题 1"/>
          <p:cNvSpPr txBox="1">
            <a:spLocks/>
          </p:cNvSpPr>
          <p:nvPr/>
        </p:nvSpPr>
        <p:spPr>
          <a:xfrm>
            <a:off x="521566" y="567828"/>
            <a:ext cx="4036786" cy="594718"/>
          </a:xfrm>
          <a:prstGeom prst="rect">
            <a:avLst/>
          </a:prstGeom>
        </p:spPr>
        <p:txBody>
          <a:bodyPr vert="horz" lIns="91440" tIns="45720" rIns="91440" bIns="45720" rtlCol="0" anchor="b">
            <a:normAutofit/>
          </a:bodyPr>
          <a:lstStyle>
            <a:lvl1pPr algn="l" defTabSz="685800" rtl="0" eaLnBrk="1" latinLnBrk="0" hangingPunct="1">
              <a:spcBef>
                <a:spcPct val="0"/>
              </a:spcBef>
              <a:buNone/>
              <a:defRPr lang="zh-CN" sz="2700" kern="1200">
                <a:solidFill>
                  <a:schemeClr val="bg1"/>
                </a:solidFill>
                <a:latin typeface="Microsoft YaHei UI" panose="020B0503020204020204" pitchFamily="34" charset="-122"/>
                <a:ea typeface="Microsoft YaHei UI" panose="020B0503020204020204" pitchFamily="34" charset="-122"/>
                <a:cs typeface="+mj-cs"/>
              </a:defRPr>
            </a:lvl1pPr>
          </a:lstStyle>
          <a:p>
            <a:r>
              <a:rPr lang="zh-CN" altLang="en-US" sz="3200" dirty="0"/>
              <a:t>算法数据结构思路</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21566" y="1847249"/>
            <a:ext cx="1106393" cy="369332"/>
          </a:xfrm>
          <a:prstGeom prst="rect">
            <a:avLst/>
          </a:prstGeom>
        </p:spPr>
        <p:txBody>
          <a:bodyPr wrap="none">
            <a:spAutoFit/>
          </a:bodyPr>
          <a:lstStyle/>
          <a:p>
            <a:r>
              <a:rPr lang="en-US" altLang="zh-CN" dirty="0">
                <a:latin typeface="微软雅黑" panose="020B0503020204020204" pitchFamily="34" charset="-122"/>
              </a:rPr>
              <a:t>UCT</a:t>
            </a:r>
            <a:r>
              <a:rPr lang="zh-CN" altLang="en-US" dirty="0">
                <a:latin typeface="微软雅黑" panose="020B0503020204020204" pitchFamily="34" charset="-122"/>
              </a:rPr>
              <a:t>算法</a:t>
            </a:r>
            <a:endParaRPr lang="zh-CN" altLang="en-US" dirty="0"/>
          </a:p>
        </p:txBody>
      </p:sp>
      <p:sp>
        <p:nvSpPr>
          <p:cNvPr id="4" name="矩形 3"/>
          <p:cNvSpPr/>
          <p:nvPr/>
        </p:nvSpPr>
        <p:spPr>
          <a:xfrm>
            <a:off x="521566" y="2413338"/>
            <a:ext cx="8170014" cy="1631216"/>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UCT</a:t>
            </a:r>
            <a:r>
              <a:rPr lang="zh-CN" altLang="en-US" sz="2000" dirty="0">
                <a:latin typeface="微软雅黑" panose="020B0503020204020204" pitchFamily="34" charset="-122"/>
                <a:ea typeface="微软雅黑" panose="020B0503020204020204" pitchFamily="34" charset="-122"/>
              </a:rPr>
              <a:t>算法（</a:t>
            </a:r>
            <a:r>
              <a:rPr lang="en-US" altLang="zh-CN" sz="2000" dirty="0">
                <a:latin typeface="微软雅黑" panose="020B0503020204020204" pitchFamily="34" charset="-122"/>
                <a:ea typeface="微软雅黑" panose="020B0503020204020204" pitchFamily="34" charset="-122"/>
              </a:rPr>
              <a:t>Upper Confidence Bound Apply to Tree</a:t>
            </a:r>
            <a:r>
              <a:rPr lang="zh-CN" altLang="en-US" sz="2000" dirty="0">
                <a:latin typeface="微软雅黑" panose="020B0503020204020204" pitchFamily="34" charset="-122"/>
                <a:ea typeface="微软雅黑" panose="020B0503020204020204" pitchFamily="34" charset="-122"/>
              </a:rPr>
              <a:t>），即上限置信区间算法，是一种博弈树搜索算法，该算法将蒙特卡洛树搜索</a:t>
            </a:r>
            <a:r>
              <a:rPr lang="en-US" altLang="zh-CN" sz="2000" dirty="0">
                <a:latin typeface="微软雅黑" panose="020B0503020204020204" pitchFamily="34" charset="-122"/>
                <a:ea typeface="微软雅黑" panose="020B0503020204020204" pitchFamily="34" charset="-122"/>
              </a:rPr>
              <a:t>(Monte—Carlo Tree Search</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MCTS)</a:t>
            </a:r>
            <a:r>
              <a:rPr lang="zh-CN" altLang="en-US" sz="2000" dirty="0">
                <a:latin typeface="微软雅黑" panose="020B0503020204020204" pitchFamily="34" charset="-122"/>
                <a:ea typeface="微软雅黑" panose="020B0503020204020204" pitchFamily="34" charset="-122"/>
              </a:rPr>
              <a:t>方法与</a:t>
            </a:r>
            <a:r>
              <a:rPr lang="en-US" altLang="zh-CN" sz="2000" dirty="0">
                <a:latin typeface="微软雅黑" panose="020B0503020204020204" pitchFamily="34" charset="-122"/>
                <a:ea typeface="微软雅黑" panose="020B0503020204020204" pitchFamily="34" charset="-122"/>
              </a:rPr>
              <a:t>UCB</a:t>
            </a:r>
            <a:r>
              <a:rPr lang="zh-CN" altLang="en-US" sz="2000" dirty="0">
                <a:latin typeface="微软雅黑" panose="020B0503020204020204" pitchFamily="34" charset="-122"/>
                <a:ea typeface="微软雅黑" panose="020B0503020204020204" pitchFamily="34" charset="-122"/>
              </a:rPr>
              <a:t>公式结合，在超大规模博弈树的搜索过程中相对于传统的搜索算法有着时间和空间方面的优势。</a:t>
            </a:r>
          </a:p>
        </p:txBody>
      </p:sp>
      <p:sp>
        <p:nvSpPr>
          <p:cNvPr id="6" name="标题 1"/>
          <p:cNvSpPr txBox="1">
            <a:spLocks/>
          </p:cNvSpPr>
          <p:nvPr/>
        </p:nvSpPr>
        <p:spPr>
          <a:xfrm>
            <a:off x="521566" y="567828"/>
            <a:ext cx="4036786" cy="594718"/>
          </a:xfrm>
          <a:prstGeom prst="rect">
            <a:avLst/>
          </a:prstGeom>
        </p:spPr>
        <p:txBody>
          <a:bodyPr vert="horz" lIns="91440" tIns="45720" rIns="91440" bIns="45720" rtlCol="0" anchor="b">
            <a:normAutofit/>
          </a:bodyPr>
          <a:lstStyle>
            <a:lvl1pPr algn="l" defTabSz="685800" rtl="0" eaLnBrk="1" latinLnBrk="0" hangingPunct="1">
              <a:spcBef>
                <a:spcPct val="0"/>
              </a:spcBef>
              <a:buNone/>
              <a:defRPr lang="zh-CN" sz="2700" kern="1200">
                <a:solidFill>
                  <a:schemeClr val="bg1"/>
                </a:solidFill>
                <a:latin typeface="Microsoft YaHei UI" panose="020B0503020204020204" pitchFamily="34" charset="-122"/>
                <a:ea typeface="Microsoft YaHei UI" panose="020B0503020204020204" pitchFamily="34" charset="-122"/>
                <a:cs typeface="+mj-cs"/>
              </a:defRPr>
            </a:lvl1pPr>
          </a:lstStyle>
          <a:p>
            <a:r>
              <a:rPr lang="zh-CN" altLang="en-US" sz="3200" dirty="0"/>
              <a:t>算法数据结构思路</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Thank you!</a:t>
            </a:r>
            <a:endParaRPr lang="zh-CN" altLang="en-US" dirty="0"/>
          </a:p>
        </p:txBody>
      </p:sp>
      <p:sp>
        <p:nvSpPr>
          <p:cNvPr id="5" name="文本占位符 4"/>
          <p:cNvSpPr>
            <a:spLocks noGrp="1"/>
          </p:cNvSpPr>
          <p:nvPr>
            <p:ph type="body" idx="1"/>
          </p:nvPr>
        </p:nvSpPr>
        <p:spPr/>
        <p:txBody>
          <a:bodyPr/>
          <a:lstStyle/>
          <a:p>
            <a:r>
              <a:rPr lang="en-US" altLang="zh-CN" sz="3600" b="1" dirty="0"/>
              <a:t>Q&amp;A</a:t>
            </a:r>
            <a:endParaRPr lang="zh-CN" alt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五子棋基本介绍</a:t>
            </a:r>
          </a:p>
        </p:txBody>
      </p:sp>
      <p:sp>
        <p:nvSpPr>
          <p:cNvPr id="3" name="内容占位符 2"/>
          <p:cNvSpPr>
            <a:spLocks noGrp="1"/>
          </p:cNvSpPr>
          <p:nvPr>
            <p:ph idx="1"/>
          </p:nvPr>
        </p:nvSpPr>
        <p:spPr>
          <a:xfrm>
            <a:off x="628650" y="1664387"/>
            <a:ext cx="7886700" cy="4617986"/>
          </a:xfrm>
        </p:spPr>
        <p:txBody>
          <a:bodyPr>
            <a:normAutofit/>
          </a:bodyPr>
          <a:lstStyle/>
          <a:p>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规则</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p>
          <a:p>
            <a:pPr marL="800100" lvl="1" indent="-342900">
              <a:buFont typeface="+mj-lt"/>
              <a:buAutoNum type="arabicPeriod"/>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开局时，棋盘最中间初始放置一个白子</a:t>
            </a:r>
          </a:p>
          <a:p>
            <a:pPr marL="800100" lvl="1" indent="-342900">
              <a:buFont typeface="+mj-lt"/>
              <a:buAutoNum type="arabicPeriod"/>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黑方先行，双方交替下棋</a:t>
            </a:r>
          </a:p>
          <a:p>
            <a:pPr marL="800100" lvl="1" indent="-342900">
              <a:buFont typeface="+mj-lt"/>
              <a:buAutoNum type="arabicPeriod"/>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任何一方在横、竖、对角线、反对角线方向连成五子即获胜</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buFont typeface="+mj-lt"/>
              <a:buAutoNum type="arabicPeriod"/>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棋盘为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19 x 19</a:t>
            </a:r>
            <a:endParaRPr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566" y="567828"/>
            <a:ext cx="4036786" cy="594718"/>
          </a:xfrm>
        </p:spPr>
        <p:txBody>
          <a:bodyPr>
            <a:normAutofit/>
          </a:bodyPr>
          <a:lstStyle/>
          <a:p>
            <a:r>
              <a:rPr lang="zh-CN" altLang="en-US" sz="3200" dirty="0"/>
              <a:t>客户端代码框架</a:t>
            </a:r>
            <a:endParaRPr altLang="en-US" sz="3200" dirty="0"/>
          </a:p>
        </p:txBody>
      </p:sp>
      <p:sp>
        <p:nvSpPr>
          <p:cNvPr id="4" name="文本框 3"/>
          <p:cNvSpPr txBox="1"/>
          <p:nvPr/>
        </p:nvSpPr>
        <p:spPr>
          <a:xfrm>
            <a:off x="521566" y="1601319"/>
            <a:ext cx="8158410"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文件功能</a:t>
            </a:r>
          </a:p>
        </p:txBody>
      </p:sp>
      <p:graphicFrame>
        <p:nvGraphicFramePr>
          <p:cNvPr id="3" name="表格 2"/>
          <p:cNvGraphicFramePr>
            <a:graphicFrameLocks noGrp="1"/>
          </p:cNvGraphicFramePr>
          <p:nvPr>
            <p:custDataLst>
              <p:tags r:id="rId1"/>
            </p:custDataLst>
          </p:nvPr>
        </p:nvGraphicFramePr>
        <p:xfrm>
          <a:off x="622068" y="2185231"/>
          <a:ext cx="7872568" cy="3548310"/>
        </p:xfrm>
        <a:graphic>
          <a:graphicData uri="http://schemas.openxmlformats.org/drawingml/2006/table">
            <a:tbl>
              <a:tblPr firstRow="1" bandRow="1">
                <a:tableStyleId>{21E4AEA4-8DFA-4A89-87EB-49C32662AFE0}</a:tableStyleId>
              </a:tblPr>
              <a:tblGrid>
                <a:gridCol w="2375025">
                  <a:extLst>
                    <a:ext uri="{9D8B030D-6E8A-4147-A177-3AD203B41FA5}">
                      <a16:colId xmlns:a16="http://schemas.microsoft.com/office/drawing/2014/main" val="20000"/>
                    </a:ext>
                  </a:extLst>
                </a:gridCol>
                <a:gridCol w="5497543">
                  <a:extLst>
                    <a:ext uri="{9D8B030D-6E8A-4147-A177-3AD203B41FA5}">
                      <a16:colId xmlns:a16="http://schemas.microsoft.com/office/drawing/2014/main" val="20001"/>
                    </a:ext>
                  </a:extLst>
                </a:gridCol>
              </a:tblGrid>
              <a:tr h="424299">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600" dirty="0">
                          <a:latin typeface="微软雅黑" panose="020B0503020204020204" pitchFamily="34" charset="-122"/>
                          <a:ea typeface="微软雅黑" panose="020B0503020204020204" pitchFamily="34" charset="-122"/>
                        </a:rPr>
                        <a:t>文件名</a:t>
                      </a:r>
                      <a:endParaRPr lang="zh-CN" altLang="en-US" sz="1600" b="1" i="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600" dirty="0">
                          <a:latin typeface="微软雅黑" panose="020B0503020204020204" pitchFamily="34" charset="-122"/>
                          <a:ea typeface="微软雅黑" panose="020B0503020204020204" pitchFamily="34" charset="-122"/>
                        </a:rPr>
                        <a:t>功能</a:t>
                      </a:r>
                    </a:p>
                  </a:txBody>
                  <a:tcPr anchor="ctr"/>
                </a:tc>
                <a:extLst>
                  <a:ext uri="{0D108BD9-81ED-4DB2-BD59-A6C34878D82A}">
                    <a16:rowId xmlns:a16="http://schemas.microsoft.com/office/drawing/2014/main" val="10000"/>
                  </a:ext>
                </a:extLst>
              </a:tr>
              <a:tr h="73279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600" dirty="0" err="1">
                          <a:latin typeface="微软雅黑" panose="020B0503020204020204" pitchFamily="34" charset="-122"/>
                          <a:ea typeface="微软雅黑" panose="020B0503020204020204" pitchFamily="34" charset="-122"/>
                        </a:rPr>
                        <a:t>Define.h</a:t>
                      </a:r>
                      <a:endParaRPr lang="zh-CN" altLang="en-US" sz="1600" b="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定义认证</a:t>
                      </a:r>
                      <a:r>
                        <a:rPr lang="en-US" altLang="zh-CN" sz="1600" dirty="0">
                          <a:latin typeface="微软雅黑" panose="020B0503020204020204" pitchFamily="34" charset="-122"/>
                          <a:ea typeface="微软雅黑" panose="020B0503020204020204" pitchFamily="34" charset="-122"/>
                        </a:rPr>
                        <a:t>ID</a:t>
                      </a:r>
                      <a:r>
                        <a:rPr lang="zh-CN" altLang="en-US" sz="1600" dirty="0">
                          <a:latin typeface="微软雅黑" panose="020B0503020204020204" pitchFamily="34" charset="-122"/>
                          <a:ea typeface="微软雅黑" panose="020B0503020204020204" pitchFamily="34" charset="-122"/>
                        </a:rPr>
                        <a:t>、认证</a:t>
                      </a:r>
                      <a:r>
                        <a:rPr lang="en-US" altLang="zh-CN" sz="1600" dirty="0">
                          <a:latin typeface="微软雅黑" panose="020B0503020204020204" pitchFamily="34" charset="-122"/>
                          <a:ea typeface="微软雅黑" panose="020B0503020204020204" pitchFamily="34" charset="-122"/>
                        </a:rPr>
                        <a:t>PASSWORD</a:t>
                      </a:r>
                      <a:r>
                        <a:rPr lang="zh-CN" altLang="en-US" sz="1600" dirty="0">
                          <a:latin typeface="微软雅黑" panose="020B0503020204020204" pitchFamily="34" charset="-122"/>
                          <a:ea typeface="微软雅黑" panose="020B0503020204020204" pitchFamily="34" charset="-122"/>
                        </a:rPr>
                        <a:t>、服务器</a:t>
                      </a:r>
                      <a:r>
                        <a:rPr lang="en-US" altLang="zh-CN" sz="1600" dirty="0">
                          <a:latin typeface="微软雅黑" panose="020B0503020204020204" pitchFamily="34" charset="-122"/>
                          <a:ea typeface="微软雅黑" panose="020B0503020204020204" pitchFamily="34" charset="-122"/>
                        </a:rPr>
                        <a:t>IP</a:t>
                      </a:r>
                      <a:r>
                        <a:rPr lang="zh-CN" altLang="en-US" sz="1600" dirty="0">
                          <a:latin typeface="微软雅黑" panose="020B0503020204020204" pitchFamily="34" charset="-122"/>
                          <a:ea typeface="微软雅黑" panose="020B0503020204020204" pitchFamily="34" charset="-122"/>
                        </a:rPr>
                        <a:t>、服务器</a:t>
                      </a:r>
                      <a:r>
                        <a:rPr lang="en-US" altLang="zh-CN" sz="1600" dirty="0">
                          <a:latin typeface="微软雅黑" panose="020B0503020204020204" pitchFamily="34" charset="-122"/>
                          <a:ea typeface="微软雅黑" panose="020B0503020204020204" pitchFamily="34" charset="-122"/>
                        </a:rPr>
                        <a:t>PORT</a:t>
                      </a:r>
                      <a:endParaRPr altLang="en-US" sz="1600" b="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txBody>
                  <a:tcPr anchor="ctr"/>
                </a:tc>
                <a:extLst>
                  <a:ext uri="{0D108BD9-81ED-4DB2-BD59-A6C34878D82A}">
                    <a16:rowId xmlns:a16="http://schemas.microsoft.com/office/drawing/2014/main" val="10001"/>
                  </a:ext>
                </a:extLst>
              </a:tr>
              <a:tr h="46930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600" dirty="0">
                          <a:latin typeface="微软雅黑" panose="020B0503020204020204" pitchFamily="34" charset="-122"/>
                          <a:ea typeface="微软雅黑" panose="020B0503020204020204" pitchFamily="34" charset="-122"/>
                        </a:rPr>
                        <a:t>ClientSocket.cpp/h</a:t>
                      </a:r>
                      <a:endParaRPr lang="zh-CN" altLang="en-US" sz="1600" b="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实现与服务器通信的逻辑</a:t>
                      </a:r>
                      <a:r>
                        <a:rPr lang="zh-CN" altLang="en-US" sz="1600" dirty="0">
                          <a:solidFill>
                            <a:srgbClr val="FF0000"/>
                          </a:solidFill>
                          <a:latin typeface="微软雅黑" panose="020B0503020204020204" pitchFamily="34" charset="-122"/>
                          <a:ea typeface="微软雅黑" panose="020B0503020204020204" pitchFamily="34" charset="-122"/>
                        </a:rPr>
                        <a:t>（不要修改）</a:t>
                      </a:r>
                      <a:endParaRPr lang="zh-CN" altLang="en-US" sz="1600" b="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txBody>
                  <a:tcPr anchor="ctr"/>
                </a:tc>
                <a:extLst>
                  <a:ext uri="{0D108BD9-81ED-4DB2-BD59-A6C34878D82A}">
                    <a16:rowId xmlns:a16="http://schemas.microsoft.com/office/drawing/2014/main" val="10002"/>
                  </a:ext>
                </a:extLst>
              </a:tr>
              <a:tr h="1452621">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600">
                          <a:latin typeface="微软雅黑" panose="020B0503020204020204" pitchFamily="34" charset="-122"/>
                          <a:ea typeface="微软雅黑" panose="020B0503020204020204" pitchFamily="34" charset="-122"/>
                        </a:rPr>
                        <a:t>Reversi.cpp/h</a:t>
                      </a:r>
                      <a:endParaRPr lang="zh-CN" altLang="en-US" sz="1600" b="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实现整个游戏的主要逻辑。重要函数：</a:t>
                      </a:r>
                      <a:r>
                        <a:rPr lang="en-US" altLang="zh-CN" sz="1600" dirty="0">
                          <a:latin typeface="微软雅黑" panose="020B0503020204020204" pitchFamily="34" charset="-122"/>
                          <a:ea typeface="微软雅黑" panose="020B0503020204020204" pitchFamily="34" charset="-122"/>
                        </a:rPr>
                        <a:t>observe</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step</a:t>
                      </a:r>
                      <a:endParaRPr lang="zh-CN" altLang="en-US" sz="1600" dirty="0">
                        <a:latin typeface="微软雅黑" panose="020B0503020204020204" pitchFamily="34" charset="-122"/>
                        <a:ea typeface="微软雅黑" panose="020B0503020204020204" pitchFamily="34" charset="-122"/>
                      </a:endParaRPr>
                    </a:p>
                    <a:p>
                      <a:pPr algn="ctr"/>
                      <a:r>
                        <a:rPr lang="en-US" altLang="zh-CN" sz="1600" dirty="0">
                          <a:solidFill>
                            <a:srgbClr val="FF0000"/>
                          </a:solidFill>
                          <a:latin typeface="微软雅黑" panose="020B0503020204020204" pitchFamily="34" charset="-122"/>
                          <a:ea typeface="微软雅黑" panose="020B0503020204020204" pitchFamily="34" charset="-122"/>
                        </a:rPr>
                        <a:t>observe</a:t>
                      </a:r>
                      <a:r>
                        <a:rPr lang="zh-CN" altLang="en-US" sz="1600" dirty="0">
                          <a:solidFill>
                            <a:srgbClr val="FF0000"/>
                          </a:solidFill>
                          <a:latin typeface="微软雅黑" panose="020B0503020204020204" pitchFamily="34" charset="-122"/>
                          <a:ea typeface="微软雅黑" panose="020B0503020204020204" pitchFamily="34" charset="-122"/>
                        </a:rPr>
                        <a:t>用于观测服务器传输信息，并修改全局棋盘</a:t>
                      </a:r>
                      <a:r>
                        <a:rPr lang="en-US" altLang="zh-CN" sz="1600" dirty="0">
                          <a:solidFill>
                            <a:srgbClr val="FF0000"/>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任务</a:t>
                      </a:r>
                      <a:r>
                        <a:rPr lang="en-US" altLang="zh-CN" sz="1600" dirty="0">
                          <a:solidFill>
                            <a:srgbClr val="FF0000"/>
                          </a:solidFill>
                          <a:latin typeface="微软雅黑" panose="020B0503020204020204" pitchFamily="34" charset="-122"/>
                          <a:ea typeface="微软雅黑" panose="020B0503020204020204" pitchFamily="34" charset="-122"/>
                        </a:rPr>
                        <a:t>)</a:t>
                      </a:r>
                    </a:p>
                    <a:p>
                      <a:pPr algn="ctr"/>
                      <a:r>
                        <a:rPr lang="en-US" altLang="zh-CN" sz="1600" dirty="0">
                          <a:solidFill>
                            <a:srgbClr val="FF0000"/>
                          </a:solidFill>
                          <a:latin typeface="微软雅黑" panose="020B0503020204020204" pitchFamily="34" charset="-122"/>
                          <a:ea typeface="微软雅黑" panose="020B0503020204020204" pitchFamily="34" charset="-122"/>
                        </a:rPr>
                        <a:t>step</a:t>
                      </a:r>
                      <a:r>
                        <a:rPr lang="zh-CN" altLang="en-US" sz="1600" dirty="0">
                          <a:solidFill>
                            <a:srgbClr val="FF0000"/>
                          </a:solidFill>
                          <a:latin typeface="微软雅黑" panose="020B0503020204020204" pitchFamily="34" charset="-122"/>
                          <a:ea typeface="微软雅黑" panose="020B0503020204020204" pitchFamily="34" charset="-122"/>
                        </a:rPr>
                        <a:t>实现每一步走棋策略</a:t>
                      </a:r>
                      <a:r>
                        <a:rPr lang="en-US" altLang="zh-CN" sz="1600" dirty="0">
                          <a:solidFill>
                            <a:srgbClr val="FF0000"/>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任务</a:t>
                      </a:r>
                      <a:r>
                        <a:rPr lang="en-US" altLang="zh-CN" sz="1600" dirty="0">
                          <a:solidFill>
                            <a:srgbClr val="FF0000"/>
                          </a:solidFill>
                          <a:latin typeface="微软雅黑" panose="020B0503020204020204" pitchFamily="34" charset="-122"/>
                          <a:ea typeface="微软雅黑" panose="020B0503020204020204" pitchFamily="34" charset="-122"/>
                        </a:rPr>
                        <a:t>)</a:t>
                      </a:r>
                    </a:p>
                    <a:p>
                      <a:pPr algn="ctr"/>
                      <a:r>
                        <a:rPr lang="zh-CN" altLang="en-US" sz="1600" dirty="0">
                          <a:latin typeface="微软雅黑" panose="020B0503020204020204" pitchFamily="34" charset="-122"/>
                          <a:ea typeface="微软雅黑" panose="020B0503020204020204" pitchFamily="34" charset="-122"/>
                        </a:rPr>
                        <a:t>慎重改动其他代码</a:t>
                      </a:r>
                      <a:endParaRPr lang="zh-CN" altLang="en-US" sz="1600" b="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extLst>
                  <a:ext uri="{0D108BD9-81ED-4DB2-BD59-A6C34878D82A}">
                    <a16:rowId xmlns:a16="http://schemas.microsoft.com/office/drawing/2014/main" val="10003"/>
                  </a:ext>
                </a:extLst>
              </a:tr>
              <a:tr h="46930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600" dirty="0">
                          <a:latin typeface="微软雅黑" panose="020B0503020204020204" pitchFamily="34" charset="-122"/>
                          <a:ea typeface="微软雅黑" panose="020B0503020204020204" pitchFamily="34" charset="-122"/>
                        </a:rPr>
                        <a:t>main.cpp</a:t>
                      </a:r>
                      <a:endParaRPr lang="zh-CN" altLang="en-US" sz="1600" b="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main</a:t>
                      </a:r>
                      <a:r>
                        <a:rPr lang="zh-CN" altLang="en-US" sz="1600" dirty="0">
                          <a:latin typeface="微软雅黑" panose="020B0503020204020204" pitchFamily="34" charset="-122"/>
                          <a:ea typeface="微软雅黑" panose="020B0503020204020204" pitchFamily="34" charset="-122"/>
                        </a:rPr>
                        <a:t>函数</a:t>
                      </a:r>
                      <a:endParaRPr lang="zh-CN" altLang="en-US" sz="1600" b="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566" y="567828"/>
            <a:ext cx="4036786" cy="594718"/>
          </a:xfrm>
        </p:spPr>
        <p:txBody>
          <a:bodyPr>
            <a:normAutofit/>
          </a:bodyPr>
          <a:lstStyle/>
          <a:p>
            <a:r>
              <a:rPr lang="zh-CN" altLang="en-US" sz="3200" dirty="0"/>
              <a:t>客户端代码框架</a:t>
            </a:r>
            <a:endParaRPr altLang="en-US" sz="3200" dirty="0"/>
          </a:p>
        </p:txBody>
      </p:sp>
      <p:sp>
        <p:nvSpPr>
          <p:cNvPr id="4" name="文本框 3"/>
          <p:cNvSpPr txBox="1"/>
          <p:nvPr/>
        </p:nvSpPr>
        <p:spPr>
          <a:xfrm>
            <a:off x="521566" y="1506853"/>
            <a:ext cx="8158410"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Reversi.cpp</a:t>
            </a:r>
            <a:r>
              <a:rPr lang="zh-CN" altLang="en-US" sz="2400" dirty="0">
                <a:latin typeface="微软雅黑" panose="020B0503020204020204" pitchFamily="34" charset="-122"/>
                <a:ea typeface="微软雅黑" panose="020B0503020204020204" pitchFamily="34" charset="-122"/>
              </a:rPr>
              <a:t>中的函数</a:t>
            </a:r>
          </a:p>
        </p:txBody>
      </p:sp>
      <p:graphicFrame>
        <p:nvGraphicFramePr>
          <p:cNvPr id="3" name="表格 2"/>
          <p:cNvGraphicFramePr>
            <a:graphicFrameLocks noGrp="1"/>
          </p:cNvGraphicFramePr>
          <p:nvPr>
            <p:custDataLst>
              <p:tags r:id="rId1"/>
            </p:custDataLst>
          </p:nvPr>
        </p:nvGraphicFramePr>
        <p:xfrm>
          <a:off x="339160" y="2152095"/>
          <a:ext cx="8523222" cy="4089400"/>
        </p:xfrm>
        <a:graphic>
          <a:graphicData uri="http://schemas.openxmlformats.org/drawingml/2006/table">
            <a:tbl>
              <a:tblPr firstRow="1" bandRow="1">
                <a:tableStyleId>{21E4AEA4-8DFA-4A89-87EB-49C32662AFE0}</a:tableStyleId>
              </a:tblPr>
              <a:tblGrid>
                <a:gridCol w="2183253">
                  <a:extLst>
                    <a:ext uri="{9D8B030D-6E8A-4147-A177-3AD203B41FA5}">
                      <a16:colId xmlns:a16="http://schemas.microsoft.com/office/drawing/2014/main" val="20000"/>
                    </a:ext>
                  </a:extLst>
                </a:gridCol>
                <a:gridCol w="6339969">
                  <a:extLst>
                    <a:ext uri="{9D8B030D-6E8A-4147-A177-3AD203B41FA5}">
                      <a16:colId xmlns:a16="http://schemas.microsoft.com/office/drawing/2014/main" val="20001"/>
                    </a:ext>
                  </a:extLst>
                </a:gridCol>
              </a:tblGrid>
              <a:tr h="333126">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600" dirty="0"/>
                        <a:t>函数名</a:t>
                      </a:r>
                      <a:endParaRPr lang="zh-CN" altLang="en-US" sz="1600" b="1" i="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600" dirty="0"/>
                        <a:t>功能</a:t>
                      </a:r>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0"/>
                  </a:ext>
                </a:extLst>
              </a:tr>
              <a:tr h="37084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600" kern="1200" dirty="0"/>
                        <a:t>authorize</a:t>
                      </a:r>
                      <a:endParaRPr lang="zh-CN" altLang="en-US" sz="1600" b="0" i="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tc>
                  <a:txBody>
                    <a:bodyPr/>
                    <a:lstStyle/>
                    <a:p>
                      <a:pPr algn="ctr"/>
                      <a:r>
                        <a:rPr lang="zh-CN" altLang="en-US" sz="1600" dirty="0"/>
                        <a:t>认证</a:t>
                      </a:r>
                      <a:r>
                        <a:rPr lang="en-US" altLang="zh-CN" sz="1600" dirty="0"/>
                        <a:t>ID</a:t>
                      </a:r>
                      <a:r>
                        <a:rPr lang="zh-CN" altLang="en-US" sz="1600" dirty="0"/>
                        <a:t>和</a:t>
                      </a:r>
                      <a:r>
                        <a:rPr lang="en-US" altLang="zh-CN" sz="1600" dirty="0"/>
                        <a:t>PASSWORD</a:t>
                      </a:r>
                      <a:endParaRPr lang="zh-CN" altLang="en-US" sz="1600" b="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extLst>
                  <a:ext uri="{0D108BD9-81ED-4DB2-BD59-A6C34878D82A}">
                    <a16:rowId xmlns:a16="http://schemas.microsoft.com/office/drawing/2014/main" val="10001"/>
                  </a:ext>
                </a:extLst>
              </a:tr>
              <a:tr h="37084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600" dirty="0" err="1"/>
                        <a:t>gameStart</a:t>
                      </a:r>
                      <a:r>
                        <a:rPr lang="zh-CN" altLang="en-US" sz="1600" dirty="0"/>
                        <a:t>／</a:t>
                      </a:r>
                      <a:r>
                        <a:rPr lang="en-US" altLang="zh-CN" sz="1600" dirty="0"/>
                        <a:t>Over</a:t>
                      </a:r>
                      <a:endParaRPr lang="zh-CN" altLang="en-US" sz="1600" b="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600" dirty="0"/>
                        <a:t>开始游戏</a:t>
                      </a:r>
                      <a:r>
                        <a:rPr lang="en-US" altLang="zh-CN" sz="1600" dirty="0"/>
                        <a:t>/</a:t>
                      </a:r>
                      <a:r>
                        <a:rPr lang="zh-CN" altLang="en-US" sz="1600" dirty="0"/>
                        <a:t>游戏结束</a:t>
                      </a:r>
                      <a:endParaRPr lang="zh-CN" altLang="en-US" sz="1600" b="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extLst>
                  <a:ext uri="{0D108BD9-81ED-4DB2-BD59-A6C34878D82A}">
                    <a16:rowId xmlns:a16="http://schemas.microsoft.com/office/drawing/2014/main" val="10002"/>
                  </a:ext>
                </a:extLst>
              </a:tr>
              <a:tr h="37084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600" dirty="0" err="1"/>
                        <a:t>roundStart</a:t>
                      </a:r>
                      <a:r>
                        <a:rPr lang="en-US" altLang="zh-CN" sz="1600" dirty="0"/>
                        <a:t>/Over</a:t>
                      </a:r>
                      <a:endParaRPr lang="zh-CN" altLang="en-US" sz="1600" b="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600" dirty="0"/>
                        <a:t>棋局开始</a:t>
                      </a:r>
                      <a:r>
                        <a:rPr lang="en-US" altLang="zh-CN" sz="1600" dirty="0"/>
                        <a:t>/</a:t>
                      </a:r>
                      <a:r>
                        <a:rPr lang="zh-CN" altLang="en-US" sz="1600" dirty="0"/>
                        <a:t>棋局结束</a:t>
                      </a:r>
                      <a:endParaRPr lang="zh-CN" altLang="en-US" sz="1600" b="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extLst>
                  <a:ext uri="{0D108BD9-81ED-4DB2-BD59-A6C34878D82A}">
                    <a16:rowId xmlns:a16="http://schemas.microsoft.com/office/drawing/2014/main" val="10003"/>
                  </a:ext>
                </a:extLst>
              </a:tr>
              <a:tr h="37084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600" dirty="0" err="1"/>
                        <a:t>oneRound</a:t>
                      </a:r>
                      <a:endParaRPr lang="zh-CN" altLang="en-US" sz="1600" b="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anchor="ctr"/>
                </a:tc>
                <a:tc>
                  <a:txBody>
                    <a:bodyPr/>
                    <a:lstStyle/>
                    <a:p>
                      <a:pPr algn="ctr"/>
                      <a:r>
                        <a:rPr lang="zh-CN" altLang="en-US" sz="1600" dirty="0"/>
                        <a:t>每个棋局主要逻辑。可以在该函数中根据</a:t>
                      </a:r>
                      <a:r>
                        <a:rPr lang="en-US" altLang="zh-CN" sz="1600" dirty="0"/>
                        <a:t>observe</a:t>
                      </a:r>
                      <a:r>
                        <a:rPr lang="zh-CN" altLang="en-US" sz="1600" dirty="0"/>
                        <a:t>的返回码做相应的处理</a:t>
                      </a:r>
                      <a:endParaRPr lang="zh-CN" altLang="en-US" sz="1600" b="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anchor="ctr"/>
                </a:tc>
                <a:extLst>
                  <a:ext uri="{0D108BD9-81ED-4DB2-BD59-A6C34878D82A}">
                    <a16:rowId xmlns:a16="http://schemas.microsoft.com/office/drawing/2014/main" val="10004"/>
                  </a:ext>
                </a:extLst>
              </a:tr>
              <a:tr h="37084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600" dirty="0">
                          <a:solidFill>
                            <a:schemeClr val="tx1"/>
                          </a:solidFill>
                        </a:rPr>
                        <a:t>observe</a:t>
                      </a:r>
                      <a:endParaRPr lang="zh-CN" altLang="en-US" sz="1600"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anchor="ctr"/>
                </a:tc>
                <a:tc>
                  <a:txBody>
                    <a:bodyPr/>
                    <a:lstStyle/>
                    <a:p>
                      <a:pPr algn="ctr"/>
                      <a:r>
                        <a:rPr lang="zh-CN" altLang="en-US" sz="1600" dirty="0">
                          <a:solidFill>
                            <a:schemeClr val="tx1"/>
                          </a:solidFill>
                        </a:rPr>
                        <a:t>实现棋局变化的观测，并根据服务器返回结果更新棋局或报告相应错误</a:t>
                      </a:r>
                      <a:endParaRPr lang="zh-CN" altLang="en-US" sz="1600"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anchor="ctr"/>
                </a:tc>
                <a:extLst>
                  <a:ext uri="{0D108BD9-81ED-4DB2-BD59-A6C34878D82A}">
                    <a16:rowId xmlns:a16="http://schemas.microsoft.com/office/drawing/2014/main" val="10005"/>
                  </a:ext>
                </a:extLst>
              </a:tr>
              <a:tr h="370840">
                <a:tc>
                  <a:txBody>
                    <a:bodyPr/>
                    <a:lstStyle/>
                    <a:p>
                      <a:r>
                        <a:rPr lang="en-US" altLang="zh-CN" sz="1350" kern="1200" dirty="0" err="1">
                          <a:solidFill>
                            <a:schemeClr val="dk1"/>
                          </a:solidFill>
                          <a:latin typeface="+mn-lt"/>
                          <a:ea typeface="+mn-ea"/>
                          <a:cs typeface="+mn-cs"/>
                        </a:rPr>
                        <a:t>generateOneStepMessage</a:t>
                      </a:r>
                      <a:endParaRPr lang="en-US" altLang="zh-CN" sz="1350" kern="1200" dirty="0">
                        <a:solidFill>
                          <a:schemeClr val="dk1"/>
                        </a:solidFill>
                        <a:latin typeface="+mn-lt"/>
                        <a:ea typeface="+mn-ea"/>
                        <a:cs typeface="+mn-cs"/>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600" dirty="0"/>
                        <a:t>生成一个向服务器发送的消息，在棋盘</a:t>
                      </a:r>
                      <a:r>
                        <a:rPr lang="en-US" altLang="zh-CN" sz="1600" dirty="0"/>
                        <a:t>row</a:t>
                      </a:r>
                      <a:r>
                        <a:rPr lang="zh-CN" altLang="en-US" sz="1600" dirty="0"/>
                        <a:t>行</a:t>
                      </a:r>
                      <a:r>
                        <a:rPr lang="en-US" altLang="zh-CN" sz="1600" dirty="0"/>
                        <a:t>col</a:t>
                      </a:r>
                      <a:r>
                        <a:rPr lang="zh-CN" altLang="en-US" sz="1600" dirty="0"/>
                        <a:t>列落子。</a:t>
                      </a:r>
                      <a:endParaRPr lang="zh-CN" altLang="en-US" sz="1600" b="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anchor="ctr"/>
                </a:tc>
                <a:extLst>
                  <a:ext uri="{0D108BD9-81ED-4DB2-BD59-A6C34878D82A}">
                    <a16:rowId xmlns:a16="http://schemas.microsoft.com/office/drawing/2014/main" val="10006"/>
                  </a:ext>
                </a:extLst>
              </a:tr>
              <a:tr h="370840">
                <a:tc>
                  <a:txBody>
                    <a:bodyPr/>
                    <a:lstStyle/>
                    <a:p>
                      <a:pPr algn="ctr"/>
                      <a:r>
                        <a:rPr lang="en-US" altLang="zh-CN" sz="1350" kern="1200" dirty="0" err="1">
                          <a:solidFill>
                            <a:srgbClr val="7030A0"/>
                          </a:solidFill>
                          <a:latin typeface="+mn-lt"/>
                          <a:ea typeface="+mn-ea"/>
                          <a:cs typeface="+mn-cs"/>
                        </a:rPr>
                        <a:t>handleMessage</a:t>
                      </a:r>
                      <a:endParaRPr lang="en-US" altLang="zh-CN" sz="1350" kern="1200" dirty="0">
                        <a:solidFill>
                          <a:srgbClr val="7030A0"/>
                        </a:solidFill>
                        <a:latin typeface="+mn-lt"/>
                        <a:ea typeface="+mn-ea"/>
                        <a:cs typeface="+mn-cs"/>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600" b="0" dirty="0">
                          <a:solidFill>
                            <a:srgbClr val="7030A0"/>
                          </a:solidFill>
                          <a:latin typeface="+mn-lt"/>
                          <a:ea typeface="+mn-ea"/>
                          <a:cs typeface="+mn-cs"/>
                        </a:rPr>
                        <a:t>处理收到的棋子信息。（待实现）</a:t>
                      </a:r>
                      <a:endParaRPr lang="zh-CN" altLang="en-US" sz="1600" b="0"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endParaRPr>
                    </a:p>
                  </a:txBody>
                  <a:tcPr anchor="ctr"/>
                </a:tc>
                <a:extLst>
                  <a:ext uri="{0D108BD9-81ED-4DB2-BD59-A6C34878D82A}">
                    <a16:rowId xmlns:a16="http://schemas.microsoft.com/office/drawing/2014/main" val="10007"/>
                  </a:ext>
                </a:extLst>
              </a:tr>
              <a:tr h="37084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600" kern="1200" dirty="0">
                          <a:solidFill>
                            <a:srgbClr val="7030A0"/>
                          </a:solidFill>
                        </a:rPr>
                        <a:t>step</a:t>
                      </a:r>
                      <a:endParaRPr lang="zh-CN" altLang="en-US" sz="1600" b="0" i="0"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endParaRPr>
                    </a:p>
                  </a:txBody>
                  <a:tcPr anchor="ctr"/>
                </a:tc>
                <a:tc>
                  <a:txBody>
                    <a:bodyPr/>
                    <a:lstStyle/>
                    <a:p>
                      <a:pPr algn="ctr"/>
                      <a:r>
                        <a:rPr lang="zh-CN" altLang="en-US" sz="1600" dirty="0">
                          <a:solidFill>
                            <a:srgbClr val="7030A0"/>
                          </a:solidFill>
                        </a:rPr>
                        <a:t>实现每一步具体策略的函数（待实现）</a:t>
                      </a:r>
                      <a:endParaRPr lang="zh-CN" altLang="en-US" sz="1600" b="0"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endParaRPr>
                    </a:p>
                  </a:txBody>
                  <a:tcPr anchor="ctr"/>
                </a:tc>
                <a:extLst>
                  <a:ext uri="{0D108BD9-81ED-4DB2-BD59-A6C34878D82A}">
                    <a16:rowId xmlns:a16="http://schemas.microsoft.com/office/drawing/2014/main" val="10008"/>
                  </a:ext>
                </a:extLst>
              </a:tr>
              <a:tr h="37084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600" dirty="0" err="1">
                          <a:solidFill>
                            <a:srgbClr val="7030A0"/>
                          </a:solidFill>
                        </a:rPr>
                        <a:t>saveChessBoard</a:t>
                      </a:r>
                      <a:endParaRPr lang="zh-CN" altLang="en-US" sz="1600" b="0" i="0"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endParaRPr>
                    </a:p>
                  </a:txBody>
                  <a:tcPr anchor="ctr"/>
                </a:tc>
                <a:tc>
                  <a:txBody>
                    <a:bodyPr/>
                    <a:lstStyle/>
                    <a:p>
                      <a:pPr algn="ctr"/>
                      <a:r>
                        <a:rPr lang="zh-CN" altLang="en-US" sz="1600" dirty="0">
                          <a:solidFill>
                            <a:srgbClr val="7030A0"/>
                          </a:solidFill>
                        </a:rPr>
                        <a:t>存储当前棋局信息，用于复盘（待实现）</a:t>
                      </a:r>
                      <a:endParaRPr lang="zh-CN" altLang="en-US" sz="1600" b="0"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endParaRPr>
                    </a:p>
                  </a:txBody>
                  <a:tcPr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实验内容</a:t>
            </a:r>
          </a:p>
        </p:txBody>
      </p:sp>
      <p:sp>
        <p:nvSpPr>
          <p:cNvPr id="3" name="内容占位符 2"/>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需要完成的内容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6858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实现客户端框架中的</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step</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函数</a:t>
            </a:r>
          </a:p>
          <a:p>
            <a:pPr marL="1028700" lvl="2"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函数功能：决定下一步落子位置</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6858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实现客户端框架中的</a:t>
            </a:r>
            <a:r>
              <a:rPr lang="en-US" altLang="zh-CN" sz="2400" dirty="0" err="1">
                <a:latin typeface="微软雅黑" panose="020B0503020204020204" pitchFamily="34" charset="-122"/>
                <a:ea typeface="微软雅黑" panose="020B0503020204020204" pitchFamily="34" charset="-122"/>
                <a:cs typeface="微软雅黑" panose="020B0503020204020204" pitchFamily="34" charset="-122"/>
              </a:rPr>
              <a:t>handleMessage</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函数</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1028700" lvl="2"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函数功能：接受服务器传来的下子信息。注意，需要你对该下子信息进行处理，</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维护一个本地棋盘</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6858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实现客户端框架中的</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cs typeface="微软雅黑" panose="020B0503020204020204" pitchFamily="34" charset="-122"/>
              </a:rPr>
              <a:t>saveChessBoard</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函数</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1028700" lvl="2"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函数功能：保存棋盘信息，实现复盘功能</a:t>
            </a:r>
          </a:p>
          <a:p>
            <a:pPr marL="685800" lvl="1" indent="-342900">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战胜内置</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AI</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2991" y="1506853"/>
            <a:ext cx="8158410" cy="5015865"/>
          </a:xfrm>
          <a:prstGeom prst="rect">
            <a:avLst/>
          </a:prstGeom>
          <a:noFill/>
        </p:spPr>
        <p:txBody>
          <a:bodyPr wrap="square" rtlCol="0">
            <a:spAutoFit/>
          </a:bodyPr>
          <a:lstStyle/>
          <a:p>
            <a:pPr marL="342900" indent="-342900" fontAlgn="auto">
              <a:lnSpc>
                <a:spcPct val="150000"/>
              </a:lnSpc>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rPr>
              <a:t>handleMessage</a:t>
            </a:r>
            <a:r>
              <a:rPr lang="zh-CN" altLang="en-US" sz="2000" dirty="0">
                <a:latin typeface="微软雅黑" panose="020B0503020204020204" pitchFamily="34" charset="-122"/>
                <a:ea typeface="微软雅黑" panose="020B0503020204020204" pitchFamily="34" charset="-122"/>
              </a:rPr>
              <a:t>：传入从服务器返回的棋子位置</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row,col</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以及相应的棋子颜色</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代表黑色，</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代表白色</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。你需要根据这个信息维护</a:t>
            </a:r>
            <a:r>
              <a:rPr lang="zh-CN" altLang="en-US" sz="2000" dirty="0">
                <a:solidFill>
                  <a:srgbClr val="FF0000"/>
                </a:solidFill>
                <a:latin typeface="微软雅黑" panose="020B0503020204020204" pitchFamily="34" charset="-122"/>
                <a:ea typeface="微软雅黑" panose="020B0503020204020204" pitchFamily="34" charset="-122"/>
              </a:rPr>
              <a:t>本地棋盘</a:t>
            </a:r>
          </a:p>
          <a:p>
            <a:pPr marL="342900" indent="-342900" fontAlgn="auto">
              <a:lnSpc>
                <a:spcPct val="150000"/>
              </a:lnSpc>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indent="0" fontAlgn="auto">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本地棋盘：自行设计。如</a:t>
            </a:r>
            <a:r>
              <a:rPr lang="en-US" altLang="zh-CN" sz="2000" dirty="0">
                <a:latin typeface="微软雅黑" panose="020B0503020204020204" pitchFamily="34" charset="-122"/>
                <a:ea typeface="微软雅黑" panose="020B0503020204020204" pitchFamily="34" charset="-122"/>
              </a:rPr>
              <a:t>19*19</a:t>
            </a:r>
            <a:r>
              <a:rPr lang="zh-CN" altLang="en-US" sz="2000" dirty="0">
                <a:latin typeface="微软雅黑" panose="020B0503020204020204" pitchFamily="34" charset="-122"/>
                <a:ea typeface="微软雅黑" panose="020B0503020204020204" pitchFamily="34" charset="-122"/>
              </a:rPr>
              <a:t>二维数组</a:t>
            </a:r>
          </a:p>
          <a:p>
            <a:pPr marL="342900" indent="-342900" fontAlgn="auto">
              <a:lnSpc>
                <a:spcPct val="150000"/>
              </a:lnSpc>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indent="0" fontAlgn="auto">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能够根据服务器返回的信息，使得本地棋盘与服务器棋盘同步</a:t>
            </a:r>
          </a:p>
          <a:p>
            <a:pPr marL="342900" indent="-342900" fontAlgn="auto">
              <a:lnSpc>
                <a:spcPct val="150000"/>
              </a:lnSpc>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indent="0" fontAlgn="auto">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你可以修改函数的声明，令其接受不同的参数，但要对现有代码做相应的修改（其他函数同样可以）</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p:txBody>
      </p:sp>
      <p:sp>
        <p:nvSpPr>
          <p:cNvPr id="5" name="标题 1"/>
          <p:cNvSpPr>
            <a:spLocks noGrp="1"/>
          </p:cNvSpPr>
          <p:nvPr/>
        </p:nvSpPr>
        <p:spPr>
          <a:xfrm>
            <a:off x="628650" y="7291"/>
            <a:ext cx="7886700" cy="1325563"/>
          </a:xfrm>
          <a:prstGeom prst="rect">
            <a:avLst/>
          </a:prstGeom>
        </p:spPr>
        <p:txBody>
          <a:bodyPr vert="horz" lIns="91440" tIns="45720" rIns="91440" bIns="45720" rtlCol="0" anchor="ctr">
            <a:normAutofit/>
          </a:bodyPr>
          <a:lstStyle>
            <a:lvl1pPr algn="l" defTabSz="685800" rtl="0" eaLnBrk="1" latinLnBrk="0" hangingPunct="1">
              <a:spcBef>
                <a:spcPct val="0"/>
              </a:spcBef>
              <a:buNone/>
              <a:defRPr lang="zh-CN" sz="3300" kern="1200">
                <a:solidFill>
                  <a:schemeClr val="bg1"/>
                </a:solidFill>
                <a:latin typeface="Microsoft YaHei UI" panose="020B0503020204020204" pitchFamily="34" charset="-122"/>
                <a:ea typeface="Microsoft YaHei UI" panose="020B0503020204020204" pitchFamily="34" charset="-122"/>
                <a:cs typeface="+mj-cs"/>
              </a:defRPr>
            </a:lvl1pPr>
          </a:lstStyle>
          <a:p>
            <a:r>
              <a:rPr kumimoji="1" lang="zh-CN" altLang="en-US" dirty="0"/>
              <a:t>实验内容</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2991" y="965833"/>
            <a:ext cx="8158410" cy="5262979"/>
          </a:xfrm>
          <a:prstGeom prst="rect">
            <a:avLst/>
          </a:prstGeom>
          <a:noFill/>
        </p:spPr>
        <p:txBody>
          <a:bodyPr wrap="square" rtlCol="0">
            <a:spAutoFit/>
          </a:bodyPr>
          <a:lstStyle/>
          <a:p>
            <a:pPr marL="342900" indent="-342900" fontAlgn="auto">
              <a:lnSpc>
                <a:spcPct val="150000"/>
              </a:lnSpc>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fontAlgn="auto">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step</a:t>
            </a:r>
            <a:r>
              <a:rPr lang="zh-CN" altLang="en-US" sz="2000" dirty="0">
                <a:latin typeface="微软雅黑" panose="020B0503020204020204" pitchFamily="34" charset="-122"/>
                <a:ea typeface="微软雅黑" panose="020B0503020204020204" pitchFamily="34" charset="-122"/>
              </a:rPr>
              <a:t>：选择下子的位置。默认的是一个随机函数。返回一个二元组</a:t>
            </a:r>
            <a:r>
              <a:rPr lang="en-US" altLang="zh-CN" sz="2000" dirty="0">
                <a:latin typeface="微软雅黑" panose="020B0503020204020204" pitchFamily="34" charset="-122"/>
                <a:ea typeface="微软雅黑" panose="020B0503020204020204" pitchFamily="34" charset="-122"/>
              </a:rPr>
              <a:t>pair&lt;</a:t>
            </a:r>
            <a:r>
              <a:rPr lang="en-US" altLang="zh-CN" sz="2000" dirty="0" err="1">
                <a:latin typeface="微软雅黑" panose="020B0503020204020204" pitchFamily="34" charset="-122"/>
                <a:ea typeface="微软雅黑" panose="020B0503020204020204" pitchFamily="34" charset="-122"/>
              </a:rPr>
              <a:t>int,int</a:t>
            </a:r>
            <a:r>
              <a:rPr lang="en-US" altLang="zh-CN" sz="2000" dirty="0">
                <a:latin typeface="微软雅黑" panose="020B0503020204020204" pitchFamily="34" charset="-122"/>
                <a:ea typeface="微软雅黑" panose="020B0503020204020204" pitchFamily="34" charset="-122"/>
              </a:rPr>
              <a:t>&gt;</a:t>
            </a:r>
            <a:r>
              <a:rPr lang="zh-CN" altLang="en-US" sz="2000" dirty="0">
                <a:latin typeface="微软雅黑" panose="020B0503020204020204" pitchFamily="34" charset="-122"/>
                <a:ea typeface="微软雅黑" panose="020B0503020204020204" pitchFamily="34" charset="-122"/>
              </a:rPr>
              <a:t>表示落子位置。你应该修改这个函数，选择更为优秀的算法下子。简单的思路是给不同位置的棋子不同的评分，根据下子后棋盘的状况打分，预测对方下子的位置。多步探索，等等</a:t>
            </a:r>
            <a:br>
              <a:rPr lang="en-US" altLang="zh-CN" sz="2000" dirty="0">
                <a:latin typeface="微软雅黑" panose="020B0503020204020204" pitchFamily="34" charset="-122"/>
                <a:ea typeface="微软雅黑" panose="020B0503020204020204" pitchFamily="34" charset="-122"/>
              </a:rPr>
            </a:br>
            <a:br>
              <a:rPr lang="en-US" altLang="zh-CN" sz="2000" dirty="0">
                <a:solidFill>
                  <a:srgbClr val="FF0000"/>
                </a:solidFill>
                <a:latin typeface="微软雅黑" panose="020B0503020204020204" pitchFamily="34" charset="-122"/>
                <a:ea typeface="微软雅黑" panose="020B0503020204020204" pitchFamily="34" charset="-122"/>
              </a:rPr>
            </a:br>
            <a:r>
              <a:rPr lang="zh-CN" altLang="en-US" sz="2000" dirty="0">
                <a:solidFill>
                  <a:srgbClr val="FF0000"/>
                </a:solidFill>
                <a:latin typeface="微软雅黑" panose="020B0503020204020204" pitchFamily="34" charset="-122"/>
                <a:ea typeface="微软雅黑" panose="020B0503020204020204" pitchFamily="34" charset="-122"/>
              </a:rPr>
              <a:t>如果你</a:t>
            </a:r>
            <a:r>
              <a:rPr lang="en-US" altLang="zh-CN" sz="2000" dirty="0">
                <a:solidFill>
                  <a:srgbClr val="FF0000"/>
                </a:solidFill>
                <a:latin typeface="微软雅黑" panose="020B0503020204020204" pitchFamily="34" charset="-122"/>
                <a:ea typeface="微软雅黑" panose="020B0503020204020204" pitchFamily="34" charset="-122"/>
              </a:rPr>
              <a:t>step</a:t>
            </a:r>
            <a:r>
              <a:rPr lang="zh-CN" altLang="en-US" sz="2000" dirty="0">
                <a:solidFill>
                  <a:srgbClr val="FF0000"/>
                </a:solidFill>
                <a:latin typeface="微软雅黑" panose="020B0503020204020204" pitchFamily="34" charset="-122"/>
                <a:ea typeface="微软雅黑" panose="020B0503020204020204" pitchFamily="34" charset="-122"/>
              </a:rPr>
              <a:t>发送给服务器是个非法的棋子（即落子的这个位置已有落子或其他非法的消息），服务器会判断你错误，并返回给你服务器随机帮你下的棋子（通过</a:t>
            </a:r>
            <a:r>
              <a:rPr lang="en-US" altLang="zh-CN" sz="2000" dirty="0" err="1">
                <a:solidFill>
                  <a:srgbClr val="FF0000"/>
                </a:solidFill>
                <a:latin typeface="微软雅黑" panose="020B0503020204020204" pitchFamily="34" charset="-122"/>
                <a:ea typeface="微软雅黑" panose="020B0503020204020204" pitchFamily="34" charset="-122"/>
              </a:rPr>
              <a:t>handleMessage</a:t>
            </a:r>
            <a:r>
              <a:rPr lang="zh-CN" altLang="en-US" sz="2000" dirty="0">
                <a:solidFill>
                  <a:srgbClr val="FF0000"/>
                </a:solidFill>
                <a:latin typeface="微软雅黑" panose="020B0503020204020204" pitchFamily="34" charset="-122"/>
                <a:ea typeface="微软雅黑" panose="020B0503020204020204" pitchFamily="34" charset="-122"/>
              </a:rPr>
              <a:t>收到）。此时服务器将记录你一次非法操作。而且如果思考落子时间过长（超过</a:t>
            </a:r>
            <a:r>
              <a:rPr lang="en-US" altLang="zh-CN" sz="2000" dirty="0">
                <a:solidFill>
                  <a:srgbClr val="FF0000"/>
                </a:solidFill>
                <a:latin typeface="微软雅黑" panose="020B0503020204020204" pitchFamily="34" charset="-122"/>
                <a:ea typeface="微软雅黑" panose="020B0503020204020204" pitchFamily="34" charset="-122"/>
              </a:rPr>
              <a:t>2000ms</a:t>
            </a:r>
            <a:r>
              <a:rPr lang="zh-CN" altLang="en-US" sz="2000" dirty="0">
                <a:solidFill>
                  <a:srgbClr val="FF0000"/>
                </a:solidFill>
                <a:latin typeface="微软雅黑" panose="020B0503020204020204" pitchFamily="34" charset="-122"/>
                <a:ea typeface="微软雅黑" panose="020B0503020204020204" pitchFamily="34" charset="-122"/>
              </a:rPr>
              <a:t>）也会被记录为非法操作。若你的非法操作达到三次，则会被自动判负。</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7" name="标题 1"/>
          <p:cNvSpPr>
            <a:spLocks noGrp="1"/>
          </p:cNvSpPr>
          <p:nvPr/>
        </p:nvSpPr>
        <p:spPr>
          <a:xfrm>
            <a:off x="628650" y="7291"/>
            <a:ext cx="7886700" cy="1325563"/>
          </a:xfrm>
          <a:prstGeom prst="rect">
            <a:avLst/>
          </a:prstGeom>
        </p:spPr>
        <p:txBody>
          <a:bodyPr vert="horz" lIns="91440" tIns="45720" rIns="91440" bIns="45720" rtlCol="0" anchor="ctr">
            <a:normAutofit/>
          </a:bodyPr>
          <a:lstStyle>
            <a:lvl1pPr algn="l" defTabSz="685800" rtl="0" eaLnBrk="1" latinLnBrk="0" hangingPunct="1">
              <a:spcBef>
                <a:spcPct val="0"/>
              </a:spcBef>
              <a:buNone/>
              <a:defRPr lang="zh-CN" sz="3300" kern="1200">
                <a:solidFill>
                  <a:schemeClr val="bg1"/>
                </a:solidFill>
                <a:latin typeface="Microsoft YaHei UI" panose="020B0503020204020204" pitchFamily="34" charset="-122"/>
                <a:ea typeface="Microsoft YaHei UI" panose="020B0503020204020204" pitchFamily="34" charset="-122"/>
                <a:cs typeface="+mj-cs"/>
              </a:defRPr>
            </a:lvl1pPr>
          </a:lstStyle>
          <a:p>
            <a:r>
              <a:rPr kumimoji="1" lang="zh-CN" altLang="en-US" dirty="0"/>
              <a:t>实验内容</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nvSpPr>
        <p:spPr>
          <a:xfrm>
            <a:off x="628650" y="7291"/>
            <a:ext cx="7886700" cy="1325563"/>
          </a:xfrm>
          <a:prstGeom prst="rect">
            <a:avLst/>
          </a:prstGeom>
        </p:spPr>
        <p:txBody>
          <a:bodyPr vert="horz" lIns="91440" tIns="45720" rIns="91440" bIns="45720" rtlCol="0" anchor="ctr">
            <a:normAutofit/>
          </a:bodyPr>
          <a:lstStyle>
            <a:lvl1pPr algn="l" defTabSz="685800" rtl="0" eaLnBrk="1" latinLnBrk="0" hangingPunct="1">
              <a:spcBef>
                <a:spcPct val="0"/>
              </a:spcBef>
              <a:buNone/>
              <a:defRPr lang="zh-CN" sz="3300" kern="1200">
                <a:solidFill>
                  <a:schemeClr val="bg1"/>
                </a:solidFill>
                <a:latin typeface="Microsoft YaHei UI" panose="020B0503020204020204" pitchFamily="34" charset="-122"/>
                <a:ea typeface="Microsoft YaHei UI" panose="020B0503020204020204" pitchFamily="34" charset="-122"/>
                <a:cs typeface="+mj-cs"/>
              </a:defRPr>
            </a:lvl1pPr>
          </a:lstStyle>
          <a:p>
            <a:r>
              <a:rPr kumimoji="1" lang="zh-CN" altLang="en-US" dirty="0"/>
              <a:t>实验内容</a:t>
            </a:r>
          </a:p>
        </p:txBody>
      </p:sp>
      <p:sp>
        <p:nvSpPr>
          <p:cNvPr id="8" name="文本框 7"/>
          <p:cNvSpPr txBox="1"/>
          <p:nvPr/>
        </p:nvSpPr>
        <p:spPr>
          <a:xfrm>
            <a:off x="528955" y="1105535"/>
            <a:ext cx="8479790" cy="4801314"/>
          </a:xfrm>
          <a:prstGeom prst="rect">
            <a:avLst/>
          </a:prstGeom>
          <a:noFill/>
        </p:spPr>
        <p:txBody>
          <a:bodyPr wrap="square" rtlCol="0">
            <a:spAutoFit/>
          </a:bodyPr>
          <a:lstStyle/>
          <a:p>
            <a:pPr marL="342900" indent="-342900" fontAlgn="auto">
              <a:lnSpc>
                <a:spcPct val="150000"/>
              </a:lnSpc>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fontAlgn="auto">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saveChessBoard</a:t>
            </a:r>
            <a:r>
              <a:rPr lang="zh-CN" altLang="en-US"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保存本地棋盘。你的</a:t>
            </a:r>
            <a:r>
              <a:rPr lang="en-US" altLang="zh-CN" sz="2000" dirty="0">
                <a:latin typeface="微软雅黑" panose="020B0503020204020204" pitchFamily="34" charset="-122"/>
                <a:ea typeface="微软雅黑" panose="020B0503020204020204" pitchFamily="34" charset="-122"/>
              </a:rPr>
              <a:t>step</a:t>
            </a:r>
            <a:r>
              <a:rPr lang="zh-CN" altLang="en-US" sz="2000" dirty="0">
                <a:latin typeface="微软雅黑" panose="020B0503020204020204" pitchFamily="34" charset="-122"/>
                <a:ea typeface="微软雅黑" panose="020B0503020204020204" pitchFamily="34" charset="-122"/>
              </a:rPr>
              <a:t>函数依赖于一个本地棋盘来判断落子，因此你需要实现这个函数来对本地棋盘进行准确实时地更新，具体的数据结构不作要求。现有代码中没有调用这个函数，你需要在恰当的地方调用它来保存棋盘。如在每个</a:t>
            </a:r>
            <a:r>
              <a:rPr lang="en-US" altLang="zh-CN" sz="2000" dirty="0">
                <a:latin typeface="微软雅黑" panose="020B0503020204020204" pitchFamily="34" charset="-122"/>
                <a:ea typeface="微软雅黑" panose="020B0503020204020204" pitchFamily="34" charset="-122"/>
              </a:rPr>
              <a:t>handleMessage</a:t>
            </a:r>
            <a:r>
              <a:rPr lang="zh-CN" altLang="en-US" sz="2000" dirty="0">
                <a:latin typeface="微软雅黑" panose="020B0503020204020204" pitchFamily="34" charset="-122"/>
                <a:ea typeface="微软雅黑" panose="020B0503020204020204" pitchFamily="34" charset="-122"/>
              </a:rPr>
              <a:t>函数和</a:t>
            </a:r>
            <a:r>
              <a:rPr lang="en-US" altLang="zh-CN" sz="2000" dirty="0">
                <a:latin typeface="微软雅黑" panose="020B0503020204020204" pitchFamily="34" charset="-122"/>
                <a:ea typeface="微软雅黑" panose="020B0503020204020204" pitchFamily="34" charset="-122"/>
              </a:rPr>
              <a:t>step</a:t>
            </a:r>
            <a:r>
              <a:rPr lang="zh-CN" altLang="en-US" sz="2000" dirty="0">
                <a:latin typeface="微软雅黑" panose="020B0503020204020204" pitchFamily="34" charset="-122"/>
                <a:ea typeface="微软雅黑" panose="020B0503020204020204" pitchFamily="34" charset="-122"/>
              </a:rPr>
              <a:t>函数的最后或其他你觉得需要更新本地棋盘的位置</a:t>
            </a:r>
          </a:p>
          <a:p>
            <a:pPr indent="0" fontAlgn="auto">
              <a:lnSpc>
                <a:spcPct val="150000"/>
              </a:lnSpc>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indent="0" fontAlgn="auto">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AI</a:t>
            </a:r>
            <a:r>
              <a:rPr lang="zh-CN" altLang="en-US" sz="2000" dirty="0">
                <a:latin typeface="微软雅黑" panose="020B0503020204020204" pitchFamily="34" charset="-122"/>
                <a:ea typeface="微软雅黑" panose="020B0503020204020204" pitchFamily="34" charset="-122"/>
              </a:rPr>
              <a:t>开发中，你需要自行实现棋局复盘来进行</a:t>
            </a:r>
            <a:r>
              <a:rPr lang="en-US" altLang="zh-CN" sz="2000" dirty="0">
                <a:latin typeface="微软雅黑" panose="020B0503020204020204" pitchFamily="34" charset="-122"/>
                <a:ea typeface="微软雅黑" panose="020B0503020204020204" pitchFamily="34" charset="-122"/>
              </a:rPr>
              <a:t>debug</a:t>
            </a:r>
            <a:r>
              <a:rPr lang="zh-CN" altLang="en-US" sz="2000" dirty="0">
                <a:latin typeface="微软雅黑" panose="020B0503020204020204" pitchFamily="34" charset="-122"/>
                <a:ea typeface="微软雅黑" panose="020B0503020204020204" pitchFamily="34" charset="-122"/>
              </a:rPr>
              <a:t>，这可以通过每次调用</a:t>
            </a:r>
            <a:r>
              <a:rPr lang="en-US" altLang="zh-CN" sz="2000" dirty="0">
                <a:latin typeface="微软雅黑" panose="020B0503020204020204" pitchFamily="34" charset="-122"/>
                <a:ea typeface="微软雅黑" panose="020B0503020204020204" pitchFamily="34" charset="-122"/>
              </a:rPr>
              <a:t>saveChessBoard</a:t>
            </a:r>
            <a:r>
              <a:rPr lang="zh-CN" altLang="en-US" sz="2000" dirty="0">
                <a:latin typeface="微软雅黑" panose="020B0503020204020204" pitchFamily="34" charset="-122"/>
                <a:ea typeface="微软雅黑" panose="020B0503020204020204" pitchFamily="34" charset="-122"/>
              </a:rPr>
              <a:t>的同时将实时棋盘信息写入文件里来实现。</a:t>
            </a:r>
            <a:br>
              <a:rPr lang="en-US" altLang="zh-CN" sz="2000" dirty="0">
                <a:solidFill>
                  <a:srgbClr val="FF0000"/>
                </a:solidFill>
                <a:latin typeface="微软雅黑" panose="020B0503020204020204" pitchFamily="34" charset="-122"/>
                <a:ea typeface="微软雅黑" panose="020B0503020204020204" pitchFamily="34" charset="-122"/>
              </a:rPr>
            </a:br>
            <a:endParaRPr lang="en-US" altLang="zh-CN" sz="2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24e6e70c-4032-45b6-8154-34ce46af1ca6}"/>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040eef86-f5b9-48be-8403-cb76e675c7d1}"/>
</p:tagLst>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1894</Words>
  <Application>Microsoft Office PowerPoint</Application>
  <PresentationFormat>全屏显示(4:3)</PresentationFormat>
  <Paragraphs>186</Paragraphs>
  <Slides>28</Slides>
  <Notes>11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28</vt:i4>
      </vt:variant>
    </vt:vector>
  </HeadingPairs>
  <TitlesOfParts>
    <vt:vector size="39" baseType="lpstr">
      <vt:lpstr>Microsoft YaHei UI</vt:lpstr>
      <vt:lpstr>宋体</vt:lpstr>
      <vt:lpstr>微软雅黑</vt:lpstr>
      <vt:lpstr>Arial</vt:lpstr>
      <vt:lpstr>Calibri</vt:lpstr>
      <vt:lpstr>Calibri Light</vt:lpstr>
      <vt:lpstr>Segoe UI</vt:lpstr>
      <vt:lpstr>Segoe UI Light</vt:lpstr>
      <vt:lpstr>Wingdings</vt:lpstr>
      <vt:lpstr>WelcomeDoc</vt:lpstr>
      <vt:lpstr>自定义设计方案</vt:lpstr>
      <vt:lpstr>实验三：AI设计——五子棋</vt:lpstr>
      <vt:lpstr>基本介绍</vt:lpstr>
      <vt:lpstr>五子棋基本介绍</vt:lpstr>
      <vt:lpstr>客户端代码框架</vt:lpstr>
      <vt:lpstr>客户端代码框架</vt:lpstr>
      <vt:lpstr>实验内容</vt:lpstr>
      <vt:lpstr>PowerPoint 演示文稿</vt:lpstr>
      <vt:lpstr>PowerPoint 演示文稿</vt:lpstr>
      <vt:lpstr>PowerPoint 演示文稿</vt:lpstr>
      <vt:lpstr>PowerPoint 演示文稿</vt:lpstr>
      <vt:lpstr>PowerPoint 演示文稿</vt:lpstr>
      <vt:lpstr>比赛规则</vt:lpstr>
      <vt:lpstr>比赛注意事项</vt:lpstr>
      <vt:lpstr>实验提交与检查</vt:lpstr>
      <vt:lpstr>附录：算法数据结构思路参考</vt:lpstr>
      <vt:lpstr>算法数据结构思路</vt:lpstr>
      <vt:lpstr>算法数据结构思路</vt:lpstr>
      <vt:lpstr>算法数据结构思路</vt:lpstr>
      <vt:lpstr>算法数据结构思路</vt:lpstr>
      <vt:lpstr>算法数据结构思路</vt:lpstr>
      <vt:lpstr>算法数据结构思路</vt:lpstr>
      <vt:lpstr>算法数据结构思路</vt:lpstr>
      <vt:lpstr>算法数据结构思路</vt:lpstr>
      <vt:lpstr>算法数据结构思路</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21</cp:revision>
  <dcterms:created xsi:type="dcterms:W3CDTF">2014-12-21T12:02:00Z</dcterms:created>
  <dcterms:modified xsi:type="dcterms:W3CDTF">2021-11-08T09:31:48Z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KSOProductBuildVer">
    <vt:lpwstr>2052-11.1.0.10495</vt:lpwstr>
  </property>
  <property fmtid="{D5CDD505-2E9C-101B-9397-08002B2CF9AE}" pid="4" name="ICV">
    <vt:lpwstr>A8EC6CCF008442089AF3FCE27F1FF9C0</vt:lpwstr>
  </property>
</Properties>
</file>