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2"/>
    <p:sldId id="256" r:id="rId3"/>
    <p:sldId id="260" r:id="rId4"/>
    <p:sldId id="270" r:id="rId5"/>
    <p:sldId id="285" r:id="rId6"/>
    <p:sldId id="278" r:id="rId7"/>
    <p:sldId id="275" r:id="rId8"/>
    <p:sldId id="274" r:id="rId9"/>
    <p:sldId id="279" r:id="rId10"/>
    <p:sldId id="272" r:id="rId11"/>
    <p:sldId id="280" r:id="rId12"/>
    <p:sldId id="276" r:id="rId13"/>
    <p:sldId id="281" r:id="rId14"/>
    <p:sldId id="271" r:id="rId15"/>
    <p:sldId id="282" r:id="rId16"/>
    <p:sldId id="283" r:id="rId17"/>
    <p:sldId id="284" r:id="rId18"/>
    <p:sldId id="26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5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376AC-420C-4D94-9164-B224A1C96B34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E126F-F4FA-403D-9503-2DEFA63B36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46EA-EBC1-4F91-81DF-28C2B40782E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B606-70C3-4BE2-8C9E-FB7E63F217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46EA-EBC1-4F91-81DF-28C2B40782E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B606-70C3-4BE2-8C9E-FB7E63F217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46EA-EBC1-4F91-81DF-28C2B40782E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B606-70C3-4BE2-8C9E-FB7E63F217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46EA-EBC1-4F91-81DF-28C2B40782E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B606-70C3-4BE2-8C9E-FB7E63F217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46EA-EBC1-4F91-81DF-28C2B40782E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B606-70C3-4BE2-8C9E-FB7E63F217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46EA-EBC1-4F91-81DF-28C2B40782E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B606-70C3-4BE2-8C9E-FB7E63F217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46EA-EBC1-4F91-81DF-28C2B40782E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B606-70C3-4BE2-8C9E-FB7E63F217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46EA-EBC1-4F91-81DF-28C2B40782E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B606-70C3-4BE2-8C9E-FB7E63F217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46EA-EBC1-4F91-81DF-28C2B40782E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B606-70C3-4BE2-8C9E-FB7E63F217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46EA-EBC1-4F91-81DF-28C2B40782E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B606-70C3-4BE2-8C9E-FB7E63F217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46EA-EBC1-4F91-81DF-28C2B40782E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B606-70C3-4BE2-8C9E-FB7E63F217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D46EA-EBC1-4F91-81DF-28C2B40782E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DB606-70C3-4BE2-8C9E-FB7E63F217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73"/>
          <a:stretch>
            <a:fillRect/>
          </a:stretch>
        </p:blipFill>
        <p:spPr>
          <a:xfrm>
            <a:off x="0" y="0"/>
            <a:ext cx="2088107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1" r="-81"/>
          <a:stretch>
            <a:fillRect/>
          </a:stretch>
        </p:blipFill>
        <p:spPr>
          <a:xfrm>
            <a:off x="10363200" y="-345056"/>
            <a:ext cx="1828800" cy="6858000"/>
          </a:xfrm>
          <a:prstGeom prst="rect">
            <a:avLst/>
          </a:prstGeom>
        </p:spPr>
      </p:pic>
      <p:sp>
        <p:nvSpPr>
          <p:cNvPr id="6" name="Text Box 162"/>
          <p:cNvSpPr txBox="1">
            <a:spLocks noChangeArrowheads="1"/>
          </p:cNvSpPr>
          <p:nvPr/>
        </p:nvSpPr>
        <p:spPr bwMode="ltGray">
          <a:xfrm>
            <a:off x="2738120" y="1617980"/>
            <a:ext cx="5578886" cy="1313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1640" tIns="40820" rIns="81640" bIns="40820">
            <a:spAutoFit/>
          </a:bodyPr>
          <a:lstStyle>
            <a:lvl1pPr algn="l" defTabSz="81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8305" algn="l" defTabSz="81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5975" algn="l" defTabSz="81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4280" algn="l" defTabSz="81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1950" algn="l" defTabSz="81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89150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6350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3550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60750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/>
            <a:r>
              <a:rPr lang="zh-CN" altLang="en-US" sz="8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复数计算器</a:t>
            </a:r>
            <a:endParaRPr lang="zh-CN" altLang="en-US" sz="8000" baseline="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503379" y="1464984"/>
            <a:ext cx="0" cy="1712344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737963" y="5256711"/>
            <a:ext cx="6975381" cy="706755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CN" sz="4000" b="1" dirty="0">
                <a:solidFill>
                  <a:schemeClr val="accent4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201870199 </a:t>
            </a:r>
            <a:r>
              <a:rPr lang="zh-CN" altLang="en-US" sz="4000" b="1" dirty="0">
                <a:solidFill>
                  <a:schemeClr val="accent4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陈慧毅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73"/>
          <a:stretch>
            <a:fillRect/>
          </a:stretch>
        </p:blipFill>
        <p:spPr>
          <a:xfrm>
            <a:off x="0" y="0"/>
            <a:ext cx="2088107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1" r="-81"/>
          <a:stretch>
            <a:fillRect/>
          </a:stretch>
        </p:blipFill>
        <p:spPr>
          <a:xfrm>
            <a:off x="10363200" y="-345056"/>
            <a:ext cx="1828800" cy="6858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376991" y="1153085"/>
            <a:ext cx="667843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对输入的表达式进行初步的处理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对输入的字符串的合法性进行判断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将输入的中缀表达式转化成后缀表达式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进行计算并输出正确的结果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实现拓展功能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73"/>
          <a:stretch>
            <a:fillRect/>
          </a:stretch>
        </p:blipFill>
        <p:spPr>
          <a:xfrm>
            <a:off x="0" y="0"/>
            <a:ext cx="2088107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1" r="-81"/>
          <a:stretch>
            <a:fillRect/>
          </a:stretch>
        </p:blipFill>
        <p:spPr>
          <a:xfrm>
            <a:off x="10363200" y="-345056"/>
            <a:ext cx="1828800" cy="6858000"/>
          </a:xfrm>
          <a:prstGeom prst="rect">
            <a:avLst/>
          </a:prstGeom>
        </p:spPr>
      </p:pic>
      <p:sp>
        <p:nvSpPr>
          <p:cNvPr id="5" name="椭圆 2"/>
          <p:cNvSpPr>
            <a:spLocks noChangeArrowheads="1"/>
          </p:cNvSpPr>
          <p:nvPr/>
        </p:nvSpPr>
        <p:spPr bwMode="auto">
          <a:xfrm>
            <a:off x="4867275" y="1433513"/>
            <a:ext cx="2457450" cy="2455862"/>
          </a:xfrm>
          <a:prstGeom prst="ellipse">
            <a:avLst/>
          </a:prstGeom>
          <a:noFill/>
          <a:ln w="12700" cap="flat" cmpd="sng">
            <a:solidFill>
              <a:schemeClr val="accent4">
                <a:lumMod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357813" y="1846263"/>
            <a:ext cx="1463040" cy="163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04</a:t>
            </a:r>
            <a:endParaRPr lang="zh-CN" altLang="en-US" sz="100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4108450" y="4589463"/>
            <a:ext cx="3976688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模块划分</a:t>
            </a: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5768975" y="3244850"/>
            <a:ext cx="654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PART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73"/>
          <a:stretch>
            <a:fillRect/>
          </a:stretch>
        </p:blipFill>
        <p:spPr>
          <a:xfrm>
            <a:off x="0" y="0"/>
            <a:ext cx="2088107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1" r="-81"/>
          <a:stretch>
            <a:fillRect/>
          </a:stretch>
        </p:blipFill>
        <p:spPr>
          <a:xfrm>
            <a:off x="10363200" y="-345056"/>
            <a:ext cx="18288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08580" y="2306320"/>
            <a:ext cx="73799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Deal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函数用于字符串的初步处理</a:t>
            </a:r>
            <a:endParaRPr lang="en-US" altLang="zh-CN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buClrTx/>
              <a:buSzTx/>
              <a:buNone/>
            </a:pPr>
            <a:endParaRPr lang="en-US" altLang="zh-CN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Judge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函数对合法性进行分析</a:t>
            </a:r>
            <a:endParaRPr lang="en-US" altLang="zh-CN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buClrTx/>
              <a:buSzTx/>
              <a:buNone/>
            </a:pPr>
            <a:endParaRPr lang="en-US" altLang="zh-CN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Calculator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函数实现中缀转后缀</a:t>
            </a:r>
            <a:endParaRPr lang="en-US" altLang="zh-CN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buClrTx/>
              <a:buSzTx/>
              <a:buNone/>
            </a:pPr>
            <a:endParaRPr lang="en-US" altLang="zh-CN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Calculate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函数实现计算</a:t>
            </a:r>
            <a:endParaRPr lang="en-US" altLang="zh-CN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buClrTx/>
              <a:buSzTx/>
              <a:buNone/>
            </a:pPr>
            <a:endParaRPr lang="en-US" altLang="zh-CN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dis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swap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实现拓展功能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19555" y="898525"/>
            <a:ext cx="14592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模块划分：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73"/>
          <a:stretch>
            <a:fillRect/>
          </a:stretch>
        </p:blipFill>
        <p:spPr>
          <a:xfrm>
            <a:off x="0" y="0"/>
            <a:ext cx="2088107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1" r="-81"/>
          <a:stretch>
            <a:fillRect/>
          </a:stretch>
        </p:blipFill>
        <p:spPr>
          <a:xfrm>
            <a:off x="10363200" y="-345056"/>
            <a:ext cx="1828800" cy="6858000"/>
          </a:xfrm>
          <a:prstGeom prst="rect">
            <a:avLst/>
          </a:prstGeom>
        </p:spPr>
      </p:pic>
      <p:sp>
        <p:nvSpPr>
          <p:cNvPr id="5" name="椭圆 2"/>
          <p:cNvSpPr>
            <a:spLocks noChangeArrowheads="1"/>
          </p:cNvSpPr>
          <p:nvPr/>
        </p:nvSpPr>
        <p:spPr bwMode="auto">
          <a:xfrm>
            <a:off x="4867275" y="1433513"/>
            <a:ext cx="2457450" cy="2455862"/>
          </a:xfrm>
          <a:prstGeom prst="ellipse">
            <a:avLst/>
          </a:prstGeom>
          <a:noFill/>
          <a:ln w="12700" cap="flat" cmpd="sng">
            <a:solidFill>
              <a:schemeClr val="accent4">
                <a:lumMod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357813" y="1846263"/>
            <a:ext cx="1463040" cy="163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05</a:t>
            </a:r>
            <a:endParaRPr lang="zh-CN" altLang="en-US" sz="100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4108450" y="4589463"/>
            <a:ext cx="3976688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核心函数</a:t>
            </a: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5768975" y="3244850"/>
            <a:ext cx="654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PART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73"/>
          <a:stretch>
            <a:fillRect/>
          </a:stretch>
        </p:blipFill>
        <p:spPr>
          <a:xfrm>
            <a:off x="0" y="0"/>
            <a:ext cx="2088107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1" r="-81"/>
          <a:stretch>
            <a:fillRect/>
          </a:stretch>
        </p:blipFill>
        <p:spPr>
          <a:xfrm>
            <a:off x="10363200" y="-345056"/>
            <a:ext cx="182880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FBD410-FD4C-41BA-933D-4C40B2003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591" y="1569434"/>
            <a:ext cx="10722904" cy="425826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73"/>
          <a:stretch>
            <a:fillRect/>
          </a:stretch>
        </p:blipFill>
        <p:spPr>
          <a:xfrm>
            <a:off x="0" y="0"/>
            <a:ext cx="2088107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1" r="-81"/>
          <a:stretch>
            <a:fillRect/>
          </a:stretch>
        </p:blipFill>
        <p:spPr>
          <a:xfrm>
            <a:off x="10363200" y="-345056"/>
            <a:ext cx="18288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5705B38-3D9B-4FB5-B35D-65AEC58ED161}"/>
              </a:ext>
            </a:extLst>
          </p:cNvPr>
          <p:cNvSpPr txBox="1"/>
          <p:nvPr/>
        </p:nvSpPr>
        <p:spPr>
          <a:xfrm>
            <a:off x="1842247" y="887506"/>
            <a:ext cx="91641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f(string initial)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    bool error = false;</a:t>
            </a:r>
          </a:p>
          <a:p>
            <a:r>
              <a:rPr lang="en-US" altLang="zh-CN" dirty="0"/>
              <a:t>    int k = 0;</a:t>
            </a:r>
          </a:p>
          <a:p>
            <a:r>
              <a:rPr lang="en-US" altLang="zh-CN" dirty="0"/>
              <a:t>    double a = 0, b = 0, c = 0;</a:t>
            </a:r>
          </a:p>
          <a:p>
            <a:r>
              <a:rPr lang="en-US" altLang="zh-CN" dirty="0"/>
              <a:t>    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initial.length</a:t>
            </a:r>
            <a:r>
              <a:rPr lang="en-US" altLang="zh-CN" dirty="0"/>
              <a:t>(); 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   {</a:t>
            </a:r>
          </a:p>
          <a:p>
            <a:r>
              <a:rPr lang="en-US" altLang="zh-CN" dirty="0"/>
              <a:t>        …………….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    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5B0F23-C13B-40F5-8A18-1A0C42D52018}"/>
              </a:ext>
            </a:extLst>
          </p:cNvPr>
          <p:cNvSpPr txBox="1"/>
          <p:nvPr/>
        </p:nvSpPr>
        <p:spPr>
          <a:xfrm>
            <a:off x="1842247" y="3845859"/>
            <a:ext cx="88145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bool calculator(string initial)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    bool flag = false;</a:t>
            </a:r>
          </a:p>
          <a:p>
            <a:r>
              <a:rPr lang="en-US" altLang="zh-CN" dirty="0"/>
              <a:t>    stack&lt;char&gt; sign;</a:t>
            </a:r>
          </a:p>
          <a:p>
            <a:r>
              <a:rPr lang="en-US" altLang="zh-CN" dirty="0"/>
              <a:t>    stack&lt;complex&gt; operand;</a:t>
            </a:r>
          </a:p>
          <a:p>
            <a:r>
              <a:rPr lang="en-US" altLang="zh-CN" dirty="0"/>
              <a:t>    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initial.length</a:t>
            </a:r>
            <a:r>
              <a:rPr lang="en-US" altLang="zh-CN" dirty="0"/>
              <a:t>(); 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   {</a:t>
            </a:r>
          </a:p>
          <a:p>
            <a:r>
              <a:rPr lang="en-US" altLang="zh-CN" dirty="0"/>
              <a:t>……………………………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1007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73"/>
          <a:stretch>
            <a:fillRect/>
          </a:stretch>
        </p:blipFill>
        <p:spPr>
          <a:xfrm>
            <a:off x="0" y="0"/>
            <a:ext cx="2088107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1" r="-81"/>
          <a:stretch>
            <a:fillRect/>
          </a:stretch>
        </p:blipFill>
        <p:spPr>
          <a:xfrm>
            <a:off x="10363200" y="-345056"/>
            <a:ext cx="18288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70318" y="266216"/>
            <a:ext cx="75349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float </a:t>
            </a:r>
            <a:r>
              <a:rPr lang="en-US" altLang="zh-CN" dirty="0" err="1"/>
              <a:t>isp</a:t>
            </a:r>
            <a:r>
              <a:rPr lang="en-US" altLang="zh-CN" dirty="0"/>
              <a:t>(char c, bool flag)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    if (c == '|' &amp;&amp; flag)</a:t>
            </a:r>
          </a:p>
          <a:p>
            <a:r>
              <a:rPr lang="en-US" altLang="zh-CN" dirty="0"/>
              <a:t>        return 1.5;</a:t>
            </a:r>
          </a:p>
          <a:p>
            <a:r>
              <a:rPr lang="en-US" altLang="zh-CN" dirty="0"/>
              <a:t>    else if (c == '~' || c == '|' || c == 'c' || c == 'a' || c == 'd' || c == '$')</a:t>
            </a:r>
          </a:p>
          <a:p>
            <a:r>
              <a:rPr lang="en-US" altLang="zh-CN" dirty="0"/>
              <a:t>        return 9;</a:t>
            </a:r>
          </a:p>
          <a:p>
            <a:r>
              <a:rPr lang="en-US" altLang="zh-CN" dirty="0"/>
              <a:t>    else if (c == '^')</a:t>
            </a:r>
          </a:p>
          <a:p>
            <a:r>
              <a:rPr lang="en-US" altLang="zh-CN" dirty="0"/>
              <a:t>        return 7;</a:t>
            </a:r>
          </a:p>
          <a:p>
            <a:r>
              <a:rPr lang="en-US" altLang="zh-CN" dirty="0"/>
              <a:t>    else if (c == '*' || c == '/')</a:t>
            </a:r>
          </a:p>
          <a:p>
            <a:r>
              <a:rPr lang="en-US" altLang="zh-CN" dirty="0"/>
              <a:t>        return 5;</a:t>
            </a:r>
          </a:p>
          <a:p>
            <a:r>
              <a:rPr lang="en-US" altLang="zh-CN" dirty="0"/>
              <a:t>…………………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D7BD0A-6198-4DA4-A86C-2CC9B967EEE2}"/>
              </a:ext>
            </a:extLst>
          </p:cNvPr>
          <p:cNvSpPr txBox="1"/>
          <p:nvPr/>
        </p:nvSpPr>
        <p:spPr>
          <a:xfrm>
            <a:off x="1801906" y="4061012"/>
            <a:ext cx="7711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bool calculate(stack&lt;complex&gt; &amp;operand, char op, bool &amp;flag)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    switch (op)</a:t>
            </a:r>
          </a:p>
          <a:p>
            <a:r>
              <a:rPr lang="en-US" altLang="zh-CN" dirty="0"/>
              <a:t>    {</a:t>
            </a:r>
          </a:p>
          <a:p>
            <a:r>
              <a:rPr lang="en-US" altLang="zh-CN" dirty="0"/>
              <a:t>    case '+':</a:t>
            </a:r>
          </a:p>
          <a:p>
            <a:r>
              <a:rPr lang="en-US" altLang="zh-CN" dirty="0"/>
              <a:t>    {</a:t>
            </a:r>
          </a:p>
          <a:p>
            <a:r>
              <a:rPr lang="en-US" altLang="zh-CN" dirty="0"/>
              <a:t>        complex a = </a:t>
            </a:r>
            <a:r>
              <a:rPr lang="en-US" altLang="zh-CN" dirty="0" err="1"/>
              <a:t>operand.top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        </a:t>
            </a:r>
            <a:r>
              <a:rPr lang="en-US" altLang="zh-CN" dirty="0" err="1"/>
              <a:t>operand.pop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……………………..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363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73"/>
          <a:stretch>
            <a:fillRect/>
          </a:stretch>
        </p:blipFill>
        <p:spPr>
          <a:xfrm>
            <a:off x="0" y="0"/>
            <a:ext cx="2088107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1" r="-81"/>
          <a:stretch>
            <a:fillRect/>
          </a:stretch>
        </p:blipFill>
        <p:spPr>
          <a:xfrm>
            <a:off x="10363200" y="-345056"/>
            <a:ext cx="18288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C7520D1-90B6-4CFF-92A3-86D76DAC6D18}"/>
              </a:ext>
            </a:extLst>
          </p:cNvPr>
          <p:cNvSpPr txBox="1"/>
          <p:nvPr/>
        </p:nvSpPr>
        <p:spPr>
          <a:xfrm>
            <a:off x="945404" y="204864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、</a:t>
            </a:r>
            <a:endParaRPr lang="zh-CN" altLang="en-US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86892C-F047-4854-A143-6AA51CF8214F}"/>
              </a:ext>
            </a:extLst>
          </p:cNvPr>
          <p:cNvSpPr txBox="1"/>
          <p:nvPr/>
        </p:nvSpPr>
        <p:spPr>
          <a:xfrm>
            <a:off x="1889312" y="632012"/>
            <a:ext cx="92851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bool judge(string initial)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    bool error = false;</a:t>
            </a:r>
          </a:p>
          <a:p>
            <a:r>
              <a:rPr lang="en-US" altLang="zh-CN" dirty="0"/>
              <a:t>    string </a:t>
            </a:r>
            <a:r>
              <a:rPr lang="en-US" altLang="zh-CN" dirty="0" err="1"/>
              <a:t>errortype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    vector&lt;int&gt; left;</a:t>
            </a:r>
          </a:p>
          <a:p>
            <a:r>
              <a:rPr lang="en-US" altLang="zh-CN" dirty="0"/>
              <a:t>    int *</a:t>
            </a:r>
            <a:r>
              <a:rPr lang="en-US" altLang="zh-CN" dirty="0" err="1"/>
              <a:t>arr</a:t>
            </a:r>
            <a:r>
              <a:rPr lang="en-US" altLang="zh-CN" dirty="0"/>
              <a:t> = new int[</a:t>
            </a:r>
            <a:r>
              <a:rPr lang="en-US" altLang="zh-CN" dirty="0" err="1"/>
              <a:t>initial.length</a:t>
            </a:r>
            <a:r>
              <a:rPr lang="en-US" altLang="zh-CN" dirty="0"/>
              <a:t>()]{};</a:t>
            </a:r>
          </a:p>
          <a:p>
            <a:r>
              <a:rPr lang="en-US" altLang="zh-CN" dirty="0"/>
              <a:t>    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initial.length</a:t>
            </a:r>
            <a:r>
              <a:rPr lang="en-US" altLang="zh-CN" dirty="0"/>
              <a:t>(); 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   {</a:t>
            </a:r>
          </a:p>
          <a:p>
            <a:r>
              <a:rPr lang="en-US" altLang="zh-CN" dirty="0"/>
              <a:t>……………………………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B30BBB-4675-45F9-9A93-FD8B982D21C3}"/>
              </a:ext>
            </a:extLst>
          </p:cNvPr>
          <p:cNvSpPr txBox="1"/>
          <p:nvPr/>
        </p:nvSpPr>
        <p:spPr>
          <a:xfrm>
            <a:off x="1754841" y="4054288"/>
            <a:ext cx="96280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string deal(string initial, bool &amp;error)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    int *</a:t>
            </a:r>
            <a:r>
              <a:rPr lang="en-US" altLang="zh-CN" dirty="0" err="1"/>
              <a:t>arr</a:t>
            </a:r>
            <a:r>
              <a:rPr lang="en-US" altLang="zh-CN" dirty="0"/>
              <a:t> = new int[</a:t>
            </a:r>
            <a:r>
              <a:rPr lang="en-US" altLang="zh-CN" dirty="0" err="1"/>
              <a:t>initial.length</a:t>
            </a:r>
            <a:r>
              <a:rPr lang="en-US" altLang="zh-CN" dirty="0"/>
              <a:t>()]{};</a:t>
            </a:r>
          </a:p>
          <a:p>
            <a:r>
              <a:rPr lang="en-US" altLang="zh-CN" dirty="0"/>
              <a:t>    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initial.length</a:t>
            </a:r>
            <a:r>
              <a:rPr lang="en-US" altLang="zh-CN" dirty="0"/>
              <a:t>(); 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       if (initial[</a:t>
            </a:r>
            <a:r>
              <a:rPr lang="en-US" altLang="zh-CN" dirty="0" err="1"/>
              <a:t>i</a:t>
            </a:r>
            <a:r>
              <a:rPr lang="en-US" altLang="zh-CN" dirty="0"/>
              <a:t>] &gt;= 'A' &amp;&amp; initial[</a:t>
            </a:r>
            <a:r>
              <a:rPr lang="en-US" altLang="zh-CN" dirty="0" err="1"/>
              <a:t>i</a:t>
            </a:r>
            <a:r>
              <a:rPr lang="en-US" altLang="zh-CN" dirty="0"/>
              <a:t>] &lt;= 'Z')</a:t>
            </a:r>
          </a:p>
          <a:p>
            <a:r>
              <a:rPr lang="en-US" altLang="zh-CN" dirty="0"/>
              <a:t>            initial[</a:t>
            </a:r>
            <a:r>
              <a:rPr lang="en-US" altLang="zh-CN" dirty="0" err="1"/>
              <a:t>i</a:t>
            </a:r>
            <a:r>
              <a:rPr lang="en-US" altLang="zh-CN" dirty="0"/>
              <a:t>] = initial[</a:t>
            </a:r>
            <a:r>
              <a:rPr lang="en-US" altLang="zh-CN" dirty="0" err="1"/>
              <a:t>i</a:t>
            </a:r>
            <a:r>
              <a:rPr lang="en-US" altLang="zh-CN" dirty="0"/>
              <a:t>] - ('A' - 'a');</a:t>
            </a:r>
          </a:p>
          <a:p>
            <a:r>
              <a:rPr lang="en-US" altLang="zh-CN" dirty="0"/>
              <a:t>    string temp = "";</a:t>
            </a:r>
          </a:p>
          <a:p>
            <a:r>
              <a:rPr lang="en-US" altLang="zh-CN" dirty="0"/>
              <a:t>    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initial.length</a:t>
            </a:r>
            <a:r>
              <a:rPr lang="en-US" altLang="zh-CN" dirty="0"/>
              <a:t>(); 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   {</a:t>
            </a:r>
          </a:p>
          <a:p>
            <a:r>
              <a:rPr lang="en-US" altLang="zh-CN" dirty="0"/>
              <a:t>……………………………….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074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73"/>
          <a:stretch>
            <a:fillRect/>
          </a:stretch>
        </p:blipFill>
        <p:spPr>
          <a:xfrm>
            <a:off x="0" y="0"/>
            <a:ext cx="2088107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1" r="-81"/>
          <a:stretch>
            <a:fillRect/>
          </a:stretch>
        </p:blipFill>
        <p:spPr>
          <a:xfrm>
            <a:off x="10363200" y="-345056"/>
            <a:ext cx="1828800" cy="6858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279835" y="3074851"/>
            <a:ext cx="6280030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accent4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感谢您的观看</a:t>
            </a:r>
            <a:endParaRPr lang="en-US" altLang="zh-CN" sz="4000" b="1" dirty="0">
              <a:solidFill>
                <a:schemeClr val="accent4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73"/>
          <a:stretch>
            <a:fillRect/>
          </a:stretch>
        </p:blipFill>
        <p:spPr>
          <a:xfrm>
            <a:off x="0" y="0"/>
            <a:ext cx="2088107" cy="6858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330792" y="1808624"/>
            <a:ext cx="738664" cy="31925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目    录</a:t>
            </a:r>
            <a:endParaRPr lang="en-US" altLang="zh-CN" sz="36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802576" y="1080399"/>
            <a:ext cx="3214370" cy="600501"/>
            <a:chOff x="5527343" y="2374710"/>
            <a:chExt cx="3214370" cy="600501"/>
          </a:xfrm>
        </p:grpSpPr>
        <p:grpSp>
          <p:nvGrpSpPr>
            <p:cNvPr id="11" name="组合 10"/>
            <p:cNvGrpSpPr/>
            <p:nvPr/>
          </p:nvGrpSpPr>
          <p:grpSpPr>
            <a:xfrm>
              <a:off x="5527343" y="2374710"/>
              <a:ext cx="3214370" cy="600501"/>
              <a:chOff x="5213445" y="2552131"/>
              <a:chExt cx="3214370" cy="600501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5213445" y="2567857"/>
                <a:ext cx="60050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01</a:t>
                </a:r>
                <a:endParaRPr lang="zh-CN" altLang="en-US" sz="3200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986240" y="2552131"/>
                <a:ext cx="2441575" cy="521970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>
                <a:spAutoFit/>
              </a:bodyPr>
              <a:lstStyle/>
              <a:p>
                <a:pPr algn="dist"/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功能需求</a:t>
                </a: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5527343" y="2374710"/>
              <a:ext cx="600501" cy="60050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802576" y="2028989"/>
            <a:ext cx="3214370" cy="600501"/>
            <a:chOff x="5527343" y="2374710"/>
            <a:chExt cx="3214370" cy="600501"/>
          </a:xfrm>
        </p:grpSpPr>
        <p:grpSp>
          <p:nvGrpSpPr>
            <p:cNvPr id="16" name="组合 15"/>
            <p:cNvGrpSpPr/>
            <p:nvPr/>
          </p:nvGrpSpPr>
          <p:grpSpPr>
            <a:xfrm>
              <a:off x="5527343" y="2374710"/>
              <a:ext cx="3214370" cy="600501"/>
              <a:chOff x="5213445" y="2552131"/>
              <a:chExt cx="3214370" cy="600501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5213445" y="2567857"/>
                <a:ext cx="60050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02</a:t>
                </a:r>
                <a:endParaRPr lang="zh-CN" altLang="en-US" sz="3200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986240" y="2552131"/>
                <a:ext cx="2441575" cy="521970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>
                <a:spAutoFit/>
              </a:bodyPr>
              <a:lstStyle/>
              <a:p>
                <a:pPr algn="dist"/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数据结构</a:t>
                </a: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5527343" y="2374710"/>
              <a:ext cx="600501" cy="60050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803211" y="3001074"/>
            <a:ext cx="3213735" cy="600501"/>
            <a:chOff x="5527343" y="2374710"/>
            <a:chExt cx="3213735" cy="600501"/>
          </a:xfrm>
        </p:grpSpPr>
        <p:grpSp>
          <p:nvGrpSpPr>
            <p:cNvPr id="21" name="组合 20"/>
            <p:cNvGrpSpPr/>
            <p:nvPr/>
          </p:nvGrpSpPr>
          <p:grpSpPr>
            <a:xfrm>
              <a:off x="5527343" y="2374710"/>
              <a:ext cx="3213735" cy="600501"/>
              <a:chOff x="5213445" y="2552131"/>
              <a:chExt cx="3213735" cy="60050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5213445" y="2567857"/>
                <a:ext cx="60050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03</a:t>
                </a:r>
                <a:endParaRPr lang="zh-CN" altLang="en-US" sz="3200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986240" y="2552131"/>
                <a:ext cx="2440940" cy="521970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>
                <a:spAutoFit/>
              </a:bodyPr>
              <a:lstStyle/>
              <a:p>
                <a:pPr algn="dist"/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功能分解</a:t>
                </a: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5527343" y="2374710"/>
              <a:ext cx="600501" cy="60050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802576" y="3973795"/>
            <a:ext cx="3214370" cy="600501"/>
            <a:chOff x="5527343" y="2374710"/>
            <a:chExt cx="3214370" cy="600501"/>
          </a:xfrm>
        </p:grpSpPr>
        <p:grpSp>
          <p:nvGrpSpPr>
            <p:cNvPr id="26" name="组合 25"/>
            <p:cNvGrpSpPr/>
            <p:nvPr/>
          </p:nvGrpSpPr>
          <p:grpSpPr>
            <a:xfrm>
              <a:off x="5527343" y="2374710"/>
              <a:ext cx="3214370" cy="600501"/>
              <a:chOff x="5213445" y="2552131"/>
              <a:chExt cx="3214370" cy="600501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5213445" y="2567857"/>
                <a:ext cx="60050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04</a:t>
                </a:r>
                <a:endParaRPr lang="zh-CN" altLang="en-US" sz="3200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986240" y="2552131"/>
                <a:ext cx="2441575" cy="521970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>
                <a:spAutoFit/>
              </a:bodyPr>
              <a:lstStyle/>
              <a:p>
                <a:pPr algn="dist"/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模块划分</a:t>
                </a: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5527343" y="2374710"/>
              <a:ext cx="600501" cy="60050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803211" y="4970110"/>
            <a:ext cx="3213735" cy="600501"/>
            <a:chOff x="5527343" y="2374710"/>
            <a:chExt cx="3213735" cy="600501"/>
          </a:xfrm>
        </p:grpSpPr>
        <p:grpSp>
          <p:nvGrpSpPr>
            <p:cNvPr id="3" name="组合 2"/>
            <p:cNvGrpSpPr/>
            <p:nvPr/>
          </p:nvGrpSpPr>
          <p:grpSpPr>
            <a:xfrm>
              <a:off x="5527343" y="2374710"/>
              <a:ext cx="3213735" cy="599291"/>
              <a:chOff x="5213445" y="2552131"/>
              <a:chExt cx="3213735" cy="599291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5213445" y="2567857"/>
                <a:ext cx="600501" cy="5835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05</a:t>
                </a:r>
                <a:endParaRPr lang="zh-CN" altLang="en-US" sz="3200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986240" y="2552131"/>
                <a:ext cx="2440940" cy="523220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>
                <a:spAutoFit/>
              </a:bodyPr>
              <a:lstStyle/>
              <a:p>
                <a:pPr algn="dist"/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核心函数</a:t>
                </a: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527343" y="2374710"/>
              <a:ext cx="600501" cy="60050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73"/>
          <a:stretch>
            <a:fillRect/>
          </a:stretch>
        </p:blipFill>
        <p:spPr>
          <a:xfrm>
            <a:off x="0" y="0"/>
            <a:ext cx="2088107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1" r="-81"/>
          <a:stretch>
            <a:fillRect/>
          </a:stretch>
        </p:blipFill>
        <p:spPr>
          <a:xfrm>
            <a:off x="10363200" y="-345056"/>
            <a:ext cx="1828800" cy="6858000"/>
          </a:xfrm>
          <a:prstGeom prst="rect">
            <a:avLst/>
          </a:prstGeom>
        </p:spPr>
      </p:pic>
      <p:sp>
        <p:nvSpPr>
          <p:cNvPr id="5" name="椭圆 2"/>
          <p:cNvSpPr>
            <a:spLocks noChangeArrowheads="1"/>
          </p:cNvSpPr>
          <p:nvPr/>
        </p:nvSpPr>
        <p:spPr bwMode="auto">
          <a:xfrm>
            <a:off x="4867275" y="1433513"/>
            <a:ext cx="2457450" cy="2455862"/>
          </a:xfrm>
          <a:prstGeom prst="ellipse">
            <a:avLst/>
          </a:prstGeom>
          <a:noFill/>
          <a:ln w="12700" cap="flat" cmpd="sng">
            <a:solidFill>
              <a:schemeClr val="accent4">
                <a:lumMod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357813" y="1846263"/>
            <a:ext cx="147637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01</a:t>
            </a:r>
            <a:endParaRPr lang="zh-CN" altLang="en-US" sz="100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4108450" y="4589463"/>
            <a:ext cx="3976688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功能需求</a:t>
            </a: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5768975" y="3244850"/>
            <a:ext cx="654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PART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73"/>
          <a:stretch>
            <a:fillRect/>
          </a:stretch>
        </p:blipFill>
        <p:spPr>
          <a:xfrm>
            <a:off x="0" y="0"/>
            <a:ext cx="2088107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1" r="-81"/>
          <a:stretch>
            <a:fillRect/>
          </a:stretch>
        </p:blipFill>
        <p:spPr>
          <a:xfrm>
            <a:off x="10363200" y="-345056"/>
            <a:ext cx="1828800" cy="6858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87070" y="509905"/>
            <a:ext cx="19704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功能需求：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13586E-A189-4564-ABD5-B7411A60E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148" y="1275001"/>
            <a:ext cx="9630147" cy="30100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93FAC2-1782-4592-A155-B967411B7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25" y="194982"/>
            <a:ext cx="10764370" cy="66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73"/>
          <a:stretch>
            <a:fillRect/>
          </a:stretch>
        </p:blipFill>
        <p:spPr>
          <a:xfrm>
            <a:off x="0" y="0"/>
            <a:ext cx="2088107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1" r="-81"/>
          <a:stretch>
            <a:fillRect/>
          </a:stretch>
        </p:blipFill>
        <p:spPr>
          <a:xfrm>
            <a:off x="10363200" y="-345056"/>
            <a:ext cx="1828800" cy="6858000"/>
          </a:xfrm>
          <a:prstGeom prst="rect">
            <a:avLst/>
          </a:prstGeom>
        </p:spPr>
      </p:pic>
      <p:sp>
        <p:nvSpPr>
          <p:cNvPr id="5" name="椭圆 2"/>
          <p:cNvSpPr>
            <a:spLocks noChangeArrowheads="1"/>
          </p:cNvSpPr>
          <p:nvPr/>
        </p:nvSpPr>
        <p:spPr bwMode="auto">
          <a:xfrm>
            <a:off x="4867275" y="1433513"/>
            <a:ext cx="2457450" cy="2455862"/>
          </a:xfrm>
          <a:prstGeom prst="ellipse">
            <a:avLst/>
          </a:prstGeom>
          <a:noFill/>
          <a:ln w="12700" cap="flat" cmpd="sng">
            <a:solidFill>
              <a:schemeClr val="accent4">
                <a:lumMod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357813" y="1846263"/>
            <a:ext cx="1463040" cy="163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02</a:t>
            </a:r>
            <a:endParaRPr lang="zh-CN" altLang="en-US" sz="100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4108450" y="4589463"/>
            <a:ext cx="3976688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数据结构</a:t>
            </a: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5768975" y="3244850"/>
            <a:ext cx="654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PART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73"/>
          <a:stretch>
            <a:fillRect/>
          </a:stretch>
        </p:blipFill>
        <p:spPr>
          <a:xfrm>
            <a:off x="0" y="0"/>
            <a:ext cx="2088107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1" r="-81"/>
          <a:stretch>
            <a:fillRect/>
          </a:stretch>
        </p:blipFill>
        <p:spPr>
          <a:xfrm>
            <a:off x="10363200" y="-345056"/>
            <a:ext cx="1828800" cy="6858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723390" y="455930"/>
            <a:ext cx="19704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18970" y="4702175"/>
            <a:ext cx="7085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创建一个结构体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complex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，其包含两个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double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型的变量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real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image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，分别用于储存复数的实数部分和虚数部分。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84B762-A00E-4347-9062-E9603F835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228" y="1450630"/>
            <a:ext cx="4801270" cy="24673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73"/>
          <a:stretch>
            <a:fillRect/>
          </a:stretch>
        </p:blipFill>
        <p:spPr>
          <a:xfrm>
            <a:off x="0" y="0"/>
            <a:ext cx="2088107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1" r="-81"/>
          <a:stretch>
            <a:fillRect/>
          </a:stretch>
        </p:blipFill>
        <p:spPr>
          <a:xfrm>
            <a:off x="10363200" y="-345056"/>
            <a:ext cx="1828800" cy="6858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87880" y="908685"/>
            <a:ext cx="19704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87880" y="4518660"/>
            <a:ext cx="7085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定义了一个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类型的栈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sign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和一个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complex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类型的栈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operand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sign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operand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在将中缀表达式转化成后缀表达式时分别用于存储操作符和操作数。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870CD0-7CB2-445D-8B36-785690FB4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880" y="2333472"/>
            <a:ext cx="6001588" cy="10955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73"/>
          <a:stretch>
            <a:fillRect/>
          </a:stretch>
        </p:blipFill>
        <p:spPr>
          <a:xfrm>
            <a:off x="0" y="0"/>
            <a:ext cx="2088107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1" r="-81"/>
          <a:stretch>
            <a:fillRect/>
          </a:stretch>
        </p:blipFill>
        <p:spPr>
          <a:xfrm>
            <a:off x="10363200" y="-345056"/>
            <a:ext cx="1828800" cy="6858000"/>
          </a:xfrm>
          <a:prstGeom prst="rect">
            <a:avLst/>
          </a:prstGeom>
        </p:spPr>
      </p:pic>
      <p:sp>
        <p:nvSpPr>
          <p:cNvPr id="5" name="椭圆 2"/>
          <p:cNvSpPr>
            <a:spLocks noChangeArrowheads="1"/>
          </p:cNvSpPr>
          <p:nvPr/>
        </p:nvSpPr>
        <p:spPr bwMode="auto">
          <a:xfrm>
            <a:off x="4867275" y="1433513"/>
            <a:ext cx="2457450" cy="2455862"/>
          </a:xfrm>
          <a:prstGeom prst="ellipse">
            <a:avLst/>
          </a:prstGeom>
          <a:noFill/>
          <a:ln w="12700" cap="flat" cmpd="sng">
            <a:solidFill>
              <a:schemeClr val="accent4">
                <a:lumMod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357813" y="1846263"/>
            <a:ext cx="1463040" cy="163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03</a:t>
            </a:r>
            <a:endParaRPr lang="zh-CN" altLang="en-US" sz="100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4108450" y="4589463"/>
            <a:ext cx="3976688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功能分解</a:t>
            </a: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5768975" y="3244850"/>
            <a:ext cx="654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PART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731</Words>
  <Application>Microsoft Office PowerPoint</Application>
  <PresentationFormat>宽屏</PresentationFormat>
  <Paragraphs>116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黑体</vt:lpstr>
      <vt:lpstr>华文宋体</vt:lpstr>
      <vt:lpstr>华文新魏</vt:lpstr>
      <vt:lpstr>华文中宋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陈慧毅</cp:lastModifiedBy>
  <cp:revision>19</cp:revision>
  <dcterms:created xsi:type="dcterms:W3CDTF">2018-06-25T07:17:00Z</dcterms:created>
  <dcterms:modified xsi:type="dcterms:W3CDTF">2021-10-11T15:24:12Z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KSOTemplateUUID">
    <vt:lpwstr>v1.0_mb_5/tC1IJsfUd6ErkXkwR3qw==</vt:lpwstr>
  </property>
  <property fmtid="{D5CDD505-2E9C-101B-9397-08002B2CF9AE}" pid="4" name="ICV">
    <vt:lpwstr>B291E305DD374271939BF5B1956FF5E2</vt:lpwstr>
  </property>
</Properties>
</file>