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88" r:id="rId3"/>
    <p:sldId id="289" r:id="rId4"/>
    <p:sldId id="297" r:id="rId5"/>
    <p:sldId id="290" r:id="rId6"/>
    <p:sldId id="298" r:id="rId7"/>
    <p:sldId id="291" r:id="rId8"/>
    <p:sldId id="299" r:id="rId9"/>
    <p:sldId id="292" r:id="rId10"/>
    <p:sldId id="300" r:id="rId11"/>
    <p:sldId id="293" r:id="rId12"/>
    <p:sldId id="301" r:id="rId13"/>
    <p:sldId id="302" r:id="rId14"/>
    <p:sldId id="294" r:id="rId15"/>
    <p:sldId id="306" r:id="rId16"/>
    <p:sldId id="307" r:id="rId17"/>
    <p:sldId id="308" r:id="rId18"/>
    <p:sldId id="295" r:id="rId19"/>
    <p:sldId id="311" r:id="rId20"/>
    <p:sldId id="309" r:id="rId21"/>
    <p:sldId id="310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10/05/2011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Erik\Desktop\team_foundation_server_logo.png"/>
          <p:cNvPicPr>
            <a:picLocks noChangeAspect="1" noChangeArrowheads="1"/>
          </p:cNvPicPr>
          <p:nvPr/>
        </p:nvPicPr>
        <p:blipFill>
          <a:blip r:embed="rId3"/>
          <a:srcRect r="16201"/>
          <a:stretch>
            <a:fillRect/>
          </a:stretch>
        </p:blipFill>
        <p:spPr bwMode="auto">
          <a:xfrm>
            <a:off x="1174099" y="4799181"/>
            <a:ext cx="4195486" cy="1201587"/>
          </a:xfrm>
          <a:prstGeom prst="rect">
            <a:avLst/>
          </a:prstGeom>
          <a:noFill/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sp>
        <p:nvSpPr>
          <p:cNvPr id="13" name="12 Título"/>
          <p:cNvSpPr>
            <a:spLocks noGrp="1"/>
          </p:cNvSpPr>
          <p:nvPr>
            <p:ph type="ctrTitle"/>
          </p:nvPr>
        </p:nvSpPr>
        <p:spPr>
          <a:xfrm>
            <a:off x="685800" y="2630491"/>
            <a:ext cx="5172084" cy="1470025"/>
          </a:xfrm>
        </p:spPr>
        <p:txBody>
          <a:bodyPr>
            <a:normAutofit fontScale="90000"/>
          </a:bodyPr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 Avanzados de Ingeniería de Software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</a:t>
            </a:r>
            <a:r>
              <a:rPr lang="es-CO" sz="1600" b="1" i="1" dirty="0" err="1" smtClean="0"/>
              <a:t>Willian</a:t>
            </a:r>
            <a:r>
              <a:rPr lang="es-CO" sz="1600" b="1" i="1" dirty="0" smtClean="0"/>
              <a:t> </a:t>
            </a:r>
            <a:r>
              <a:rPr lang="es-CO" sz="1600" b="1" i="1" dirty="0" err="1" smtClean="0"/>
              <a:t>Idrobo</a:t>
            </a:r>
            <a:endParaRPr lang="es-CO" sz="1600" b="1" i="1" dirty="0" smtClean="0"/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Work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40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Items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2928926" y="2189185"/>
            <a:ext cx="5757874" cy="2454261"/>
          </a:xfrm>
        </p:spPr>
        <p:txBody>
          <a:bodyPr>
            <a:normAutofit/>
          </a:bodyPr>
          <a:lstStyle/>
          <a:p>
            <a:pPr algn="just"/>
            <a:r>
              <a:rPr lang="es-CO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r>
              <a:rPr lang="es-C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Indica que un problema potencial existe en el sistema</a:t>
            </a:r>
          </a:p>
          <a:p>
            <a:pPr algn="just"/>
            <a:r>
              <a:rPr lang="es-CO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</a:t>
            </a:r>
            <a:r>
              <a:rPr lang="es-C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Identifica condiciones que pueden afectar negativamente el proyecto en el futuro.</a:t>
            </a:r>
          </a:p>
          <a:p>
            <a:pPr algn="just"/>
            <a:r>
              <a:rPr lang="es-CO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r>
              <a:rPr lang="es-C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Indica la necesidad de hacer algún trabajo.</a:t>
            </a:r>
          </a:p>
          <a:p>
            <a:pPr algn="just"/>
            <a:r>
              <a:rPr lang="es-CO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r>
              <a:rPr lang="es-CO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Para revisión de pares.</a:t>
            </a:r>
          </a:p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7 Marcador de contenido"/>
          <p:cNvSpPr txBox="1">
            <a:spLocks/>
          </p:cNvSpPr>
          <p:nvPr/>
        </p:nvSpPr>
        <p:spPr>
          <a:xfrm>
            <a:off x="500034" y="1314449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Ejemplos MSF Agile </a:t>
            </a:r>
            <a:r>
              <a:rPr kumimoji="0" lang="es-CO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Template</a:t>
            </a:r>
            <a:endParaRPr kumimoji="0" lang="es-CO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C:\Users\Erik\Desktop\broken_compu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09808"/>
            <a:ext cx="2159000" cy="2362200"/>
          </a:xfrm>
          <a:prstGeom prst="rect">
            <a:avLst/>
          </a:prstGeom>
          <a:noFill/>
        </p:spPr>
      </p:pic>
      <p:sp>
        <p:nvSpPr>
          <p:cNvPr id="15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Erik\Desktop\00centraliz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932"/>
          <a:stretch>
            <a:fillRect/>
          </a:stretch>
        </p:blipFill>
        <p:spPr bwMode="auto">
          <a:xfrm>
            <a:off x="357158" y="1643050"/>
            <a:ext cx="3901993" cy="2428892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Versiones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:\Users\Erik\Desktop\VersionControl620x30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5214950"/>
            <a:ext cx="3307437" cy="1643049"/>
          </a:xfrm>
          <a:prstGeom prst="rect">
            <a:avLst/>
          </a:prstGeom>
          <a:noFill/>
        </p:spPr>
      </p:pic>
      <p:pic>
        <p:nvPicPr>
          <p:cNvPr id="10243" name="Picture 3" descr="C:\Users\Erik\Desktop\images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4214818"/>
            <a:ext cx="5357219" cy="1357322"/>
          </a:xfrm>
          <a:prstGeom prst="rect">
            <a:avLst/>
          </a:prstGeom>
          <a:noFill/>
        </p:spPr>
      </p:pic>
      <p:sp>
        <p:nvSpPr>
          <p:cNvPr id="11" name="10 Flecha doblada"/>
          <p:cNvSpPr/>
          <p:nvPr/>
        </p:nvSpPr>
        <p:spPr>
          <a:xfrm rot="5400000">
            <a:off x="5107785" y="2321711"/>
            <a:ext cx="1357322" cy="1571636"/>
          </a:xfrm>
          <a:prstGeom prst="bentArrow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Versiones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7 Marcador de contenido"/>
          <p:cNvSpPr txBox="1">
            <a:spLocks/>
          </p:cNvSpPr>
          <p:nvPr/>
        </p:nvSpPr>
        <p:spPr>
          <a:xfrm>
            <a:off x="500034" y="1314449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Herramientas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10992" y="1054446"/>
            <a:ext cx="4390164" cy="2374554"/>
          </a:xfrm>
          <a:prstGeom prst="rect">
            <a:avLst/>
          </a:prstGeom>
          <a:noFill/>
        </p:spPr>
      </p:pic>
      <p:pic>
        <p:nvPicPr>
          <p:cNvPr id="12" name="3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285992"/>
            <a:ext cx="4501544" cy="428628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  <p:sp>
        <p:nvSpPr>
          <p:cNvPr id="16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Versiones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785786" y="1671638"/>
            <a:ext cx="3429024" cy="3614750"/>
          </a:xfrm>
        </p:spPr>
        <p:txBody>
          <a:bodyPr>
            <a:normAutofit/>
          </a:bodyPr>
          <a:lstStyle/>
          <a:p>
            <a:r>
              <a:rPr lang="es-CO" sz="2400" b="1" i="1" dirty="0" err="1"/>
              <a:t>Changesets</a:t>
            </a:r>
            <a:endParaRPr lang="es-CO" sz="2400" b="1" i="1" dirty="0"/>
          </a:p>
          <a:p>
            <a:r>
              <a:rPr lang="en-US" sz="2400" b="1" i="1" dirty="0"/>
              <a:t>Check out</a:t>
            </a:r>
          </a:p>
          <a:p>
            <a:r>
              <a:rPr lang="en-US" sz="2400" b="1" i="1" dirty="0"/>
              <a:t>Check in</a:t>
            </a:r>
          </a:p>
          <a:p>
            <a:r>
              <a:rPr lang="es-CO" sz="2400" b="1" i="1" dirty="0" err="1"/>
              <a:t>Merge</a:t>
            </a:r>
            <a:r>
              <a:rPr lang="es-CO" sz="2400" b="1" i="1" dirty="0"/>
              <a:t> </a:t>
            </a:r>
            <a:r>
              <a:rPr lang="es-CO" sz="2400" b="1" i="1" dirty="0" err="1"/>
              <a:t>tool</a:t>
            </a:r>
            <a:endParaRPr lang="es-CO" sz="2400" b="1" i="1" dirty="0"/>
          </a:p>
          <a:p>
            <a:r>
              <a:rPr lang="es-CO" sz="2400" b="1" i="1" dirty="0" err="1"/>
              <a:t>Pending</a:t>
            </a:r>
            <a:r>
              <a:rPr lang="es-CO" sz="2400" b="1" i="1" dirty="0"/>
              <a:t> </a:t>
            </a:r>
            <a:r>
              <a:rPr lang="es-CO" sz="2400" b="1" i="1" dirty="0" err="1"/>
              <a:t>Changes</a:t>
            </a:r>
            <a:endParaRPr lang="es-CO" sz="2400" b="1" i="1" dirty="0"/>
          </a:p>
          <a:p>
            <a:r>
              <a:rPr lang="es-CO" sz="2400" b="1" i="1" dirty="0" err="1"/>
              <a:t>Multiples</a:t>
            </a:r>
            <a:r>
              <a:rPr lang="es-CO" sz="2400" b="1" i="1" dirty="0"/>
              <a:t> </a:t>
            </a:r>
            <a:r>
              <a:rPr lang="es-CO" sz="2400" b="1" i="1" dirty="0" err="1"/>
              <a:t>Release</a:t>
            </a:r>
            <a:endParaRPr lang="es-CO" sz="2400" b="1" i="1" dirty="0"/>
          </a:p>
          <a:p>
            <a:r>
              <a:rPr lang="es-CO" sz="2400" b="1" i="1" dirty="0" err="1"/>
              <a:t>Branch</a:t>
            </a:r>
            <a:r>
              <a:rPr lang="es-CO" sz="2400" b="1" i="1" dirty="0"/>
              <a:t> </a:t>
            </a:r>
            <a:r>
              <a:rPr lang="es-CO" sz="2400" b="1" i="1" dirty="0" err="1"/>
              <a:t>Merge</a:t>
            </a:r>
            <a:endParaRPr lang="es-CO" sz="2400" b="1" i="1" dirty="0"/>
          </a:p>
          <a:p>
            <a:endParaRPr lang="es-CO" sz="2400" b="1" i="1" dirty="0"/>
          </a:p>
          <a:p>
            <a:endParaRPr lang="es-CO" sz="2400" b="1" i="1" dirty="0"/>
          </a:p>
        </p:txBody>
      </p:sp>
      <p:grpSp>
        <p:nvGrpSpPr>
          <p:cNvPr id="14" name="25 Grupo"/>
          <p:cNvGrpSpPr/>
          <p:nvPr/>
        </p:nvGrpSpPr>
        <p:grpSpPr>
          <a:xfrm>
            <a:off x="4691082" y="1928802"/>
            <a:ext cx="3667132" cy="3744913"/>
            <a:chOff x="5076825" y="2276475"/>
            <a:chExt cx="3667132" cy="3744913"/>
          </a:xfrm>
        </p:grpSpPr>
        <p:sp>
          <p:nvSpPr>
            <p:cNvPr id="15" name="TextBox 332803"/>
            <p:cNvSpPr txBox="1">
              <a:spLocks noChangeArrowheads="1"/>
            </p:cNvSpPr>
            <p:nvPr/>
          </p:nvSpPr>
          <p:spPr bwMode="auto">
            <a:xfrm>
              <a:off x="5076825" y="3403600"/>
              <a:ext cx="895350" cy="457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r" eaLnBrk="0" hangingPunct="0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V 1.0</a:t>
              </a:r>
            </a:p>
          </p:txBody>
        </p:sp>
        <p:sp>
          <p:nvSpPr>
            <p:cNvPr id="16" name="Down Arrow 332804"/>
            <p:cNvSpPr>
              <a:spLocks noChangeArrowheads="1"/>
            </p:cNvSpPr>
            <p:nvPr/>
          </p:nvSpPr>
          <p:spPr bwMode="auto">
            <a:xfrm>
              <a:off x="6043613" y="2636838"/>
              <a:ext cx="215900" cy="792162"/>
            </a:xfrm>
            <a:prstGeom prst="downArrow">
              <a:avLst>
                <a:gd name="adj1" fmla="val 50000"/>
                <a:gd name="adj2" fmla="val 91728"/>
              </a:avLst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Down Arrow 332805"/>
            <p:cNvSpPr>
              <a:spLocks noChangeArrowheads="1"/>
            </p:cNvSpPr>
            <p:nvPr/>
          </p:nvSpPr>
          <p:spPr bwMode="auto">
            <a:xfrm>
              <a:off x="6043613" y="3716338"/>
              <a:ext cx="215900" cy="1873250"/>
            </a:xfrm>
            <a:prstGeom prst="downArrow">
              <a:avLst>
                <a:gd name="adj1" fmla="val 50000"/>
                <a:gd name="adj2" fmla="val 216912"/>
              </a:avLst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8" name="Oval 332806"/>
            <p:cNvSpPr>
              <a:spLocks noChangeArrowheads="1"/>
            </p:cNvSpPr>
            <p:nvPr/>
          </p:nvSpPr>
          <p:spPr bwMode="auto">
            <a:xfrm>
              <a:off x="5972175" y="5589588"/>
              <a:ext cx="358775" cy="360362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9" name="TextBox 332807"/>
            <p:cNvSpPr txBox="1">
              <a:spLocks noChangeArrowheads="1"/>
            </p:cNvSpPr>
            <p:nvPr/>
          </p:nvSpPr>
          <p:spPr bwMode="auto">
            <a:xfrm>
              <a:off x="5076825" y="5564188"/>
              <a:ext cx="895350" cy="457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r" eaLnBrk="0" hangingPunct="0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V 2.0</a:t>
              </a:r>
            </a:p>
          </p:txBody>
        </p:sp>
        <p:sp>
          <p:nvSpPr>
            <p:cNvPr id="20" name="Oval 332808"/>
            <p:cNvSpPr>
              <a:spLocks noChangeArrowheads="1"/>
            </p:cNvSpPr>
            <p:nvPr/>
          </p:nvSpPr>
          <p:spPr bwMode="auto">
            <a:xfrm>
              <a:off x="5973763" y="3429000"/>
              <a:ext cx="358775" cy="360363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1" name="Down Arrow 332809"/>
            <p:cNvSpPr>
              <a:spLocks noChangeArrowheads="1"/>
            </p:cNvSpPr>
            <p:nvPr/>
          </p:nvSpPr>
          <p:spPr bwMode="auto">
            <a:xfrm>
              <a:off x="7485063" y="3644900"/>
              <a:ext cx="215900" cy="1873250"/>
            </a:xfrm>
            <a:prstGeom prst="downArrow">
              <a:avLst>
                <a:gd name="adj1" fmla="val 50000"/>
                <a:gd name="adj2" fmla="val 216912"/>
              </a:avLst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Oval 332810"/>
            <p:cNvSpPr>
              <a:spLocks noChangeArrowheads="1"/>
            </p:cNvSpPr>
            <p:nvPr/>
          </p:nvSpPr>
          <p:spPr bwMode="auto">
            <a:xfrm>
              <a:off x="7413625" y="5518150"/>
              <a:ext cx="358775" cy="360363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0" hangingPunct="0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grpSp>
          <p:nvGrpSpPr>
            <p:cNvPr id="23" name="Group 12"/>
            <p:cNvGrpSpPr>
              <a:grpSpLocks/>
            </p:cNvGrpSpPr>
            <p:nvPr/>
          </p:nvGrpSpPr>
          <p:grpSpPr bwMode="auto">
            <a:xfrm>
              <a:off x="7412044" y="3355981"/>
              <a:ext cx="1331913" cy="457201"/>
              <a:chOff x="4921" y="1706"/>
              <a:chExt cx="839" cy="288"/>
            </a:xfrm>
          </p:grpSpPr>
          <p:sp>
            <p:nvSpPr>
              <p:cNvPr id="35" name="Oval 332812"/>
              <p:cNvSpPr>
                <a:spLocks noChangeArrowheads="1"/>
              </p:cNvSpPr>
              <p:nvPr/>
            </p:nvSpPr>
            <p:spPr bwMode="auto">
              <a:xfrm>
                <a:off x="4921" y="1752"/>
                <a:ext cx="226" cy="227"/>
              </a:xfrm>
              <a:prstGeom prst="ellipse">
                <a:avLst/>
              </a:prstGeom>
              <a:gradFill rotWithShape="0">
                <a:gsLst>
                  <a:gs pos="0">
                    <a:schemeClr val="hlink">
                      <a:gamma/>
                      <a:shade val="5607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127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sp>
            <p:nvSpPr>
              <p:cNvPr id="36" name="TextBox 332813"/>
              <p:cNvSpPr txBox="1">
                <a:spLocks noChangeArrowheads="1"/>
              </p:cNvSpPr>
              <p:nvPr/>
            </p:nvSpPr>
            <p:spPr bwMode="auto">
              <a:xfrm>
                <a:off x="5143" y="1706"/>
                <a:ext cx="617" cy="28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r" eaLnBrk="0" hangingPunct="0"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Arial" charset="0"/>
                  </a:rPr>
                  <a:t>V 1.0’</a:t>
                </a:r>
              </a:p>
            </p:txBody>
          </p:sp>
        </p:grpSp>
        <p:sp>
          <p:nvSpPr>
            <p:cNvPr id="24" name="TextBox 332814"/>
            <p:cNvSpPr txBox="1">
              <a:spLocks noChangeArrowheads="1"/>
            </p:cNvSpPr>
            <p:nvPr/>
          </p:nvSpPr>
          <p:spPr bwMode="auto">
            <a:xfrm>
              <a:off x="7848600" y="5516563"/>
              <a:ext cx="895350" cy="457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r" eaLnBrk="0" hangingPunct="0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V 1.1</a:t>
              </a:r>
            </a:p>
          </p:txBody>
        </p:sp>
        <p:grpSp>
          <p:nvGrpSpPr>
            <p:cNvPr id="25" name="Group 16"/>
            <p:cNvGrpSpPr>
              <a:grpSpLocks/>
            </p:cNvGrpSpPr>
            <p:nvPr/>
          </p:nvGrpSpPr>
          <p:grpSpPr bwMode="auto">
            <a:xfrm>
              <a:off x="6259513" y="3116263"/>
              <a:ext cx="1152525" cy="600075"/>
              <a:chOff x="4195" y="1555"/>
              <a:chExt cx="726" cy="378"/>
            </a:xfrm>
          </p:grpSpPr>
          <p:sp>
            <p:nvSpPr>
              <p:cNvPr id="33" name="Right Arrow 332816"/>
              <p:cNvSpPr>
                <a:spLocks noChangeArrowheads="1"/>
              </p:cNvSpPr>
              <p:nvPr/>
            </p:nvSpPr>
            <p:spPr bwMode="auto">
              <a:xfrm>
                <a:off x="4195" y="1797"/>
                <a:ext cx="726" cy="136"/>
              </a:xfrm>
              <a:prstGeom prst="rightArrow">
                <a:avLst>
                  <a:gd name="adj1" fmla="val 50000"/>
                  <a:gd name="adj2" fmla="val 133456"/>
                </a:avLst>
              </a:prstGeom>
              <a:gradFill rotWithShape="0">
                <a:gsLst>
                  <a:gs pos="0">
                    <a:schemeClr val="accent2">
                      <a:gamma/>
                      <a:shade val="5607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127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sp>
            <p:nvSpPr>
              <p:cNvPr id="34" name="TextBox 332817"/>
              <p:cNvSpPr txBox="1">
                <a:spLocks noChangeArrowheads="1"/>
              </p:cNvSpPr>
              <p:nvPr/>
            </p:nvSpPr>
            <p:spPr bwMode="auto">
              <a:xfrm>
                <a:off x="4271" y="1555"/>
                <a:ext cx="650" cy="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r" eaLnBrk="0" hangingPunct="0"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Arial" charset="0"/>
                  </a:rPr>
                  <a:t>branch</a:t>
                </a:r>
              </a:p>
            </p:txBody>
          </p:sp>
        </p:grpSp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6188075" y="4327525"/>
              <a:ext cx="1368425" cy="612775"/>
              <a:chOff x="4150" y="2318"/>
              <a:chExt cx="862" cy="386"/>
            </a:xfrm>
          </p:grpSpPr>
          <p:sp>
            <p:nvSpPr>
              <p:cNvPr id="31" name="Right Arrow 332819"/>
              <p:cNvSpPr>
                <a:spLocks noChangeArrowheads="1"/>
              </p:cNvSpPr>
              <p:nvPr/>
            </p:nvSpPr>
            <p:spPr bwMode="auto">
              <a:xfrm>
                <a:off x="4150" y="2568"/>
                <a:ext cx="862" cy="136"/>
              </a:xfrm>
              <a:prstGeom prst="rightArrow">
                <a:avLst>
                  <a:gd name="adj1" fmla="val 50000"/>
                  <a:gd name="adj2" fmla="val 158456"/>
                </a:avLst>
              </a:prstGeom>
              <a:gradFill rotWithShape="0">
                <a:gsLst>
                  <a:gs pos="0">
                    <a:schemeClr val="accent2">
                      <a:gamma/>
                      <a:shade val="5607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127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sp>
            <p:nvSpPr>
              <p:cNvPr id="32" name="TextBox 332820"/>
              <p:cNvSpPr txBox="1">
                <a:spLocks noChangeArrowheads="1"/>
              </p:cNvSpPr>
              <p:nvPr/>
            </p:nvSpPr>
            <p:spPr bwMode="auto">
              <a:xfrm>
                <a:off x="4295" y="2318"/>
                <a:ext cx="596" cy="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r" eaLnBrk="0" hangingPunct="0"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Arial" charset="0"/>
                  </a:rPr>
                  <a:t>merge</a:t>
                </a:r>
              </a:p>
            </p:txBody>
          </p:sp>
        </p:grpSp>
        <p:grpSp>
          <p:nvGrpSpPr>
            <p:cNvPr id="27" name="Group 22"/>
            <p:cNvGrpSpPr>
              <a:grpSpLocks/>
            </p:cNvGrpSpPr>
            <p:nvPr/>
          </p:nvGrpSpPr>
          <p:grpSpPr bwMode="auto">
            <a:xfrm>
              <a:off x="6188075" y="3789363"/>
              <a:ext cx="1368425" cy="574675"/>
              <a:chOff x="4150" y="1979"/>
              <a:chExt cx="862" cy="362"/>
            </a:xfrm>
          </p:grpSpPr>
          <p:sp>
            <p:nvSpPr>
              <p:cNvPr id="29" name="Left Arrow 332822"/>
              <p:cNvSpPr>
                <a:spLocks noChangeArrowheads="1"/>
              </p:cNvSpPr>
              <p:nvPr/>
            </p:nvSpPr>
            <p:spPr bwMode="auto">
              <a:xfrm>
                <a:off x="4150" y="2205"/>
                <a:ext cx="862" cy="136"/>
              </a:xfrm>
              <a:prstGeom prst="leftArrow">
                <a:avLst>
                  <a:gd name="adj1" fmla="val 50000"/>
                  <a:gd name="adj2" fmla="val 158456"/>
                </a:avLst>
              </a:prstGeom>
              <a:gradFill rotWithShape="0">
                <a:gsLst>
                  <a:gs pos="0">
                    <a:schemeClr val="accent2">
                      <a:gamma/>
                      <a:shade val="5607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127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latin typeface="Arial" charset="0"/>
                  <a:cs typeface="+mn-cs"/>
                </a:endParaRPr>
              </a:p>
            </p:txBody>
          </p:sp>
          <p:sp>
            <p:nvSpPr>
              <p:cNvPr id="30" name="TextBox 332823"/>
              <p:cNvSpPr txBox="1">
                <a:spLocks noChangeArrowheads="1"/>
              </p:cNvSpPr>
              <p:nvPr/>
            </p:nvSpPr>
            <p:spPr bwMode="auto">
              <a:xfrm>
                <a:off x="4286" y="1979"/>
                <a:ext cx="596" cy="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pPr algn="r" eaLnBrk="0" hangingPunct="0"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Arial" charset="0"/>
                  </a:rPr>
                  <a:t>merge</a:t>
                </a:r>
              </a:p>
            </p:txBody>
          </p:sp>
        </p:grpSp>
        <p:sp>
          <p:nvSpPr>
            <p:cNvPr id="28" name="TextBox 332824"/>
            <p:cNvSpPr txBox="1">
              <a:spLocks noChangeArrowheads="1"/>
            </p:cNvSpPr>
            <p:nvPr/>
          </p:nvSpPr>
          <p:spPr bwMode="auto">
            <a:xfrm>
              <a:off x="5756275" y="2276475"/>
              <a:ext cx="733425" cy="3968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r"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start</a:t>
              </a:r>
            </a:p>
          </p:txBody>
        </p:sp>
      </p:grpSp>
      <p:pic>
        <p:nvPicPr>
          <p:cNvPr id="37" name="Picture 2" descr="C:\Users\Erik\Desktop\VersionControl620x3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214950"/>
            <a:ext cx="3307437" cy="1643049"/>
          </a:xfrm>
          <a:prstGeom prst="rect">
            <a:avLst/>
          </a:prstGeom>
          <a:noFill/>
        </p:spPr>
      </p:pic>
      <p:sp>
        <p:nvSpPr>
          <p:cNvPr id="39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ctangle 2764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359" y="1963710"/>
            <a:ext cx="6907283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Reportes</a:t>
            </a:r>
          </a:p>
        </p:txBody>
      </p:sp>
      <p:pic>
        <p:nvPicPr>
          <p:cNvPr id="11266" name="Picture 2" descr="C:\Users\Erik\Desktop\repor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3332" y="1000108"/>
            <a:ext cx="1619261" cy="1214446"/>
          </a:xfrm>
          <a:prstGeom prst="rect">
            <a:avLst/>
          </a:prstGeom>
          <a:noFill/>
        </p:spPr>
      </p:pic>
      <p:sp>
        <p:nvSpPr>
          <p:cNvPr id="11" name="7 Marcador de contenido"/>
          <p:cNvSpPr txBox="1">
            <a:spLocks/>
          </p:cNvSpPr>
          <p:nvPr/>
        </p:nvSpPr>
        <p:spPr>
          <a:xfrm>
            <a:off x="2928926" y="1385887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Trabajo Restante</a:t>
            </a:r>
          </a:p>
        </p:txBody>
      </p:sp>
      <p:sp>
        <p:nvSpPr>
          <p:cNvPr id="16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Reportes</a:t>
            </a:r>
          </a:p>
        </p:txBody>
      </p:sp>
      <p:pic>
        <p:nvPicPr>
          <p:cNvPr id="11266" name="Picture 2" descr="C:\Users\Erik\Desktop\repo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3332" y="1000108"/>
            <a:ext cx="1619261" cy="1214446"/>
          </a:xfrm>
          <a:prstGeom prst="rect">
            <a:avLst/>
          </a:prstGeom>
          <a:noFill/>
        </p:spPr>
      </p:pic>
      <p:sp>
        <p:nvSpPr>
          <p:cNvPr id="11" name="7 Marcador de contenido"/>
          <p:cNvSpPr txBox="1">
            <a:spLocks/>
          </p:cNvSpPr>
          <p:nvPr/>
        </p:nvSpPr>
        <p:spPr>
          <a:xfrm>
            <a:off x="2928926" y="1385887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Indicadores de Calidad</a:t>
            </a:r>
          </a:p>
        </p:txBody>
      </p:sp>
      <p:pic>
        <p:nvPicPr>
          <p:cNvPr id="13" name="Rectangle 2457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482" b="7545"/>
          <a:stretch>
            <a:fillRect/>
          </a:stretch>
        </p:blipFill>
        <p:spPr bwMode="auto">
          <a:xfrm>
            <a:off x="956884" y="1857364"/>
            <a:ext cx="723023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Reportes</a:t>
            </a:r>
          </a:p>
        </p:txBody>
      </p:sp>
      <p:pic>
        <p:nvPicPr>
          <p:cNvPr id="11266" name="Picture 2" descr="C:\Users\Erik\Desktop\repo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3332" y="1000108"/>
            <a:ext cx="1619261" cy="1214446"/>
          </a:xfrm>
          <a:prstGeom prst="rect">
            <a:avLst/>
          </a:prstGeom>
          <a:noFill/>
        </p:spPr>
      </p:pic>
      <p:sp>
        <p:nvSpPr>
          <p:cNvPr id="11" name="7 Marcador de contenido"/>
          <p:cNvSpPr txBox="1">
            <a:spLocks/>
          </p:cNvSpPr>
          <p:nvPr/>
        </p:nvSpPr>
        <p:spPr>
          <a:xfrm>
            <a:off x="2928926" y="1385887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Planeado Vs Agregado </a:t>
            </a:r>
            <a:r>
              <a:rPr kumimoji="0" lang="es-CO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Despues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Rectangle 34817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690682" y="1785925"/>
            <a:ext cx="5762636" cy="47863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Reportes</a:t>
            </a:r>
          </a:p>
        </p:txBody>
      </p:sp>
      <p:pic>
        <p:nvPicPr>
          <p:cNvPr id="11266" name="Picture 2" descr="C:\Users\Erik\Desktop\repo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3332" y="1000108"/>
            <a:ext cx="1619261" cy="1214446"/>
          </a:xfrm>
          <a:prstGeom prst="rect">
            <a:avLst/>
          </a:prstGeom>
          <a:noFill/>
        </p:spPr>
      </p:pic>
      <p:sp>
        <p:nvSpPr>
          <p:cNvPr id="11" name="7 Marcador de contenido"/>
          <p:cNvSpPr txBox="1">
            <a:spLocks/>
          </p:cNvSpPr>
          <p:nvPr/>
        </p:nvSpPr>
        <p:spPr>
          <a:xfrm>
            <a:off x="2928926" y="1385887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Bugs</a:t>
            </a:r>
            <a:endParaRPr kumimoji="0" lang="es-CO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Rectangle 113668"/>
          <p:cNvPicPr>
            <a:picLocks noChangeAspect="1" noChangeArrowheads="1"/>
          </p:cNvPicPr>
          <p:nvPr/>
        </p:nvPicPr>
        <p:blipFill>
          <a:blip r:embed="rId4" cstate="print"/>
          <a:srcRect r="2734"/>
          <a:stretch>
            <a:fillRect/>
          </a:stretch>
        </p:blipFill>
        <p:spPr bwMode="auto">
          <a:xfrm>
            <a:off x="142844" y="3429000"/>
            <a:ext cx="878687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Rectangle 11366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8871" y="1785926"/>
            <a:ext cx="5055095" cy="25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Team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Build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114668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CO" sz="2000" b="1" i="1" dirty="0" smtClean="0"/>
              <a:t>Creación automática de </a:t>
            </a:r>
            <a:r>
              <a:rPr lang="es-CO" sz="2000" b="1" i="1" dirty="0" err="1" smtClean="0"/>
              <a:t>bugs</a:t>
            </a:r>
            <a:endParaRPr lang="es-CO" sz="2000" b="1" i="1" dirty="0" smtClean="0"/>
          </a:p>
          <a:p>
            <a:pPr>
              <a:spcBef>
                <a:spcPts val="0"/>
              </a:spcBef>
            </a:pPr>
            <a:r>
              <a:rPr lang="es-CO" sz="2000" b="1" i="1" dirty="0" smtClean="0"/>
              <a:t>Compilar la aplicación </a:t>
            </a:r>
          </a:p>
          <a:p>
            <a:pPr>
              <a:spcBef>
                <a:spcPts val="0"/>
              </a:spcBef>
            </a:pPr>
            <a:r>
              <a:rPr lang="es-CO" sz="2000" b="1" i="1" dirty="0" smtClean="0"/>
              <a:t>Ejecutar las pruebas unitarias asociadas</a:t>
            </a:r>
          </a:p>
          <a:p>
            <a:pPr>
              <a:spcBef>
                <a:spcPts val="0"/>
              </a:spcBef>
            </a:pPr>
            <a:r>
              <a:rPr lang="es-CO" sz="2000" b="1" i="1" dirty="0" smtClean="0"/>
              <a:t>Realizar análisis de código</a:t>
            </a:r>
          </a:p>
          <a:p>
            <a:pPr>
              <a:spcBef>
                <a:spcPts val="0"/>
              </a:spcBef>
            </a:pPr>
            <a:r>
              <a:rPr lang="es-CO" sz="2000" b="1" i="1" dirty="0" smtClean="0"/>
              <a:t>Lanzar generaciones en un servidor de archivos y publicar informes de generación</a:t>
            </a:r>
          </a:p>
          <a:p>
            <a:pPr>
              <a:spcBef>
                <a:spcPts val="0"/>
              </a:spcBef>
            </a:pPr>
            <a:endParaRPr lang="es-CO" sz="2000" b="1" i="1" dirty="0"/>
          </a:p>
        </p:txBody>
      </p:sp>
      <p:sp>
        <p:nvSpPr>
          <p:cNvPr id="11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2" descr="C:\Users\PC12345\Desktop\tfs\TeamExplor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3293" y="3000372"/>
            <a:ext cx="4954987" cy="3163793"/>
          </a:xfrm>
          <a:prstGeom prst="rect">
            <a:avLst/>
          </a:prstGeom>
          <a:noFill/>
        </p:spPr>
      </p:pic>
      <p:sp>
        <p:nvSpPr>
          <p:cNvPr id="13" name="7 Marcador de contenido"/>
          <p:cNvSpPr txBox="1">
            <a:spLocks/>
          </p:cNvSpPr>
          <p:nvPr/>
        </p:nvSpPr>
        <p:spPr>
          <a:xfrm>
            <a:off x="4857752" y="2314581"/>
            <a:ext cx="328614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s-CO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Explorer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Team</a:t>
            </a: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Build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7 Marcador de contenido"/>
          <p:cNvSpPr txBox="1">
            <a:spLocks/>
          </p:cNvSpPr>
          <p:nvPr/>
        </p:nvSpPr>
        <p:spPr>
          <a:xfrm>
            <a:off x="500034" y="1314449"/>
            <a:ext cx="8286808" cy="47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Cómo me ayuda</a:t>
            </a:r>
            <a:r>
              <a:rPr kumimoji="0" lang="es-CO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2000" b="1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s-CO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CO" sz="2000" b="1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Foundation</a:t>
            </a:r>
            <a:r>
              <a:rPr kumimoji="0" lang="es-CO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en un proyecto?</a:t>
            </a:r>
            <a:endParaRPr kumimoji="0" lang="es-CO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Erik\Desktop\tfsOver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886" y="2071678"/>
            <a:ext cx="7304229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328982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Qué es TF?</a:t>
            </a:r>
          </a:p>
          <a:p>
            <a:r>
              <a:rPr lang="es-CO" sz="2000" b="1" i="1" dirty="0" smtClean="0"/>
              <a:t>Componentes TF</a:t>
            </a:r>
          </a:p>
          <a:p>
            <a:r>
              <a:rPr lang="es-CO" sz="2000" b="1" i="1" dirty="0" smtClean="0"/>
              <a:t>Requerimientos</a:t>
            </a:r>
          </a:p>
          <a:p>
            <a:r>
              <a:rPr lang="es-CO" sz="2000" b="1" i="1" dirty="0" smtClean="0"/>
              <a:t>Project Management</a:t>
            </a:r>
          </a:p>
          <a:p>
            <a:r>
              <a:rPr lang="es-CO" sz="2000" b="1" i="1" dirty="0" err="1" smtClean="0"/>
              <a:t>Work</a:t>
            </a:r>
            <a:r>
              <a:rPr lang="es-CO" sz="2000" b="1" i="1" dirty="0" smtClean="0"/>
              <a:t> </a:t>
            </a:r>
            <a:r>
              <a:rPr lang="es-CO" sz="2000" b="1" i="1" dirty="0" err="1" smtClean="0"/>
              <a:t>Items</a:t>
            </a:r>
            <a:endParaRPr lang="es-CO" sz="2000" b="1" i="1" dirty="0" smtClean="0"/>
          </a:p>
          <a:p>
            <a:r>
              <a:rPr lang="es-CO" sz="2000" b="1" i="1" dirty="0" smtClean="0"/>
              <a:t>Control de versiones</a:t>
            </a:r>
          </a:p>
          <a:p>
            <a:r>
              <a:rPr lang="es-CO" sz="2000" b="1" i="1" dirty="0" smtClean="0"/>
              <a:t>Reportes</a:t>
            </a:r>
          </a:p>
          <a:p>
            <a:r>
              <a:rPr lang="es-CO" sz="2000" b="1" i="1" dirty="0" err="1" smtClean="0"/>
              <a:t>Team</a:t>
            </a:r>
            <a:r>
              <a:rPr lang="es-CO" sz="2000" b="1" i="1" dirty="0" smtClean="0"/>
              <a:t> </a:t>
            </a:r>
            <a:r>
              <a:rPr lang="es-CO" sz="2000" b="1" i="1" dirty="0" err="1" smtClean="0"/>
              <a:t>Build</a:t>
            </a:r>
            <a:r>
              <a:rPr lang="es-CO" sz="2000" b="1" i="1" dirty="0" smtClean="0"/>
              <a:t>.</a:t>
            </a:r>
          </a:p>
          <a:p>
            <a:r>
              <a:rPr lang="es-CO" sz="2000" b="1" i="1" dirty="0" smtClean="0"/>
              <a:t>Referencias</a:t>
            </a:r>
          </a:p>
          <a:p>
            <a:r>
              <a:rPr lang="es-CO" sz="2000" b="1" i="1" dirty="0" smtClean="0"/>
              <a:t>Preguntas?</a:t>
            </a:r>
          </a:p>
          <a:p>
            <a:endParaRPr lang="es-CO" sz="2000" b="1" i="1" dirty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Referencias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http://www.microsoft.com/visualstudio/en-us/products/2010-editions/team-foundation-server</a:t>
            </a:r>
          </a:p>
          <a:p>
            <a:r>
              <a:rPr lang="es-CO" sz="2000" dirty="0" smtClean="0"/>
              <a:t>http://msdn.microsoft.com/en-us/library/</a:t>
            </a:r>
          </a:p>
          <a:p>
            <a:r>
              <a:rPr lang="es-CO" sz="2000" dirty="0" smtClean="0"/>
              <a:t>http://www.olegsych.com/2009/07/customizing-tfs-process-guidance/</a:t>
            </a:r>
          </a:p>
          <a:p>
            <a:r>
              <a:rPr lang="es-CO" sz="2000" dirty="0" smtClean="0"/>
              <a:t>http://branchingguidance.codeplex.com/wikipage?title=Guidance </a:t>
            </a:r>
            <a:r>
              <a:rPr lang="es-CO" sz="2000" dirty="0" err="1" smtClean="0"/>
              <a:t>for</a:t>
            </a:r>
            <a:r>
              <a:rPr lang="es-CO" sz="2000" dirty="0" smtClean="0"/>
              <a:t> </a:t>
            </a:r>
            <a:r>
              <a:rPr lang="es-CO" sz="2000" dirty="0" err="1" smtClean="0"/>
              <a:t>Structuring</a:t>
            </a:r>
            <a:r>
              <a:rPr lang="es-CO" sz="2000" dirty="0" smtClean="0"/>
              <a:t> </a:t>
            </a:r>
            <a:r>
              <a:rPr lang="es-CO" sz="2000" dirty="0" err="1" smtClean="0"/>
              <a:t>Team</a:t>
            </a:r>
            <a:r>
              <a:rPr lang="es-CO" sz="2000" dirty="0" smtClean="0"/>
              <a:t> </a:t>
            </a:r>
            <a:r>
              <a:rPr lang="es-CO" sz="2000" dirty="0" err="1" smtClean="0"/>
              <a:t>Projects&amp;ProjectName</a:t>
            </a:r>
            <a:r>
              <a:rPr lang="es-CO" sz="2000" dirty="0" smtClean="0"/>
              <a:t>=</a:t>
            </a:r>
            <a:r>
              <a:rPr lang="es-CO" sz="2000" dirty="0" err="1" smtClean="0"/>
              <a:t>branchingguidance</a:t>
            </a:r>
            <a:endParaRPr lang="es-CO" sz="2000" dirty="0" smtClean="0"/>
          </a:p>
          <a:p>
            <a:endParaRPr lang="es-CO" sz="2000" dirty="0"/>
          </a:p>
        </p:txBody>
      </p:sp>
      <p:sp>
        <p:nvSpPr>
          <p:cNvPr id="11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sp>
        <p:nvSpPr>
          <p:cNvPr id="11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 descr="C:\Users\Erik\Desktop\question-mar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214554"/>
            <a:ext cx="2525082" cy="3156352"/>
          </a:xfrm>
          <a:prstGeom prst="rect">
            <a:avLst/>
          </a:prstGeom>
          <a:noFill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 l="32812" t="26250" r="32031" b="9062"/>
          <a:stretch>
            <a:fillRect/>
          </a:stretch>
        </p:blipFill>
        <p:spPr bwMode="auto">
          <a:xfrm>
            <a:off x="3929058" y="1214421"/>
            <a:ext cx="4643470" cy="533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Qué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es TF?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071802" y="1600200"/>
            <a:ext cx="5614998" cy="452596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Plataforma ALM ( </a:t>
            </a:r>
            <a:r>
              <a:rPr lang="es-CO" sz="2400" dirty="0" err="1" smtClean="0"/>
              <a:t>Application</a:t>
            </a:r>
            <a:r>
              <a:rPr lang="es-CO" sz="2400" dirty="0" smtClean="0"/>
              <a:t> </a:t>
            </a:r>
            <a:r>
              <a:rPr lang="es-CO" sz="2400" dirty="0" err="1" smtClean="0"/>
              <a:t>LifeCycle</a:t>
            </a:r>
            <a:r>
              <a:rPr lang="es-CO" sz="2400" dirty="0" smtClean="0"/>
              <a:t> Management) de Microsoft.</a:t>
            </a:r>
          </a:p>
          <a:p>
            <a:r>
              <a:rPr lang="es-CO" sz="2400" dirty="0" smtClean="0"/>
              <a:t>Conjunto de herramientas y tecnologías que permiten a un equipo colaborar y coordinar sus esfuerzos.</a:t>
            </a:r>
          </a:p>
          <a:p>
            <a:r>
              <a:rPr lang="es-CO" sz="2400" dirty="0" smtClean="0"/>
              <a:t>Seguimiento del estado del trabajo </a:t>
            </a:r>
          </a:p>
          <a:p>
            <a:r>
              <a:rPr lang="es-CO" sz="2400" dirty="0" smtClean="0"/>
              <a:t>Integra herramientas del equipo.</a:t>
            </a:r>
          </a:p>
          <a:p>
            <a:endParaRPr lang="es-CO" sz="2400" dirty="0"/>
          </a:p>
        </p:txBody>
      </p:sp>
      <p:pic>
        <p:nvPicPr>
          <p:cNvPr id="3074" name="Picture 2" descr="C:\Users\Erik\Desktop\hero_single_tfs_boxsh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61" y="1714487"/>
            <a:ext cx="3786215" cy="2513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Anillo"/>
          <p:cNvSpPr/>
          <p:nvPr/>
        </p:nvSpPr>
        <p:spPr>
          <a:xfrm>
            <a:off x="2357422" y="1785926"/>
            <a:ext cx="6072230" cy="3714776"/>
          </a:xfrm>
          <a:prstGeom prst="donut">
            <a:avLst>
              <a:gd name="adj" fmla="val 86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Qué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es TF?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581025"/>
            <a:ext cx="914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/>
              <a:t>http://www.microsoft.com/visualstudio/en-us/products/2010-editions/team-foundation-server</a:t>
            </a:r>
            <a:endParaRPr lang="es-CO" sz="1200" dirty="0"/>
          </a:p>
        </p:txBody>
      </p:sp>
      <p:pic>
        <p:nvPicPr>
          <p:cNvPr id="5122" name="Picture 2" descr="C:\Users\Erik\Desktop\TFS_VersionControl_thu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64"/>
            <a:ext cx="1976438" cy="1500188"/>
          </a:xfrm>
          <a:prstGeom prst="rect">
            <a:avLst/>
          </a:prstGeom>
          <a:noFill/>
        </p:spPr>
      </p:pic>
      <p:pic>
        <p:nvPicPr>
          <p:cNvPr id="5123" name="Picture 3" descr="C:\Users\Erik\Desktop\TFS_WOrkItemTracking_thum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0074" y="1214422"/>
            <a:ext cx="1976438" cy="1500188"/>
          </a:xfrm>
          <a:prstGeom prst="rect">
            <a:avLst/>
          </a:prstGeom>
          <a:noFill/>
        </p:spPr>
      </p:pic>
      <p:pic>
        <p:nvPicPr>
          <p:cNvPr id="5124" name="Picture 4" descr="C:\Users\Erik\Desktop\TFS_build_automation_thum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66934" y="4500570"/>
            <a:ext cx="1976438" cy="1500188"/>
          </a:xfrm>
          <a:prstGeom prst="rect">
            <a:avLst/>
          </a:prstGeom>
          <a:noFill/>
        </p:spPr>
      </p:pic>
      <p:pic>
        <p:nvPicPr>
          <p:cNvPr id="5125" name="Picture 5" descr="C:\Users\Erik\Desktop\TFS_Reporting_thumb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3280" y="2643192"/>
            <a:ext cx="1976438" cy="1500188"/>
          </a:xfrm>
          <a:prstGeom prst="rect">
            <a:avLst/>
          </a:prstGeom>
          <a:noFill/>
        </p:spPr>
      </p:pic>
      <p:pic>
        <p:nvPicPr>
          <p:cNvPr id="5126" name="Picture 6" descr="C:\Users\Erik\Desktop\TFS_ProjectManagement_thum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4942" y="4572008"/>
            <a:ext cx="1976438" cy="1500188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500034" y="2344159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b="1" dirty="0" smtClean="0"/>
              <a:t>Control de Versiones</a:t>
            </a:r>
            <a:endParaRPr lang="es-CO" sz="16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071802" y="121442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b="1" dirty="0" err="1" smtClean="0"/>
              <a:t>Work</a:t>
            </a:r>
            <a:r>
              <a:rPr lang="es-CO" sz="1600" b="1" dirty="0" smtClean="0"/>
              <a:t> </a:t>
            </a:r>
            <a:r>
              <a:rPr lang="es-CO" sz="1600" b="1" dirty="0" err="1" smtClean="0"/>
              <a:t>Item</a:t>
            </a:r>
            <a:r>
              <a:rPr lang="es-CO" sz="1600" b="1" dirty="0" smtClean="0"/>
              <a:t> Tracking</a:t>
            </a:r>
            <a:endParaRPr lang="es-CO" sz="1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57224" y="4487299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b="1" dirty="0" err="1" smtClean="0"/>
              <a:t>Build</a:t>
            </a:r>
            <a:r>
              <a:rPr lang="es-CO" sz="1600" b="1" dirty="0" smtClean="0"/>
              <a:t> </a:t>
            </a:r>
            <a:r>
              <a:rPr lang="es-CO" sz="1600" b="1" dirty="0" err="1" smtClean="0"/>
              <a:t>Automation</a:t>
            </a:r>
            <a:endParaRPr lang="es-CO" sz="16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215206" y="5344555"/>
            <a:ext cx="158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Project Management</a:t>
            </a:r>
            <a:endParaRPr lang="es-CO" sz="16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43570" y="342900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b="1" dirty="0" err="1" smtClean="0"/>
              <a:t>Reporting</a:t>
            </a:r>
            <a:endParaRPr lang="es-CO" sz="1600" b="1" dirty="0"/>
          </a:p>
        </p:txBody>
      </p:sp>
      <p:sp>
        <p:nvSpPr>
          <p:cNvPr id="23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Componentes de TF</a:t>
            </a:r>
          </a:p>
        </p:txBody>
      </p:sp>
      <p:pic>
        <p:nvPicPr>
          <p:cNvPr id="10" name="Picture 2" descr="C:\Users\Erik\Desktop\tfsOver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919" y="1714489"/>
            <a:ext cx="7430162" cy="4214841"/>
          </a:xfrm>
          <a:prstGeom prst="rect">
            <a:avLst/>
          </a:prstGeom>
          <a:noFill/>
        </p:spPr>
      </p:pic>
      <p:sp>
        <p:nvSpPr>
          <p:cNvPr id="12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Requerimientos</a:t>
            </a:r>
          </a:p>
        </p:txBody>
      </p:sp>
      <p:pic>
        <p:nvPicPr>
          <p:cNvPr id="6146" name="Picture 2" descr="C:\Users\Erik\Desktop\instala.jpg"/>
          <p:cNvPicPr>
            <a:picLocks noChangeAspect="1" noChangeArrowheads="1"/>
          </p:cNvPicPr>
          <p:nvPr/>
        </p:nvPicPr>
        <p:blipFill>
          <a:blip r:embed="rId3"/>
          <a:srcRect l="2674" t="2174" r="2212" b="4348"/>
          <a:stretch>
            <a:fillRect/>
          </a:stretch>
        </p:blipFill>
        <p:spPr bwMode="auto">
          <a:xfrm>
            <a:off x="6215074" y="3786190"/>
            <a:ext cx="2786082" cy="2786082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0" y="6581025"/>
            <a:ext cx="914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 smtClean="0"/>
              <a:t>http://www.microsoft.com/visualstudio/en-us/products/2010-editions/team-foundation-server</a:t>
            </a:r>
            <a:endParaRPr lang="es-CO" sz="1200" dirty="0"/>
          </a:p>
        </p:txBody>
      </p:sp>
      <p:sp>
        <p:nvSpPr>
          <p:cNvPr id="12" name="7 Marcador de contenido"/>
          <p:cNvSpPr>
            <a:spLocks noGrp="1"/>
          </p:cNvSpPr>
          <p:nvPr>
            <p:ph idx="1"/>
          </p:nvPr>
        </p:nvSpPr>
        <p:spPr>
          <a:xfrm>
            <a:off x="428596" y="1571612"/>
            <a:ext cx="2928958" cy="47863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err="1" smtClean="0"/>
              <a:t>Configuración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Básica</a:t>
            </a:r>
            <a:endParaRPr lang="en-US" sz="1400" dirty="0" smtClean="0"/>
          </a:p>
          <a:p>
            <a:r>
              <a:rPr lang="en-US" sz="1400" dirty="0" smtClean="0"/>
              <a:t>PC con </a:t>
            </a:r>
            <a:r>
              <a:rPr lang="en-US" sz="1400" dirty="0" err="1" smtClean="0"/>
              <a:t>procesador</a:t>
            </a:r>
            <a:r>
              <a:rPr lang="en-US" sz="1400" dirty="0" smtClean="0"/>
              <a:t> de 2.2-GHz</a:t>
            </a:r>
          </a:p>
          <a:p>
            <a:r>
              <a:rPr lang="en-US" sz="1400" dirty="0" smtClean="0"/>
              <a:t>1 GB RAM</a:t>
            </a:r>
          </a:p>
          <a:p>
            <a:r>
              <a:rPr lang="en-US" sz="1400" dirty="0" smtClean="0"/>
              <a:t>8 GB de Disco </a:t>
            </a:r>
            <a:r>
              <a:rPr lang="en-US" sz="1400" dirty="0" err="1" smtClean="0"/>
              <a:t>Duro</a:t>
            </a:r>
            <a:endParaRPr lang="en-US" sz="1400" dirty="0" smtClean="0"/>
          </a:p>
          <a:p>
            <a:r>
              <a:rPr lang="en-US" sz="1400" dirty="0" smtClean="0"/>
              <a:t>Windows Vista® con  Service Pack 2 (32-bit y 64-bit, </a:t>
            </a:r>
            <a:r>
              <a:rPr lang="en-US" sz="1400" dirty="0" err="1" smtClean="0"/>
              <a:t>excepto</a:t>
            </a:r>
            <a:r>
              <a:rPr lang="en-US" sz="1400" dirty="0" smtClean="0"/>
              <a:t> excluding Windows Vista Starter y Home Basic)</a:t>
            </a:r>
          </a:p>
          <a:p>
            <a:r>
              <a:rPr lang="en-US" sz="1400" dirty="0" smtClean="0"/>
              <a:t>Windows 7® (32-bit y 64-bit, </a:t>
            </a:r>
            <a:r>
              <a:rPr lang="en-US" sz="1400" dirty="0" err="1" smtClean="0"/>
              <a:t>excepto</a:t>
            </a:r>
            <a:r>
              <a:rPr lang="en-US" sz="1400" dirty="0" smtClean="0"/>
              <a:t> Windows 7 Starter)</a:t>
            </a:r>
          </a:p>
          <a:p>
            <a:r>
              <a:rPr lang="en-US" sz="1400" dirty="0" smtClean="0"/>
              <a:t>Windows Server® 2003 (32-bit) Service Pack 2</a:t>
            </a:r>
          </a:p>
          <a:p>
            <a:r>
              <a:rPr lang="en-US" sz="1400" dirty="0" smtClean="0"/>
              <a:t>Windows Server® 2003 R2 (32-bit) </a:t>
            </a:r>
          </a:p>
          <a:p>
            <a:r>
              <a:rPr lang="en-US" sz="1400" dirty="0" smtClean="0"/>
              <a:t>Windows Server® 2008 (32-bit y 64-bit) con Service Pack 2</a:t>
            </a:r>
          </a:p>
          <a:p>
            <a:r>
              <a:rPr lang="en-US" sz="1400" dirty="0" smtClean="0"/>
              <a:t>Windows Server® 2008 R2 (64-bit)</a:t>
            </a:r>
            <a:endParaRPr lang="en-US" sz="1400" dirty="0"/>
          </a:p>
        </p:txBody>
      </p:sp>
      <p:pic>
        <p:nvPicPr>
          <p:cNvPr id="6147" name="Picture 3" descr="C:\Users\Erik\Desktop\windows-logo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9234" y="1714488"/>
            <a:ext cx="1218847" cy="1143008"/>
          </a:xfrm>
          <a:prstGeom prst="rect">
            <a:avLst/>
          </a:prstGeom>
          <a:noFill/>
        </p:spPr>
      </p:pic>
      <p:sp>
        <p:nvSpPr>
          <p:cNvPr id="14" name="7 Marcador de contenido"/>
          <p:cNvSpPr txBox="1">
            <a:spLocks/>
          </p:cNvSpPr>
          <p:nvPr/>
        </p:nvSpPr>
        <p:spPr>
          <a:xfrm>
            <a:off x="3428992" y="1571612"/>
            <a:ext cx="2928958" cy="47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Configuración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Avanzada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PC con </a:t>
            </a:r>
            <a:r>
              <a:rPr lang="en-US" sz="1400" dirty="0" err="1" smtClean="0"/>
              <a:t>procesador</a:t>
            </a:r>
            <a:r>
              <a:rPr lang="en-US" sz="1400" dirty="0" smtClean="0"/>
              <a:t> de 2.2-GHz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2 GB RAM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8 GB de Disco </a:t>
            </a:r>
            <a:r>
              <a:rPr lang="en-US" sz="1400" dirty="0" err="1" smtClean="0"/>
              <a:t>Duro</a:t>
            </a:r>
            <a:endParaRPr lang="en-US" sz="14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Windows Server® 2003 (32-bit) Service Pack 2 or later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Windows Server® 2003 R2 (32-bit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Windows Server® 2008 (32-bit y 64-bit) Service Pack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dirty="0" smtClean="0"/>
              <a:t>Windows Server® 2008 R2 (64-bit)</a:t>
            </a:r>
          </a:p>
        </p:txBody>
      </p:sp>
      <p:cxnSp>
        <p:nvCxnSpPr>
          <p:cNvPr id="16" name="15 Conector recto"/>
          <p:cNvCxnSpPr/>
          <p:nvPr/>
        </p:nvCxnSpPr>
        <p:spPr>
          <a:xfrm rot="5400000">
            <a:off x="892148" y="3892553"/>
            <a:ext cx="4929222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b="1" dirty="0" err="1" smtClean="0"/>
              <a:t>Process</a:t>
            </a:r>
            <a:r>
              <a:rPr lang="es-CO" sz="2000" b="1" dirty="0" smtClean="0"/>
              <a:t> </a:t>
            </a:r>
            <a:r>
              <a:rPr lang="es-CO" sz="2000" b="1" dirty="0" err="1" smtClean="0"/>
              <a:t>Guidance</a:t>
            </a:r>
            <a:r>
              <a:rPr lang="es-CO" sz="2000" b="1" dirty="0" smtClean="0"/>
              <a:t>: </a:t>
            </a:r>
          </a:p>
          <a:p>
            <a:pPr lvl="1"/>
            <a:r>
              <a:rPr lang="es-CO" sz="1800" b="1" dirty="0" smtClean="0"/>
              <a:t>MSF </a:t>
            </a:r>
            <a:r>
              <a:rPr lang="es-CO" sz="1800" b="1" dirty="0" err="1" smtClean="0"/>
              <a:t>for</a:t>
            </a:r>
            <a:r>
              <a:rPr lang="es-CO" sz="1800" b="1" dirty="0" smtClean="0"/>
              <a:t> Agile software </a:t>
            </a:r>
            <a:r>
              <a:rPr lang="es-CO" sz="1800" b="1" dirty="0" err="1" smtClean="0"/>
              <a:t>development</a:t>
            </a:r>
            <a:endParaRPr lang="es-CO" sz="1800" b="1" dirty="0" smtClean="0"/>
          </a:p>
          <a:p>
            <a:pPr lvl="1"/>
            <a:r>
              <a:rPr lang="es-CO" sz="1800" b="1" dirty="0" smtClean="0"/>
              <a:t>MSF </a:t>
            </a:r>
            <a:r>
              <a:rPr lang="es-CO" sz="1800" b="1" dirty="0" err="1" smtClean="0"/>
              <a:t>for</a:t>
            </a:r>
            <a:r>
              <a:rPr lang="es-CO" sz="1800" b="1" dirty="0" smtClean="0"/>
              <a:t> CMMI </a:t>
            </a:r>
            <a:r>
              <a:rPr lang="es-CO" sz="1800" b="1" dirty="0" err="1" smtClean="0"/>
              <a:t>Process</a:t>
            </a:r>
            <a:r>
              <a:rPr lang="es-CO" sz="1800" b="1" dirty="0" smtClean="0"/>
              <a:t> </a:t>
            </a:r>
            <a:r>
              <a:rPr lang="es-CO" sz="1800" b="1" dirty="0" err="1" smtClean="0"/>
              <a:t>Improvement</a:t>
            </a:r>
            <a:endParaRPr lang="es-CO" sz="2000" b="1" dirty="0" smtClean="0"/>
          </a:p>
          <a:p>
            <a:endParaRPr lang="es-CO" sz="2000" b="1" dirty="0"/>
          </a:p>
        </p:txBody>
      </p:sp>
      <p:pic>
        <p:nvPicPr>
          <p:cNvPr id="11" name="3 Marcador de contenid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81390" y="2777027"/>
            <a:ext cx="6362642" cy="408097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Erik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214422"/>
            <a:ext cx="2571750" cy="1771650"/>
          </a:xfrm>
          <a:prstGeom prst="rect">
            <a:avLst/>
          </a:prstGeom>
          <a:noFill/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500034" y="1314449"/>
            <a:ext cx="3286148" cy="4714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Integración con Office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/>
          <a:srcRect r="5818" b="8562"/>
          <a:stretch>
            <a:fillRect/>
          </a:stretch>
        </p:blipFill>
        <p:spPr bwMode="auto">
          <a:xfrm>
            <a:off x="561304" y="3714752"/>
            <a:ext cx="4939390" cy="31432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3 Marcador de contenido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615413" y="3000372"/>
            <a:ext cx="3528587" cy="20002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170" name="Picture 2" descr="C:\Users\Erik\Desktop\UK_Visual_Studio_Team_Foundation_Svr_2010_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7479" y="1214422"/>
            <a:ext cx="2447925" cy="657225"/>
          </a:xfrm>
          <a:prstGeom prst="rect">
            <a:avLst/>
          </a:prstGeom>
          <a:noFill/>
        </p:spPr>
      </p:pic>
      <p:pic>
        <p:nvPicPr>
          <p:cNvPr id="7171" name="Picture 3" descr="C:\Users\Erik\Desktop\ms_office_logo.bmp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5894" y="2285992"/>
            <a:ext cx="1337544" cy="1099461"/>
          </a:xfrm>
          <a:prstGeom prst="rect">
            <a:avLst/>
          </a:prstGeom>
          <a:noFill/>
        </p:spPr>
      </p:pic>
      <p:sp>
        <p:nvSpPr>
          <p:cNvPr id="15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Work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40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Items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3 Marcador de contenido" descr="Task-WorkI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857496"/>
            <a:ext cx="8518983" cy="3786214"/>
          </a:xfrm>
          <a:prstGeom prst="rect">
            <a:avLst/>
          </a:prstGeom>
        </p:spPr>
      </p:pic>
      <p:pic>
        <p:nvPicPr>
          <p:cNvPr id="10" name="Picture 2" descr="C:\Users\Erik\Desktop\PuzzlePiece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1141" y="1071546"/>
            <a:ext cx="2250015" cy="1687511"/>
          </a:xfrm>
          <a:prstGeom prst="rect">
            <a:avLst/>
          </a:prstGeom>
          <a:noFill/>
        </p:spPr>
      </p:pic>
      <p:sp>
        <p:nvSpPr>
          <p:cNvPr id="13" name="8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4829180" cy="439718"/>
          </a:xfrm>
        </p:spPr>
        <p:txBody>
          <a:bodyPr>
            <a:noAutofit/>
          </a:bodyPr>
          <a:lstStyle/>
          <a:p>
            <a:pPr algn="l"/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15716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CO" sz="1800" b="1" dirty="0" smtClean="0"/>
              <a:t>Ayudan a administrar el trabajo que se debe terminar en un proyecto.</a:t>
            </a:r>
          </a:p>
          <a:p>
            <a:pPr lvl="1">
              <a:spcBef>
                <a:spcPts val="0"/>
              </a:spcBef>
            </a:pPr>
            <a:r>
              <a:rPr lang="es-CO" sz="1600" b="1" dirty="0" err="1" smtClean="0"/>
              <a:t>Customer</a:t>
            </a:r>
            <a:r>
              <a:rPr lang="es-CO" sz="1600" b="1" dirty="0" smtClean="0"/>
              <a:t> </a:t>
            </a:r>
            <a:r>
              <a:rPr lang="es-CO" sz="1600" b="1" dirty="0" err="1" smtClean="0"/>
              <a:t>requirements</a:t>
            </a:r>
            <a:endParaRPr lang="es-CO" sz="1600" b="1" dirty="0" smtClean="0"/>
          </a:p>
          <a:p>
            <a:pPr lvl="1">
              <a:spcBef>
                <a:spcPts val="0"/>
              </a:spcBef>
            </a:pPr>
            <a:r>
              <a:rPr lang="es-CO" sz="1600" b="1" dirty="0" err="1" smtClean="0"/>
              <a:t>Product</a:t>
            </a:r>
            <a:r>
              <a:rPr lang="es-CO" sz="1600" b="1" dirty="0" smtClean="0"/>
              <a:t> </a:t>
            </a:r>
            <a:r>
              <a:rPr lang="es-CO" sz="1600" b="1" dirty="0" err="1" smtClean="0"/>
              <a:t>bugs</a:t>
            </a:r>
            <a:endParaRPr lang="es-CO" sz="1600" b="1" dirty="0" smtClean="0"/>
          </a:p>
          <a:p>
            <a:pPr lvl="1">
              <a:spcBef>
                <a:spcPts val="0"/>
              </a:spcBef>
            </a:pPr>
            <a:r>
              <a:rPr lang="es-CO" sz="1600" b="1" dirty="0" err="1" smtClean="0"/>
              <a:t>Development</a:t>
            </a:r>
            <a:r>
              <a:rPr lang="es-CO" sz="1600" b="1" dirty="0" smtClean="0"/>
              <a:t> </a:t>
            </a:r>
            <a:r>
              <a:rPr lang="es-CO" sz="1600" b="1" dirty="0" err="1" smtClean="0"/>
              <a:t>task</a:t>
            </a:r>
            <a:endParaRPr lang="es-CO" sz="1600" b="1" dirty="0" smtClean="0"/>
          </a:p>
          <a:p>
            <a:pPr>
              <a:spcBef>
                <a:spcPts val="0"/>
              </a:spcBef>
            </a:pPr>
            <a:r>
              <a:rPr lang="es-CO" sz="1800" b="1" dirty="0" smtClean="0"/>
              <a:t>Depende del proceso (</a:t>
            </a:r>
            <a:r>
              <a:rPr lang="es-CO" sz="1800" b="1" dirty="0" err="1" smtClean="0"/>
              <a:t>template</a:t>
            </a:r>
            <a:r>
              <a:rPr lang="es-CO" sz="1800" b="1" dirty="0" smtClean="0"/>
              <a:t>).</a:t>
            </a:r>
          </a:p>
          <a:p>
            <a:pPr>
              <a:spcBef>
                <a:spcPts val="0"/>
              </a:spcBef>
            </a:pPr>
            <a:endParaRPr lang="es-CO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518</Words>
  <Application>Microsoft Office PowerPoint</Application>
  <PresentationFormat>Presentación en pantalla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Conceptos Avanzados de Ingeniería de Software</vt:lpstr>
      <vt:lpstr>Agenda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  <vt:lpstr>Team Foundation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45</cp:revision>
  <dcterms:created xsi:type="dcterms:W3CDTF">2011-05-09T02:38:24Z</dcterms:created>
  <dcterms:modified xsi:type="dcterms:W3CDTF">2011-05-11T03:57:23Z</dcterms:modified>
</cp:coreProperties>
</file>